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sldIdLst>
    <p:sldId id="256" r:id="rId2"/>
    <p:sldId id="267" r:id="rId3"/>
    <p:sldId id="306" r:id="rId4"/>
    <p:sldId id="257" r:id="rId5"/>
    <p:sldId id="304" r:id="rId6"/>
    <p:sldId id="266" r:id="rId7"/>
    <p:sldId id="259" r:id="rId8"/>
    <p:sldId id="285" r:id="rId9"/>
    <p:sldId id="265" r:id="rId10"/>
    <p:sldId id="288" r:id="rId11"/>
    <p:sldId id="289" r:id="rId12"/>
    <p:sldId id="263" r:id="rId13"/>
    <p:sldId id="261" r:id="rId14"/>
    <p:sldId id="307" r:id="rId15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gtsson Ida" initials="BI" lastIdx="16" clrIdx="0">
    <p:extLst>
      <p:ext uri="{19B8F6BF-5375-455C-9EA6-DF929625EA0E}">
        <p15:presenceInfo xmlns:p15="http://schemas.microsoft.com/office/powerpoint/2012/main" userId="Bengtsson Ida" providerId="None"/>
      </p:ext>
    </p:extLst>
  </p:cmAuthor>
  <p:cmAuthor id="2" name="Gustafsson Cecilia" initials="GC" lastIdx="11" clrIdx="1">
    <p:extLst>
      <p:ext uri="{19B8F6BF-5375-455C-9EA6-DF929625EA0E}">
        <p15:presenceInfo xmlns:p15="http://schemas.microsoft.com/office/powerpoint/2012/main" userId="Gustafsson Cecil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1738"/>
    <a:srgbClr val="B1063A"/>
    <a:srgbClr val="AE172E"/>
    <a:srgbClr val="82112B"/>
    <a:srgbClr val="7907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93" autoAdjust="0"/>
    <p:restoredTop sz="88615" autoAdjust="0"/>
  </p:normalViewPr>
  <p:slideViewPr>
    <p:cSldViewPr snapToGrid="0">
      <p:cViewPr varScale="1">
        <p:scale>
          <a:sx n="101" d="100"/>
          <a:sy n="101" d="100"/>
        </p:scale>
        <p:origin x="960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9E57BE-6F8E-41A8-AAB0-3D37B669DA70}" type="datetimeFigureOut">
              <a:rPr lang="sv-SE" smtClean="0"/>
              <a:t>2025-11-11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48704B-E6AF-4C66-88B6-B76772BB746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0684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8704B-E6AF-4C66-88B6-B76772BB7469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773780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Har du inte möjlighet att spela upp filmen kan den ersättas med de två dolda billederna</a:t>
            </a:r>
            <a:r>
              <a:rPr lang="sv-SE" baseline="0" dirty="0" smtClean="0"/>
              <a:t> i presentationen.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8704B-E6AF-4C66-88B6-B76772BB7469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62271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Kan hoppas</a:t>
            </a:r>
            <a:r>
              <a:rPr lang="sv-SE" baseline="0" dirty="0" smtClean="0"/>
              <a:t> över</a:t>
            </a:r>
            <a:r>
              <a:rPr lang="sv-SE" dirty="0" smtClean="0"/>
              <a:t> om film visas.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8704B-E6AF-4C66-88B6-B76772BB7469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4230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smtClean="0"/>
              <a:t>Kan hoppas</a:t>
            </a:r>
            <a:r>
              <a:rPr lang="sv-SE" baseline="0" dirty="0" smtClean="0"/>
              <a:t> över om film visas.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8704B-E6AF-4C66-88B6-B76772BB7469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9595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8704B-E6AF-4C66-88B6-B76772BB7469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85215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8704B-E6AF-4C66-88B6-B76772BB7469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0318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 smtClean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8704B-E6AF-4C66-88B6-B76772BB7469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589970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48704B-E6AF-4C66-88B6-B76772BB7469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78595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openxmlformats.org/officeDocument/2006/relationships/image" Target="../media/image12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ida">
    <p:bg>
      <p:bgPr>
        <a:solidFill>
          <a:srgbClr val="AE1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E3B30222-82BC-AE48-A936-EC0D8BCB9F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160000" y="1080000"/>
            <a:ext cx="7920000" cy="32400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800" b="1" cap="none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Här skriver du in titeln på din presentation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160000" y="4320000"/>
            <a:ext cx="7920000" cy="1440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2200" b="1" cap="none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Här placerar du undertiteln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485EEA9C-FE56-F441-A9C0-E8E4F0314C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0000" y="6217632"/>
            <a:ext cx="1376570" cy="34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104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">
    <p:bg>
      <p:bgPr>
        <a:solidFill>
          <a:srgbClr val="AE1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E3B30222-82BC-AE48-A936-EC0D8BCB9F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0" cy="6858000"/>
          </a:xfrm>
          <a:prstGeom prst="rect">
            <a:avLst/>
          </a:prstGeom>
          <a:effectLst/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485EEA9C-FE56-F441-A9C0-E8E4F0314C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81876" y="5382466"/>
            <a:ext cx="2252571" cy="564115"/>
          </a:xfrm>
          <a:prstGeom prst="rect">
            <a:avLst/>
          </a:prstGeom>
        </p:spPr>
      </p:pic>
      <p:sp>
        <p:nvSpPr>
          <p:cNvPr id="5" name="textruta 4"/>
          <p:cNvSpPr txBox="1"/>
          <p:nvPr userDrawn="1"/>
        </p:nvSpPr>
        <p:spPr>
          <a:xfrm>
            <a:off x="3403077" y="3330102"/>
            <a:ext cx="5400000" cy="43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200" b="1" dirty="0">
                <a:solidFill>
                  <a:schemeClr val="bg1"/>
                </a:solidFill>
              </a:rPr>
              <a:t>Region Jönköpings</a:t>
            </a:r>
            <a:r>
              <a:rPr lang="sv-SE" sz="2200" b="1" baseline="0" dirty="0">
                <a:solidFill>
                  <a:schemeClr val="bg1"/>
                </a:solidFill>
              </a:rPr>
              <a:t> län</a:t>
            </a:r>
            <a:endParaRPr lang="sv-SE" sz="2200" b="1" dirty="0">
              <a:solidFill>
                <a:schemeClr val="bg1"/>
              </a:solidFill>
            </a:endParaRPr>
          </a:p>
        </p:txBody>
      </p:sp>
      <p:sp>
        <p:nvSpPr>
          <p:cNvPr id="22" name="textruta 21"/>
          <p:cNvSpPr txBox="1"/>
          <p:nvPr userDrawn="1"/>
        </p:nvSpPr>
        <p:spPr>
          <a:xfrm>
            <a:off x="3405425" y="3731272"/>
            <a:ext cx="540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b="0" u="none" dirty="0">
                <a:solidFill>
                  <a:schemeClr val="bg1"/>
                </a:solidFill>
              </a:rPr>
              <a:t>www.rjl.se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9C4A87F3-A64E-4FC1-ABDC-78C60D96F3D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70" y="2016541"/>
            <a:ext cx="3736856" cy="127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086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 för ut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 11"/>
          <p:cNvGrpSpPr/>
          <p:nvPr userDrawn="1"/>
        </p:nvGrpSpPr>
        <p:grpSpPr>
          <a:xfrm>
            <a:off x="3937444" y="1977174"/>
            <a:ext cx="4333836" cy="761546"/>
            <a:chOff x="3862028" y="1977174"/>
            <a:chExt cx="4333836" cy="761546"/>
          </a:xfrm>
        </p:grpSpPr>
        <p:sp>
          <p:nvSpPr>
            <p:cNvPr id="13" name="Ellips 12">
              <a:extLst>
                <a:ext uri="{FF2B5EF4-FFF2-40B4-BE49-F238E27FC236}">
                  <a16:creationId xmlns:a16="http://schemas.microsoft.com/office/drawing/2014/main" id="{7BEA6346-EE7D-DF4F-8BEA-2C7A0BE6A973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862028" y="1977174"/>
              <a:ext cx="761544" cy="76154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14" name="Bildobjekt 13">
              <a:extLst>
                <a:ext uri="{FF2B5EF4-FFF2-40B4-BE49-F238E27FC236}">
                  <a16:creationId xmlns:a16="http://schemas.microsoft.com/office/drawing/2014/main" id="{2C8866A6-1447-4C4D-8601-CED83278E7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4132190" y="2159547"/>
              <a:ext cx="211077" cy="409124"/>
            </a:xfrm>
            <a:prstGeom prst="rect">
              <a:avLst/>
            </a:prstGeom>
          </p:spPr>
        </p:pic>
        <p:sp>
          <p:nvSpPr>
            <p:cNvPr id="15" name="Ellips 14">
              <a:extLst>
                <a:ext uri="{FF2B5EF4-FFF2-40B4-BE49-F238E27FC236}">
                  <a16:creationId xmlns:a16="http://schemas.microsoft.com/office/drawing/2014/main" id="{0352A41F-5C1B-2547-A459-0E5CA6601C6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052792" y="1977176"/>
              <a:ext cx="761544" cy="76154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16" name="Bildobjekt 15">
              <a:extLst>
                <a:ext uri="{FF2B5EF4-FFF2-40B4-BE49-F238E27FC236}">
                  <a16:creationId xmlns:a16="http://schemas.microsoft.com/office/drawing/2014/main" id="{69370DD6-C6D8-0E4A-8750-557EAC2A75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258248" y="2122547"/>
              <a:ext cx="411730" cy="409124"/>
            </a:xfrm>
            <a:prstGeom prst="rect">
              <a:avLst/>
            </a:prstGeom>
          </p:spPr>
        </p:pic>
        <p:sp>
          <p:nvSpPr>
            <p:cNvPr id="17" name="Ellips 16">
              <a:extLst>
                <a:ext uri="{FF2B5EF4-FFF2-40B4-BE49-F238E27FC236}">
                  <a16:creationId xmlns:a16="http://schemas.microsoft.com/office/drawing/2014/main" id="{834B6F64-F2EF-9E4B-927B-2D5F4354138D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6243556" y="1977175"/>
              <a:ext cx="761544" cy="76154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18" name="Bildobjekt 17">
              <a:extLst>
                <a:ext uri="{FF2B5EF4-FFF2-40B4-BE49-F238E27FC236}">
                  <a16:creationId xmlns:a16="http://schemas.microsoft.com/office/drawing/2014/main" id="{8096E689-BAD4-F647-90E4-CF3B5232A2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420257" y="2148720"/>
              <a:ext cx="406519" cy="406519"/>
            </a:xfrm>
            <a:prstGeom prst="rect">
              <a:avLst/>
            </a:prstGeom>
          </p:spPr>
        </p:pic>
        <p:sp>
          <p:nvSpPr>
            <p:cNvPr id="19" name="Ellips 18">
              <a:extLst>
                <a:ext uri="{FF2B5EF4-FFF2-40B4-BE49-F238E27FC236}">
                  <a16:creationId xmlns:a16="http://schemas.microsoft.com/office/drawing/2014/main" id="{FBABADBC-30EF-DE42-938F-7E556DECD178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7434320" y="1977174"/>
              <a:ext cx="761544" cy="761544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pic>
          <p:nvPicPr>
            <p:cNvPr id="20" name="Bildobjekt 19">
              <a:extLst>
                <a:ext uri="{FF2B5EF4-FFF2-40B4-BE49-F238E27FC236}">
                  <a16:creationId xmlns:a16="http://schemas.microsoft.com/office/drawing/2014/main" id="{6A5E258B-24A3-404D-9100-DE9E0AAF9D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567532" y="2162152"/>
              <a:ext cx="495119" cy="406519"/>
            </a:xfrm>
            <a:prstGeom prst="rect">
              <a:avLst/>
            </a:prstGeom>
          </p:spPr>
        </p:pic>
      </p:grpSp>
      <p:sp>
        <p:nvSpPr>
          <p:cNvPr id="5" name="textruta 4"/>
          <p:cNvSpPr txBox="1"/>
          <p:nvPr userDrawn="1"/>
        </p:nvSpPr>
        <p:spPr>
          <a:xfrm>
            <a:off x="3403077" y="3330102"/>
            <a:ext cx="5400000" cy="43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200" b="1" dirty="0">
                <a:solidFill>
                  <a:srgbClr val="B1063A"/>
                </a:solidFill>
              </a:rPr>
              <a:t>Region Jönköpings</a:t>
            </a:r>
            <a:r>
              <a:rPr lang="sv-SE" sz="2200" b="1" baseline="0" dirty="0">
                <a:solidFill>
                  <a:srgbClr val="B1063A"/>
                </a:solidFill>
              </a:rPr>
              <a:t> län</a:t>
            </a:r>
            <a:endParaRPr lang="sv-SE" sz="2200" b="1" dirty="0">
              <a:solidFill>
                <a:srgbClr val="B1063A"/>
              </a:solidFill>
            </a:endParaRPr>
          </a:p>
        </p:txBody>
      </p:sp>
      <p:sp>
        <p:nvSpPr>
          <p:cNvPr id="22" name="textruta 21"/>
          <p:cNvSpPr txBox="1"/>
          <p:nvPr userDrawn="1"/>
        </p:nvSpPr>
        <p:spPr>
          <a:xfrm>
            <a:off x="3405425" y="3731272"/>
            <a:ext cx="540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2000" b="0" u="none" dirty="0">
                <a:solidFill>
                  <a:srgbClr val="B1063A"/>
                </a:solidFill>
              </a:rPr>
              <a:t>www.rjl.se</a:t>
            </a:r>
          </a:p>
        </p:txBody>
      </p:sp>
      <p:pic>
        <p:nvPicPr>
          <p:cNvPr id="21" name="Bildobjekt 20">
            <a:extLst>
              <a:ext uri="{FF2B5EF4-FFF2-40B4-BE49-F238E27FC236}">
                <a16:creationId xmlns:a16="http://schemas.microsoft.com/office/drawing/2014/main" id="{894FDCCA-D973-4BBB-B66D-650C5760AF6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496" y="5331408"/>
            <a:ext cx="2181162" cy="542465"/>
          </a:xfrm>
          <a:prstGeom prst="rect">
            <a:avLst/>
          </a:prstGeom>
        </p:spPr>
      </p:pic>
      <p:pic>
        <p:nvPicPr>
          <p:cNvPr id="23" name="Bildobjekt 22">
            <a:extLst>
              <a:ext uri="{FF2B5EF4-FFF2-40B4-BE49-F238E27FC236}">
                <a16:creationId xmlns:a16="http://schemas.microsoft.com/office/drawing/2014/main" id="{1F1C37D8-7E59-4532-B401-60F8D5005BD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649" y="2025310"/>
            <a:ext cx="3736856" cy="127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10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ida för ut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>
            <a:extLst>
              <a:ext uri="{FF2B5EF4-FFF2-40B4-BE49-F238E27FC236}">
                <a16:creationId xmlns:a16="http://schemas.microsoft.com/office/drawing/2014/main" id="{4109FD55-718D-438B-8297-319021B743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5000"/>
          </a:blip>
          <a:srcRect l="-4818" t="21737" r="62723" b="30128"/>
          <a:stretch/>
        </p:blipFill>
        <p:spPr>
          <a:xfrm>
            <a:off x="5807968" y="-11875"/>
            <a:ext cx="6384032" cy="6875813"/>
          </a:xfrm>
          <a:prstGeom prst="rect">
            <a:avLst/>
          </a:prstGeom>
          <a:noFill/>
          <a:effectLst/>
        </p:spPr>
      </p:pic>
      <p:sp>
        <p:nvSpPr>
          <p:cNvPr id="2" name="Rubrik 1"/>
          <p:cNvSpPr>
            <a:spLocks noGrp="1"/>
          </p:cNvSpPr>
          <p:nvPr>
            <p:ph type="ctrTitle" hasCustomPrompt="1"/>
          </p:nvPr>
        </p:nvSpPr>
        <p:spPr>
          <a:xfrm>
            <a:off x="2160000" y="1080000"/>
            <a:ext cx="7920000" cy="32400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800" b="1" cap="none" baseline="0">
                <a:solidFill>
                  <a:srgbClr val="B1063A"/>
                </a:solidFill>
              </a:defRPr>
            </a:lvl1pPr>
          </a:lstStyle>
          <a:p>
            <a:r>
              <a:rPr lang="sv-SE" dirty="0"/>
              <a:t>Här skriver du in titeln på din presentation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 hasCustomPrompt="1"/>
          </p:nvPr>
        </p:nvSpPr>
        <p:spPr>
          <a:xfrm>
            <a:off x="2160000" y="4320000"/>
            <a:ext cx="7920000" cy="144000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2200" b="1" cap="none" baseline="0">
                <a:solidFill>
                  <a:srgbClr val="B1063A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dirty="0"/>
              <a:t>Här placerar du undertiteln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485EEA9C-FE56-F441-A9C0-E8E4F0314C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0000" y="6217632"/>
            <a:ext cx="1376570" cy="34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00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nittsrubrik">
    <p:bg>
      <p:bgPr>
        <a:solidFill>
          <a:srgbClr val="82112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id="{EADEDBF6-7D1C-7243-942C-5D79C3651C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5000"/>
          </a:blip>
          <a:srcRect l="-4818" t="21696" r="62723" b="28424"/>
          <a:stretch/>
        </p:blipFill>
        <p:spPr>
          <a:xfrm>
            <a:off x="5807968" y="0"/>
            <a:ext cx="6384032" cy="6858000"/>
          </a:xfrm>
          <a:prstGeom prst="rect">
            <a:avLst/>
          </a:prstGeom>
          <a:noFill/>
        </p:spPr>
      </p:pic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2160000" y="522244"/>
            <a:ext cx="7920000" cy="5400000"/>
          </a:xfr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Avsnittsrubrik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485EEA9C-FE56-F441-A9C0-E8E4F0314C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40000" y="6217632"/>
            <a:ext cx="1376570" cy="344736"/>
          </a:xfrm>
          <a:prstGeom prst="rect">
            <a:avLst/>
          </a:prstGeom>
        </p:spPr>
      </p:pic>
      <p:sp>
        <p:nvSpPr>
          <p:cNvPr id="5" name="Platshållare för bild 6"/>
          <p:cNvSpPr>
            <a:spLocks noGrp="1"/>
          </p:cNvSpPr>
          <p:nvPr>
            <p:ph type="pic" sz="quarter" idx="14" hasCustomPrompt="1"/>
          </p:nvPr>
        </p:nvSpPr>
        <p:spPr>
          <a:xfrm>
            <a:off x="10476000" y="288000"/>
            <a:ext cx="1404000" cy="1404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Här kan du infoga en ikon från bildgalleriet på intranätet.</a:t>
            </a:r>
          </a:p>
        </p:txBody>
      </p:sp>
    </p:spTree>
    <p:extLst>
      <p:ext uri="{BB962C8B-B14F-4D97-AF65-F5344CB8AC3E}">
        <p14:creationId xmlns:p14="http://schemas.microsoft.com/office/powerpoint/2010/main" val="3101517842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80025" y="900000"/>
            <a:ext cx="9360000" cy="12960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1080000" y="6228000"/>
            <a:ext cx="3600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Presentationsrubrik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EB9E62-4301-493A-8C73-0409F1A2D53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A13CF048-BC28-7141-B930-8EC3F94E91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40000" y="6228000"/>
            <a:ext cx="1375200" cy="338815"/>
          </a:xfrm>
          <a:prstGeom prst="rect">
            <a:avLst/>
          </a:prstGeom>
        </p:spPr>
      </p:pic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>
          <a:xfrm>
            <a:off x="4860000" y="6228000"/>
            <a:ext cx="2484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Avsnittsrubrik</a:t>
            </a:r>
          </a:p>
        </p:txBody>
      </p:sp>
      <p:sp>
        <p:nvSpPr>
          <p:cNvPr id="9" name="Platshållare för text 8"/>
          <p:cNvSpPr>
            <a:spLocks noGrp="1"/>
          </p:cNvSpPr>
          <p:nvPr>
            <p:ph type="body" sz="quarter" idx="13" hasCustomPrompt="1"/>
          </p:nvPr>
        </p:nvSpPr>
        <p:spPr>
          <a:xfrm>
            <a:off x="1079888" y="2196000"/>
            <a:ext cx="9359900" cy="3780000"/>
          </a:xfrm>
        </p:spPr>
        <p:txBody>
          <a:bodyPr>
            <a:noAutofit/>
          </a:bodyPr>
          <a:lstStyle>
            <a:lvl1pPr>
              <a:lnSpc>
                <a:spcPts val="3400"/>
              </a:lnSpc>
              <a:defRPr sz="2200"/>
            </a:lvl1pPr>
            <a:lvl2pPr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 sz="2200"/>
            </a:lvl2pPr>
            <a:lvl3pPr>
              <a:lnSpc>
                <a:spcPct val="100000"/>
              </a:lnSpc>
              <a:spcAft>
                <a:spcPts val="1200"/>
              </a:spcAft>
              <a:defRPr sz="2200"/>
            </a:lvl3pPr>
            <a:lvl4pPr>
              <a:lnSpc>
                <a:spcPct val="100000"/>
              </a:lnSpc>
              <a:spcAft>
                <a:spcPts val="1200"/>
              </a:spcAft>
              <a:defRPr sz="2200"/>
            </a:lvl4pPr>
            <a:lvl5pPr>
              <a:lnSpc>
                <a:spcPct val="100000"/>
              </a:lnSpc>
              <a:spcAft>
                <a:spcPts val="1200"/>
              </a:spcAft>
              <a:defRPr sz="2200"/>
            </a:lvl5pPr>
          </a:lstStyle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11" name="Platshållare för bild 6"/>
          <p:cNvSpPr>
            <a:spLocks noGrp="1"/>
          </p:cNvSpPr>
          <p:nvPr>
            <p:ph type="pic" sz="quarter" idx="14" hasCustomPrompt="1"/>
          </p:nvPr>
        </p:nvSpPr>
        <p:spPr>
          <a:xfrm>
            <a:off x="10476000" y="288000"/>
            <a:ext cx="1404000" cy="1404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Här kan du infoga en ikon från bildgalleriet på intranätet.</a:t>
            </a:r>
          </a:p>
        </p:txBody>
      </p:sp>
    </p:spTree>
    <p:extLst>
      <p:ext uri="{BB962C8B-B14F-4D97-AF65-F5344CB8AC3E}">
        <p14:creationId xmlns:p14="http://schemas.microsoft.com/office/powerpoint/2010/main" val="2875201940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78050" y="900000"/>
            <a:ext cx="9360000" cy="12960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/>
              <a:t>Avsnittsrubrik</a:t>
            </a: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>
          <a:xfrm>
            <a:off x="1080000" y="6228000"/>
            <a:ext cx="3600000" cy="365125"/>
          </a:xfrm>
        </p:spPr>
        <p:txBody>
          <a:bodyPr/>
          <a:lstStyle/>
          <a:p>
            <a:r>
              <a:rPr lang="sv-SE"/>
              <a:t>Presentationsrubrik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9E62-4301-493A-8C73-0409F1A2D539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A13CF048-BC28-7141-B930-8EC3F94E91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40000" y="6228000"/>
            <a:ext cx="1375200" cy="338815"/>
          </a:xfrm>
          <a:prstGeom prst="rect">
            <a:avLst/>
          </a:prstGeom>
        </p:spPr>
      </p:pic>
      <p:sp>
        <p:nvSpPr>
          <p:cNvPr id="8" name="Platshållare för text 7"/>
          <p:cNvSpPr>
            <a:spLocks noGrp="1"/>
          </p:cNvSpPr>
          <p:nvPr>
            <p:ph type="body" sz="quarter" idx="13"/>
          </p:nvPr>
        </p:nvSpPr>
        <p:spPr>
          <a:xfrm>
            <a:off x="1077913" y="2196000"/>
            <a:ext cx="9359900" cy="3780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1200"/>
              </a:spcAft>
              <a:buFontTx/>
              <a:buNone/>
              <a:defRPr sz="2200"/>
            </a:lvl1pPr>
            <a:lvl2pPr>
              <a:lnSpc>
                <a:spcPct val="100000"/>
              </a:lnSpc>
              <a:spcAft>
                <a:spcPts val="1200"/>
              </a:spcAft>
              <a:defRPr sz="2200"/>
            </a:lvl2pPr>
            <a:lvl3pPr>
              <a:lnSpc>
                <a:spcPct val="100000"/>
              </a:lnSpc>
              <a:spcAft>
                <a:spcPts val="1200"/>
              </a:spcAft>
              <a:defRPr sz="2200"/>
            </a:lvl3pPr>
            <a:lvl4pPr>
              <a:lnSpc>
                <a:spcPct val="100000"/>
              </a:lnSpc>
              <a:spcAft>
                <a:spcPts val="1200"/>
              </a:spcAft>
              <a:defRPr sz="2200"/>
            </a:lvl4pPr>
            <a:lvl5pPr>
              <a:lnSpc>
                <a:spcPct val="100000"/>
              </a:lnSpc>
              <a:spcAft>
                <a:spcPts val="1200"/>
              </a:spcAft>
              <a:defRPr sz="2200"/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  <p:sp>
        <p:nvSpPr>
          <p:cNvPr id="11" name="Platshållare för bild 6"/>
          <p:cNvSpPr>
            <a:spLocks noGrp="1"/>
          </p:cNvSpPr>
          <p:nvPr>
            <p:ph type="pic" sz="quarter" idx="14" hasCustomPrompt="1"/>
          </p:nvPr>
        </p:nvSpPr>
        <p:spPr>
          <a:xfrm>
            <a:off x="10476000" y="288000"/>
            <a:ext cx="1404000" cy="1404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Här kan du infoga en ikon från bildgalleriet på intranätet.</a:t>
            </a:r>
          </a:p>
        </p:txBody>
      </p:sp>
    </p:spTree>
    <p:extLst>
      <p:ext uri="{BB962C8B-B14F-4D97-AF65-F5344CB8AC3E}">
        <p14:creationId xmlns:p14="http://schemas.microsoft.com/office/powerpoint/2010/main" val="4278308319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vänster/grafik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116838" y="553660"/>
            <a:ext cx="5184000" cy="17280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>
          <a:xfrm>
            <a:off x="1080000" y="6228000"/>
            <a:ext cx="24840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/>
              <a:t>Avsnittsrubrik</a:t>
            </a: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>
          <a:xfrm>
            <a:off x="6116838" y="6228000"/>
            <a:ext cx="39600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/>
              <a:t>Presentationsrubrik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9E62-4301-493A-8C73-0409F1A2D539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486400" cy="68580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B1063A"/>
              </a:buClr>
              <a:buFontTx/>
              <a:buNone/>
              <a:defRPr lang="sv-SE" sz="2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/>
              <a:t>Klicka på symbolen för bild för att lägga till foto eller grafik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A13CF048-BC28-7141-B930-8EC3F94E91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40000" y="6228000"/>
            <a:ext cx="1375200" cy="338815"/>
          </a:xfrm>
          <a:prstGeom prst="rect">
            <a:avLst/>
          </a:prstGeom>
        </p:spPr>
      </p:pic>
      <p:sp>
        <p:nvSpPr>
          <p:cNvPr id="4" name="Platshållare för text 3"/>
          <p:cNvSpPr>
            <a:spLocks noGrp="1"/>
          </p:cNvSpPr>
          <p:nvPr>
            <p:ph type="body" sz="quarter" idx="14"/>
          </p:nvPr>
        </p:nvSpPr>
        <p:spPr>
          <a:xfrm>
            <a:off x="6120000" y="2304000"/>
            <a:ext cx="5184775" cy="388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1200"/>
              </a:spcAft>
              <a:buFontTx/>
              <a:buNone/>
              <a:defRPr sz="2200"/>
            </a:lvl1pPr>
            <a:lvl2pPr>
              <a:lnSpc>
                <a:spcPct val="100000"/>
              </a:lnSpc>
              <a:spcAft>
                <a:spcPts val="1200"/>
              </a:spcAft>
              <a:defRPr sz="2200"/>
            </a:lvl2pPr>
            <a:lvl3pPr>
              <a:lnSpc>
                <a:spcPct val="100000"/>
              </a:lnSpc>
              <a:spcAft>
                <a:spcPts val="1200"/>
              </a:spcAft>
              <a:defRPr sz="2200"/>
            </a:lvl3pPr>
            <a:lvl4pPr>
              <a:lnSpc>
                <a:spcPct val="100000"/>
              </a:lnSpc>
              <a:spcAft>
                <a:spcPts val="1200"/>
              </a:spcAft>
              <a:defRPr sz="2200"/>
            </a:lvl4pPr>
            <a:lvl5pPr>
              <a:lnSpc>
                <a:spcPct val="100000"/>
              </a:lnSpc>
              <a:spcAft>
                <a:spcPts val="1200"/>
              </a:spcAft>
              <a:defRPr sz="2200"/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307346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höger/grafik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12000" y="553660"/>
            <a:ext cx="5184000" cy="17280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>
          <a:xfrm>
            <a:off x="1080000" y="6228000"/>
            <a:ext cx="24840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/>
              <a:t>Avsnittsrubrik</a:t>
            </a: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>
          <a:xfrm>
            <a:off x="6116838" y="6228000"/>
            <a:ext cx="39600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sv-SE"/>
              <a:t>Presentationsrubrik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9E62-4301-493A-8C73-0409F1A2D539}" type="slidenum">
              <a:rPr lang="sv-SE" smtClean="0"/>
              <a:t>‹#›</a:t>
            </a:fld>
            <a:endParaRPr lang="sv-SE"/>
          </a:p>
        </p:txBody>
      </p:sp>
      <p:sp>
        <p:nvSpPr>
          <p:cNvPr id="11" name="Platshållare för bild 10"/>
          <p:cNvSpPr>
            <a:spLocks noGrp="1"/>
          </p:cNvSpPr>
          <p:nvPr>
            <p:ph type="pic" sz="quarter" idx="13" hasCustomPrompt="1"/>
          </p:nvPr>
        </p:nvSpPr>
        <p:spPr>
          <a:xfrm>
            <a:off x="6705600" y="0"/>
            <a:ext cx="5486400" cy="68580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B1063A"/>
              </a:buClr>
              <a:buFontTx/>
              <a:buNone/>
              <a:defRPr lang="sv-SE" sz="2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sv-SE" dirty="0"/>
              <a:t>Klicka på symbolen för bild för att lägga till foto eller grafik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A13CF048-BC28-7141-B930-8EC3F94E91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40000" y="6228000"/>
            <a:ext cx="1375200" cy="338815"/>
          </a:xfrm>
          <a:prstGeom prst="rect">
            <a:avLst/>
          </a:prstGeom>
        </p:spPr>
      </p:pic>
      <p:sp>
        <p:nvSpPr>
          <p:cNvPr id="4" name="Platshållare för text 3"/>
          <p:cNvSpPr>
            <a:spLocks noGrp="1"/>
          </p:cNvSpPr>
          <p:nvPr>
            <p:ph type="body" sz="quarter" idx="14"/>
          </p:nvPr>
        </p:nvSpPr>
        <p:spPr>
          <a:xfrm>
            <a:off x="912000" y="2304000"/>
            <a:ext cx="5184775" cy="3888000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1200"/>
              </a:spcAft>
              <a:buFontTx/>
              <a:buNone/>
              <a:defRPr sz="2200"/>
            </a:lvl1pPr>
            <a:lvl2pPr>
              <a:lnSpc>
                <a:spcPct val="100000"/>
              </a:lnSpc>
              <a:spcAft>
                <a:spcPts val="1200"/>
              </a:spcAft>
              <a:defRPr sz="2200"/>
            </a:lvl2pPr>
            <a:lvl3pPr>
              <a:lnSpc>
                <a:spcPct val="100000"/>
              </a:lnSpc>
              <a:spcAft>
                <a:spcPts val="1200"/>
              </a:spcAft>
              <a:defRPr sz="2200"/>
            </a:lvl3pPr>
            <a:lvl4pPr>
              <a:lnSpc>
                <a:spcPct val="100000"/>
              </a:lnSpc>
              <a:spcAft>
                <a:spcPts val="1200"/>
              </a:spcAft>
              <a:defRPr sz="2200"/>
            </a:lvl4pPr>
            <a:lvl5pPr>
              <a:lnSpc>
                <a:spcPct val="100000"/>
              </a:lnSpc>
              <a:spcAft>
                <a:spcPts val="1200"/>
              </a:spcAft>
              <a:defRPr sz="2200"/>
            </a:lvl5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600438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eller grafik hel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innehåll 3"/>
          <p:cNvSpPr>
            <a:spLocks noGrp="1"/>
          </p:cNvSpPr>
          <p:nvPr>
            <p:ph sz="quarter" idx="15" hasCustomPrompt="1"/>
          </p:nvPr>
        </p:nvSpPr>
        <p:spPr>
          <a:xfrm>
            <a:off x="0" y="1"/>
            <a:ext cx="12192000" cy="6858000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B1063A"/>
              </a:buClr>
              <a:buFontTx/>
              <a:buNone/>
              <a:defRPr lang="sv-SE" sz="2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B1063A"/>
              </a:buClr>
              <a:buFontTx/>
              <a:buNone/>
            </a:pPr>
            <a:r>
              <a:rPr lang="sv-SE" dirty="0"/>
              <a:t>Klicka på symbolen för bild för att lägga till foto eller grafik</a:t>
            </a:r>
          </a:p>
        </p:txBody>
      </p:sp>
      <p:sp>
        <p:nvSpPr>
          <p:cNvPr id="3" name="Platshållare för bild 6"/>
          <p:cNvSpPr>
            <a:spLocks noGrp="1"/>
          </p:cNvSpPr>
          <p:nvPr>
            <p:ph type="pic" sz="quarter" idx="16" hasCustomPrompt="1"/>
          </p:nvPr>
        </p:nvSpPr>
        <p:spPr>
          <a:xfrm>
            <a:off x="10476000" y="288000"/>
            <a:ext cx="1404000" cy="1404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Här kan du infoga en ikon från bildgalleriet på intranätet.</a:t>
            </a:r>
          </a:p>
        </p:txBody>
      </p:sp>
    </p:spTree>
    <p:extLst>
      <p:ext uri="{BB962C8B-B14F-4D97-AF65-F5344CB8AC3E}">
        <p14:creationId xmlns:p14="http://schemas.microsoft.com/office/powerpoint/2010/main" val="3180611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/grafik med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sz="quarter" idx="10" hasCustomPrompt="1"/>
          </p:nvPr>
        </p:nvSpPr>
        <p:spPr>
          <a:xfrm>
            <a:off x="1440000" y="2196000"/>
            <a:ext cx="9360000" cy="3780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v-SE" dirty="0"/>
              <a:t>Klicka på den ikon du vill använda</a:t>
            </a:r>
          </a:p>
        </p:txBody>
      </p:sp>
      <p:sp>
        <p:nvSpPr>
          <p:cNvPr id="4" name="Rubrik 1"/>
          <p:cNvSpPr>
            <a:spLocks noGrp="1"/>
          </p:cNvSpPr>
          <p:nvPr>
            <p:ph type="title"/>
          </p:nvPr>
        </p:nvSpPr>
        <p:spPr>
          <a:xfrm>
            <a:off x="1440000" y="900000"/>
            <a:ext cx="9360000" cy="1296000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sv-SE" smtClean="0"/>
              <a:t>Klicka här för att ändra format</a:t>
            </a:r>
            <a:endParaRPr lang="sv-SE" dirty="0"/>
          </a:p>
        </p:txBody>
      </p:sp>
      <p:sp>
        <p:nvSpPr>
          <p:cNvPr id="5" name="Platshållare för sidfot 5"/>
          <p:cNvSpPr>
            <a:spLocks noGrp="1"/>
          </p:cNvSpPr>
          <p:nvPr>
            <p:ph type="ftr" sz="quarter" idx="11"/>
          </p:nvPr>
        </p:nvSpPr>
        <p:spPr>
          <a:xfrm>
            <a:off x="1080000" y="6228000"/>
            <a:ext cx="3600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Presentationsrubrik</a:t>
            </a:r>
          </a:p>
        </p:txBody>
      </p:sp>
      <p:sp>
        <p:nvSpPr>
          <p:cNvPr id="6" name="Platshållare för bildnummer 6"/>
          <p:cNvSpPr>
            <a:spLocks noGrp="1"/>
          </p:cNvSpPr>
          <p:nvPr>
            <p:ph type="sldNum" sz="quarter" idx="12"/>
          </p:nvPr>
        </p:nvSpPr>
        <p:spPr>
          <a:xfrm>
            <a:off x="432000" y="6228000"/>
            <a:ext cx="522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EB9E62-4301-493A-8C73-0409F1A2D539}" type="slidenum">
              <a:rPr lang="sv-SE" smtClean="0"/>
              <a:pPr/>
              <a:t>‹#›</a:t>
            </a:fld>
            <a:endParaRPr lang="sv-SE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A13CF048-BC28-7141-B930-8EC3F94E91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40000" y="6228000"/>
            <a:ext cx="1375200" cy="338815"/>
          </a:xfrm>
          <a:prstGeom prst="rect">
            <a:avLst/>
          </a:prstGeom>
        </p:spPr>
      </p:pic>
      <p:sp>
        <p:nvSpPr>
          <p:cNvPr id="8" name="Platshållare för datum 4"/>
          <p:cNvSpPr>
            <a:spLocks noGrp="1"/>
          </p:cNvSpPr>
          <p:nvPr>
            <p:ph type="dt" sz="half" idx="13"/>
          </p:nvPr>
        </p:nvSpPr>
        <p:spPr>
          <a:xfrm>
            <a:off x="4860000" y="6228000"/>
            <a:ext cx="2484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sv-SE"/>
              <a:t>Avsnittsrubrik</a:t>
            </a:r>
          </a:p>
        </p:txBody>
      </p:sp>
      <p:sp>
        <p:nvSpPr>
          <p:cNvPr id="10" name="Platshållare för bild 6"/>
          <p:cNvSpPr>
            <a:spLocks noGrp="1"/>
          </p:cNvSpPr>
          <p:nvPr>
            <p:ph type="pic" sz="quarter" idx="14" hasCustomPrompt="1"/>
          </p:nvPr>
        </p:nvSpPr>
        <p:spPr>
          <a:xfrm>
            <a:off x="10476000" y="288000"/>
            <a:ext cx="1404000" cy="1404000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1200" baseline="0">
                <a:solidFill>
                  <a:schemeClr val="tx1"/>
                </a:solidFill>
              </a:defRPr>
            </a:lvl1pPr>
          </a:lstStyle>
          <a:p>
            <a:r>
              <a:rPr lang="sv-SE" dirty="0"/>
              <a:t>Här kan du infoga en ikon från bildgalleriet på intranätet.</a:t>
            </a:r>
          </a:p>
        </p:txBody>
      </p:sp>
    </p:spTree>
    <p:extLst>
      <p:ext uri="{BB962C8B-B14F-4D97-AF65-F5344CB8AC3E}">
        <p14:creationId xmlns:p14="http://schemas.microsoft.com/office/powerpoint/2010/main" val="2614891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1080000" y="540000"/>
            <a:ext cx="9360000" cy="1296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860000" y="6228000"/>
            <a:ext cx="248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pc="10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Avsnittsrubrik</a:t>
            </a:r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1080000" y="6228000"/>
            <a:ext cx="360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tx1"/>
                </a:solidFill>
              </a:defRPr>
            </a:lvl1pPr>
          </a:lstStyle>
          <a:p>
            <a:r>
              <a:rPr lang="sv-SE"/>
              <a:t>Presentationsrubrik</a:t>
            </a:r>
            <a:endParaRPr lang="sv-SE" dirty="0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432000" y="6228000"/>
            <a:ext cx="52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8EEB9E62-4301-493A-8C73-0409F1A2D539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7" name="Platshållare för text 6"/>
          <p:cNvSpPr>
            <a:spLocks noGrp="1"/>
          </p:cNvSpPr>
          <p:nvPr>
            <p:ph type="body" idx="1"/>
          </p:nvPr>
        </p:nvSpPr>
        <p:spPr>
          <a:xfrm>
            <a:off x="1080000" y="1836000"/>
            <a:ext cx="9360000" cy="4140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66280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51" r:id="rId3"/>
    <p:sldLayoutId id="2147483660" r:id="rId4"/>
    <p:sldLayoutId id="2147483650" r:id="rId5"/>
    <p:sldLayoutId id="2147483653" r:id="rId6"/>
    <p:sldLayoutId id="2147483663" r:id="rId7"/>
    <p:sldLayoutId id="2147483654" r:id="rId8"/>
    <p:sldLayoutId id="2147483661" r:id="rId9"/>
    <p:sldLayoutId id="2147483662" r:id="rId10"/>
    <p:sldLayoutId id="2147483665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kern="1200" baseline="0">
          <a:solidFill>
            <a:srgbClr val="B1063A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B1063A"/>
        </a:buClr>
        <a:buFont typeface="Arial" panose="020B0604020202020204" pitchFamily="34" charset="0"/>
        <a:buChar char="•"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B1063A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B1063A"/>
        </a:buClr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08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B1063A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44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B1063A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folkhalsaochsjukvard.rjl.se/administration/cosmic/cosmics-delar/lakemedel/?accordionAnchor=452340" TargetMode="External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tjanstekatalog.rjl.se/usm/wpf" TargetMode="External"/><Relationship Id="rId5" Type="http://schemas.openxmlformats.org/officeDocument/2006/relationships/hyperlink" Target="https://folkhalsaochsjukvard.rjl.se/administration/cosmic/cosmic---moduler-i-cosmic/fragor-och-svar-nationella-lakemedelslistan-nll/?pageId=109695&amp;blockId=452339" TargetMode="External"/><Relationship Id="rId4" Type="http://schemas.openxmlformats.org/officeDocument/2006/relationships/hyperlink" Target="https://www.riksdagen.se/sv/dokument-och-lagar/dokument/svensk-forfattningssamling/lag-20181212-om-nationell-lakemedelslista_sfs-2018-1212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folkhalsaochsjukvard.rjl.se/dokument/evo/e2fe5ab6-332a-4cce-a070-2b725031ba68?pageId=24235&amp;blockId=33271" TargetMode="Externa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smtClean="0"/>
              <a:t>Nationella läkemedelslistan (NLL)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v-SE" dirty="0" smtClean="0"/>
              <a:t>För Cosmic användare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12369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77676" y="477969"/>
            <a:ext cx="9360000" cy="1296000"/>
          </a:xfrm>
        </p:spPr>
        <p:txBody>
          <a:bodyPr/>
          <a:lstStyle/>
          <a:p>
            <a:r>
              <a:rPr lang="sv-SE" dirty="0" smtClean="0"/>
              <a:t>Så påverkas du som arbetar i Cosmic</a:t>
            </a:r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1080000" y="6228000"/>
            <a:ext cx="4381000" cy="365125"/>
          </a:xfrm>
        </p:spPr>
        <p:txBody>
          <a:bodyPr/>
          <a:lstStyle/>
          <a:p>
            <a:r>
              <a:rPr lang="sv-SE" dirty="0" smtClean="0"/>
              <a:t>Nationella läkemedelslistan – för Cosmic användare</a:t>
            </a:r>
            <a:endParaRPr lang="sv-SE" dirty="0"/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" r="56"/>
          <a:stretch>
            <a:fillRect/>
          </a:stretch>
        </p:blipFill>
        <p:spPr/>
      </p:pic>
      <p:graphicFrame>
        <p:nvGraphicFramePr>
          <p:cNvPr id="10" name="Tabell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277130"/>
              </p:ext>
            </p:extLst>
          </p:nvPr>
        </p:nvGraphicFramePr>
        <p:xfrm>
          <a:off x="1196250" y="1606327"/>
          <a:ext cx="9360137" cy="43390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5426">
                  <a:extLst>
                    <a:ext uri="{9D8B030D-6E8A-4147-A177-3AD203B41FA5}">
                      <a16:colId xmlns:a16="http://schemas.microsoft.com/office/drawing/2014/main" val="777159386"/>
                    </a:ext>
                  </a:extLst>
                </a:gridCol>
                <a:gridCol w="6864711">
                  <a:extLst>
                    <a:ext uri="{9D8B030D-6E8A-4147-A177-3AD203B41FA5}">
                      <a16:colId xmlns:a16="http://schemas.microsoft.com/office/drawing/2014/main" val="933429772"/>
                    </a:ext>
                  </a:extLst>
                </a:gridCol>
              </a:tblGrid>
              <a:tr h="343639">
                <a:tc>
                  <a:txBody>
                    <a:bodyPr/>
                    <a:lstStyle/>
                    <a:p>
                      <a:r>
                        <a:rPr lang="sv-SE" dirty="0" smtClean="0"/>
                        <a:t>Yrkesgrupp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v-SE" dirty="0" smtClean="0"/>
                        <a:t>Påverkan</a:t>
                      </a:r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1909205"/>
                  </a:ext>
                </a:extLst>
              </a:tr>
              <a:tr h="1833022"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sv-SE" dirty="0" smtClean="0"/>
                        <a:t>Personal med förskrivningsrätt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sv-SE" dirty="0" smtClean="0"/>
                        <a:t>(förskrivare)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v-SE" sz="1600" dirty="0" smtClean="0"/>
                        <a:t>Förändrad</a:t>
                      </a:r>
                      <a:r>
                        <a:rPr lang="sv-SE" sz="1600" baseline="0" dirty="0" smtClean="0"/>
                        <a:t> </a:t>
                      </a:r>
                      <a:r>
                        <a:rPr lang="sv-SE" sz="1600" dirty="0" smtClean="0"/>
                        <a:t>utkorg vid receptförskrivning.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v-SE" sz="1600" baseline="0" dirty="0" smtClean="0"/>
                        <a:t>Nytt fönster till NLL från Cosmic Läkemedelslista.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v-SE" sz="1600" dirty="0" smtClean="0"/>
                        <a:t>Hantera samtycken och spärrar kopplat till NLL.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v-SE" sz="1600" dirty="0" smtClean="0"/>
                        <a:t>Ny jämförelseflik som ersätter fliken Dosförskrivningar (patienter med dossamtycke).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v-SE" sz="1600" dirty="0" smtClean="0"/>
                        <a:t>Kommer</a:t>
                      </a:r>
                      <a:r>
                        <a:rPr lang="sv-SE" sz="1600" baseline="0" dirty="0" smtClean="0"/>
                        <a:t> kunna a</a:t>
                      </a:r>
                      <a:r>
                        <a:rPr lang="sv-SE" sz="1600" dirty="0" smtClean="0"/>
                        <a:t>vsluta förskrivningar från andra vårdgivare.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v-SE" sz="1600" dirty="0" smtClean="0"/>
                        <a:t>Följa lokala riktlinjer.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4936364"/>
                  </a:ext>
                </a:extLst>
              </a:tr>
              <a:tr h="137455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v-SE" sz="1800" dirty="0" smtClean="0"/>
                        <a:t>Sjuksköterska</a:t>
                      </a:r>
                      <a:endParaRPr lang="sv-SE" sz="18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v-SE" sz="1800" dirty="0" smtClean="0"/>
                        <a:t>Dietist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v-SE" sz="1800" dirty="0" smtClean="0"/>
                        <a:t>Farmaceut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v-SE" sz="1800" dirty="0" smtClean="0"/>
                        <a:t>Tandhygienist 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v-SE" sz="1600" baseline="0" dirty="0" smtClean="0"/>
                        <a:t>Nytt fönster till NLL från Cosmic.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v-SE" sz="1600" dirty="0" smtClean="0"/>
                        <a:t>Hantera samtycken och spärrar kopplat till NLL.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v-SE" sz="1600" dirty="0" smtClean="0"/>
                        <a:t>Följa lokala riktlinjer.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8876701"/>
                  </a:ext>
                </a:extLst>
              </a:tr>
              <a:tr h="7657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sv-SE" sz="1800" dirty="0" smtClean="0"/>
                        <a:t>Övrig vårdpersonal</a:t>
                      </a:r>
                      <a:endParaRPr lang="sv-SE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sv-SE" sz="1600" dirty="0" smtClean="0"/>
                        <a:t>Hantera</a:t>
                      </a:r>
                      <a:r>
                        <a:rPr lang="sv-SE" sz="1600" baseline="0" dirty="0" smtClean="0"/>
                        <a:t> tillfälliga samtycken</a:t>
                      </a:r>
                      <a:endParaRPr lang="sv-SE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6380146"/>
                  </a:ext>
                </a:extLst>
              </a:tr>
            </a:tbl>
          </a:graphicData>
        </a:graphic>
      </p:graphicFrame>
      <p:sp>
        <p:nvSpPr>
          <p:cNvPr id="6" name="Platshållare för bildnummer 3"/>
          <p:cNvSpPr>
            <a:spLocks noGrp="1"/>
          </p:cNvSpPr>
          <p:nvPr>
            <p:ph type="sldNum" sz="quarter" idx="12"/>
          </p:nvPr>
        </p:nvSpPr>
        <p:spPr>
          <a:xfrm>
            <a:off x="432000" y="6228000"/>
            <a:ext cx="522000" cy="365125"/>
          </a:xfrm>
        </p:spPr>
        <p:txBody>
          <a:bodyPr/>
          <a:lstStyle/>
          <a:p>
            <a:fld id="{8EEB9E62-4301-493A-8C73-0409F1A2D539}" type="slidenum">
              <a:rPr lang="sv-SE" smtClean="0"/>
              <a:pPr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541841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77913" y="396000"/>
            <a:ext cx="9360000" cy="1296000"/>
          </a:xfrm>
        </p:spPr>
        <p:txBody>
          <a:bodyPr/>
          <a:lstStyle/>
          <a:p>
            <a:r>
              <a:rPr lang="sv-SE" dirty="0" smtClean="0"/>
              <a:t>När är NLL användbar?</a:t>
            </a:r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1079999" y="6228000"/>
            <a:ext cx="4378479" cy="365125"/>
          </a:xfrm>
        </p:spPr>
        <p:txBody>
          <a:bodyPr/>
          <a:lstStyle/>
          <a:p>
            <a:r>
              <a:rPr lang="sv-SE" dirty="0"/>
              <a:t>Nationella läkemedelslistan – för Cosmic användare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quarter" idx="13"/>
          </p:nvPr>
        </p:nvSpPr>
        <p:spPr>
          <a:xfrm>
            <a:off x="1007574" y="1692000"/>
            <a:ext cx="9643678" cy="4284000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dirty="0" smtClean="0"/>
              <a:t>Om vården behöver se förskrivna </a:t>
            </a:r>
            <a:r>
              <a:rPr lang="sv-SE" dirty="0"/>
              <a:t>läkemedel för en patient som besökt vårdgivare som inte </a:t>
            </a:r>
            <a:r>
              <a:rPr lang="sv-SE" dirty="0" smtClean="0"/>
              <a:t>använder vårt Cosmic. Exempelvis:</a:t>
            </a:r>
          </a:p>
          <a:p>
            <a:pPr marL="702900" lvl="1" indent="-342900">
              <a:spcAft>
                <a:spcPts val="600"/>
              </a:spcAft>
            </a:pPr>
            <a:r>
              <a:rPr lang="sv-SE" sz="2000" dirty="0" smtClean="0"/>
              <a:t>patient </a:t>
            </a:r>
            <a:r>
              <a:rPr lang="sv-SE" sz="2000" dirty="0"/>
              <a:t>som besökt digital </a:t>
            </a:r>
            <a:r>
              <a:rPr lang="sv-SE" sz="2000" dirty="0" smtClean="0"/>
              <a:t>vårdgivare.</a:t>
            </a:r>
          </a:p>
          <a:p>
            <a:pPr marL="702900" lvl="1" indent="-342900">
              <a:spcAft>
                <a:spcPts val="600"/>
              </a:spcAft>
            </a:pPr>
            <a:r>
              <a:rPr lang="sv-SE" sz="2000" dirty="0"/>
              <a:t>p</a:t>
            </a:r>
            <a:r>
              <a:rPr lang="sv-SE" sz="2000" dirty="0" smtClean="0"/>
              <a:t>atient som tidigare fått vård i en annan region.</a:t>
            </a:r>
            <a:r>
              <a:rPr lang="sv-SE" dirty="0" smtClean="0"/>
              <a:t/>
            </a:r>
            <a:br>
              <a:rPr lang="sv-SE" dirty="0" smtClean="0"/>
            </a:br>
            <a:endParaRPr lang="sv-SE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v-SE" dirty="0" smtClean="0"/>
              <a:t>Om vården har ett behov </a:t>
            </a:r>
            <a:r>
              <a:rPr lang="sv-SE" dirty="0"/>
              <a:t>av att se patientens förskrivna och uthämtade </a:t>
            </a:r>
            <a:r>
              <a:rPr lang="sv-SE" dirty="0" smtClean="0"/>
              <a:t>läkemedel:</a:t>
            </a:r>
          </a:p>
          <a:p>
            <a:pPr marL="702900" lvl="1" indent="-342900">
              <a:spcAft>
                <a:spcPts val="600"/>
              </a:spcAft>
            </a:pPr>
            <a:r>
              <a:rPr lang="sv-SE" sz="2000" dirty="0"/>
              <a:t>v</a:t>
            </a:r>
            <a:r>
              <a:rPr lang="sv-SE" sz="2000" dirty="0" smtClean="0"/>
              <a:t>id uppföljning </a:t>
            </a:r>
            <a:r>
              <a:rPr lang="sv-SE" sz="2000" dirty="0"/>
              <a:t>av </a:t>
            </a:r>
            <a:r>
              <a:rPr lang="sv-SE" sz="2000" dirty="0" smtClean="0"/>
              <a:t>läkemedelsbehandling (följsamhet).</a:t>
            </a:r>
          </a:p>
          <a:p>
            <a:pPr marL="702900" lvl="1" indent="-342900">
              <a:spcAft>
                <a:spcPts val="600"/>
              </a:spcAft>
            </a:pPr>
            <a:r>
              <a:rPr lang="sv-SE" sz="2000" dirty="0"/>
              <a:t>v</a:t>
            </a:r>
            <a:r>
              <a:rPr lang="sv-SE" sz="2000" dirty="0" smtClean="0"/>
              <a:t>id misstanke </a:t>
            </a:r>
            <a:r>
              <a:rPr lang="sv-SE" sz="2000" dirty="0"/>
              <a:t>om överanvändning eller </a:t>
            </a:r>
            <a:r>
              <a:rPr lang="sv-SE" sz="2000" dirty="0" smtClean="0"/>
              <a:t>underanvändning av läkemedel.</a:t>
            </a:r>
          </a:p>
          <a:p>
            <a:pPr marL="702900" lvl="1" indent="-342900">
              <a:spcAft>
                <a:spcPts val="600"/>
              </a:spcAft>
            </a:pPr>
            <a:r>
              <a:rPr lang="sv-SE" sz="2000" dirty="0"/>
              <a:t>v</a:t>
            </a:r>
            <a:r>
              <a:rPr lang="sv-SE" sz="2000" dirty="0" smtClean="0"/>
              <a:t>id misstanke </a:t>
            </a:r>
            <a:r>
              <a:rPr lang="sv-SE" sz="2000" dirty="0"/>
              <a:t>om </a:t>
            </a:r>
            <a:r>
              <a:rPr lang="sv-SE" sz="2000" dirty="0" smtClean="0"/>
              <a:t>dubbelförskrivning.</a:t>
            </a:r>
          </a:p>
          <a:p>
            <a:pPr marL="702900" lvl="1" indent="-342900">
              <a:spcAft>
                <a:spcPts val="600"/>
              </a:spcAft>
            </a:pPr>
            <a:r>
              <a:rPr lang="sv-SE" sz="2000" dirty="0" smtClean="0"/>
              <a:t>vid </a:t>
            </a:r>
            <a:r>
              <a:rPr lang="sv-SE" sz="2000" dirty="0"/>
              <a:t>intoxikation av </a:t>
            </a:r>
            <a:r>
              <a:rPr lang="sv-SE" sz="2000" dirty="0" smtClean="0"/>
              <a:t>läkemedel.</a:t>
            </a:r>
            <a:endParaRPr lang="sv-SE" sz="2000" dirty="0"/>
          </a:p>
          <a:p>
            <a:pPr>
              <a:spcAft>
                <a:spcPts val="600"/>
              </a:spcAft>
            </a:pPr>
            <a:endParaRPr lang="sv-SE" dirty="0"/>
          </a:p>
        </p:txBody>
      </p:sp>
      <p:pic>
        <p:nvPicPr>
          <p:cNvPr id="6" name="Platshållare för bild 7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" r="56"/>
          <a:stretch>
            <a:fillRect/>
          </a:stretch>
        </p:blipFill>
        <p:spPr/>
      </p:pic>
      <p:sp>
        <p:nvSpPr>
          <p:cNvPr id="7" name="Platshållare för bildnummer 3"/>
          <p:cNvSpPr>
            <a:spLocks noGrp="1"/>
          </p:cNvSpPr>
          <p:nvPr>
            <p:ph type="sldNum" sz="quarter" idx="12"/>
          </p:nvPr>
        </p:nvSpPr>
        <p:spPr>
          <a:xfrm>
            <a:off x="432000" y="6228000"/>
            <a:ext cx="522000" cy="365125"/>
          </a:xfrm>
        </p:spPr>
        <p:txBody>
          <a:bodyPr/>
          <a:lstStyle/>
          <a:p>
            <a:fld id="{8EEB9E62-4301-493A-8C73-0409F1A2D539}" type="slidenum">
              <a:rPr lang="sv-SE" smtClean="0"/>
              <a:pPr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96459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Vad du som medarbetare förväntas göra</a:t>
            </a:r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1079999" y="6228000"/>
            <a:ext cx="4412299" cy="365125"/>
          </a:xfrm>
        </p:spPr>
        <p:txBody>
          <a:bodyPr/>
          <a:lstStyle/>
          <a:p>
            <a:r>
              <a:rPr lang="sv-SE" dirty="0"/>
              <a:t>Nationella Läkemedelslistan – för Cosmic användare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9E62-4301-493A-8C73-0409F1A2D539}" type="slidenum">
              <a:rPr lang="sv-SE" smtClean="0"/>
              <a:pPr/>
              <a:t>12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1079888" y="2196000"/>
            <a:ext cx="9359900" cy="4032000"/>
          </a:xfrm>
        </p:spPr>
        <p:txBody>
          <a:bodyPr/>
          <a:lstStyle/>
          <a:p>
            <a:r>
              <a:rPr lang="sv-SE" dirty="0" smtClean="0"/>
              <a:t>Genomföra utbildningen om NLL i </a:t>
            </a:r>
            <a:r>
              <a:rPr lang="sv-SE" dirty="0" err="1" smtClean="0"/>
              <a:t>LoK</a:t>
            </a:r>
            <a:r>
              <a:rPr lang="sv-SE" dirty="0" smtClean="0"/>
              <a:t> – kommer i november.</a:t>
            </a:r>
          </a:p>
          <a:p>
            <a:pPr lvl="2"/>
            <a:r>
              <a:rPr lang="sv-SE" dirty="0" smtClean="0"/>
              <a:t>Utbildningen kommer se olika ut beroende på yrkesgrupp.</a:t>
            </a:r>
          </a:p>
          <a:p>
            <a:r>
              <a:rPr lang="sv-SE" dirty="0" smtClean="0"/>
              <a:t>Följa riktlinjerna kring NLL.</a:t>
            </a:r>
          </a:p>
          <a:p>
            <a:r>
              <a:rPr lang="sv-SE" dirty="0"/>
              <a:t>Utifrån yrkesroll ha kännedom om NLL och kunna använda </a:t>
            </a:r>
            <a:r>
              <a:rPr lang="sv-SE" dirty="0" smtClean="0"/>
              <a:t>NLL.</a:t>
            </a:r>
            <a:endParaRPr lang="sv-SE" dirty="0"/>
          </a:p>
          <a:p>
            <a:r>
              <a:rPr lang="sv-SE" dirty="0" smtClean="0"/>
              <a:t>Informera patienter om NLL samt hantera eller hänvisa patienters frågor.</a:t>
            </a:r>
          </a:p>
          <a:p>
            <a:endParaRPr lang="sv-SE" dirty="0"/>
          </a:p>
        </p:txBody>
      </p:sp>
      <p:pic>
        <p:nvPicPr>
          <p:cNvPr id="8" name="Platshållare för bild 7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" r="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392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Mer information om NLL</a:t>
            </a:r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1080000" y="6228000"/>
            <a:ext cx="4512588" cy="365125"/>
          </a:xfrm>
        </p:spPr>
        <p:txBody>
          <a:bodyPr/>
          <a:lstStyle/>
          <a:p>
            <a:r>
              <a:rPr lang="sv-SE" dirty="0"/>
              <a:t>Nationella Läkemedelslistan – för Cosmic användare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9E62-4301-493A-8C73-0409F1A2D539}" type="slidenum">
              <a:rPr lang="sv-SE" smtClean="0"/>
              <a:t>13</a:t>
            </a:fld>
            <a:endParaRPr lang="sv-SE" dirty="0"/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3"/>
          </p:nvPr>
        </p:nvSpPr>
        <p:spPr>
          <a:xfrm>
            <a:off x="1116100" y="1923527"/>
            <a:ext cx="9359900" cy="4837491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sv-SE" sz="1800" b="1" dirty="0" smtClean="0"/>
              <a:t>Riktlinjer, utbildning med mera (fylls på löpande):</a:t>
            </a:r>
          </a:p>
          <a:p>
            <a:pPr>
              <a:lnSpc>
                <a:spcPct val="100000"/>
              </a:lnSpc>
            </a:pPr>
            <a:r>
              <a:rPr lang="sv-SE" sz="1600" dirty="0" smtClean="0">
                <a:hlinkClick r:id="rId3"/>
              </a:rPr>
              <a:t>Nationella läkemedelslistan (NLL) | Folkhälsa och sjukvård</a:t>
            </a:r>
            <a:endParaRPr lang="sv-SE" sz="16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sv-SE" sz="1800" b="1" dirty="0"/>
              <a:t>L</a:t>
            </a:r>
            <a:r>
              <a:rPr lang="sv-SE" sz="1800" b="1" dirty="0" smtClean="0"/>
              <a:t>agen om nationell läkemedelslista:</a:t>
            </a:r>
          </a:p>
          <a:p>
            <a:pPr>
              <a:lnSpc>
                <a:spcPct val="100000"/>
              </a:lnSpc>
            </a:pPr>
            <a:r>
              <a:rPr lang="sv-SE" sz="1600" dirty="0" smtClean="0">
                <a:hlinkClick r:id="rId4"/>
              </a:rPr>
              <a:t>Lag </a:t>
            </a:r>
            <a:r>
              <a:rPr lang="sv-SE" sz="1600" dirty="0">
                <a:hlinkClick r:id="rId4"/>
              </a:rPr>
              <a:t>(2018:1212) </a:t>
            </a:r>
            <a:r>
              <a:rPr lang="sv-SE" sz="1600" dirty="0" smtClean="0">
                <a:hlinkClick r:id="rId4"/>
              </a:rPr>
              <a:t>om </a:t>
            </a:r>
            <a:r>
              <a:rPr lang="sv-SE" sz="1600" dirty="0">
                <a:hlinkClick r:id="rId4"/>
              </a:rPr>
              <a:t>nationell läkemedelslista | Sveriges </a:t>
            </a:r>
            <a:r>
              <a:rPr lang="sv-SE" sz="1600" dirty="0" smtClean="0">
                <a:hlinkClick r:id="rId4"/>
              </a:rPr>
              <a:t>riksdag</a:t>
            </a:r>
            <a:endParaRPr lang="sv-SE" sz="16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sv-SE" sz="1800" b="1" dirty="0" smtClean="0"/>
              <a:t>Har du frågor om NLL</a:t>
            </a:r>
            <a:r>
              <a:rPr lang="sv-SE" sz="1800" b="1" dirty="0"/>
              <a:t>?</a:t>
            </a:r>
            <a:endParaRPr lang="sv-SE" sz="1800" b="1" dirty="0" smtClean="0"/>
          </a:p>
          <a:p>
            <a:pPr>
              <a:lnSpc>
                <a:spcPct val="150000"/>
              </a:lnSpc>
            </a:pPr>
            <a:r>
              <a:rPr lang="sv-SE" sz="1600" dirty="0" smtClean="0"/>
              <a:t>Besök i första hand:</a:t>
            </a:r>
            <a:r>
              <a:rPr lang="sv-SE" sz="1600" dirty="0"/>
              <a:t> </a:t>
            </a:r>
            <a:r>
              <a:rPr lang="sv-SE" sz="1600" dirty="0" smtClean="0">
                <a:hlinkClick r:id="rId5"/>
              </a:rPr>
              <a:t>Frågor </a:t>
            </a:r>
            <a:r>
              <a:rPr lang="sv-SE" sz="1600" dirty="0">
                <a:hlinkClick r:id="rId5"/>
              </a:rPr>
              <a:t>och svar Nationella läkemedelslistan (NLL</a:t>
            </a:r>
            <a:r>
              <a:rPr lang="sv-SE" sz="1600" dirty="0" smtClean="0">
                <a:hlinkClick r:id="rId5"/>
              </a:rPr>
              <a:t>) </a:t>
            </a:r>
            <a:r>
              <a:rPr lang="sv-SE" sz="1600" dirty="0">
                <a:hlinkClick r:id="rId4"/>
              </a:rPr>
              <a:t>|</a:t>
            </a:r>
            <a:r>
              <a:rPr lang="sv-SE" sz="1600" dirty="0" smtClean="0">
                <a:hlinkClick r:id="rId5"/>
              </a:rPr>
              <a:t> Folkhälsa </a:t>
            </a:r>
            <a:r>
              <a:rPr lang="sv-SE" sz="1600" dirty="0">
                <a:hlinkClick r:id="rId5"/>
              </a:rPr>
              <a:t>och </a:t>
            </a:r>
            <a:r>
              <a:rPr lang="sv-SE" sz="1600" dirty="0" smtClean="0">
                <a:hlinkClick r:id="rId5"/>
              </a:rPr>
              <a:t>sjukvård</a:t>
            </a:r>
            <a:endParaRPr lang="sv-SE" sz="1600" dirty="0" smtClean="0"/>
          </a:p>
          <a:p>
            <a:pPr>
              <a:lnSpc>
                <a:spcPct val="100000"/>
              </a:lnSpc>
            </a:pPr>
            <a:r>
              <a:rPr lang="sv-SE" sz="1600" dirty="0" smtClean="0"/>
              <a:t>Hittar du inte svaret på din fråga där, gå via din Cosmic samordnare som kan använda funktionen </a:t>
            </a:r>
            <a:r>
              <a:rPr lang="sv-SE" sz="1600" i="1" dirty="0" smtClean="0"/>
              <a:t>Frågor </a:t>
            </a:r>
            <a:r>
              <a:rPr lang="sv-SE" sz="1600" i="1" dirty="0"/>
              <a:t>till </a:t>
            </a:r>
            <a:r>
              <a:rPr lang="sv-SE" sz="1600" i="1" dirty="0" smtClean="0"/>
              <a:t>sektion </a:t>
            </a:r>
            <a:r>
              <a:rPr lang="sv-SE" sz="1600" i="1" dirty="0" err="1" smtClean="0"/>
              <a:t>e-hälsa</a:t>
            </a:r>
            <a:r>
              <a:rPr lang="sv-SE" sz="1600" i="1" dirty="0" smtClean="0"/>
              <a:t> </a:t>
            </a:r>
            <a:r>
              <a:rPr lang="sv-SE" sz="1600" dirty="0" smtClean="0"/>
              <a:t>i </a:t>
            </a:r>
            <a:r>
              <a:rPr lang="sv-SE" sz="1600" dirty="0" smtClean="0">
                <a:hlinkClick r:id="rId6"/>
              </a:rPr>
              <a:t>Tjänstekatalogen</a:t>
            </a:r>
            <a:r>
              <a:rPr lang="sv-SE" sz="1600" dirty="0" smtClean="0"/>
              <a:t>.</a:t>
            </a:r>
          </a:p>
          <a:p>
            <a:pPr marL="0" indent="0">
              <a:buNone/>
            </a:pPr>
            <a:endParaRPr lang="sv-SE" sz="1800" dirty="0"/>
          </a:p>
        </p:txBody>
      </p:sp>
      <p:pic>
        <p:nvPicPr>
          <p:cNvPr id="5" name="Platshållare för bild 4"/>
          <p:cNvPicPr>
            <a:picLocks noGrp="1" noChangeAspect="1"/>
          </p:cNvPicPr>
          <p:nvPr>
            <p:ph type="pic" sz="quarter" idx="14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" r="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595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3777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978195" y="1080000"/>
            <a:ext cx="9101805" cy="819592"/>
          </a:xfrm>
        </p:spPr>
        <p:txBody>
          <a:bodyPr/>
          <a:lstStyle/>
          <a:p>
            <a:pPr algn="l"/>
            <a:r>
              <a:rPr lang="sv-SE" dirty="0" smtClean="0"/>
              <a:t>Innehåll och instruktioner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978195" y="2004665"/>
            <a:ext cx="9101805" cy="3612635"/>
          </a:xfrm>
        </p:spPr>
        <p:txBody>
          <a:bodyPr/>
          <a:lstStyle/>
          <a:p>
            <a:pPr algn="l"/>
            <a:r>
              <a:rPr lang="sv-SE" dirty="0" smtClean="0"/>
              <a:t>Detta bildspel innehåller information om införandet av NLL i Cosmic. Presentationen tar ungefär 10-15 minuter.</a:t>
            </a:r>
          </a:p>
          <a:p>
            <a:pPr algn="l"/>
            <a:r>
              <a:rPr lang="sv-SE" dirty="0" smtClean="0"/>
              <a:t>Det är fördelaktigt att använda bildspelet </a:t>
            </a:r>
            <a:r>
              <a:rPr lang="sv-SE" dirty="0"/>
              <a:t>på </a:t>
            </a:r>
            <a:r>
              <a:rPr lang="sv-SE" dirty="0" smtClean="0"/>
              <a:t>ett möte t.ex. APT. </a:t>
            </a:r>
            <a:r>
              <a:rPr lang="sv-SE" dirty="0"/>
              <a:t>D</a:t>
            </a:r>
            <a:r>
              <a:rPr lang="sv-SE" dirty="0" smtClean="0"/>
              <a:t>et </a:t>
            </a:r>
            <a:r>
              <a:rPr lang="sv-SE" dirty="0"/>
              <a:t>går också bra att </a:t>
            </a:r>
            <a:r>
              <a:rPr lang="sv-SE" dirty="0" smtClean="0"/>
              <a:t>bifoga bildspelet i exempelvis </a:t>
            </a:r>
            <a:r>
              <a:rPr lang="sv-SE" dirty="0"/>
              <a:t>ett mejl eller ett veckobrev till dina medarbetare</a:t>
            </a:r>
            <a:r>
              <a:rPr lang="sv-SE" dirty="0" smtClean="0"/>
              <a:t>.</a:t>
            </a:r>
          </a:p>
          <a:p>
            <a:pPr algn="l"/>
            <a:r>
              <a:rPr lang="sv-SE" dirty="0"/>
              <a:t>Bildspelet innehåller en kort introduktionsfilm till NLL.</a:t>
            </a:r>
          </a:p>
          <a:p>
            <a:pPr algn="l"/>
            <a:r>
              <a:rPr lang="sv-SE" dirty="0"/>
              <a:t>Om du inte har möjlighet att spela upp filmen vid </a:t>
            </a:r>
            <a:r>
              <a:rPr lang="sv-SE" dirty="0" smtClean="0"/>
              <a:t>mötet </a:t>
            </a:r>
            <a:br>
              <a:rPr lang="sv-SE" dirty="0" smtClean="0"/>
            </a:br>
            <a:r>
              <a:rPr lang="sv-SE" dirty="0" smtClean="0"/>
              <a:t>kan </a:t>
            </a:r>
            <a:r>
              <a:rPr lang="sv-SE" dirty="0"/>
              <a:t>den ersättas av de två dolda bilderna i bildspelet. </a:t>
            </a:r>
          </a:p>
          <a:p>
            <a:pPr algn="l"/>
            <a:endParaRPr lang="sv-SE" dirty="0"/>
          </a:p>
          <a:p>
            <a:pPr algn="l"/>
            <a:endParaRPr lang="sv-SE" dirty="0"/>
          </a:p>
        </p:txBody>
      </p:sp>
      <p:sp>
        <p:nvSpPr>
          <p:cNvPr id="11" name="Platshållare för sidfot 2"/>
          <p:cNvSpPr txBox="1">
            <a:spLocks/>
          </p:cNvSpPr>
          <p:nvPr/>
        </p:nvSpPr>
        <p:spPr>
          <a:xfrm>
            <a:off x="2371540" y="546921"/>
            <a:ext cx="7538003" cy="428006"/>
          </a:xfrm>
          <a:prstGeom prst="rect">
            <a:avLst/>
          </a:prstGeom>
        </p:spPr>
        <p:txBody>
          <a:bodyPr/>
          <a:lstStyle>
            <a:defPPr>
              <a:defRPr lang="sv-S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sz="2000" dirty="0" smtClean="0"/>
              <a:t>[TA BORT DENNA BILD VID ANVÄNDING AV PRESENTATION]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259621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ubrik 3"/>
          <p:cNvSpPr>
            <a:spLocks noGrp="1"/>
          </p:cNvSpPr>
          <p:nvPr>
            <p:ph type="title"/>
          </p:nvPr>
        </p:nvSpPr>
        <p:spPr>
          <a:xfrm>
            <a:off x="925034" y="671100"/>
            <a:ext cx="10132828" cy="54000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sv-SE" sz="4400" dirty="0" smtClean="0"/>
              <a:t>29 november införs NLL i Cosmic.</a:t>
            </a:r>
            <a:br>
              <a:rPr lang="sv-SE" sz="4400" dirty="0" smtClean="0"/>
            </a:br>
            <a:r>
              <a:rPr lang="sv-SE" sz="4400" dirty="0" smtClean="0"/>
              <a:t>Men vad är NLL egentligen?</a:t>
            </a:r>
            <a:endParaRPr lang="sv-SE" sz="4400" dirty="0"/>
          </a:p>
        </p:txBody>
      </p:sp>
    </p:spTree>
    <p:extLst>
      <p:ext uri="{BB962C8B-B14F-4D97-AF65-F5344CB8AC3E}">
        <p14:creationId xmlns:p14="http://schemas.microsoft.com/office/powerpoint/2010/main" val="273159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Introduktion till NLL</a:t>
            </a:r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1080000" y="6228000"/>
            <a:ext cx="4533400" cy="365125"/>
          </a:xfrm>
        </p:spPr>
        <p:txBody>
          <a:bodyPr/>
          <a:lstStyle/>
          <a:p>
            <a:r>
              <a:rPr lang="sv-SE" dirty="0" smtClean="0"/>
              <a:t>Nationella läkemedelslistan – för </a:t>
            </a:r>
            <a:r>
              <a:rPr lang="sv-SE" dirty="0"/>
              <a:t>C</a:t>
            </a:r>
            <a:r>
              <a:rPr lang="sv-SE" dirty="0" smtClean="0"/>
              <a:t>osmic användare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9E62-4301-493A-8C73-0409F1A2D539}" type="slidenum">
              <a:rPr lang="sv-SE" smtClean="0"/>
              <a:t>4</a:t>
            </a:fld>
            <a:endParaRPr lang="sv-SE"/>
          </a:p>
        </p:txBody>
      </p:sp>
      <p:pic>
        <p:nvPicPr>
          <p:cNvPr id="7" name="Platshållare för bild 6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" r="56"/>
          <a:stretch>
            <a:fillRect/>
          </a:stretch>
        </p:blipFill>
        <p:spPr/>
      </p:pic>
      <p:pic>
        <p:nvPicPr>
          <p:cNvPr id="8" name="RJL_NLL_kort_introduktionsfilm_Cambi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8050" y="2030820"/>
            <a:ext cx="6875684" cy="386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1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Vad är NLL?</a:t>
            </a:r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1080000" y="6228000"/>
            <a:ext cx="4533400" cy="365125"/>
          </a:xfrm>
        </p:spPr>
        <p:txBody>
          <a:bodyPr/>
          <a:lstStyle/>
          <a:p>
            <a:r>
              <a:rPr lang="sv-SE" dirty="0" smtClean="0"/>
              <a:t>Nationella läkemedelslistan – för </a:t>
            </a:r>
            <a:r>
              <a:rPr lang="sv-SE" dirty="0"/>
              <a:t>C</a:t>
            </a:r>
            <a:r>
              <a:rPr lang="sv-SE" dirty="0" smtClean="0"/>
              <a:t>osmic användare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9E62-4301-493A-8C73-0409F1A2D539}" type="slidenum">
              <a:rPr lang="sv-SE" smtClean="0"/>
              <a:t>5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sz="2000" dirty="0" smtClean="0"/>
              <a:t>Nationella läkemedelslistan (NLL) är ett register som E-hälsomyndigheten tagit fram på uppdrag av regeringen.</a:t>
            </a:r>
          </a:p>
          <a:p>
            <a:r>
              <a:rPr lang="sv-SE" sz="2000" dirty="0" smtClean="0"/>
              <a:t>NLL ger hälso- och sjukvården, apoteken och patienten tillgång till samma information om patienters </a:t>
            </a:r>
            <a:r>
              <a:rPr lang="sv-SE" sz="2000" b="1" dirty="0" smtClean="0"/>
              <a:t>förskrivna</a:t>
            </a:r>
            <a:r>
              <a:rPr lang="sv-SE" sz="2000" dirty="0" smtClean="0"/>
              <a:t> och uthämtade läkemedel, hjälpmedel och livsmedel. Oavsett vart i Sverige och i vilket journalsystem förskrivningen har gjorts.</a:t>
            </a:r>
          </a:p>
        </p:txBody>
      </p:sp>
      <p:pic>
        <p:nvPicPr>
          <p:cNvPr id="7" name="Platshållare för bild 6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" r="56"/>
          <a:stretch>
            <a:fillRect/>
          </a:stretch>
        </p:blipFill>
        <p:spPr/>
      </p:pic>
      <p:sp>
        <p:nvSpPr>
          <p:cNvPr id="9" name="Rundad rektangulär bildtext 8"/>
          <p:cNvSpPr/>
          <p:nvPr/>
        </p:nvSpPr>
        <p:spPr>
          <a:xfrm>
            <a:off x="7364061" y="349008"/>
            <a:ext cx="4453337" cy="1277368"/>
          </a:xfrm>
          <a:prstGeom prst="wedgeRoundRectCallout">
            <a:avLst>
              <a:gd name="adj1" fmla="val 43755"/>
              <a:gd name="adj2" fmla="val 778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dirty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F</a:t>
            </a:r>
            <a:r>
              <a:rPr lang="sv-SE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örskrivning är samma sak som recept.</a:t>
            </a:r>
          </a:p>
          <a:p>
            <a:r>
              <a:rPr lang="sv-SE" dirty="0" smtClean="0">
                <a:ln w="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Ordinationer syns inte i NLL.</a:t>
            </a:r>
            <a:endParaRPr lang="sv-SE" dirty="0">
              <a:ln w="0"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37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Därför ansluter vi oss till NLL</a:t>
            </a:r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1080000" y="6228000"/>
            <a:ext cx="4533400" cy="365125"/>
          </a:xfrm>
        </p:spPr>
        <p:txBody>
          <a:bodyPr/>
          <a:lstStyle/>
          <a:p>
            <a:r>
              <a:rPr lang="sv-SE" dirty="0" smtClean="0"/>
              <a:t>Nationella Läkemedelslistan – för </a:t>
            </a:r>
            <a:r>
              <a:rPr lang="sv-SE" dirty="0"/>
              <a:t>C</a:t>
            </a:r>
            <a:r>
              <a:rPr lang="sv-SE" dirty="0" smtClean="0"/>
              <a:t>osmic användare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9E62-4301-493A-8C73-0409F1A2D539}" type="slidenum">
              <a:rPr lang="sv-SE" smtClean="0"/>
              <a:t>6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sz="2000" dirty="0" smtClean="0"/>
              <a:t>Anslutningen av journalsystem till NLL är ett lagkrav och förväntas underlätta vardagen för både patienter och personal.</a:t>
            </a:r>
          </a:p>
          <a:p>
            <a:r>
              <a:rPr lang="sv-SE" sz="2000" dirty="0" smtClean="0"/>
              <a:t>Eftersom registret kan visa information om förskrivningar från olika journalsystem och oavsett vart i landet förskrivningen gjorts kan man få en tydligare bild av patientens aktuella läkemedelsförskrivningar.</a:t>
            </a:r>
          </a:p>
          <a:p>
            <a:r>
              <a:rPr lang="sv-SE" sz="2000" dirty="0"/>
              <a:t>Om NLL är uppdaterad minimeras risker såsom dubbelförskrivning, att patienten av misstag använder inaktuell behandling eller inte följer en ordination, vilket i sin tur stärker patientsäkerheten.</a:t>
            </a:r>
            <a:endParaRPr lang="sv-SE" sz="1800" dirty="0" smtClean="0"/>
          </a:p>
        </p:txBody>
      </p:sp>
      <p:pic>
        <p:nvPicPr>
          <p:cNvPr id="7" name="Platshållare för bild 6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" r="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4338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ubrik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När kommer NLL till Cosmic?</a:t>
            </a:r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1080000" y="6228000"/>
            <a:ext cx="4457200" cy="365125"/>
          </a:xfrm>
        </p:spPr>
        <p:txBody>
          <a:bodyPr/>
          <a:lstStyle/>
          <a:p>
            <a:r>
              <a:rPr lang="sv-SE" dirty="0" smtClean="0"/>
              <a:t>Nationella Läkemedelslistan – för Cosmic användare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9E62-4301-493A-8C73-0409F1A2D539}" type="slidenum">
              <a:rPr lang="sv-SE" smtClean="0"/>
              <a:t>7</a:t>
            </a:fld>
            <a:endParaRPr lang="sv-SE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 smtClean="0"/>
              <a:t>Region Jönköpings län planerar att ansluta NLL till Cosmic </a:t>
            </a:r>
            <a:r>
              <a:rPr lang="sv-SE" b="1" dirty="0" smtClean="0">
                <a:solidFill>
                  <a:srgbClr val="AE1738"/>
                </a:solidFill>
              </a:rPr>
              <a:t>29 november</a:t>
            </a:r>
          </a:p>
          <a:p>
            <a:pPr marL="0" indent="0">
              <a:buNone/>
            </a:pPr>
            <a:r>
              <a:rPr lang="sv-SE" dirty="0" smtClean="0"/>
              <a:t>Det kommer innebära ett driftstopp i Cosmic mellan ca </a:t>
            </a:r>
            <a:r>
              <a:rPr lang="sv-SE" b="1" dirty="0">
                <a:solidFill>
                  <a:srgbClr val="AE1738"/>
                </a:solidFill>
              </a:rPr>
              <a:t>kl.13.00-14.30</a:t>
            </a:r>
            <a:r>
              <a:rPr lang="sv-SE" dirty="0" smtClean="0"/>
              <a:t>.</a:t>
            </a:r>
          </a:p>
          <a:p>
            <a:pPr marL="0" indent="0">
              <a:buNone/>
            </a:pPr>
            <a:r>
              <a:rPr lang="sv-SE" dirty="0" smtClean="0"/>
              <a:t>Läskopian kommer vara tillgänglig under denna tid.</a:t>
            </a:r>
            <a:endParaRPr lang="sv-SE" dirty="0"/>
          </a:p>
        </p:txBody>
      </p:sp>
      <p:sp>
        <p:nvSpPr>
          <p:cNvPr id="9" name="Platshållare för bild 8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3074" name="Picture 2" descr="http://jkpportfolio01:8085/organisationens_ikoner/api/v1/asset/266232/thumbna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6000" y="288000"/>
            <a:ext cx="1404000" cy="140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35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NLL och Cosmic</a:t>
            </a:r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1080000" y="6228000"/>
            <a:ext cx="4533400" cy="365125"/>
          </a:xfrm>
        </p:spPr>
        <p:txBody>
          <a:bodyPr/>
          <a:lstStyle/>
          <a:p>
            <a:r>
              <a:rPr lang="sv-SE" dirty="0" smtClean="0"/>
              <a:t>Nationella läkemedelslistan – för </a:t>
            </a:r>
            <a:r>
              <a:rPr lang="sv-SE" dirty="0"/>
              <a:t>C</a:t>
            </a:r>
            <a:r>
              <a:rPr lang="sv-SE" dirty="0" smtClean="0"/>
              <a:t>osmic användare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9E62-4301-493A-8C73-0409F1A2D539}" type="slidenum">
              <a:rPr lang="sv-SE" smtClean="0"/>
              <a:t>8</a:t>
            </a:fld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Anslutningen av journalsystem till NLL är ett </a:t>
            </a:r>
            <a:r>
              <a:rPr lang="sv-SE" sz="2000" dirty="0" smtClean="0"/>
              <a:t>lagkrav.</a:t>
            </a:r>
            <a:endParaRPr lang="sv-S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Cosmics läkemedelslista ska även i fortsättningen vara </a:t>
            </a:r>
            <a:r>
              <a:rPr lang="sv-SE" sz="2000" dirty="0" smtClean="0"/>
              <a:t>uppdaterad </a:t>
            </a:r>
            <a:r>
              <a:rPr lang="sv-SE" sz="2000" dirty="0"/>
              <a:t>enligt </a:t>
            </a:r>
            <a:r>
              <a:rPr lang="sv-SE" sz="2000" dirty="0" smtClean="0"/>
              <a:t>riktlinjen </a:t>
            </a:r>
            <a:r>
              <a:rPr lang="sv-SE" sz="2000" dirty="0" smtClean="0">
                <a:hlinkClick r:id="rId2"/>
              </a:rPr>
              <a:t>Dokumentation </a:t>
            </a:r>
            <a:r>
              <a:rPr lang="sv-SE" sz="2000" dirty="0">
                <a:hlinkClick r:id="rId2"/>
              </a:rPr>
              <a:t>av läkemedel i journalsystemet </a:t>
            </a:r>
            <a:r>
              <a:rPr lang="sv-SE" sz="2000" dirty="0" smtClean="0">
                <a:hlinkClick r:id="rId2"/>
              </a:rPr>
              <a:t>Cosmic</a:t>
            </a:r>
            <a:r>
              <a:rPr lang="sv-SE" sz="2000" dirty="0" smtClean="0"/>
              <a:t>.</a:t>
            </a:r>
            <a:endParaRPr lang="sv-S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NLL </a:t>
            </a:r>
            <a:r>
              <a:rPr lang="sv-SE" sz="2000" dirty="0" smtClean="0"/>
              <a:t>kan </a:t>
            </a:r>
            <a:r>
              <a:rPr lang="sv-SE" sz="2000" dirty="0"/>
              <a:t>ses som ett hjälpmedel för att </a:t>
            </a:r>
            <a:r>
              <a:rPr lang="sv-SE" sz="2000" dirty="0" smtClean="0"/>
              <a:t>hålla Cosmic läkemedelslista aktuell.</a:t>
            </a:r>
            <a:endParaRPr lang="sv-S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 smtClean="0"/>
              <a:t>När en </a:t>
            </a:r>
            <a:r>
              <a:rPr lang="sv-SE" sz="2000" dirty="0"/>
              <a:t>förskrivning avslutas eller skickas från </a:t>
            </a:r>
            <a:r>
              <a:rPr lang="sv-SE" sz="2000" dirty="0" smtClean="0"/>
              <a:t>Cosmic avslutas respektive uppdateras motsvarande förskrivning i NLL.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 smtClean="0"/>
              <a:t>NLL nås genom ett nytt fönster i Cosmic.</a:t>
            </a:r>
            <a:endParaRPr lang="sv-SE" sz="2000" dirty="0"/>
          </a:p>
        </p:txBody>
      </p:sp>
      <p:pic>
        <p:nvPicPr>
          <p:cNvPr id="7" name="Platshållare för bild 6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" r="5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678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Vilka kommer ha åtkomst till NLL?</a:t>
            </a:r>
            <a:endParaRPr lang="sv-SE" dirty="0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>
          <a:xfrm>
            <a:off x="1079999" y="6228000"/>
            <a:ext cx="4837053" cy="365125"/>
          </a:xfrm>
        </p:spPr>
        <p:txBody>
          <a:bodyPr/>
          <a:lstStyle/>
          <a:p>
            <a:r>
              <a:rPr lang="sv-SE" dirty="0" smtClean="0"/>
              <a:t>Nationella Läkemedelslistan – för Cosmic användare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EB9E62-4301-493A-8C73-0409F1A2D539}" type="slidenum">
              <a:rPr lang="sv-SE" smtClean="0"/>
              <a:pPr/>
              <a:t>9</a:t>
            </a:fld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3"/>
          </p:nvPr>
        </p:nvSpPr>
        <p:spPr>
          <a:xfrm>
            <a:off x="1162479" y="1976279"/>
            <a:ext cx="9359900" cy="524436"/>
          </a:xfrm>
        </p:spPr>
        <p:txBody>
          <a:bodyPr/>
          <a:lstStyle/>
          <a:p>
            <a:pPr marL="0" indent="0">
              <a:buNone/>
            </a:pPr>
            <a:r>
              <a:rPr lang="sv-SE" sz="2000" i="1" dirty="0" smtClean="0"/>
              <a:t>Observera att samtliga åtkomsttyper kräver patientens samtycke</a:t>
            </a:r>
            <a:r>
              <a:rPr lang="sv-SE" i="1" dirty="0"/>
              <a:t>!</a:t>
            </a:r>
            <a:endParaRPr lang="sv-SE" i="1" dirty="0" smtClean="0"/>
          </a:p>
        </p:txBody>
      </p:sp>
      <p:pic>
        <p:nvPicPr>
          <p:cNvPr id="8" name="Platshållare för bild 7"/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" r="56"/>
          <a:stretch>
            <a:fillRect/>
          </a:stretch>
        </p:blipFill>
        <p:spPr/>
      </p:pic>
      <p:graphicFrame>
        <p:nvGraphicFramePr>
          <p:cNvPr id="7" name="Tabell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5936178"/>
              </p:ext>
            </p:extLst>
          </p:nvPr>
        </p:nvGraphicFramePr>
        <p:xfrm>
          <a:off x="1079649" y="2667945"/>
          <a:ext cx="9360138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80069">
                  <a:extLst>
                    <a:ext uri="{9D8B030D-6E8A-4147-A177-3AD203B41FA5}">
                      <a16:colId xmlns:a16="http://schemas.microsoft.com/office/drawing/2014/main" val="1129773224"/>
                    </a:ext>
                  </a:extLst>
                </a:gridCol>
                <a:gridCol w="4680069">
                  <a:extLst>
                    <a:ext uri="{9D8B030D-6E8A-4147-A177-3AD203B41FA5}">
                      <a16:colId xmlns:a16="http://schemas.microsoft.com/office/drawing/2014/main" val="411463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sv-SE" dirty="0" smtClean="0"/>
                        <a:t>Yrkesgrupp </a:t>
                      </a:r>
                      <a:endParaRPr lang="sv-S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 smtClean="0"/>
                        <a:t>Åtkomsttyp</a:t>
                      </a:r>
                    </a:p>
                    <a:p>
                      <a:endParaRPr lang="sv-S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78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v-SE" sz="1600" dirty="0" smtClean="0"/>
                        <a:t>Läkare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v-SE" sz="1600" dirty="0" smtClean="0"/>
                        <a:t>Sjuksköterska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v-SE" sz="1600" dirty="0" smtClean="0"/>
                        <a:t>Barnmorska med förskrivningsrätt</a:t>
                      </a:r>
                      <a:endParaRPr lang="sv-SE" sz="160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v-SE" sz="1600" dirty="0" smtClean="0"/>
                        <a:t>Dietist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v-SE" sz="1600" dirty="0" smtClean="0"/>
                        <a:t>Farmaceut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v-SE" sz="1600" dirty="0" smtClean="0"/>
                        <a:t>Tandläkare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v-SE" sz="1600" dirty="0" smtClean="0"/>
                        <a:t>Tandhygienist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sv-SE" sz="1600" dirty="0" smtClean="0"/>
                        <a:t>Läkare med särskilt förordnande att utöva yrket (t.ex. AT-läkare)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sv-SE" sz="1600" dirty="0" smtClean="0"/>
                        <a:t>Läsbehörighet</a:t>
                      </a:r>
                      <a:r>
                        <a:rPr lang="sv-SE" sz="1600" baseline="0" dirty="0" smtClean="0"/>
                        <a:t> i NLL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6017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sv-SE" sz="1600" dirty="0" smtClean="0"/>
                        <a:t>Personal med förskrivningsrätt</a:t>
                      </a:r>
                      <a:endParaRPr lang="sv-S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600" dirty="0" smtClean="0"/>
                        <a:t>Full</a:t>
                      </a:r>
                      <a:r>
                        <a:rPr lang="sv-SE" sz="1600" baseline="0" dirty="0" smtClean="0"/>
                        <a:t> behörighet i NLL</a:t>
                      </a:r>
                      <a:endParaRPr lang="sv-SE" sz="1600" dirty="0" smtClean="0"/>
                    </a:p>
                    <a:p>
                      <a:endParaRPr lang="sv-SE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89590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557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Region Jönköpings län">
      <a:dk1>
        <a:sysClr val="windowText" lastClr="000000"/>
      </a:dk1>
      <a:lt1>
        <a:sysClr val="window" lastClr="FFFFFF"/>
      </a:lt1>
      <a:dk2>
        <a:srgbClr val="579835"/>
      </a:dk2>
      <a:lt2>
        <a:srgbClr val="FBCFD0"/>
      </a:lt2>
      <a:accent1>
        <a:srgbClr val="790721"/>
      </a:accent1>
      <a:accent2>
        <a:srgbClr val="CE1141"/>
      </a:accent2>
      <a:accent3>
        <a:srgbClr val="EF4044"/>
      </a:accent3>
      <a:accent4>
        <a:srgbClr val="FF9DA2"/>
      </a:accent4>
      <a:accent5>
        <a:srgbClr val="C57813"/>
      </a:accent5>
      <a:accent6>
        <a:srgbClr val="FDB913"/>
      </a:accent6>
      <a:hlink>
        <a:srgbClr val="0563C1"/>
      </a:hlink>
      <a:folHlink>
        <a:srgbClr val="954F72"/>
      </a:folHlink>
    </a:clrScheme>
    <a:fontScheme name="RJL typsnit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gion Jönköping PPT mall.potx" id="{13E4399E-5F9B-40E6-94C3-C1F83C5BD43C}" vid="{82077F98-F605-4446-9AB5-D7AFC221889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Region Jönköpings län</Template>
  <TotalTime>3841</TotalTime>
  <Words>838</Words>
  <Application>Microsoft Office PowerPoint</Application>
  <PresentationFormat>Bredbild</PresentationFormat>
  <Paragraphs>118</Paragraphs>
  <Slides>14</Slides>
  <Notes>8</Notes>
  <HiddenSlides>2</HiddenSlides>
  <MMClips>1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Office-tema</vt:lpstr>
      <vt:lpstr>Nationella läkemedelslistan (NLL)</vt:lpstr>
      <vt:lpstr>Innehåll och instruktioner</vt:lpstr>
      <vt:lpstr>29 november införs NLL i Cosmic. Men vad är NLL egentligen?</vt:lpstr>
      <vt:lpstr>Introduktion till NLL</vt:lpstr>
      <vt:lpstr>Vad är NLL?</vt:lpstr>
      <vt:lpstr>Därför ansluter vi oss till NLL</vt:lpstr>
      <vt:lpstr>När kommer NLL till Cosmic?</vt:lpstr>
      <vt:lpstr>NLL och Cosmic</vt:lpstr>
      <vt:lpstr>Vilka kommer ha åtkomst till NLL?</vt:lpstr>
      <vt:lpstr>Så påverkas du som arbetar i Cosmic</vt:lpstr>
      <vt:lpstr>När är NLL användbar?</vt:lpstr>
      <vt:lpstr>Vad du som medarbetare förväntas göra</vt:lpstr>
      <vt:lpstr>Mer information om NLL</vt:lpstr>
      <vt:lpstr>PowerPoint-presentation</vt:lpstr>
    </vt:vector>
  </TitlesOfParts>
  <Company>Region Jönköpings län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Nationella läkemedelslistan</dc:title>
  <dc:creator>Bengtsson Ida</dc:creator>
  <cp:lastModifiedBy>Gustafsson Cecilia</cp:lastModifiedBy>
  <cp:revision>161</cp:revision>
  <dcterms:created xsi:type="dcterms:W3CDTF">2025-06-11T11:31:36Z</dcterms:created>
  <dcterms:modified xsi:type="dcterms:W3CDTF">2025-11-11T10:29:35Z</dcterms:modified>
</cp:coreProperties>
</file>