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9263" cy="9929813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FA72DF-5827-467A-8423-1238955D3807}" type="datetimeFigureOut">
              <a:rPr lang="sv-SE"/>
              <a:pPr>
                <a:defRPr/>
              </a:pPr>
              <a:t>2016-06-02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7287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v-SE" noProof="0" smtClean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1038" y="4716463"/>
            <a:ext cx="5437187" cy="44688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noProof="0" smtClean="0"/>
              <a:t>Klicka här för att ändra format på bakgrundstexten</a:t>
            </a:r>
          </a:p>
          <a:p>
            <a:pPr lvl="1"/>
            <a:r>
              <a:rPr lang="sv-SE" noProof="0" smtClean="0"/>
              <a:t>Nivå två</a:t>
            </a:r>
          </a:p>
          <a:p>
            <a:pPr lvl="2"/>
            <a:r>
              <a:rPr lang="sv-SE" noProof="0" smtClean="0"/>
              <a:t>Nivå tre</a:t>
            </a:r>
          </a:p>
          <a:p>
            <a:pPr lvl="3"/>
            <a:r>
              <a:rPr lang="sv-SE" noProof="0" smtClean="0"/>
              <a:t>Nivå fyra</a:t>
            </a:r>
          </a:p>
          <a:p>
            <a:pPr lvl="4"/>
            <a:r>
              <a:rPr lang="sv-SE" noProof="0" smtClean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58381C2C-5238-4D54-B761-236C56DECEF0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9969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0706EE-0BEC-47F0-AB7E-A1D1B5858E8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4265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F1D2A1-E420-4447-A96C-BA00273595CA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836031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614814-2551-47DC-863C-87CDC6228E5C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52268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C4231-4B43-49BA-92EB-BA73B1C86AE6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18765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A7130-1F7D-4AE7-848A-CECCAA239741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8421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0345C-F2B9-4018-9C41-4F78CD8549A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2607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F13E-D07D-49DB-B517-ABA4F491517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716370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7F7D6-3C2F-485F-AECA-78FCFA09FD89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44557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BE5DD8-4749-415D-B094-338B6E7AC765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6932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8D5F4F-8CEB-4C4B-A00D-D1A5738F879D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5088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v-SE" noProof="0" smtClean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1EB9FC-8C4E-4AD6-AB32-6E98722DFEDB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3666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</a:defRPr>
            </a:lvl1pPr>
          </a:lstStyle>
          <a:p>
            <a:pPr>
              <a:defRPr/>
            </a:pPr>
            <a:fld id="{A8FD72F5-9C80-46B3-AC0C-A23F9251357F}" type="slidenum">
              <a:rPr lang="sv-SE"/>
              <a:pPr>
                <a:defRPr/>
              </a:pPr>
              <a:t>‹#›</a:t>
            </a:fld>
            <a:endParaRPr lang="sv-SE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2843808" y="6625927"/>
            <a:ext cx="345638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v-SE" altLang="sv-SE" sz="800" b="0" i="0" u="none" strike="noStrike" cap="none" normalizeH="0" baseline="0" dirty="0" smtClean="0">
                <a:ln>
                  <a:noFill/>
                </a:ln>
                <a:solidFill>
                  <a:srgbClr val="808080"/>
                </a:solidFill>
                <a:effectLst/>
                <a:latin typeface="Arial" pitchFamily="34" charset="0"/>
                <a:cs typeface="Arial" pitchFamily="34" charset="0"/>
              </a:rPr>
              <a:t>Bearbetning, text och layout - Qulturum, Region Jönköpings län</a:t>
            </a:r>
            <a:endParaRPr kumimoji="0" lang="sv-SE" altLang="sv-SE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847703"/>
            <a:ext cx="4103688" cy="166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Rektangel 29"/>
          <p:cNvSpPr/>
          <p:nvPr/>
        </p:nvSpPr>
        <p:spPr>
          <a:xfrm>
            <a:off x="598488" y="307789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1" name="Rektangel 30"/>
          <p:cNvSpPr/>
          <p:nvPr/>
        </p:nvSpPr>
        <p:spPr>
          <a:xfrm>
            <a:off x="598488" y="3573190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2" name="Rektangel 31"/>
          <p:cNvSpPr/>
          <p:nvPr/>
        </p:nvSpPr>
        <p:spPr>
          <a:xfrm>
            <a:off x="598488" y="400499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1547813" y="307789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4" name="Rektangel 33"/>
          <p:cNvSpPr/>
          <p:nvPr/>
        </p:nvSpPr>
        <p:spPr>
          <a:xfrm>
            <a:off x="1547813" y="3573190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5" name="Rektangel 34"/>
          <p:cNvSpPr/>
          <p:nvPr/>
        </p:nvSpPr>
        <p:spPr>
          <a:xfrm>
            <a:off x="1547813" y="400499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6" name="Rektangel 35"/>
          <p:cNvSpPr/>
          <p:nvPr/>
        </p:nvSpPr>
        <p:spPr>
          <a:xfrm>
            <a:off x="2771775" y="3073128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7" name="Rektangel 36"/>
          <p:cNvSpPr/>
          <p:nvPr/>
        </p:nvSpPr>
        <p:spPr>
          <a:xfrm>
            <a:off x="2771775" y="3568428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8" name="Rektangel 37"/>
          <p:cNvSpPr/>
          <p:nvPr/>
        </p:nvSpPr>
        <p:spPr>
          <a:xfrm>
            <a:off x="2771775" y="4000228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9" name="Rektangel 38"/>
          <p:cNvSpPr/>
          <p:nvPr/>
        </p:nvSpPr>
        <p:spPr>
          <a:xfrm>
            <a:off x="3708400" y="3073128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0" name="Rektangel 39"/>
          <p:cNvSpPr/>
          <p:nvPr/>
        </p:nvSpPr>
        <p:spPr>
          <a:xfrm>
            <a:off x="3708400" y="3568428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1" name="Rektangel 40"/>
          <p:cNvSpPr/>
          <p:nvPr/>
        </p:nvSpPr>
        <p:spPr>
          <a:xfrm>
            <a:off x="3708400" y="4000228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2" name="Rektangel 41"/>
          <p:cNvSpPr/>
          <p:nvPr/>
        </p:nvSpPr>
        <p:spPr>
          <a:xfrm>
            <a:off x="4643438" y="307789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3" name="Rektangel 42"/>
          <p:cNvSpPr/>
          <p:nvPr/>
        </p:nvSpPr>
        <p:spPr>
          <a:xfrm>
            <a:off x="4643438" y="3573190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4" name="Rektangel 43"/>
          <p:cNvSpPr/>
          <p:nvPr/>
        </p:nvSpPr>
        <p:spPr>
          <a:xfrm>
            <a:off x="4643438" y="400499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5" name="Rektangel 44"/>
          <p:cNvSpPr/>
          <p:nvPr/>
        </p:nvSpPr>
        <p:spPr>
          <a:xfrm>
            <a:off x="5580063" y="3073128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6" name="Rektangel 45"/>
          <p:cNvSpPr/>
          <p:nvPr/>
        </p:nvSpPr>
        <p:spPr>
          <a:xfrm>
            <a:off x="5580063" y="3568428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7" name="Rektangel 46"/>
          <p:cNvSpPr/>
          <p:nvPr/>
        </p:nvSpPr>
        <p:spPr>
          <a:xfrm>
            <a:off x="5580063" y="4000228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8" name="Rektangel 47"/>
          <p:cNvSpPr/>
          <p:nvPr/>
        </p:nvSpPr>
        <p:spPr>
          <a:xfrm>
            <a:off x="6877050" y="3077890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9" name="Rektangel 48"/>
          <p:cNvSpPr/>
          <p:nvPr/>
        </p:nvSpPr>
        <p:spPr>
          <a:xfrm>
            <a:off x="6875463" y="3573190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0" name="Rektangel 49"/>
          <p:cNvSpPr/>
          <p:nvPr/>
        </p:nvSpPr>
        <p:spPr>
          <a:xfrm>
            <a:off x="6875463" y="400499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1" name="Rektangel 50"/>
          <p:cNvSpPr/>
          <p:nvPr/>
        </p:nvSpPr>
        <p:spPr>
          <a:xfrm>
            <a:off x="7885113" y="3068365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2" name="Rektangel 51"/>
          <p:cNvSpPr/>
          <p:nvPr/>
        </p:nvSpPr>
        <p:spPr>
          <a:xfrm>
            <a:off x="7885113" y="3573190"/>
            <a:ext cx="790575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3" name="Rektangel 52"/>
          <p:cNvSpPr/>
          <p:nvPr/>
        </p:nvSpPr>
        <p:spPr>
          <a:xfrm>
            <a:off x="7885113" y="4004990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6" name="Rektangel 55"/>
          <p:cNvSpPr/>
          <p:nvPr/>
        </p:nvSpPr>
        <p:spPr>
          <a:xfrm rot="16200000">
            <a:off x="3748088" y="-2732360"/>
            <a:ext cx="1879600" cy="85725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7" name="Rektangel 56"/>
          <p:cNvSpPr/>
          <p:nvPr/>
        </p:nvSpPr>
        <p:spPr>
          <a:xfrm rot="16200000">
            <a:off x="-693737" y="1398315"/>
            <a:ext cx="1879600" cy="3111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00" b="1" dirty="0">
                <a:solidFill>
                  <a:schemeClr val="tx1"/>
                </a:solidFill>
              </a:rPr>
              <a:t>Ledningsprocesser</a:t>
            </a:r>
          </a:p>
        </p:txBody>
      </p:sp>
      <p:sp>
        <p:nvSpPr>
          <p:cNvPr id="58" name="Rektangel 57"/>
          <p:cNvSpPr/>
          <p:nvPr/>
        </p:nvSpPr>
        <p:spPr>
          <a:xfrm rot="16200000">
            <a:off x="3644106" y="-748778"/>
            <a:ext cx="2087563" cy="85725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9" name="Rektangel 58"/>
          <p:cNvSpPr/>
          <p:nvPr/>
        </p:nvSpPr>
        <p:spPr>
          <a:xfrm rot="16200000">
            <a:off x="-797719" y="3381897"/>
            <a:ext cx="2087563" cy="31115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00" b="1" dirty="0" err="1">
                <a:solidFill>
                  <a:schemeClr val="tx1"/>
                </a:solidFill>
              </a:rPr>
              <a:t>Kärn</a:t>
            </a:r>
            <a:r>
              <a:rPr lang="sv-SE" sz="1000" b="1" dirty="0">
                <a:solidFill>
                  <a:schemeClr val="tx1"/>
                </a:solidFill>
              </a:rPr>
              <a:t>/huvudprocesser</a:t>
            </a:r>
          </a:p>
        </p:txBody>
      </p:sp>
      <p:sp>
        <p:nvSpPr>
          <p:cNvPr id="60" name="Rektangel 59"/>
          <p:cNvSpPr/>
          <p:nvPr/>
        </p:nvSpPr>
        <p:spPr>
          <a:xfrm rot="16200000">
            <a:off x="3756392" y="1226499"/>
            <a:ext cx="1862992" cy="85725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1" name="Rektangel 60"/>
          <p:cNvSpPr/>
          <p:nvPr/>
        </p:nvSpPr>
        <p:spPr>
          <a:xfrm rot="16200000">
            <a:off x="-685433" y="5357174"/>
            <a:ext cx="1862992" cy="3111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00" b="1" dirty="0">
                <a:solidFill>
                  <a:schemeClr val="tx1"/>
                </a:solidFill>
              </a:rPr>
              <a:t>Stödprocesser</a:t>
            </a:r>
          </a:p>
        </p:txBody>
      </p:sp>
      <p:sp>
        <p:nvSpPr>
          <p:cNvPr id="64" name="Rektangel 63"/>
          <p:cNvSpPr/>
          <p:nvPr/>
        </p:nvSpPr>
        <p:spPr>
          <a:xfrm>
            <a:off x="598488" y="105224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5" name="Rektangel 64"/>
          <p:cNvSpPr/>
          <p:nvPr/>
        </p:nvSpPr>
        <p:spPr>
          <a:xfrm>
            <a:off x="598488" y="154754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6" name="Rektangel 65"/>
          <p:cNvSpPr/>
          <p:nvPr/>
        </p:nvSpPr>
        <p:spPr>
          <a:xfrm>
            <a:off x="598488" y="197934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7" name="Rektangel 66"/>
          <p:cNvSpPr/>
          <p:nvPr/>
        </p:nvSpPr>
        <p:spPr>
          <a:xfrm>
            <a:off x="1547813" y="105224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8" name="Rektangel 67"/>
          <p:cNvSpPr/>
          <p:nvPr/>
        </p:nvSpPr>
        <p:spPr>
          <a:xfrm>
            <a:off x="1547813" y="154754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9" name="Rektangel 68"/>
          <p:cNvSpPr/>
          <p:nvPr/>
        </p:nvSpPr>
        <p:spPr>
          <a:xfrm>
            <a:off x="1547813" y="197934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0" name="Rektangel 69"/>
          <p:cNvSpPr/>
          <p:nvPr/>
        </p:nvSpPr>
        <p:spPr>
          <a:xfrm>
            <a:off x="2638425" y="1049065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1" name="Rektangel 70"/>
          <p:cNvSpPr/>
          <p:nvPr/>
        </p:nvSpPr>
        <p:spPr>
          <a:xfrm>
            <a:off x="2638425" y="1542778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2" name="Rektangel 71"/>
          <p:cNvSpPr/>
          <p:nvPr/>
        </p:nvSpPr>
        <p:spPr>
          <a:xfrm>
            <a:off x="2638425" y="1976165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3" name="Rektangel 72"/>
          <p:cNvSpPr/>
          <p:nvPr/>
        </p:nvSpPr>
        <p:spPr>
          <a:xfrm>
            <a:off x="3663950" y="1049065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4" name="Rektangel 73"/>
          <p:cNvSpPr/>
          <p:nvPr/>
        </p:nvSpPr>
        <p:spPr>
          <a:xfrm>
            <a:off x="3663950" y="1542778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5" name="Rektangel 74"/>
          <p:cNvSpPr/>
          <p:nvPr/>
        </p:nvSpPr>
        <p:spPr>
          <a:xfrm>
            <a:off x="3663950" y="1976165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6" name="Rektangel 75"/>
          <p:cNvSpPr/>
          <p:nvPr/>
        </p:nvSpPr>
        <p:spPr>
          <a:xfrm>
            <a:off x="4787900" y="105224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7" name="Rektangel 76"/>
          <p:cNvSpPr/>
          <p:nvPr/>
        </p:nvSpPr>
        <p:spPr>
          <a:xfrm>
            <a:off x="4787900" y="154754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8" name="Rektangel 77"/>
          <p:cNvSpPr/>
          <p:nvPr/>
        </p:nvSpPr>
        <p:spPr>
          <a:xfrm>
            <a:off x="4787900" y="197934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9" name="Rektangel 78"/>
          <p:cNvSpPr/>
          <p:nvPr/>
        </p:nvSpPr>
        <p:spPr>
          <a:xfrm>
            <a:off x="5724525" y="1049065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0" name="Rektangel 79"/>
          <p:cNvSpPr/>
          <p:nvPr/>
        </p:nvSpPr>
        <p:spPr>
          <a:xfrm>
            <a:off x="5724525" y="1542778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1" name="Rektangel 80"/>
          <p:cNvSpPr/>
          <p:nvPr/>
        </p:nvSpPr>
        <p:spPr>
          <a:xfrm>
            <a:off x="5724525" y="1976165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2" name="Rektangel 81"/>
          <p:cNvSpPr/>
          <p:nvPr/>
        </p:nvSpPr>
        <p:spPr>
          <a:xfrm>
            <a:off x="6948488" y="105224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3" name="Rektangel 82"/>
          <p:cNvSpPr/>
          <p:nvPr/>
        </p:nvSpPr>
        <p:spPr>
          <a:xfrm>
            <a:off x="6948488" y="154754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4" name="Rektangel 83"/>
          <p:cNvSpPr/>
          <p:nvPr/>
        </p:nvSpPr>
        <p:spPr>
          <a:xfrm>
            <a:off x="6948488" y="197934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5" name="Rektangel 84"/>
          <p:cNvSpPr/>
          <p:nvPr/>
        </p:nvSpPr>
        <p:spPr>
          <a:xfrm>
            <a:off x="7885113" y="1057003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6" name="Rektangel 85"/>
          <p:cNvSpPr/>
          <p:nvPr/>
        </p:nvSpPr>
        <p:spPr>
          <a:xfrm>
            <a:off x="7885113" y="1552303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7" name="Rektangel 86"/>
          <p:cNvSpPr/>
          <p:nvPr/>
        </p:nvSpPr>
        <p:spPr>
          <a:xfrm>
            <a:off x="7885113" y="1984103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2105" name="Rektangel 14335"/>
          <p:cNvSpPr>
            <a:spLocks noChangeArrowheads="1"/>
          </p:cNvSpPr>
          <p:nvPr/>
        </p:nvSpPr>
        <p:spPr bwMode="auto">
          <a:xfrm>
            <a:off x="520700" y="774428"/>
            <a:ext cx="181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Planering för styrning och förbättring</a:t>
            </a:r>
          </a:p>
        </p:txBody>
      </p:sp>
      <p:sp>
        <p:nvSpPr>
          <p:cNvPr id="2106" name="Rektangel 14340"/>
          <p:cNvSpPr>
            <a:spLocks noChangeArrowheads="1"/>
          </p:cNvSpPr>
          <p:nvPr/>
        </p:nvSpPr>
        <p:spPr bwMode="auto">
          <a:xfrm>
            <a:off x="2555875" y="774428"/>
            <a:ext cx="8397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Genomföra möten</a:t>
            </a:r>
          </a:p>
        </p:txBody>
      </p:sp>
      <p:sp>
        <p:nvSpPr>
          <p:cNvPr id="2107" name="Rektangel 14341"/>
          <p:cNvSpPr>
            <a:spLocks noChangeArrowheads="1"/>
          </p:cNvSpPr>
          <p:nvPr/>
        </p:nvSpPr>
        <p:spPr bwMode="auto">
          <a:xfrm>
            <a:off x="3621088" y="774428"/>
            <a:ext cx="7747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Omvärldsanalys</a:t>
            </a:r>
          </a:p>
        </p:txBody>
      </p:sp>
      <p:sp>
        <p:nvSpPr>
          <p:cNvPr id="2108" name="Rektangel 14342"/>
          <p:cNvSpPr>
            <a:spLocks noChangeArrowheads="1"/>
          </p:cNvSpPr>
          <p:nvPr/>
        </p:nvSpPr>
        <p:spPr bwMode="auto">
          <a:xfrm>
            <a:off x="4697413" y="774428"/>
            <a:ext cx="12779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Fånga in behov från samhället</a:t>
            </a:r>
          </a:p>
        </p:txBody>
      </p:sp>
      <p:sp>
        <p:nvSpPr>
          <p:cNvPr id="2109" name="Rektangel 14343"/>
          <p:cNvSpPr>
            <a:spLocks noChangeArrowheads="1"/>
          </p:cNvSpPr>
          <p:nvPr/>
        </p:nvSpPr>
        <p:spPr bwMode="auto">
          <a:xfrm>
            <a:off x="6886575" y="780778"/>
            <a:ext cx="9969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Lärande och förnyelse</a:t>
            </a:r>
            <a:endParaRPr lang="sv-SE" sz="600"/>
          </a:p>
        </p:txBody>
      </p:sp>
      <p:sp>
        <p:nvSpPr>
          <p:cNvPr id="2110" name="Rektangel 14345"/>
          <p:cNvSpPr>
            <a:spLocks noChangeArrowheads="1"/>
          </p:cNvSpPr>
          <p:nvPr/>
        </p:nvSpPr>
        <p:spPr bwMode="auto">
          <a:xfrm>
            <a:off x="2538413" y="2611165"/>
            <a:ext cx="413861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Genomföra prevention/utredning/behandling/omvårdnad/rehabilitering - Patient/kliniska processer</a:t>
            </a:r>
          </a:p>
        </p:txBody>
      </p:sp>
      <p:sp>
        <p:nvSpPr>
          <p:cNvPr id="2111" name="Rektangel 14346"/>
          <p:cNvSpPr>
            <a:spLocks noChangeArrowheads="1"/>
          </p:cNvSpPr>
          <p:nvPr/>
        </p:nvSpPr>
        <p:spPr bwMode="auto">
          <a:xfrm>
            <a:off x="539750" y="2636565"/>
            <a:ext cx="8794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Samverkansformer</a:t>
            </a:r>
          </a:p>
        </p:txBody>
      </p:sp>
      <p:sp>
        <p:nvSpPr>
          <p:cNvPr id="2112" name="Rektangel 14347"/>
          <p:cNvSpPr>
            <a:spLocks noChangeArrowheads="1"/>
          </p:cNvSpPr>
          <p:nvPr/>
        </p:nvSpPr>
        <p:spPr bwMode="auto">
          <a:xfrm>
            <a:off x="1587500" y="2636565"/>
            <a:ext cx="5651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Ta kontakt</a:t>
            </a:r>
          </a:p>
        </p:txBody>
      </p:sp>
      <p:sp>
        <p:nvSpPr>
          <p:cNvPr id="2113" name="Rektangel 14348"/>
          <p:cNvSpPr>
            <a:spLocks noChangeArrowheads="1"/>
          </p:cNvSpPr>
          <p:nvPr/>
        </p:nvSpPr>
        <p:spPr bwMode="auto">
          <a:xfrm>
            <a:off x="6791325" y="2565128"/>
            <a:ext cx="949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Tillhandahålla olika vårdformer</a:t>
            </a:r>
          </a:p>
        </p:txBody>
      </p:sp>
      <p:sp>
        <p:nvSpPr>
          <p:cNvPr id="2114" name="Rektangel 14349"/>
          <p:cNvSpPr>
            <a:spLocks noChangeArrowheads="1"/>
          </p:cNvSpPr>
          <p:nvPr/>
        </p:nvSpPr>
        <p:spPr bwMode="auto">
          <a:xfrm>
            <a:off x="7796213" y="2636565"/>
            <a:ext cx="8445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Uppföljning/avslut</a:t>
            </a:r>
            <a:endParaRPr lang="sv-SE" sz="600"/>
          </a:p>
        </p:txBody>
      </p:sp>
      <p:sp>
        <p:nvSpPr>
          <p:cNvPr id="2115" name="Rektangel 14350"/>
          <p:cNvSpPr>
            <a:spLocks noChangeArrowheads="1"/>
          </p:cNvSpPr>
          <p:nvPr/>
        </p:nvSpPr>
        <p:spPr bwMode="auto">
          <a:xfrm>
            <a:off x="528638" y="4803503"/>
            <a:ext cx="76041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Ekonomi/resurs</a:t>
            </a:r>
          </a:p>
        </p:txBody>
      </p:sp>
      <p:sp>
        <p:nvSpPr>
          <p:cNvPr id="2116" name="Rektangel 14351"/>
          <p:cNvSpPr>
            <a:spLocks noChangeArrowheads="1"/>
          </p:cNvSpPr>
          <p:nvPr/>
        </p:nvSpPr>
        <p:spPr bwMode="auto">
          <a:xfrm>
            <a:off x="1476375" y="4813028"/>
            <a:ext cx="5064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Personal</a:t>
            </a:r>
          </a:p>
        </p:txBody>
      </p:sp>
      <p:sp>
        <p:nvSpPr>
          <p:cNvPr id="2117" name="Rektangel 14352"/>
          <p:cNvSpPr>
            <a:spLocks noChangeArrowheads="1"/>
          </p:cNvSpPr>
          <p:nvPr/>
        </p:nvSpPr>
        <p:spPr bwMode="auto">
          <a:xfrm>
            <a:off x="2435225" y="4828903"/>
            <a:ext cx="9763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Kompetensutveckling</a:t>
            </a:r>
          </a:p>
        </p:txBody>
      </p:sp>
      <p:sp>
        <p:nvSpPr>
          <p:cNvPr id="104" name="Rektangel 103"/>
          <p:cNvSpPr/>
          <p:nvPr/>
        </p:nvSpPr>
        <p:spPr>
          <a:xfrm>
            <a:off x="598488" y="50940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5" name="Rektangel 104"/>
          <p:cNvSpPr/>
          <p:nvPr/>
        </p:nvSpPr>
        <p:spPr>
          <a:xfrm>
            <a:off x="598488" y="5589315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6" name="Rektangel 105"/>
          <p:cNvSpPr/>
          <p:nvPr/>
        </p:nvSpPr>
        <p:spPr>
          <a:xfrm>
            <a:off x="598488" y="60211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7" name="Rektangel 106"/>
          <p:cNvSpPr/>
          <p:nvPr/>
        </p:nvSpPr>
        <p:spPr>
          <a:xfrm>
            <a:off x="1547813" y="50940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8" name="Rektangel 107"/>
          <p:cNvSpPr/>
          <p:nvPr/>
        </p:nvSpPr>
        <p:spPr>
          <a:xfrm>
            <a:off x="1547813" y="5589315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9" name="Rektangel 108"/>
          <p:cNvSpPr/>
          <p:nvPr/>
        </p:nvSpPr>
        <p:spPr>
          <a:xfrm>
            <a:off x="1547813" y="60211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0" name="Rektangel 109"/>
          <p:cNvSpPr/>
          <p:nvPr/>
        </p:nvSpPr>
        <p:spPr>
          <a:xfrm>
            <a:off x="2484438" y="50940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1" name="Rektangel 110"/>
          <p:cNvSpPr/>
          <p:nvPr/>
        </p:nvSpPr>
        <p:spPr>
          <a:xfrm>
            <a:off x="2484438" y="5589315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2" name="Rektangel 111"/>
          <p:cNvSpPr/>
          <p:nvPr/>
        </p:nvSpPr>
        <p:spPr>
          <a:xfrm>
            <a:off x="2484438" y="60211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3" name="Rektangel 112"/>
          <p:cNvSpPr/>
          <p:nvPr/>
        </p:nvSpPr>
        <p:spPr>
          <a:xfrm>
            <a:off x="3536950" y="5094015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4" name="Rektangel 113"/>
          <p:cNvSpPr/>
          <p:nvPr/>
        </p:nvSpPr>
        <p:spPr>
          <a:xfrm>
            <a:off x="3536950" y="5589315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5" name="Rektangel 114"/>
          <p:cNvSpPr/>
          <p:nvPr/>
        </p:nvSpPr>
        <p:spPr>
          <a:xfrm>
            <a:off x="3536950" y="6021115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6" name="Rektangel 115"/>
          <p:cNvSpPr/>
          <p:nvPr/>
        </p:nvSpPr>
        <p:spPr>
          <a:xfrm>
            <a:off x="4449763" y="50940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7" name="Rektangel 116"/>
          <p:cNvSpPr/>
          <p:nvPr/>
        </p:nvSpPr>
        <p:spPr>
          <a:xfrm>
            <a:off x="4449763" y="5589315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8" name="Rektangel 117"/>
          <p:cNvSpPr/>
          <p:nvPr/>
        </p:nvSpPr>
        <p:spPr>
          <a:xfrm>
            <a:off x="4449763" y="60211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9" name="Rektangel 118"/>
          <p:cNvSpPr/>
          <p:nvPr/>
        </p:nvSpPr>
        <p:spPr>
          <a:xfrm>
            <a:off x="5399088" y="50940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0" name="Rektangel 119"/>
          <p:cNvSpPr/>
          <p:nvPr/>
        </p:nvSpPr>
        <p:spPr>
          <a:xfrm>
            <a:off x="5399088" y="5589315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1" name="Rektangel 120"/>
          <p:cNvSpPr/>
          <p:nvPr/>
        </p:nvSpPr>
        <p:spPr>
          <a:xfrm>
            <a:off x="5399088" y="60211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2" name="Rektangel 121"/>
          <p:cNvSpPr/>
          <p:nvPr/>
        </p:nvSpPr>
        <p:spPr>
          <a:xfrm>
            <a:off x="6372225" y="5094015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3" name="Rektangel 122"/>
          <p:cNvSpPr/>
          <p:nvPr/>
        </p:nvSpPr>
        <p:spPr>
          <a:xfrm>
            <a:off x="6372225" y="5589315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4" name="Rektangel 123"/>
          <p:cNvSpPr/>
          <p:nvPr/>
        </p:nvSpPr>
        <p:spPr>
          <a:xfrm>
            <a:off x="6372225" y="6021115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5" name="Rektangel 124"/>
          <p:cNvSpPr/>
          <p:nvPr/>
        </p:nvSpPr>
        <p:spPr>
          <a:xfrm>
            <a:off x="7235825" y="5094015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6" name="Rektangel 125"/>
          <p:cNvSpPr/>
          <p:nvPr/>
        </p:nvSpPr>
        <p:spPr>
          <a:xfrm>
            <a:off x="7235825" y="5589315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7" name="Rektangel 126"/>
          <p:cNvSpPr/>
          <p:nvPr/>
        </p:nvSpPr>
        <p:spPr>
          <a:xfrm>
            <a:off x="7235825" y="6021115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8" name="Rektangel 127"/>
          <p:cNvSpPr/>
          <p:nvPr/>
        </p:nvSpPr>
        <p:spPr>
          <a:xfrm>
            <a:off x="8101013" y="50940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9" name="Rektangel 128"/>
          <p:cNvSpPr/>
          <p:nvPr/>
        </p:nvSpPr>
        <p:spPr>
          <a:xfrm>
            <a:off x="8101013" y="5589315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30" name="Rektangel 129"/>
          <p:cNvSpPr/>
          <p:nvPr/>
        </p:nvSpPr>
        <p:spPr>
          <a:xfrm>
            <a:off x="8101013" y="6021115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2145" name="Rektangel 14353"/>
          <p:cNvSpPr>
            <a:spLocks noChangeArrowheads="1"/>
          </p:cNvSpPr>
          <p:nvPr/>
        </p:nvSpPr>
        <p:spPr bwMode="auto">
          <a:xfrm>
            <a:off x="3497263" y="4828903"/>
            <a:ext cx="7810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Säkerhetsarbete</a:t>
            </a:r>
            <a:endParaRPr lang="sv-SE" sz="600"/>
          </a:p>
        </p:txBody>
      </p:sp>
      <p:sp>
        <p:nvSpPr>
          <p:cNvPr id="2146" name="Rektangel 14354"/>
          <p:cNvSpPr>
            <a:spLocks noChangeArrowheads="1"/>
          </p:cNvSpPr>
          <p:nvPr/>
        </p:nvSpPr>
        <p:spPr bwMode="auto">
          <a:xfrm>
            <a:off x="4464050" y="4828903"/>
            <a:ext cx="2524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IT</a:t>
            </a:r>
          </a:p>
        </p:txBody>
      </p:sp>
      <p:sp>
        <p:nvSpPr>
          <p:cNvPr id="2147" name="Rektangel 14355"/>
          <p:cNvSpPr>
            <a:spLocks noChangeArrowheads="1"/>
          </p:cNvSpPr>
          <p:nvPr/>
        </p:nvSpPr>
        <p:spPr bwMode="auto">
          <a:xfrm>
            <a:off x="5378450" y="4759053"/>
            <a:ext cx="8286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Kommunikation/ information</a:t>
            </a:r>
          </a:p>
        </p:txBody>
      </p:sp>
      <p:sp>
        <p:nvSpPr>
          <p:cNvPr id="2148" name="Rektangel 14356"/>
          <p:cNvSpPr>
            <a:spLocks noChangeArrowheads="1"/>
          </p:cNvSpPr>
          <p:nvPr/>
        </p:nvSpPr>
        <p:spPr bwMode="auto">
          <a:xfrm>
            <a:off x="6300788" y="4828903"/>
            <a:ext cx="26320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Stöd för  prevention/utredning/behandling/omvårdnad/rehabilitering</a:t>
            </a:r>
          </a:p>
        </p:txBody>
      </p:sp>
      <p:sp>
        <p:nvSpPr>
          <p:cNvPr id="2149" name="Rektangel 14357"/>
          <p:cNvSpPr>
            <a:spLocks noChangeArrowheads="1"/>
          </p:cNvSpPr>
          <p:nvPr/>
        </p:nvSpPr>
        <p:spPr bwMode="auto">
          <a:xfrm>
            <a:off x="2638425" y="188640"/>
            <a:ext cx="63357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sv-SE" sz="1400" b="1" dirty="0"/>
              <a:t>Systemkarta hälso- och sjukvård</a:t>
            </a:r>
          </a:p>
          <a:p>
            <a:r>
              <a:rPr lang="sv-SE" sz="500" dirty="0"/>
              <a:t>Källa: Cliff Norman</a:t>
            </a:r>
          </a:p>
        </p:txBody>
      </p:sp>
      <p:cxnSp>
        <p:nvCxnSpPr>
          <p:cNvPr id="3" name="Vinklad  2"/>
          <p:cNvCxnSpPr>
            <a:stCxn id="58" idx="2"/>
            <a:endCxn id="56" idx="2"/>
          </p:cNvCxnSpPr>
          <p:nvPr/>
        </p:nvCxnSpPr>
        <p:spPr>
          <a:xfrm flipV="1">
            <a:off x="8974138" y="1553890"/>
            <a:ext cx="12700" cy="1982788"/>
          </a:xfrm>
          <a:prstGeom prst="bentConnector3">
            <a:avLst>
              <a:gd name="adj1" fmla="val 777843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Likbent triangel 4"/>
          <p:cNvSpPr/>
          <p:nvPr/>
        </p:nvSpPr>
        <p:spPr>
          <a:xfrm>
            <a:off x="90488" y="4408215"/>
            <a:ext cx="311150" cy="173038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131" name="Likbent triangel 130"/>
          <p:cNvSpPr/>
          <p:nvPr/>
        </p:nvSpPr>
        <p:spPr>
          <a:xfrm rot="10800000">
            <a:off x="80963" y="2493690"/>
            <a:ext cx="311150" cy="173038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775695"/>
            <a:ext cx="4103688" cy="1662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Rektangel 29"/>
          <p:cNvSpPr/>
          <p:nvPr/>
        </p:nvSpPr>
        <p:spPr>
          <a:xfrm>
            <a:off x="598488" y="300588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1" name="Rektangel 30"/>
          <p:cNvSpPr/>
          <p:nvPr/>
        </p:nvSpPr>
        <p:spPr>
          <a:xfrm>
            <a:off x="598488" y="3501182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2" name="Rektangel 31"/>
          <p:cNvSpPr/>
          <p:nvPr/>
        </p:nvSpPr>
        <p:spPr>
          <a:xfrm>
            <a:off x="598488" y="393298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1547813" y="300588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4" name="Rektangel 33"/>
          <p:cNvSpPr/>
          <p:nvPr/>
        </p:nvSpPr>
        <p:spPr>
          <a:xfrm>
            <a:off x="1547813" y="3501182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5" name="Rektangel 34"/>
          <p:cNvSpPr/>
          <p:nvPr/>
        </p:nvSpPr>
        <p:spPr>
          <a:xfrm>
            <a:off x="1547813" y="393298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6" name="Rektangel 35"/>
          <p:cNvSpPr/>
          <p:nvPr/>
        </p:nvSpPr>
        <p:spPr>
          <a:xfrm>
            <a:off x="2771775" y="300112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37" name="Rektangel 36"/>
          <p:cNvSpPr/>
          <p:nvPr/>
        </p:nvSpPr>
        <p:spPr>
          <a:xfrm>
            <a:off x="2771775" y="349642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8" name="Rektangel 37"/>
          <p:cNvSpPr/>
          <p:nvPr/>
        </p:nvSpPr>
        <p:spPr>
          <a:xfrm>
            <a:off x="2771775" y="392822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9" name="Rektangel 38"/>
          <p:cNvSpPr/>
          <p:nvPr/>
        </p:nvSpPr>
        <p:spPr>
          <a:xfrm>
            <a:off x="3708400" y="300112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0" name="Rektangel 39"/>
          <p:cNvSpPr/>
          <p:nvPr/>
        </p:nvSpPr>
        <p:spPr>
          <a:xfrm>
            <a:off x="3708400" y="349642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1" name="Rektangel 40"/>
          <p:cNvSpPr/>
          <p:nvPr/>
        </p:nvSpPr>
        <p:spPr>
          <a:xfrm>
            <a:off x="3708400" y="392822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2" name="Rektangel 41"/>
          <p:cNvSpPr/>
          <p:nvPr/>
        </p:nvSpPr>
        <p:spPr>
          <a:xfrm>
            <a:off x="4643438" y="300588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3" name="Rektangel 42"/>
          <p:cNvSpPr/>
          <p:nvPr/>
        </p:nvSpPr>
        <p:spPr>
          <a:xfrm>
            <a:off x="4643438" y="3501182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4" name="Rektangel 43"/>
          <p:cNvSpPr/>
          <p:nvPr/>
        </p:nvSpPr>
        <p:spPr>
          <a:xfrm>
            <a:off x="4643438" y="393298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5" name="Rektangel 44"/>
          <p:cNvSpPr/>
          <p:nvPr/>
        </p:nvSpPr>
        <p:spPr>
          <a:xfrm>
            <a:off x="5580063" y="300112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6" name="Rektangel 45"/>
          <p:cNvSpPr/>
          <p:nvPr/>
        </p:nvSpPr>
        <p:spPr>
          <a:xfrm>
            <a:off x="5580063" y="349642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7" name="Rektangel 46"/>
          <p:cNvSpPr/>
          <p:nvPr/>
        </p:nvSpPr>
        <p:spPr>
          <a:xfrm>
            <a:off x="5580063" y="3928220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8" name="Rektangel 47"/>
          <p:cNvSpPr/>
          <p:nvPr/>
        </p:nvSpPr>
        <p:spPr>
          <a:xfrm>
            <a:off x="6877050" y="3005882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49" name="Rektangel 48"/>
          <p:cNvSpPr/>
          <p:nvPr/>
        </p:nvSpPr>
        <p:spPr>
          <a:xfrm>
            <a:off x="6875463" y="3501182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0" name="Rektangel 49"/>
          <p:cNvSpPr/>
          <p:nvPr/>
        </p:nvSpPr>
        <p:spPr>
          <a:xfrm>
            <a:off x="6875463" y="393298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1" name="Rektangel 50"/>
          <p:cNvSpPr/>
          <p:nvPr/>
        </p:nvSpPr>
        <p:spPr>
          <a:xfrm>
            <a:off x="7885113" y="2996357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2" name="Rektangel 51"/>
          <p:cNvSpPr/>
          <p:nvPr/>
        </p:nvSpPr>
        <p:spPr>
          <a:xfrm>
            <a:off x="7885113" y="3501182"/>
            <a:ext cx="790575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3" name="Rektangel 52"/>
          <p:cNvSpPr/>
          <p:nvPr/>
        </p:nvSpPr>
        <p:spPr>
          <a:xfrm>
            <a:off x="7885113" y="3932982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6" name="Rektangel 55"/>
          <p:cNvSpPr/>
          <p:nvPr/>
        </p:nvSpPr>
        <p:spPr>
          <a:xfrm rot="16200000">
            <a:off x="3748088" y="-2804368"/>
            <a:ext cx="1879600" cy="85725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7" name="Rektangel 56"/>
          <p:cNvSpPr/>
          <p:nvPr/>
        </p:nvSpPr>
        <p:spPr>
          <a:xfrm rot="16200000">
            <a:off x="-693737" y="1326307"/>
            <a:ext cx="1879600" cy="3111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00" b="1" dirty="0">
                <a:solidFill>
                  <a:schemeClr val="tx1"/>
                </a:solidFill>
              </a:rPr>
              <a:t>Ledningsprocesser</a:t>
            </a:r>
          </a:p>
        </p:txBody>
      </p:sp>
      <p:sp>
        <p:nvSpPr>
          <p:cNvPr id="58" name="Rektangel 57"/>
          <p:cNvSpPr/>
          <p:nvPr/>
        </p:nvSpPr>
        <p:spPr>
          <a:xfrm rot="16200000">
            <a:off x="3644106" y="-820786"/>
            <a:ext cx="2087563" cy="85725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59" name="Rektangel 58"/>
          <p:cNvSpPr/>
          <p:nvPr/>
        </p:nvSpPr>
        <p:spPr>
          <a:xfrm rot="16200000">
            <a:off x="-797719" y="3309889"/>
            <a:ext cx="2087563" cy="31115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00" b="1" dirty="0" err="1">
                <a:solidFill>
                  <a:schemeClr val="tx1"/>
                </a:solidFill>
              </a:rPr>
              <a:t>Kärn</a:t>
            </a:r>
            <a:r>
              <a:rPr lang="sv-SE" sz="1000" b="1" dirty="0">
                <a:solidFill>
                  <a:schemeClr val="tx1"/>
                </a:solidFill>
              </a:rPr>
              <a:t>/huvudprocesser</a:t>
            </a:r>
          </a:p>
        </p:txBody>
      </p:sp>
      <p:sp>
        <p:nvSpPr>
          <p:cNvPr id="60" name="Rektangel 59"/>
          <p:cNvSpPr/>
          <p:nvPr/>
        </p:nvSpPr>
        <p:spPr>
          <a:xfrm rot="16200000">
            <a:off x="3751760" y="1159124"/>
            <a:ext cx="1872256" cy="857250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1" name="Rektangel 60"/>
          <p:cNvSpPr/>
          <p:nvPr/>
        </p:nvSpPr>
        <p:spPr>
          <a:xfrm rot="16200000">
            <a:off x="-690066" y="5289799"/>
            <a:ext cx="1872257" cy="311150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sv-SE" sz="1000" b="1" dirty="0">
                <a:solidFill>
                  <a:schemeClr val="tx1"/>
                </a:solidFill>
              </a:rPr>
              <a:t>Stödprocesser</a:t>
            </a:r>
          </a:p>
        </p:txBody>
      </p:sp>
      <p:sp>
        <p:nvSpPr>
          <p:cNvPr id="64" name="Rektangel 63"/>
          <p:cNvSpPr/>
          <p:nvPr/>
        </p:nvSpPr>
        <p:spPr>
          <a:xfrm>
            <a:off x="598488" y="98023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5" name="Rektangel 64"/>
          <p:cNvSpPr/>
          <p:nvPr/>
        </p:nvSpPr>
        <p:spPr>
          <a:xfrm>
            <a:off x="598488" y="147553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6" name="Rektangel 65"/>
          <p:cNvSpPr/>
          <p:nvPr/>
        </p:nvSpPr>
        <p:spPr>
          <a:xfrm>
            <a:off x="598488" y="190733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7" name="Rektangel 66"/>
          <p:cNvSpPr/>
          <p:nvPr/>
        </p:nvSpPr>
        <p:spPr>
          <a:xfrm>
            <a:off x="1547813" y="98023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8" name="Rektangel 67"/>
          <p:cNvSpPr/>
          <p:nvPr/>
        </p:nvSpPr>
        <p:spPr>
          <a:xfrm>
            <a:off x="1547813" y="147553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69" name="Rektangel 68"/>
          <p:cNvSpPr/>
          <p:nvPr/>
        </p:nvSpPr>
        <p:spPr>
          <a:xfrm>
            <a:off x="1547813" y="190733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0" name="Rektangel 69"/>
          <p:cNvSpPr/>
          <p:nvPr/>
        </p:nvSpPr>
        <p:spPr>
          <a:xfrm>
            <a:off x="2638425" y="977057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1" name="Rektangel 70"/>
          <p:cNvSpPr/>
          <p:nvPr/>
        </p:nvSpPr>
        <p:spPr>
          <a:xfrm>
            <a:off x="2638425" y="147077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2" name="Rektangel 71"/>
          <p:cNvSpPr/>
          <p:nvPr/>
        </p:nvSpPr>
        <p:spPr>
          <a:xfrm>
            <a:off x="2638425" y="1904157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3" name="Rektangel 72"/>
          <p:cNvSpPr/>
          <p:nvPr/>
        </p:nvSpPr>
        <p:spPr>
          <a:xfrm>
            <a:off x="3663950" y="977057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4" name="Rektangel 73"/>
          <p:cNvSpPr/>
          <p:nvPr/>
        </p:nvSpPr>
        <p:spPr>
          <a:xfrm>
            <a:off x="3663950" y="147077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5" name="Rektangel 74"/>
          <p:cNvSpPr/>
          <p:nvPr/>
        </p:nvSpPr>
        <p:spPr>
          <a:xfrm>
            <a:off x="3663950" y="1904157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6" name="Rektangel 75"/>
          <p:cNvSpPr/>
          <p:nvPr/>
        </p:nvSpPr>
        <p:spPr>
          <a:xfrm>
            <a:off x="4787900" y="980232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7" name="Rektangel 76"/>
          <p:cNvSpPr/>
          <p:nvPr/>
        </p:nvSpPr>
        <p:spPr>
          <a:xfrm>
            <a:off x="4787900" y="1475532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8" name="Rektangel 77"/>
          <p:cNvSpPr/>
          <p:nvPr/>
        </p:nvSpPr>
        <p:spPr>
          <a:xfrm>
            <a:off x="4787900" y="1907332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79" name="Rektangel 78"/>
          <p:cNvSpPr/>
          <p:nvPr/>
        </p:nvSpPr>
        <p:spPr>
          <a:xfrm>
            <a:off x="5724525" y="977057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0" name="Rektangel 79"/>
          <p:cNvSpPr/>
          <p:nvPr/>
        </p:nvSpPr>
        <p:spPr>
          <a:xfrm>
            <a:off x="5724525" y="1470770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1" name="Rektangel 80"/>
          <p:cNvSpPr/>
          <p:nvPr/>
        </p:nvSpPr>
        <p:spPr>
          <a:xfrm>
            <a:off x="5724525" y="1904157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2" name="Rektangel 81"/>
          <p:cNvSpPr/>
          <p:nvPr/>
        </p:nvSpPr>
        <p:spPr>
          <a:xfrm>
            <a:off x="6948488" y="98023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3" name="Rektangel 82"/>
          <p:cNvSpPr/>
          <p:nvPr/>
        </p:nvSpPr>
        <p:spPr>
          <a:xfrm>
            <a:off x="6948488" y="147553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4" name="Rektangel 83"/>
          <p:cNvSpPr/>
          <p:nvPr/>
        </p:nvSpPr>
        <p:spPr>
          <a:xfrm>
            <a:off x="6948488" y="1907332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5" name="Rektangel 84"/>
          <p:cNvSpPr/>
          <p:nvPr/>
        </p:nvSpPr>
        <p:spPr>
          <a:xfrm>
            <a:off x="7885113" y="984995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6" name="Rektangel 85"/>
          <p:cNvSpPr/>
          <p:nvPr/>
        </p:nvSpPr>
        <p:spPr>
          <a:xfrm>
            <a:off x="7885113" y="1480295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87" name="Rektangel 86"/>
          <p:cNvSpPr/>
          <p:nvPr/>
        </p:nvSpPr>
        <p:spPr>
          <a:xfrm>
            <a:off x="7885113" y="1912095"/>
            <a:ext cx="790575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129" name="Rektangel 14335"/>
          <p:cNvSpPr>
            <a:spLocks noChangeArrowheads="1"/>
          </p:cNvSpPr>
          <p:nvPr/>
        </p:nvSpPr>
        <p:spPr bwMode="auto">
          <a:xfrm>
            <a:off x="520700" y="702420"/>
            <a:ext cx="18192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Planering för styrning och förbättring</a:t>
            </a:r>
          </a:p>
        </p:txBody>
      </p:sp>
      <p:sp>
        <p:nvSpPr>
          <p:cNvPr id="3130" name="Rektangel 14340"/>
          <p:cNvSpPr>
            <a:spLocks noChangeArrowheads="1"/>
          </p:cNvSpPr>
          <p:nvPr/>
        </p:nvSpPr>
        <p:spPr bwMode="auto">
          <a:xfrm>
            <a:off x="2555875" y="702420"/>
            <a:ext cx="839788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Genomföra möten</a:t>
            </a:r>
          </a:p>
        </p:txBody>
      </p:sp>
      <p:sp>
        <p:nvSpPr>
          <p:cNvPr id="3131" name="Rektangel 14341"/>
          <p:cNvSpPr>
            <a:spLocks noChangeArrowheads="1"/>
          </p:cNvSpPr>
          <p:nvPr/>
        </p:nvSpPr>
        <p:spPr bwMode="auto">
          <a:xfrm>
            <a:off x="3621088" y="702420"/>
            <a:ext cx="7747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Omvärldsanalys</a:t>
            </a:r>
          </a:p>
        </p:txBody>
      </p:sp>
      <p:sp>
        <p:nvSpPr>
          <p:cNvPr id="3132" name="Rektangel 14342"/>
          <p:cNvSpPr>
            <a:spLocks noChangeArrowheads="1"/>
          </p:cNvSpPr>
          <p:nvPr/>
        </p:nvSpPr>
        <p:spPr bwMode="auto">
          <a:xfrm>
            <a:off x="4697413" y="702420"/>
            <a:ext cx="1277937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Fånga in behov från samhället</a:t>
            </a:r>
          </a:p>
        </p:txBody>
      </p:sp>
      <p:sp>
        <p:nvSpPr>
          <p:cNvPr id="3133" name="Rektangel 14343"/>
          <p:cNvSpPr>
            <a:spLocks noChangeArrowheads="1"/>
          </p:cNvSpPr>
          <p:nvPr/>
        </p:nvSpPr>
        <p:spPr bwMode="auto">
          <a:xfrm>
            <a:off x="6886575" y="708770"/>
            <a:ext cx="9969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Lärande och förnyelse</a:t>
            </a:r>
            <a:endParaRPr lang="sv-SE" sz="600"/>
          </a:p>
        </p:txBody>
      </p:sp>
      <p:sp>
        <p:nvSpPr>
          <p:cNvPr id="3134" name="Rektangel 14345"/>
          <p:cNvSpPr>
            <a:spLocks noChangeArrowheads="1"/>
          </p:cNvSpPr>
          <p:nvPr/>
        </p:nvSpPr>
        <p:spPr bwMode="auto">
          <a:xfrm>
            <a:off x="2557463" y="2539157"/>
            <a:ext cx="413861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Genomföra kärn/huvudprocesser</a:t>
            </a:r>
          </a:p>
        </p:txBody>
      </p:sp>
      <p:sp>
        <p:nvSpPr>
          <p:cNvPr id="3135" name="Rektangel 14346"/>
          <p:cNvSpPr>
            <a:spLocks noChangeArrowheads="1"/>
          </p:cNvSpPr>
          <p:nvPr/>
        </p:nvSpPr>
        <p:spPr bwMode="auto">
          <a:xfrm>
            <a:off x="539750" y="2564557"/>
            <a:ext cx="8794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Samverkansformer</a:t>
            </a:r>
          </a:p>
        </p:txBody>
      </p:sp>
      <p:sp>
        <p:nvSpPr>
          <p:cNvPr id="3136" name="Rektangel 14347"/>
          <p:cNvSpPr>
            <a:spLocks noChangeArrowheads="1"/>
          </p:cNvSpPr>
          <p:nvPr/>
        </p:nvSpPr>
        <p:spPr bwMode="auto">
          <a:xfrm>
            <a:off x="1587500" y="2564557"/>
            <a:ext cx="5651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Ta kontakt</a:t>
            </a:r>
          </a:p>
        </p:txBody>
      </p:sp>
      <p:sp>
        <p:nvSpPr>
          <p:cNvPr id="3137" name="Rektangel 14348"/>
          <p:cNvSpPr>
            <a:spLocks noChangeArrowheads="1"/>
          </p:cNvSpPr>
          <p:nvPr/>
        </p:nvSpPr>
        <p:spPr bwMode="auto">
          <a:xfrm>
            <a:off x="6791325" y="2493120"/>
            <a:ext cx="949325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Tillhandahålla olika arbetsformer</a:t>
            </a:r>
          </a:p>
        </p:txBody>
      </p:sp>
      <p:sp>
        <p:nvSpPr>
          <p:cNvPr id="3138" name="Rektangel 14349"/>
          <p:cNvSpPr>
            <a:spLocks noChangeArrowheads="1"/>
          </p:cNvSpPr>
          <p:nvPr/>
        </p:nvSpPr>
        <p:spPr bwMode="auto">
          <a:xfrm>
            <a:off x="7796213" y="2564557"/>
            <a:ext cx="8445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Uppföljning/avslut</a:t>
            </a:r>
            <a:endParaRPr lang="sv-SE" sz="600"/>
          </a:p>
        </p:txBody>
      </p:sp>
      <p:sp>
        <p:nvSpPr>
          <p:cNvPr id="3139" name="Rektangel 14350"/>
          <p:cNvSpPr>
            <a:spLocks noChangeArrowheads="1"/>
          </p:cNvSpPr>
          <p:nvPr/>
        </p:nvSpPr>
        <p:spPr bwMode="auto">
          <a:xfrm>
            <a:off x="528638" y="4731495"/>
            <a:ext cx="760412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Ekonomi/resurs</a:t>
            </a:r>
          </a:p>
        </p:txBody>
      </p:sp>
      <p:sp>
        <p:nvSpPr>
          <p:cNvPr id="3140" name="Rektangel 14351"/>
          <p:cNvSpPr>
            <a:spLocks noChangeArrowheads="1"/>
          </p:cNvSpPr>
          <p:nvPr/>
        </p:nvSpPr>
        <p:spPr bwMode="auto">
          <a:xfrm>
            <a:off x="1476375" y="4741020"/>
            <a:ext cx="5064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Personal</a:t>
            </a:r>
          </a:p>
        </p:txBody>
      </p:sp>
      <p:sp>
        <p:nvSpPr>
          <p:cNvPr id="3141" name="Rektangel 14352"/>
          <p:cNvSpPr>
            <a:spLocks noChangeArrowheads="1"/>
          </p:cNvSpPr>
          <p:nvPr/>
        </p:nvSpPr>
        <p:spPr bwMode="auto">
          <a:xfrm>
            <a:off x="2435225" y="4756895"/>
            <a:ext cx="9763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Kompetensutveckling</a:t>
            </a:r>
          </a:p>
        </p:txBody>
      </p:sp>
      <p:sp>
        <p:nvSpPr>
          <p:cNvPr id="104" name="Rektangel 103"/>
          <p:cNvSpPr/>
          <p:nvPr/>
        </p:nvSpPr>
        <p:spPr>
          <a:xfrm>
            <a:off x="598488" y="50220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5" name="Rektangel 104"/>
          <p:cNvSpPr/>
          <p:nvPr/>
        </p:nvSpPr>
        <p:spPr>
          <a:xfrm>
            <a:off x="598488" y="5517307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6" name="Rektangel 105"/>
          <p:cNvSpPr/>
          <p:nvPr/>
        </p:nvSpPr>
        <p:spPr>
          <a:xfrm>
            <a:off x="598488" y="59491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7" name="Rektangel 106"/>
          <p:cNvSpPr/>
          <p:nvPr/>
        </p:nvSpPr>
        <p:spPr>
          <a:xfrm>
            <a:off x="1547813" y="50220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8" name="Rektangel 107"/>
          <p:cNvSpPr/>
          <p:nvPr/>
        </p:nvSpPr>
        <p:spPr>
          <a:xfrm>
            <a:off x="1547813" y="5517307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09" name="Rektangel 108"/>
          <p:cNvSpPr/>
          <p:nvPr/>
        </p:nvSpPr>
        <p:spPr>
          <a:xfrm>
            <a:off x="1547813" y="59491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0" name="Rektangel 109"/>
          <p:cNvSpPr/>
          <p:nvPr/>
        </p:nvSpPr>
        <p:spPr>
          <a:xfrm>
            <a:off x="2484438" y="50220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1" name="Rektangel 110"/>
          <p:cNvSpPr/>
          <p:nvPr/>
        </p:nvSpPr>
        <p:spPr>
          <a:xfrm>
            <a:off x="2484438" y="5517307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2" name="Rektangel 111"/>
          <p:cNvSpPr/>
          <p:nvPr/>
        </p:nvSpPr>
        <p:spPr>
          <a:xfrm>
            <a:off x="2484438" y="59491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3" name="Rektangel 112"/>
          <p:cNvSpPr/>
          <p:nvPr/>
        </p:nvSpPr>
        <p:spPr>
          <a:xfrm>
            <a:off x="3536950" y="5022007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4" name="Rektangel 113"/>
          <p:cNvSpPr/>
          <p:nvPr/>
        </p:nvSpPr>
        <p:spPr>
          <a:xfrm>
            <a:off x="3536950" y="5517307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5" name="Rektangel 114"/>
          <p:cNvSpPr/>
          <p:nvPr/>
        </p:nvSpPr>
        <p:spPr>
          <a:xfrm>
            <a:off x="3536950" y="5949107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6" name="Rektangel 115"/>
          <p:cNvSpPr/>
          <p:nvPr/>
        </p:nvSpPr>
        <p:spPr>
          <a:xfrm>
            <a:off x="4449763" y="50220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7" name="Rektangel 116"/>
          <p:cNvSpPr/>
          <p:nvPr/>
        </p:nvSpPr>
        <p:spPr>
          <a:xfrm>
            <a:off x="4449763" y="5517307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8" name="Rektangel 117"/>
          <p:cNvSpPr/>
          <p:nvPr/>
        </p:nvSpPr>
        <p:spPr>
          <a:xfrm>
            <a:off x="4449763" y="59491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19" name="Rektangel 118"/>
          <p:cNvSpPr/>
          <p:nvPr/>
        </p:nvSpPr>
        <p:spPr>
          <a:xfrm>
            <a:off x="5399088" y="50220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0" name="Rektangel 119"/>
          <p:cNvSpPr/>
          <p:nvPr/>
        </p:nvSpPr>
        <p:spPr>
          <a:xfrm>
            <a:off x="5399088" y="5517307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1" name="Rektangel 120"/>
          <p:cNvSpPr/>
          <p:nvPr/>
        </p:nvSpPr>
        <p:spPr>
          <a:xfrm>
            <a:off x="5399088" y="59491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2" name="Rektangel 121"/>
          <p:cNvSpPr/>
          <p:nvPr/>
        </p:nvSpPr>
        <p:spPr>
          <a:xfrm>
            <a:off x="6372225" y="5022007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3" name="Rektangel 122"/>
          <p:cNvSpPr/>
          <p:nvPr/>
        </p:nvSpPr>
        <p:spPr>
          <a:xfrm>
            <a:off x="6372225" y="5517307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4" name="Rektangel 123"/>
          <p:cNvSpPr/>
          <p:nvPr/>
        </p:nvSpPr>
        <p:spPr>
          <a:xfrm>
            <a:off x="6372225" y="5949107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5" name="Rektangel 124"/>
          <p:cNvSpPr/>
          <p:nvPr/>
        </p:nvSpPr>
        <p:spPr>
          <a:xfrm>
            <a:off x="7235825" y="5022007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6" name="Rektangel 125"/>
          <p:cNvSpPr/>
          <p:nvPr/>
        </p:nvSpPr>
        <p:spPr>
          <a:xfrm>
            <a:off x="7235825" y="5517307"/>
            <a:ext cx="792163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7" name="Rektangel 126"/>
          <p:cNvSpPr/>
          <p:nvPr/>
        </p:nvSpPr>
        <p:spPr>
          <a:xfrm>
            <a:off x="7235825" y="5949107"/>
            <a:ext cx="792163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8" name="Rektangel 127"/>
          <p:cNvSpPr/>
          <p:nvPr/>
        </p:nvSpPr>
        <p:spPr>
          <a:xfrm>
            <a:off x="8101013" y="50220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29" name="Rektangel 128"/>
          <p:cNvSpPr/>
          <p:nvPr/>
        </p:nvSpPr>
        <p:spPr>
          <a:xfrm>
            <a:off x="8101013" y="5517307"/>
            <a:ext cx="792162" cy="287338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130" name="Rektangel 129"/>
          <p:cNvSpPr/>
          <p:nvPr/>
        </p:nvSpPr>
        <p:spPr>
          <a:xfrm>
            <a:off x="8101013" y="5949107"/>
            <a:ext cx="792162" cy="2889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>
              <a:solidFill>
                <a:schemeClr val="tx1"/>
              </a:solidFill>
            </a:endParaRPr>
          </a:p>
        </p:txBody>
      </p:sp>
      <p:sp>
        <p:nvSpPr>
          <p:cNvPr id="3169" name="Rektangel 14353"/>
          <p:cNvSpPr>
            <a:spLocks noChangeArrowheads="1"/>
          </p:cNvSpPr>
          <p:nvPr/>
        </p:nvSpPr>
        <p:spPr bwMode="auto">
          <a:xfrm>
            <a:off x="3497263" y="4756895"/>
            <a:ext cx="78105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Säkerhetsarbete</a:t>
            </a:r>
            <a:endParaRPr lang="sv-SE" sz="600"/>
          </a:p>
        </p:txBody>
      </p:sp>
      <p:sp>
        <p:nvSpPr>
          <p:cNvPr id="3170" name="Rektangel 14354"/>
          <p:cNvSpPr>
            <a:spLocks noChangeArrowheads="1"/>
          </p:cNvSpPr>
          <p:nvPr/>
        </p:nvSpPr>
        <p:spPr bwMode="auto">
          <a:xfrm>
            <a:off x="4464050" y="4756895"/>
            <a:ext cx="25241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sv-SE" sz="600" b="1" i="1"/>
              <a:t>IT</a:t>
            </a:r>
          </a:p>
        </p:txBody>
      </p:sp>
      <p:sp>
        <p:nvSpPr>
          <p:cNvPr id="3171" name="Rektangel 14355"/>
          <p:cNvSpPr>
            <a:spLocks noChangeArrowheads="1"/>
          </p:cNvSpPr>
          <p:nvPr/>
        </p:nvSpPr>
        <p:spPr bwMode="auto">
          <a:xfrm>
            <a:off x="5378450" y="4687045"/>
            <a:ext cx="828675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Kommunikation/ information</a:t>
            </a:r>
          </a:p>
        </p:txBody>
      </p:sp>
      <p:sp>
        <p:nvSpPr>
          <p:cNvPr id="3172" name="Rektangel 14356"/>
          <p:cNvSpPr>
            <a:spLocks noChangeArrowheads="1"/>
          </p:cNvSpPr>
          <p:nvPr/>
        </p:nvSpPr>
        <p:spPr bwMode="auto">
          <a:xfrm>
            <a:off x="6300788" y="4756895"/>
            <a:ext cx="263207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sv-SE" sz="600" b="1" i="1"/>
              <a:t>Stöd för  genomförande av kärn/huvudprocesser</a:t>
            </a:r>
          </a:p>
        </p:txBody>
      </p:sp>
      <p:sp>
        <p:nvSpPr>
          <p:cNvPr id="3173" name="Rektangel 14357"/>
          <p:cNvSpPr>
            <a:spLocks noChangeArrowheads="1"/>
          </p:cNvSpPr>
          <p:nvPr/>
        </p:nvSpPr>
        <p:spPr bwMode="auto">
          <a:xfrm>
            <a:off x="80963" y="116632"/>
            <a:ext cx="633571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sv-SE" sz="1400" b="1" dirty="0"/>
              <a:t>Systemkarta </a:t>
            </a:r>
          </a:p>
          <a:p>
            <a:r>
              <a:rPr lang="sv-SE" sz="500" dirty="0"/>
              <a:t>Källa: Cliff Norman</a:t>
            </a:r>
          </a:p>
        </p:txBody>
      </p:sp>
      <p:sp>
        <p:nvSpPr>
          <p:cNvPr id="103" name="Likbent triangel 102"/>
          <p:cNvSpPr/>
          <p:nvPr/>
        </p:nvSpPr>
        <p:spPr>
          <a:xfrm>
            <a:off x="90488" y="4336207"/>
            <a:ext cx="311150" cy="173038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sp>
        <p:nvSpPr>
          <p:cNvPr id="131" name="Likbent triangel 130"/>
          <p:cNvSpPr/>
          <p:nvPr/>
        </p:nvSpPr>
        <p:spPr>
          <a:xfrm rot="10800000">
            <a:off x="80963" y="2421682"/>
            <a:ext cx="311150" cy="173038"/>
          </a:xfrm>
          <a:prstGeom prst="triangle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sv-SE"/>
          </a:p>
        </p:txBody>
      </p:sp>
      <p:cxnSp>
        <p:nvCxnSpPr>
          <p:cNvPr id="132" name="Vinklad  131"/>
          <p:cNvCxnSpPr/>
          <p:nvPr/>
        </p:nvCxnSpPr>
        <p:spPr>
          <a:xfrm flipV="1">
            <a:off x="8974138" y="1481882"/>
            <a:ext cx="12700" cy="1982788"/>
          </a:xfrm>
          <a:prstGeom prst="bentConnector3">
            <a:avLst>
              <a:gd name="adj1" fmla="val 777843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Vinklad  2"/>
          <p:cNvCxnSpPr>
            <a:stCxn id="66" idx="2"/>
            <a:endCxn id="58" idx="3"/>
          </p:cNvCxnSpPr>
          <p:nvPr/>
        </p:nvCxnSpPr>
        <p:spPr>
          <a:xfrm rot="16200000" flipH="1">
            <a:off x="2728119" y="461913"/>
            <a:ext cx="225425" cy="3694113"/>
          </a:xfrm>
          <a:prstGeom prst="bentConnector5">
            <a:avLst>
              <a:gd name="adj1" fmla="val 48143"/>
              <a:gd name="adj2" fmla="val 41231"/>
              <a:gd name="adj3" fmla="val 47759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Vinklad  8"/>
          <p:cNvCxnSpPr>
            <a:stCxn id="87" idx="2"/>
            <a:endCxn id="58" idx="3"/>
          </p:cNvCxnSpPr>
          <p:nvPr/>
        </p:nvCxnSpPr>
        <p:spPr>
          <a:xfrm rot="5400000">
            <a:off x="6373813" y="515095"/>
            <a:ext cx="220662" cy="3592512"/>
          </a:xfrm>
          <a:prstGeom prst="bentConnector5">
            <a:avLst>
              <a:gd name="adj1" fmla="val 56604"/>
              <a:gd name="adj2" fmla="val 40974"/>
              <a:gd name="adj3" fmla="val 4766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ndardformgivning">
  <a:themeElements>
    <a:clrScheme name="Standardformgivning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formgivning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formgiv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formgivning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formgivning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511</TotalTime>
  <Words>96</Words>
  <Application>Microsoft Office PowerPoint</Application>
  <PresentationFormat>Bildspel på skärmen (4:3)</PresentationFormat>
  <Paragraphs>44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Standardformgivning</vt:lpstr>
      <vt:lpstr>PowerPoint-presentation</vt:lpstr>
      <vt:lpstr>PowerPoint-presentation</vt:lpstr>
    </vt:vector>
  </TitlesOfParts>
  <Company>Landstinget i Jönköpings län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Systemkarta mallar</dc:title>
  <dc:creator>mari.bergeling@rjl.se</dc:creator>
  <cp:keywords>systembild, system, process, Region Jönköpings län, Qulturum</cp:keywords>
  <cp:lastModifiedBy>IT-centrum</cp:lastModifiedBy>
  <cp:revision>29</cp:revision>
  <cp:lastPrinted>2013-10-30T07:53:16Z</cp:lastPrinted>
  <dcterms:created xsi:type="dcterms:W3CDTF">2011-09-20T09:50:41Z</dcterms:created>
  <dcterms:modified xsi:type="dcterms:W3CDTF">2016-06-02T08:41:30Z</dcterms:modified>
</cp:coreProperties>
</file>