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9" r:id="rId2"/>
    <p:sldId id="256" r:id="rId3"/>
    <p:sldId id="258" r:id="rId4"/>
    <p:sldId id="262" r:id="rId5"/>
    <p:sldId id="260" r:id="rId6"/>
    <p:sldId id="265" r:id="rId7"/>
    <p:sldId id="261" r:id="rId8"/>
    <p:sldId id="263" r:id="rId9"/>
    <p:sldId id="266" r:id="rId10"/>
    <p:sldId id="264" r:id="rId11"/>
    <p:sldId id="267" r:id="rId12"/>
    <p:sldId id="268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2023-10-10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ismart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s.se/globalassets/raf/ovriga-dokument/raf-antibiotikakompendium.pdf" TargetMode="External"/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bakterie, antibiotika och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smtClean="0"/>
              <a:t>Vinterkräksjukan</a:t>
            </a:r>
            <a:endParaRPr lang="sv-SE" sz="3200" dirty="0" smtClean="0"/>
          </a:p>
        </p:txBody>
      </p:sp>
    </p:spTree>
    <p:extLst>
      <p:ext uri="{BB962C8B-B14F-4D97-AF65-F5344CB8AC3E}">
        <p14:creationId xmlns:p14="http://schemas.microsoft.com/office/powerpoint/2010/main" val="42401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5425" y="288000"/>
            <a:ext cx="9360000" cy="1296000"/>
          </a:xfrm>
        </p:spPr>
        <p:txBody>
          <a:bodyPr/>
          <a:lstStyle/>
          <a:p>
            <a:r>
              <a:rPr lang="sv-SE" dirty="0" smtClean="0"/>
              <a:t>Vinterkräksjukan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85425" y="1584000"/>
            <a:ext cx="9359900" cy="3780000"/>
          </a:xfrm>
        </p:spPr>
        <p:txBody>
          <a:bodyPr/>
          <a:lstStyle/>
          <a:p>
            <a:r>
              <a:rPr lang="sv-SE" dirty="0" smtClean="0"/>
              <a:t>Orsakas av </a:t>
            </a:r>
            <a:r>
              <a:rPr lang="sv-SE" dirty="0" err="1" smtClean="0"/>
              <a:t>norovirus</a:t>
            </a:r>
            <a:r>
              <a:rPr lang="sv-SE" dirty="0" smtClean="0"/>
              <a:t> och </a:t>
            </a:r>
            <a:r>
              <a:rPr lang="sv-SE" dirty="0" err="1" smtClean="0"/>
              <a:t>sapovirus</a:t>
            </a:r>
            <a:r>
              <a:rPr lang="sv-SE" dirty="0" smtClean="0"/>
              <a:t> som båda är </a:t>
            </a:r>
            <a:r>
              <a:rPr lang="sv-SE" dirty="0" err="1" smtClean="0"/>
              <a:t>calicivirus</a:t>
            </a:r>
            <a:endParaRPr lang="sv-SE" dirty="0" smtClean="0"/>
          </a:p>
          <a:p>
            <a:r>
              <a:rPr lang="sv-SE" dirty="0"/>
              <a:t>Mycket smittsamt, </a:t>
            </a:r>
            <a:r>
              <a:rPr lang="sv-SE" dirty="0" smtClean="0"/>
              <a:t>en droppe från kräkning </a:t>
            </a:r>
            <a:r>
              <a:rPr lang="sv-SE" dirty="0"/>
              <a:t>och </a:t>
            </a:r>
            <a:r>
              <a:rPr lang="sv-SE" dirty="0" smtClean="0"/>
              <a:t>avföring kan innehålla miljontals virus</a:t>
            </a:r>
          </a:p>
          <a:p>
            <a:r>
              <a:rPr lang="sv-SE" dirty="0" smtClean="0"/>
              <a:t>Symptom: Illamående, kräkningar, diarré, huvudvärk, yrsel, feber</a:t>
            </a:r>
          </a:p>
          <a:p>
            <a:r>
              <a:rPr lang="sv-SE" dirty="0" smtClean="0"/>
              <a:t>Diagnostik: </a:t>
            </a:r>
            <a:r>
              <a:rPr lang="sv-SE" dirty="0" err="1" smtClean="0"/>
              <a:t>Provta</a:t>
            </a:r>
            <a:r>
              <a:rPr lang="sv-SE" dirty="0" smtClean="0"/>
              <a:t> helst från </a:t>
            </a:r>
            <a:r>
              <a:rPr lang="sv-SE" dirty="0" err="1" smtClean="0"/>
              <a:t>feces</a:t>
            </a:r>
            <a:r>
              <a:rPr lang="sv-SE" dirty="0" smtClean="0"/>
              <a:t> </a:t>
            </a:r>
            <a:r>
              <a:rPr lang="sv-SE" dirty="0" smtClean="0"/>
              <a:t>då prov från kräkning kan bli falskt negativt</a:t>
            </a:r>
            <a:endParaRPr lang="sv-SE" dirty="0"/>
          </a:p>
          <a:p>
            <a:pPr lvl="2"/>
            <a:r>
              <a:rPr lang="sv-SE" sz="1200" dirty="0" smtClean="0"/>
              <a:t>Snabb-PCR för </a:t>
            </a:r>
            <a:r>
              <a:rPr lang="sv-SE" sz="1200" dirty="0" err="1" smtClean="0"/>
              <a:t>norovirus</a:t>
            </a:r>
            <a:r>
              <a:rPr lang="sv-SE" sz="1200" dirty="0" smtClean="0"/>
              <a:t>, svar inom 4 timmar</a:t>
            </a:r>
          </a:p>
          <a:p>
            <a:pPr lvl="2"/>
            <a:r>
              <a:rPr lang="sv-SE" sz="1200" dirty="0" smtClean="0"/>
              <a:t>”</a:t>
            </a:r>
            <a:r>
              <a:rPr lang="sv-SE" sz="1200" dirty="0" err="1" smtClean="0"/>
              <a:t>gastroenterit</a:t>
            </a:r>
            <a:r>
              <a:rPr lang="sv-SE" sz="1200" dirty="0" smtClean="0"/>
              <a:t>, virus”-blocket, svar under eftermiddagen om på laboratoriet klockan 7,30</a:t>
            </a:r>
          </a:p>
          <a:p>
            <a:r>
              <a:rPr lang="sv-SE" dirty="0" smtClean="0"/>
              <a:t>Behandling: Ersätta vätskeförluster. Självläkande inom några dygn.</a:t>
            </a:r>
          </a:p>
          <a:p>
            <a:r>
              <a:rPr lang="sv-SE" dirty="0" smtClean="0"/>
              <a:t>Endast kortvarigt skydd efter genomgången infektion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84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97994" y="1584000"/>
            <a:ext cx="9359900" cy="3780000"/>
          </a:xfrm>
        </p:spPr>
        <p:txBody>
          <a:bodyPr/>
          <a:lstStyle/>
          <a:p>
            <a:r>
              <a:rPr lang="sv-SE" dirty="0" smtClean="0"/>
              <a:t>Basala </a:t>
            </a:r>
            <a:r>
              <a:rPr lang="sv-SE" dirty="0" smtClean="0"/>
              <a:t>hygienrutiner! Enkelrum och egen toalett vid diarré!</a:t>
            </a:r>
          </a:p>
          <a:p>
            <a:r>
              <a:rPr lang="sv-SE" dirty="0" smtClean="0"/>
              <a:t>Mekanisk rengöring med tvål och vatten hos patient med misstänkt </a:t>
            </a:r>
            <a:r>
              <a:rPr lang="sv-SE" dirty="0" err="1" smtClean="0"/>
              <a:t>gastroenterit</a:t>
            </a:r>
            <a:r>
              <a:rPr lang="sv-SE" dirty="0" smtClean="0"/>
              <a:t> (</a:t>
            </a:r>
            <a:r>
              <a:rPr lang="sv-SE" dirty="0" err="1" smtClean="0"/>
              <a:t>calicivirus</a:t>
            </a:r>
            <a:r>
              <a:rPr lang="sv-SE" dirty="0" smtClean="0"/>
              <a:t> är inte lika känsliga för sprit som andra smittämnen). När torr hud: utför handdesinfektion</a:t>
            </a:r>
          </a:p>
          <a:p>
            <a:r>
              <a:rPr lang="sv-SE" dirty="0" smtClean="0"/>
              <a:t>Sjuk personal stannar hemma 24 timmar efter sista </a:t>
            </a:r>
            <a:r>
              <a:rPr lang="sv-SE" dirty="0" smtClean="0"/>
              <a:t>symptom</a:t>
            </a:r>
          </a:p>
          <a:p>
            <a:r>
              <a:rPr lang="sv-SE" dirty="0" smtClean="0"/>
              <a:t>Patienter betraktas som smittsamma i 48 timmar efter sista symptom</a:t>
            </a:r>
            <a:endParaRPr lang="sv-SE" dirty="0" smtClean="0"/>
          </a:p>
          <a:p>
            <a:r>
              <a:rPr lang="sv-SE" dirty="0" smtClean="0"/>
              <a:t>Kontakt med vårdhygien vid behov av stöd (bra information på intranätet)</a:t>
            </a:r>
          </a:p>
          <a:p>
            <a:r>
              <a:rPr lang="sv-SE" dirty="0" smtClean="0"/>
              <a:t>Läs </a:t>
            </a:r>
            <a:r>
              <a:rPr lang="sv-SE" dirty="0"/>
              <a:t>mer på </a:t>
            </a:r>
            <a:r>
              <a:rPr lang="sv-SE" dirty="0">
                <a:hlinkClick r:id="rId2"/>
              </a:rPr>
              <a:t>www.vrismart.se</a:t>
            </a:r>
            <a:r>
              <a:rPr lang="sv-SE" dirty="0"/>
              <a:t> under FAKTA och vanliga typer av VRI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097894" y="687013"/>
            <a:ext cx="9360000" cy="1296000"/>
          </a:xfrm>
        </p:spPr>
        <p:txBody>
          <a:bodyPr/>
          <a:lstStyle/>
          <a:p>
            <a:r>
              <a:rPr lang="sv-SE" dirty="0" smtClean="0"/>
              <a:t>Vinterkräksjukan - </a:t>
            </a:r>
            <a:r>
              <a:rPr lang="sv-SE" sz="2000" dirty="0" smtClean="0"/>
              <a:t>Vad </a:t>
            </a:r>
            <a:r>
              <a:rPr lang="sv-SE" sz="2000" dirty="0"/>
              <a:t>kan vi göra för att förhindra att patienter får infektion med </a:t>
            </a:r>
            <a:r>
              <a:rPr lang="sv-SE" sz="2000" dirty="0" err="1"/>
              <a:t>calicivirus</a:t>
            </a:r>
            <a:r>
              <a:rPr lang="sv-SE" sz="2000" dirty="0"/>
              <a:t> hos oss?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17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 smtClean="0"/>
              <a:t>Pseudomonas</a:t>
            </a:r>
            <a:r>
              <a:rPr lang="sv-SE" sz="3200" dirty="0" smtClean="0"/>
              <a:t> </a:t>
            </a:r>
            <a:r>
              <a:rPr lang="sv-SE" sz="3200" dirty="0" err="1" smtClean="0"/>
              <a:t>aeruginosa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Pseudomonas</a:t>
            </a:r>
            <a:r>
              <a:rPr lang="sv-SE" dirty="0" smtClean="0"/>
              <a:t> </a:t>
            </a:r>
            <a:r>
              <a:rPr lang="sv-SE" dirty="0" err="1" smtClean="0"/>
              <a:t>aeruginosa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Gramnegativ bakterie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Miljöbakterie, finns särskilt i vatten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Kan orsaka samhällsförvärvade infektioner som </a:t>
            </a:r>
            <a:r>
              <a:rPr lang="sv-SE" dirty="0" smtClean="0"/>
              <a:t>sårinfektion och hårsäcksinflammation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Kan orsaka </a:t>
            </a:r>
            <a:r>
              <a:rPr lang="sv-SE" dirty="0"/>
              <a:t>v</a:t>
            </a:r>
            <a:r>
              <a:rPr lang="sv-SE" dirty="0" smtClean="0"/>
              <a:t>årdrelaterade infektioner som ventilatorassocierad pneumoni (VAP) och kateterrelaterade urinvägsinfektioner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Vanligare hos immunsupprimerade och personer med främmande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Ättiksyra-omslag vid lokal sårinfektion. Enda per orala alternativet är </a:t>
            </a:r>
            <a:r>
              <a:rPr lang="sv-SE" dirty="0" err="1" smtClean="0"/>
              <a:t>ciprofloxacin</a:t>
            </a:r>
            <a:r>
              <a:rPr lang="sv-SE" dirty="0" smtClean="0"/>
              <a:t>. Intravenös behandling ofta </a:t>
            </a:r>
            <a:r>
              <a:rPr lang="sv-SE" dirty="0" err="1" smtClean="0"/>
              <a:t>tazocin</a:t>
            </a:r>
            <a:r>
              <a:rPr lang="sv-SE" dirty="0" smtClean="0"/>
              <a:t> i </a:t>
            </a:r>
            <a:r>
              <a:rPr lang="sv-SE" dirty="0" err="1" smtClean="0"/>
              <a:t>högdos</a:t>
            </a:r>
            <a:r>
              <a:rPr lang="sv-SE" dirty="0" smtClean="0"/>
              <a:t> eller </a:t>
            </a:r>
            <a:r>
              <a:rPr lang="sv-SE" dirty="0" err="1" smtClean="0"/>
              <a:t>meronem</a:t>
            </a:r>
            <a:r>
              <a:rPr lang="sv-SE" dirty="0" smtClean="0"/>
              <a:t>. </a:t>
            </a:r>
            <a:r>
              <a:rPr lang="sv-SE" dirty="0" err="1" smtClean="0"/>
              <a:t>Ceftazidim</a:t>
            </a:r>
            <a:r>
              <a:rPr lang="sv-SE" dirty="0" smtClean="0"/>
              <a:t> är ett alternativ. 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41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antibiotika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smtClean="0"/>
              <a:t>Ciprofloxacin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19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42862"/>
            <a:ext cx="11868150" cy="6772275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7015173" y="3019113"/>
            <a:ext cx="1421477" cy="244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bakteriers uppbyggnad på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delen FAKTA- Bakterier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6752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9050"/>
            <a:ext cx="12020550" cy="6819900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3399905" y="5411585"/>
            <a:ext cx="1687484" cy="2161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288000"/>
            <a:ext cx="9360000" cy="1296000"/>
          </a:xfrm>
        </p:spPr>
        <p:txBody>
          <a:bodyPr/>
          <a:lstStyle/>
          <a:p>
            <a:r>
              <a:rPr lang="sv-SE" dirty="0" smtClean="0"/>
              <a:t>Ciprofloxacin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80000" y="1514357"/>
            <a:ext cx="9359900" cy="3780000"/>
          </a:xfrm>
        </p:spPr>
        <p:txBody>
          <a:bodyPr/>
          <a:lstStyle/>
          <a:p>
            <a:r>
              <a:rPr lang="sv-SE" dirty="0" smtClean="0"/>
              <a:t>God aktivitet mot gramnegativa tarmbakterier som E. </a:t>
            </a:r>
            <a:r>
              <a:rPr lang="sv-SE" dirty="0" err="1" smtClean="0"/>
              <a:t>coli</a:t>
            </a:r>
            <a:r>
              <a:rPr lang="sv-SE" dirty="0" smtClean="0"/>
              <a:t> men även vissa luftvägsbakterier och S. </a:t>
            </a:r>
            <a:r>
              <a:rPr lang="sv-SE" dirty="0" err="1" smtClean="0"/>
              <a:t>aureus</a:t>
            </a:r>
            <a:endParaRPr lang="sv-SE" dirty="0"/>
          </a:p>
          <a:p>
            <a:r>
              <a:rPr lang="sv-SE" dirty="0" smtClean="0"/>
              <a:t>Förstahandsantibiotika vid febril urinvägsinfektion hos patient som inte är allmänpåverkad. Behandlar </a:t>
            </a:r>
            <a:r>
              <a:rPr lang="sv-SE" dirty="0" smtClean="0"/>
              <a:t>även en del </a:t>
            </a:r>
            <a:r>
              <a:rPr lang="sv-SE" dirty="0" smtClean="0"/>
              <a:t>infektioner i mage och tarm och kan användas vid infektioner i hud, skelett och leder</a:t>
            </a:r>
          </a:p>
          <a:p>
            <a:r>
              <a:rPr lang="sv-SE" dirty="0" smtClean="0"/>
              <a:t>Gott per oralt upptag så är ofta onödigt med intravenös administrering</a:t>
            </a:r>
          </a:p>
          <a:p>
            <a:r>
              <a:rPr lang="sv-SE" dirty="0" smtClean="0"/>
              <a:t>Vanlig </a:t>
            </a:r>
            <a:r>
              <a:rPr lang="sv-SE" dirty="0" smtClean="0"/>
              <a:t>dosering är 500 mg x 2</a:t>
            </a:r>
          </a:p>
          <a:p>
            <a:r>
              <a:rPr lang="sv-SE" dirty="0" smtClean="0"/>
              <a:t>Alltid </a:t>
            </a:r>
            <a:r>
              <a:rPr lang="sv-SE" dirty="0" err="1" smtClean="0"/>
              <a:t>högdos</a:t>
            </a:r>
            <a:r>
              <a:rPr lang="sv-SE" dirty="0" smtClean="0"/>
              <a:t> vid infektion med </a:t>
            </a:r>
            <a:r>
              <a:rPr lang="sv-SE" dirty="0" err="1" smtClean="0"/>
              <a:t>Pseudomonas</a:t>
            </a:r>
            <a:r>
              <a:rPr lang="sv-SE" dirty="0" smtClean="0"/>
              <a:t> (750 mg x 2)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5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antibiotika på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FAKTA och antibiotika</a:t>
            </a:r>
          </a:p>
          <a:p>
            <a:r>
              <a:rPr lang="sv-SE" dirty="0" smtClean="0"/>
              <a:t>RAFs </a:t>
            </a:r>
            <a:r>
              <a:rPr lang="sv-SE" dirty="0" err="1" smtClean="0"/>
              <a:t>antibiotikakompendie</a:t>
            </a:r>
            <a:r>
              <a:rPr lang="sv-SE" dirty="0" smtClean="0"/>
              <a:t>: </a:t>
            </a:r>
            <a:r>
              <a:rPr lang="sv-SE" dirty="0">
                <a:hlinkClick r:id="rId3"/>
              </a:rPr>
              <a:t>Antibiotikakompendium (sls.se)</a:t>
            </a:r>
            <a:endParaRPr lang="sv-SE" dirty="0" smtClean="0"/>
          </a:p>
          <a:p>
            <a:r>
              <a:rPr lang="sv-SE" dirty="0" err="1" smtClean="0"/>
              <a:t>Appen</a:t>
            </a:r>
            <a:r>
              <a:rPr lang="sv-SE" dirty="0" smtClean="0"/>
              <a:t> Antibiotikasmart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57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590</TotalTime>
  <Words>386</Words>
  <Application>Microsoft Office PowerPoint</Application>
  <PresentationFormat>Bredbild</PresentationFormat>
  <Paragraphs>48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Månadens bakterie, antibiotika och VRI</vt:lpstr>
      <vt:lpstr>Månadens bakterie</vt:lpstr>
      <vt:lpstr>Pseudomonas aeruginosa</vt:lpstr>
      <vt:lpstr>Månadens antibiotika</vt:lpstr>
      <vt:lpstr>PowerPoint-presentation</vt:lpstr>
      <vt:lpstr>Läs mer om bakteriers uppbyggnad på </vt:lpstr>
      <vt:lpstr>PowerPoint-presentation</vt:lpstr>
      <vt:lpstr>Ciprofloxacin</vt:lpstr>
      <vt:lpstr>Läs mer om antibiotika på </vt:lpstr>
      <vt:lpstr>Månadens VRI</vt:lpstr>
      <vt:lpstr>Vinterkräksjukan</vt:lpstr>
      <vt:lpstr>Vinterkräksjukan - Vad kan vi göra för att förhindra att patienter får infektion med calicivirus hos oss? 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Månadens bakterie, antibiotika och VRI</dc:title>
  <dc:creator>Magnusson Cecilia</dc:creator>
  <cp:lastModifiedBy>Wahlberg Rebecka</cp:lastModifiedBy>
  <cp:revision>51</cp:revision>
  <dcterms:created xsi:type="dcterms:W3CDTF">2022-01-26T07:56:31Z</dcterms:created>
  <dcterms:modified xsi:type="dcterms:W3CDTF">2023-10-10T07:50:06Z</dcterms:modified>
</cp:coreProperties>
</file>