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4" r:id="rId2"/>
    <p:sldId id="335" r:id="rId3"/>
    <p:sldId id="359" r:id="rId4"/>
    <p:sldId id="337" r:id="rId5"/>
    <p:sldId id="338" r:id="rId6"/>
    <p:sldId id="339" r:id="rId7"/>
    <p:sldId id="340" r:id="rId8"/>
    <p:sldId id="341" r:id="rId9"/>
    <p:sldId id="342" r:id="rId10"/>
    <p:sldId id="344" r:id="rId11"/>
    <p:sldId id="345"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24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D65E7-B862-4365-BD1D-7376AC16C2EB}" type="datetimeFigureOut">
              <a:rPr lang="sv-SE" smtClean="0"/>
              <a:t>2022-05-17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44DD5-912A-4CD1-A3BD-F47459342EF2}" type="slidenum">
              <a:rPr lang="sv-SE" smtClean="0"/>
              <a:t>‹#›</a:t>
            </a:fld>
            <a:endParaRPr lang="sv-SE"/>
          </a:p>
        </p:txBody>
      </p:sp>
    </p:spTree>
    <p:extLst>
      <p:ext uri="{BB962C8B-B14F-4D97-AF65-F5344CB8AC3E}">
        <p14:creationId xmlns:p14="http://schemas.microsoft.com/office/powerpoint/2010/main" val="153315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Fall- är det</a:t>
            </a:r>
            <a:r>
              <a:rPr lang="sv-SE" baseline="0" dirty="0"/>
              <a:t> någon här inne som har ramlat? Som har brutit något ben?</a:t>
            </a:r>
          </a:p>
          <a:p>
            <a:r>
              <a:rPr lang="sv-SE" baseline="0" dirty="0"/>
              <a:t>Var för sak vi arbeta med fallpreventiva åtgärder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23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noFill/>
        </p:spPr>
        <p:txBody>
          <a:bodyPr/>
          <a:lstStyle/>
          <a:p>
            <a:r>
              <a:rPr lang="sv-SE" altLang="sv-SE" dirty="0"/>
              <a:t>3%  dör under vårdtiden</a:t>
            </a:r>
          </a:p>
          <a:p>
            <a:r>
              <a:rPr lang="sv-SE" altLang="sv-SE" dirty="0"/>
              <a:t>38% dör inom två år</a:t>
            </a:r>
          </a:p>
          <a:p>
            <a:r>
              <a:rPr lang="sv-SE" sz="1200" b="0" i="0" u="none" strike="noStrike" kern="1200" baseline="0" dirty="0">
                <a:solidFill>
                  <a:schemeClr val="tx1"/>
                </a:solidFill>
                <a:latin typeface="+mn-lt"/>
                <a:ea typeface="+mn-ea"/>
                <a:cs typeface="+mn-cs"/>
              </a:rPr>
              <a:t>ute. </a:t>
            </a:r>
          </a:p>
          <a:p>
            <a:r>
              <a:rPr lang="sv-SE" sz="1200" b="0" i="0" u="none" strike="noStrike" kern="1200" baseline="0" dirty="0">
                <a:solidFill>
                  <a:schemeClr val="tx1"/>
                </a:solidFill>
                <a:latin typeface="+mn-lt"/>
                <a:ea typeface="+mn-ea"/>
                <a:cs typeface="+mn-cs"/>
              </a:rPr>
              <a:t>Ungefär en tredjedel av de fallolyckor som drabbar</a:t>
            </a:r>
          </a:p>
          <a:p>
            <a:r>
              <a:rPr lang="sv-SE" sz="1200" b="0" i="0" u="none" strike="noStrike" kern="1200" baseline="0" dirty="0">
                <a:solidFill>
                  <a:schemeClr val="tx1"/>
                </a:solidFill>
                <a:latin typeface="+mn-lt"/>
                <a:ea typeface="+mn-ea"/>
                <a:cs typeface="+mn-cs"/>
              </a:rPr>
              <a:t>äldre och som kommer i kontakt med akutvården, sker</a:t>
            </a:r>
          </a:p>
          <a:p>
            <a:r>
              <a:rPr lang="sv-SE" sz="1200" b="0" i="0" u="none" strike="noStrike" kern="1200" baseline="0" dirty="0">
                <a:solidFill>
                  <a:schemeClr val="tx1"/>
                </a:solidFill>
                <a:latin typeface="+mn-lt"/>
                <a:ea typeface="+mn-ea"/>
                <a:cs typeface="+mn-cs"/>
              </a:rPr>
              <a:t>utomhus. Många av dessa olyckor inträffar på snö och is. Närmare 75 procent av fallolyckorna</a:t>
            </a:r>
          </a:p>
          <a:p>
            <a:r>
              <a:rPr lang="sv-SE" sz="1200" b="0" i="0" u="none" strike="noStrike" kern="1200" baseline="0" dirty="0">
                <a:solidFill>
                  <a:schemeClr val="tx1"/>
                </a:solidFill>
                <a:latin typeface="+mn-lt"/>
                <a:ea typeface="+mn-ea"/>
                <a:cs typeface="+mn-cs"/>
              </a:rPr>
              <a:t>utomhus relaterar till olika former av markunderlag. Samtidigt</a:t>
            </a:r>
          </a:p>
          <a:p>
            <a:r>
              <a:rPr lang="sv-SE" sz="1200" b="0" i="0" u="none" strike="noStrike" kern="1200" baseline="0" dirty="0">
                <a:solidFill>
                  <a:schemeClr val="tx1"/>
                </a:solidFill>
                <a:latin typeface="+mn-lt"/>
                <a:ea typeface="+mn-ea"/>
                <a:cs typeface="+mn-cs"/>
              </a:rPr>
              <a:t>är den fysiska miljön </a:t>
            </a:r>
            <a:r>
              <a:rPr lang="sv-SE" sz="1200" b="0" i="1" u="none" strike="noStrike" kern="1200" baseline="0" dirty="0">
                <a:solidFill>
                  <a:schemeClr val="tx1"/>
                </a:solidFill>
                <a:latin typeface="+mn-lt"/>
                <a:ea typeface="+mn-ea"/>
                <a:cs typeface="+mn-cs"/>
              </a:rPr>
              <a:t>en </a:t>
            </a:r>
            <a:r>
              <a:rPr lang="sv-SE" sz="1200" b="0" i="0" u="none" strike="noStrike" kern="1200" baseline="0" dirty="0">
                <a:solidFill>
                  <a:schemeClr val="tx1"/>
                </a:solidFill>
                <a:latin typeface="+mn-lt"/>
                <a:ea typeface="+mn-ea"/>
                <a:cs typeface="+mn-cs"/>
              </a:rPr>
              <a:t>orsak, fallet beror också på den enskilda</a:t>
            </a:r>
          </a:p>
          <a:p>
            <a:r>
              <a:rPr lang="sv-SE" sz="1200" b="0" i="0" u="none" strike="noStrike" kern="1200" baseline="0" dirty="0">
                <a:solidFill>
                  <a:schemeClr val="tx1"/>
                </a:solidFill>
                <a:latin typeface="+mn-lt"/>
                <a:ea typeface="+mn-ea"/>
                <a:cs typeface="+mn-cs"/>
              </a:rPr>
              <a:t>personens förmåga och beteende</a:t>
            </a:r>
            <a:endParaRPr lang="sv-SE" dirty="0"/>
          </a:p>
          <a:p>
            <a:endParaRPr lang="sv-SE" altLang="sv-SE" dirty="0"/>
          </a:p>
          <a:p>
            <a:endParaRPr lang="sv-SE" altLang="sv-SE" dirty="0"/>
          </a:p>
          <a:p>
            <a:r>
              <a:rPr lang="sv-SE" altLang="sv-SE" dirty="0"/>
              <a:t>(505  män 451 kvinnor i riket, 22 vs. 15 i länet).</a:t>
            </a:r>
            <a:r>
              <a:rPr lang="sv-SE" dirty="0"/>
              <a:t> Antal döda: Omkring 1 600 varje år (4 varje dag)</a:t>
            </a:r>
          </a:p>
          <a:p>
            <a:r>
              <a:rPr lang="sv-SE" dirty="0"/>
              <a:t>Antal äldre i slutenvård: 50 000 per år (200 varje dag)</a:t>
            </a:r>
          </a:p>
          <a:p>
            <a:r>
              <a:rPr lang="sv-SE" dirty="0"/>
              <a:t>Antal besök på akutmottagningar: Omkring 100 000 människor varje år</a:t>
            </a:r>
          </a:p>
          <a:p>
            <a:r>
              <a:rPr lang="sv-SE" dirty="0"/>
              <a:t>Drygt sex gånger fler personer dör i fallolyckor än i vägtrafiken och sju gånger fler läggs in på sjukhus till följd av fall. Medellivslängden i Sverige har ökat stadigt under en längre tid och ser ut att fortsätta stiga. Nästan 20 procent av befolkningen (1,89 miljoner människor) i Sverige är 65 år och äldre. Av dessa är drygt 1 000 000 kvinnor och 880 000 män. MSB</a:t>
            </a:r>
          </a:p>
          <a:p>
            <a:endParaRPr lang="sv-SE" altLang="sv-SE" dirty="0"/>
          </a:p>
          <a:p>
            <a:endParaRPr lang="sv-SE" altLang="sv-SE" dirty="0"/>
          </a:p>
        </p:txBody>
      </p:sp>
      <p:sp>
        <p:nvSpPr>
          <p:cNvPr id="32772"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6125"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6113C6E-A5CC-40B1-B317-3948C1A1DC91}"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082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Blädderblock</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67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p:spPr>
        <p:txBody>
          <a:bodyPr/>
          <a:lstStyle/>
          <a:p>
            <a:pPr eaLnBrk="1" hangingPunct="1"/>
            <a:r>
              <a:rPr lang="sv-SE" altLang="sv-SE" dirty="0"/>
              <a:t>Det normala åldrandet hur påverkar det oss? Hur ska vi få ett gott åldrande? Vetenskapen brukar säga för att ha ett gott åldrande så ska vi försöka undvika sjukdom och skada. Vi ska behålla våra intellektuella/kognitiva funktioner och inte minst engagera oss i livet med  tex olika sociala nätverk. Med stigande ålder får vi sämre balans men man säger att balansen börjar redan bli sämre i 30 års åldern så balans måste vi träna hela livet.</a:t>
            </a:r>
          </a:p>
          <a:p>
            <a:pPr eaLnBrk="1" hangingPunct="1"/>
            <a:r>
              <a:rPr lang="sv-SE" altLang="sv-SE" dirty="0" err="1"/>
              <a:t>Proprioceptvia</a:t>
            </a:r>
            <a:r>
              <a:rPr lang="sv-SE" altLang="sv-SE" dirty="0"/>
              <a:t> systemet – alltså hur kroppen känner var vi har armar och ben påverkas av åldern. </a:t>
            </a:r>
          </a:p>
          <a:p>
            <a:pPr eaLnBrk="1" hangingPunct="1"/>
            <a:r>
              <a:rPr lang="sv-SE" altLang="sv-SE" dirty="0"/>
              <a:t>Med stigande ålder kan blodtrycket förändras och det är inget konstigt men man kan behöva kolla det så man får medicin om det behövs.</a:t>
            </a:r>
          </a:p>
          <a:p>
            <a:pPr eaLnBrk="1" hangingPunct="1"/>
            <a:r>
              <a:rPr lang="sv-SE" altLang="sv-SE" dirty="0"/>
              <a:t>Samordningen te </a:t>
            </a:r>
            <a:r>
              <a:rPr lang="sv-SE" altLang="sv-SE" dirty="0" err="1"/>
              <a:t>x.Göra</a:t>
            </a:r>
            <a:r>
              <a:rPr lang="sv-SE" altLang="sv-SE" dirty="0"/>
              <a:t> fler saker samtidigt ger en ökad fallrisk ex gå och samtidigt bära en bricka. </a:t>
            </a:r>
          </a:p>
          <a:p>
            <a:pPr eaLnBrk="1" hangingPunct="1"/>
            <a:r>
              <a:rPr lang="sv-SE" altLang="sv-SE" dirty="0"/>
              <a:t>Har du väldigt lågt blodtryck så är det lätt att ramla vid uppresning det man blir lätt yr då.</a:t>
            </a:r>
          </a:p>
          <a:p>
            <a:pPr eaLnBrk="1" hangingPunct="1"/>
            <a:r>
              <a:rPr lang="sv-SE" altLang="sv-SE" dirty="0"/>
              <a:t>När det gäller muskelmassa så är det främst lårmusklerna och </a:t>
            </a:r>
            <a:r>
              <a:rPr lang="sv-SE" altLang="sv-SE" dirty="0" err="1"/>
              <a:t>rump</a:t>
            </a:r>
            <a:r>
              <a:rPr lang="sv-SE" altLang="sv-SE" dirty="0"/>
              <a:t> musklerna som är viktiga att träna.</a:t>
            </a:r>
          </a:p>
          <a:p>
            <a:pPr eaLnBrk="1" hangingPunct="1"/>
            <a:endParaRPr lang="sv-SE" altLang="sv-SE" dirty="0"/>
          </a:p>
        </p:txBody>
      </p:sp>
      <p:sp>
        <p:nvSpPr>
          <p:cNvPr id="28676"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2C5105E-0AD0-4C12-8F90-CF2E8E1A4885}"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1754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p:spPr>
        <p:txBody>
          <a:bodyPr/>
          <a:lstStyle/>
          <a:p>
            <a:r>
              <a:rPr lang="sv-SE" altLang="sv-SE" dirty="0"/>
              <a:t>Det är tre viktiga saker </a:t>
            </a:r>
          </a:p>
        </p:txBody>
      </p:sp>
      <p:sp>
        <p:nvSpPr>
          <p:cNvPr id="34820"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64CD5DE-9315-40F4-ABF0-7D8EA2203F37}"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431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lstStyle/>
          <a:p>
            <a:pPr fontAlgn="auto">
              <a:spcAft>
                <a:spcPts val="0"/>
              </a:spcAft>
              <a:buFont typeface="Arial" pitchFamily="34" charset="0"/>
              <a:buNone/>
              <a:defRPr/>
            </a:pPr>
            <a:r>
              <a:rPr lang="sv-SE" dirty="0">
                <a:solidFill>
                  <a:srgbClr val="000000"/>
                </a:solidFill>
                <a:latin typeface="+mn-lt"/>
                <a:cs typeface="Calibri"/>
              </a:rPr>
              <a:t>Det är dess tre som är viktig att träna  för att inte ramla.			</a:t>
            </a:r>
            <a:endParaRPr lang="sv-SE" dirty="0"/>
          </a:p>
        </p:txBody>
      </p:sp>
      <p:sp>
        <p:nvSpPr>
          <p:cNvPr id="37892"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905D383-9FC3-49A0-9BDD-8A2E19990E81}"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2778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a:ln/>
        </p:spPr>
      </p:sp>
      <p:sp>
        <p:nvSpPr>
          <p:cNvPr id="35843" name="Platshållare för anteckningar 2"/>
          <p:cNvSpPr>
            <a:spLocks noGrp="1"/>
          </p:cNvSpPr>
          <p:nvPr>
            <p:ph type="body" idx="1"/>
          </p:nvPr>
        </p:nvSpPr>
        <p:spPr>
          <a:noFill/>
        </p:spPr>
        <p:txBody>
          <a:bodyPr/>
          <a:lstStyle/>
          <a:p>
            <a:r>
              <a:rPr lang="sv-SE" altLang="sv-SE" dirty="0"/>
              <a:t>http://www.socialstyrelsen.se/SiteCollectionDocuments/checklista-forebygg-fallolyckor-anhorig.pdf</a:t>
            </a:r>
          </a:p>
          <a:p>
            <a:r>
              <a:rPr lang="sv-SE" altLang="sv-SE" b="1" dirty="0"/>
              <a:t>Det är tre viktiga saker att tänka på vad gäller balansen</a:t>
            </a:r>
          </a:p>
          <a:p>
            <a:endParaRPr lang="sv-SE" altLang="sv-SE" dirty="0"/>
          </a:p>
          <a:p>
            <a:endParaRPr lang="sv-SE" altLang="sv-SE" dirty="0"/>
          </a:p>
        </p:txBody>
      </p:sp>
      <p:sp>
        <p:nvSpPr>
          <p:cNvPr id="35844"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DA1E99-48BA-4924-92A4-9C58F98DDA9B}"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687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80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0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16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1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818E61-3466-483F-9FA7-2FB0417DC9A6}" type="datetimeFigureOut">
              <a:rPr lang="sv-SE" smtClean="0"/>
              <a:t>2022-05-17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9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818E61-3466-483F-9FA7-2FB0417DC9A6}" type="datetimeFigureOut">
              <a:rPr lang="sv-SE" smtClean="0"/>
              <a:t>2022-05-17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1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818E61-3466-483F-9FA7-2FB0417DC9A6}" type="datetimeFigureOut">
              <a:rPr lang="sv-SE" smtClean="0"/>
              <a:t>2022-05-17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5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98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8E61-3466-483F-9FA7-2FB0417DC9A6}" type="datetimeFigureOut">
              <a:rPr lang="sv-SE" smtClean="0"/>
              <a:t>2022-05-17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463156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ristguiden.se/vad-ar-osteoporos/risktest-for-osteoporo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Livscafé 3</a:t>
            </a:r>
          </a:p>
        </p:txBody>
      </p:sp>
      <p:sp>
        <p:nvSpPr>
          <p:cNvPr id="13" name="Platshållare för innehåll 12"/>
          <p:cNvSpPr>
            <a:spLocks noGrp="1"/>
          </p:cNvSpPr>
          <p:nvPr>
            <p:ph sz="half" idx="2"/>
          </p:nvPr>
        </p:nvSpPr>
        <p:spPr/>
        <p:txBody>
          <a:bodyPr>
            <a:normAutofit/>
          </a:bodyPr>
          <a:lstStyle/>
          <a:p>
            <a:pPr marL="0" indent="0">
              <a:buNone/>
            </a:pPr>
            <a:r>
              <a:rPr lang="sv-SE" sz="2400" dirty="0"/>
              <a:t>Välkommen</a:t>
            </a:r>
          </a:p>
          <a:p>
            <a:pPr marL="0" indent="0">
              <a:buNone/>
            </a:pPr>
            <a:r>
              <a:rPr lang="sv-SE" sz="2400" dirty="0"/>
              <a:t>Tankar sedan sist</a:t>
            </a:r>
          </a:p>
          <a:p>
            <a:pPr marL="0" indent="0">
              <a:buNone/>
            </a:pPr>
            <a:r>
              <a:rPr lang="sv-SE" sz="2400" dirty="0"/>
              <a:t>Återkoppling förbättringsarbete</a:t>
            </a:r>
          </a:p>
          <a:p>
            <a:pPr marL="0" indent="0">
              <a:buNone/>
            </a:pPr>
            <a:r>
              <a:rPr lang="sv-SE" sz="2400" dirty="0"/>
              <a:t>Tema: Förebygga fall</a:t>
            </a:r>
          </a:p>
          <a:p>
            <a:pPr marL="0" indent="0">
              <a:buNone/>
            </a:pPr>
            <a:r>
              <a:rPr lang="sv-SE" sz="2400" dirty="0"/>
              <a:t>Samtal</a:t>
            </a:r>
          </a:p>
          <a:p>
            <a:pPr marL="0" indent="0">
              <a:buNone/>
            </a:pPr>
            <a:r>
              <a:rPr lang="sv-SE" sz="2400" dirty="0"/>
              <a:t>Planera förbättringsarbete</a:t>
            </a:r>
          </a:p>
          <a:p>
            <a:pPr marL="0" indent="0">
              <a:buNone/>
            </a:pPr>
            <a:endParaRPr lang="sv-SE"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9359" y="1825624"/>
            <a:ext cx="4032801" cy="268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1513492" y="4041091"/>
            <a:ext cx="1084773" cy="51079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b="9717"/>
          <a:stretch/>
        </p:blipFill>
        <p:spPr bwMode="auto">
          <a:xfrm>
            <a:off x="2098363" y="3643360"/>
            <a:ext cx="1029306" cy="4846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Picture 2" descr="G:\RYH\qulturum\1. Lärande och förnyelse\Passion för livet 662 MB\10. Material\Bild PFL - logga\bild_pgsa_genomskinlig_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5484" y="3522613"/>
            <a:ext cx="408128" cy="363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b="9717"/>
          <a:stretch/>
        </p:blipFill>
        <p:spPr bwMode="auto">
          <a:xfrm>
            <a:off x="2775222" y="3162572"/>
            <a:ext cx="1029306" cy="4846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73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br>
              <a:rPr lang="sv-SE" altLang="sv-SE" sz="4000" dirty="0"/>
            </a:br>
            <a:r>
              <a:rPr lang="sv-SE" altLang="sv-SE" sz="4000" dirty="0"/>
              <a:t>Balansträning</a:t>
            </a:r>
          </a:p>
        </p:txBody>
      </p:sp>
      <p:sp>
        <p:nvSpPr>
          <p:cNvPr id="12291" name="Platshållare för innehåll 5"/>
          <p:cNvSpPr>
            <a:spLocks noGrp="1"/>
          </p:cNvSpPr>
          <p:nvPr>
            <p:ph idx="1"/>
          </p:nvPr>
        </p:nvSpPr>
        <p:spPr bwMode="auto">
          <a:xfrm>
            <a:off x="838200" y="1825625"/>
            <a:ext cx="6245352"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57200" lvl="1" indent="0">
              <a:buNone/>
            </a:pPr>
            <a:r>
              <a:rPr lang="sv-SE" dirty="0"/>
              <a:t>Exempel på övningar</a:t>
            </a:r>
          </a:p>
          <a:p>
            <a:pPr lvl="1">
              <a:buFont typeface="Arial" panose="020B0604020202020204" pitchFamily="34" charset="0"/>
              <a:buChar char="•"/>
            </a:pPr>
            <a:r>
              <a:rPr lang="sv-SE" dirty="0"/>
              <a:t>Stå med fötterna ihop </a:t>
            </a:r>
          </a:p>
          <a:p>
            <a:pPr lvl="1">
              <a:buFont typeface="Arial" panose="020B0604020202020204" pitchFamily="34" charset="0"/>
              <a:buChar char="•"/>
            </a:pPr>
            <a:r>
              <a:rPr lang="sv-SE" dirty="0"/>
              <a:t>Stå med fötterna ihop och blunda</a:t>
            </a:r>
          </a:p>
          <a:p>
            <a:pPr lvl="1">
              <a:buFont typeface="Arial" panose="020B0604020202020204" pitchFamily="34" charset="0"/>
              <a:buChar char="•"/>
            </a:pPr>
            <a:r>
              <a:rPr lang="sv-SE" dirty="0"/>
              <a:t>Stå med ena foten framför den andra</a:t>
            </a:r>
          </a:p>
          <a:p>
            <a:pPr lvl="1">
              <a:buFont typeface="Arial" panose="020B0604020202020204" pitchFamily="34" charset="0"/>
              <a:buChar char="•"/>
            </a:pPr>
            <a:r>
              <a:rPr lang="sv-SE" dirty="0"/>
              <a:t>Stå på ett ben</a:t>
            </a:r>
          </a:p>
          <a:p>
            <a:pPr lvl="1">
              <a:buFont typeface="Arial" panose="020B0604020202020204" pitchFamily="34" charset="0"/>
              <a:buChar char="•"/>
            </a:pPr>
            <a:r>
              <a:rPr lang="sv-SE" dirty="0"/>
              <a:t>Gå på en ”linje”</a:t>
            </a:r>
          </a:p>
          <a:p>
            <a:pPr lvl="1">
              <a:buFont typeface="Arial" panose="020B0604020202020204" pitchFamily="34" charset="0"/>
              <a:buChar char="•"/>
            </a:pPr>
            <a:r>
              <a:rPr lang="sv-SE" dirty="0"/>
              <a:t>Tåhävningar</a:t>
            </a:r>
          </a:p>
          <a:p>
            <a:pPr lvl="1">
              <a:buFont typeface="Arial" panose="020B0604020202020204" pitchFamily="34" charset="0"/>
              <a:buChar char="•"/>
            </a:pPr>
            <a:r>
              <a:rPr lang="sv-SE" dirty="0"/>
              <a:t>Från sittande till stående utan att hålla sig i</a:t>
            </a:r>
          </a:p>
          <a:p>
            <a:pPr lvl="1">
              <a:buFont typeface="Arial" panose="020B0604020202020204" pitchFamily="34" charset="0"/>
              <a:buChar char="•"/>
            </a:pPr>
            <a:r>
              <a:rPr lang="sv-SE" dirty="0"/>
              <a:t>Tyngdöverföring från höger till vänster ben. Böj lätt på det ben som tyngden läggs på</a:t>
            </a:r>
          </a:p>
          <a:p>
            <a:endParaRPr lang="sv-SE" altLang="sv-SE" sz="2400" dirty="0"/>
          </a:p>
          <a:p>
            <a:endParaRPr lang="sv-SE" altLang="sv-SE" sz="2400" dirty="0"/>
          </a:p>
        </p:txBody>
      </p:sp>
      <p:pic>
        <p:nvPicPr>
          <p:cNvPr id="4098" name="Picture 2" descr="G:\RYH\qulturum\1. Lärande och förnyelse\Passion för livet 662 MB\13. Bilder\Från Joakim 2017\gun_tingsvik_jw_20090513_008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915" y="1082813"/>
            <a:ext cx="3274885" cy="469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0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809" y="1772817"/>
            <a:ext cx="3258167" cy="4065315"/>
          </a:xfrm>
        </p:spPr>
      </p:pic>
    </p:spTree>
    <p:extLst>
      <p:ext uri="{BB962C8B-B14F-4D97-AF65-F5344CB8AC3E}">
        <p14:creationId xmlns:p14="http://schemas.microsoft.com/office/powerpoint/2010/main" val="75433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ln w="19050">
            <a:solidFill>
              <a:srgbClr val="FF0000"/>
            </a:solidFill>
            <a:prstDash val="sysDash"/>
          </a:ln>
        </p:spPr>
        <p:txBody>
          <a:bodyPr>
            <a:normAutofit/>
          </a:bodyPr>
          <a:lstStyle/>
          <a:p>
            <a:r>
              <a:rPr lang="sv-SE" sz="4000" dirty="0"/>
              <a:t>Tema: Förebygga fall</a:t>
            </a:r>
          </a:p>
        </p:txBody>
      </p:sp>
      <p:sp>
        <p:nvSpPr>
          <p:cNvPr id="7" name="Platshållare för innehåll 6"/>
          <p:cNvSpPr>
            <a:spLocks noGrp="1"/>
          </p:cNvSpPr>
          <p:nvPr>
            <p:ph sz="half" idx="2"/>
          </p:nvPr>
        </p:nvSpPr>
        <p:spPr>
          <a:xfrm>
            <a:off x="5663952" y="1484785"/>
            <a:ext cx="4546848" cy="4641379"/>
          </a:xfrm>
        </p:spPr>
        <p:txBody>
          <a:bodyPr/>
          <a:lstStyle/>
          <a:p>
            <a:pPr marL="0" indent="0">
              <a:buNone/>
            </a:pPr>
            <a:r>
              <a:rPr lang="sv-SE" dirty="0"/>
              <a:t>Mål:</a:t>
            </a:r>
            <a:br>
              <a:rPr lang="sv-SE" dirty="0"/>
            </a:br>
            <a:r>
              <a:rPr lang="sv-SE" sz="2400" dirty="0"/>
              <a:t>Medvetandegöra seniorer -  </a:t>
            </a:r>
          </a:p>
          <a:p>
            <a:pPr marL="0" indent="0">
              <a:buNone/>
            </a:pPr>
            <a:r>
              <a:rPr lang="sv-SE" sz="2400" dirty="0"/>
              <a:t>vad kan jag göra själv </a:t>
            </a:r>
          </a:p>
          <a:p>
            <a:pPr marL="0" indent="0">
              <a:buNone/>
            </a:pPr>
            <a:r>
              <a:rPr lang="sv-SE" sz="2400" dirty="0"/>
              <a:t>för att inte ramla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064" y="1938528"/>
            <a:ext cx="2717673" cy="389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7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sz="4000" dirty="0"/>
              <a:t>Hur många faller?</a:t>
            </a:r>
          </a:p>
        </p:txBody>
      </p:sp>
      <p:sp>
        <p:nvSpPr>
          <p:cNvPr id="31747" name="Rectangle 3"/>
          <p:cNvSpPr>
            <a:spLocks noGrp="1" noChangeArrowheads="1"/>
          </p:cNvSpPr>
          <p:nvPr>
            <p:ph sz="half"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spcBef>
                <a:spcPts val="600"/>
              </a:spcBef>
              <a:spcAft>
                <a:spcPts val="1200"/>
              </a:spcAft>
              <a:defRPr/>
            </a:pPr>
            <a:r>
              <a:rPr lang="sv-SE" altLang="sv-SE" sz="2400" dirty="0">
                <a:solidFill>
                  <a:srgbClr val="FF3300"/>
                </a:solidFill>
              </a:rPr>
              <a:t>Cirka en tredjedel</a:t>
            </a:r>
            <a:r>
              <a:rPr lang="sv-SE" altLang="sv-SE" sz="2400" dirty="0"/>
              <a:t> av de äldre som bor i eget boende </a:t>
            </a:r>
            <a:br>
              <a:rPr lang="sv-SE" altLang="sv-SE" sz="2400" dirty="0"/>
            </a:br>
            <a:r>
              <a:rPr lang="sv-SE" altLang="sv-SE" sz="2400" dirty="0"/>
              <a:t>råkar ut för en fallolycka varje år</a:t>
            </a:r>
          </a:p>
          <a:p>
            <a:pPr>
              <a:spcBef>
                <a:spcPts val="600"/>
              </a:spcBef>
              <a:spcAft>
                <a:spcPts val="1200"/>
              </a:spcAft>
              <a:defRPr/>
            </a:pPr>
            <a:r>
              <a:rPr lang="sv-SE" sz="2400" dirty="0"/>
              <a:t>Uppskattningsvis ca </a:t>
            </a:r>
            <a:r>
              <a:rPr lang="sv-SE" sz="2400" dirty="0">
                <a:solidFill>
                  <a:srgbClr val="CC0000"/>
                </a:solidFill>
              </a:rPr>
              <a:t>17 500</a:t>
            </a:r>
            <a:r>
              <a:rPr lang="sv-SE" sz="2400" dirty="0"/>
              <a:t> höftfrakturer om året i  Sverige</a:t>
            </a:r>
          </a:p>
          <a:p>
            <a:pPr>
              <a:spcBef>
                <a:spcPts val="600"/>
              </a:spcBef>
              <a:spcAft>
                <a:spcPts val="1200"/>
              </a:spcAft>
              <a:defRPr/>
            </a:pPr>
            <a:r>
              <a:rPr lang="sv-SE" sz="2400" dirty="0"/>
              <a:t>Medelåldern är </a:t>
            </a:r>
            <a:r>
              <a:rPr lang="sv-SE" sz="2400" dirty="0">
                <a:solidFill>
                  <a:srgbClr val="FF0000"/>
                </a:solidFill>
              </a:rPr>
              <a:t>83 år </a:t>
            </a:r>
            <a:r>
              <a:rPr lang="sv-SE" sz="2400" dirty="0"/>
              <a:t>och två tredjedelar är kvinnor</a:t>
            </a:r>
            <a:endParaRPr lang="sv-SE" sz="2400" dirty="0">
              <a:solidFill>
                <a:srgbClr val="FF0000"/>
              </a:solidFill>
            </a:endParaRPr>
          </a:p>
          <a:p>
            <a:pPr eaLnBrk="1" hangingPunct="1">
              <a:defRPr/>
            </a:pPr>
            <a:endParaRPr lang="sv-SE" sz="2400" dirty="0"/>
          </a:p>
          <a:p>
            <a:pPr eaLnBrk="1" hangingPunct="1">
              <a:defRPr/>
            </a:pPr>
            <a:endParaRPr lang="sv-SE" sz="2400" dirty="0"/>
          </a:p>
        </p:txBody>
      </p:sp>
      <p:sp>
        <p:nvSpPr>
          <p:cNvPr id="9220" name="Platshållare för innehåll 1"/>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Aft>
                <a:spcPts val="1200"/>
              </a:spcAft>
            </a:pPr>
            <a:r>
              <a:rPr lang="sv-SE" altLang="sv-SE" sz="2400" dirty="0">
                <a:solidFill>
                  <a:srgbClr val="FF0000"/>
                </a:solidFill>
              </a:rPr>
              <a:t>21 % </a:t>
            </a:r>
            <a:r>
              <a:rPr lang="sv-SE" altLang="sv-SE" sz="2400" dirty="0"/>
              <a:t>av personer som får en höftfraktur kan inte gå ensamma utomhus</a:t>
            </a:r>
          </a:p>
          <a:p>
            <a:pPr>
              <a:spcAft>
                <a:spcPts val="1200"/>
              </a:spcAft>
            </a:pPr>
            <a:r>
              <a:rPr lang="sv-SE" altLang="sv-SE" sz="2400" dirty="0">
                <a:solidFill>
                  <a:srgbClr val="FF0000"/>
                </a:solidFill>
              </a:rPr>
              <a:t>13% </a:t>
            </a:r>
            <a:r>
              <a:rPr lang="sv-SE" altLang="sv-SE" sz="2400" dirty="0"/>
              <a:t>förlorar gångförmåga</a:t>
            </a:r>
          </a:p>
          <a:p>
            <a:pPr>
              <a:spcAft>
                <a:spcPts val="1200"/>
              </a:spcAft>
            </a:pPr>
            <a:r>
              <a:rPr lang="sv-SE" altLang="sv-SE" sz="2400" dirty="0"/>
              <a:t>Under 2020 avled över </a:t>
            </a:r>
            <a:r>
              <a:rPr lang="sv-SE" altLang="sv-SE" sz="2400" dirty="0">
                <a:solidFill>
                  <a:srgbClr val="FF0000"/>
                </a:solidFill>
              </a:rPr>
              <a:t>1000 </a:t>
            </a:r>
            <a:r>
              <a:rPr lang="sv-SE" altLang="sv-SE" sz="2400" dirty="0"/>
              <a:t>personer, 65 år och äldre, i Sverige</a:t>
            </a:r>
            <a:endParaRPr lang="sv-SE" sz="2400" dirty="0">
              <a:solidFill>
                <a:srgbClr val="FF0000"/>
              </a:solidFill>
            </a:endParaRPr>
          </a:p>
          <a:p>
            <a:pPr>
              <a:spcAft>
                <a:spcPts val="1200"/>
              </a:spcAft>
            </a:pPr>
            <a:endParaRPr lang="sv-SE" altLang="sv-SE" sz="2400" b="1" dirty="0">
              <a:solidFill>
                <a:srgbClr val="FF3300"/>
              </a:solidFill>
            </a:endParaRPr>
          </a:p>
        </p:txBody>
      </p:sp>
    </p:spTree>
    <p:extLst>
      <p:ext uri="{BB962C8B-B14F-4D97-AF65-F5344CB8AC3E}">
        <p14:creationId xmlns:p14="http://schemas.microsoft.com/office/powerpoint/2010/main" val="220646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Varför riskerar seniorer att falla </a:t>
            </a:r>
            <a:br>
              <a:rPr lang="sv-SE" sz="4000" dirty="0"/>
            </a:br>
            <a:r>
              <a:rPr lang="sv-SE" sz="4000" dirty="0"/>
              <a:t>och vad kan man göra åt det?</a:t>
            </a:r>
          </a:p>
        </p:txBody>
      </p:sp>
      <p:sp>
        <p:nvSpPr>
          <p:cNvPr id="3" name="Platshållare för innehåll 2"/>
          <p:cNvSpPr>
            <a:spLocks noGrp="1"/>
          </p:cNvSpPr>
          <p:nvPr>
            <p:ph idx="1"/>
          </p:nvPr>
        </p:nvSpPr>
        <p:spPr/>
        <p:txBody>
          <a:bodyPr>
            <a:normAutofit/>
          </a:bodyPr>
          <a:lstStyle/>
          <a:p>
            <a:pPr marL="0" indent="0">
              <a:buNone/>
            </a:pPr>
            <a:r>
              <a:rPr lang="sv-SE" dirty="0"/>
              <a:t>Samtala</a:t>
            </a:r>
          </a:p>
          <a:p>
            <a:endParaRPr lang="sv-SE" dirty="0"/>
          </a:p>
        </p:txBody>
      </p:sp>
      <p:pic>
        <p:nvPicPr>
          <p:cNvPr id="7170" name="Picture 2" descr="C:\Users\lunsu\AppData\Local\Microsoft\Windows\Temporary Internet Files\Content.IE5\C3WKG01B\meeting-1002800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9447" y="2132856"/>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7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Fall beror på flera saker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3" y="1797088"/>
            <a:ext cx="3775341" cy="321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2063552" y="5491751"/>
            <a:ext cx="4680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rPr>
              <a:t>Källa: Lars Nyberg, Umeå Universitet</a:t>
            </a:r>
          </a:p>
        </p:txBody>
      </p:sp>
    </p:spTree>
    <p:extLst>
      <p:ext uri="{BB962C8B-B14F-4D97-AF65-F5344CB8AC3E}">
        <p14:creationId xmlns:p14="http://schemas.microsoft.com/office/powerpoint/2010/main" val="217489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br>
              <a:rPr lang="sv-SE" altLang="sv-SE" sz="4000" dirty="0"/>
            </a:br>
            <a:r>
              <a:rPr lang="sv-SE" altLang="sv-SE" sz="4000" dirty="0"/>
              <a:t>Fakta om varför seniorer faller</a:t>
            </a:r>
          </a:p>
        </p:txBody>
      </p:sp>
      <p:sp>
        <p:nvSpPr>
          <p:cNvPr id="18435" name="Rectangle 3"/>
          <p:cNvSpPr>
            <a:spLocks noGrp="1" noChangeArrowheads="1"/>
          </p:cNvSpPr>
          <p:nvPr>
            <p:ph sz="half" idx="1"/>
          </p:nvPr>
        </p:nvSpPr>
        <p:spPr bwMode="auto">
          <a:xfrm>
            <a:off x="1164336" y="1738312"/>
            <a:ext cx="4186808"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defRPr/>
            </a:pPr>
            <a:r>
              <a:rPr lang="sv-SE" altLang="sv-SE" sz="2400" dirty="0"/>
              <a:t>Balansorganet i örat</a:t>
            </a:r>
          </a:p>
          <a:p>
            <a:pPr>
              <a:defRPr/>
            </a:pPr>
            <a:r>
              <a:rPr lang="sv-SE" altLang="sv-SE" sz="2400" dirty="0"/>
              <a:t>Känselkroppar i hud, muskler, senor och leder som ger information om läge</a:t>
            </a:r>
          </a:p>
          <a:p>
            <a:pPr eaLnBrk="1" hangingPunct="1">
              <a:defRPr/>
            </a:pPr>
            <a:r>
              <a:rPr lang="sv-SE" altLang="sv-SE" sz="2400" dirty="0"/>
              <a:t>Synen och hörseln</a:t>
            </a:r>
          </a:p>
          <a:p>
            <a:pPr>
              <a:defRPr/>
            </a:pPr>
            <a:r>
              <a:rPr lang="sv-SE" altLang="sv-SE" sz="2400" dirty="0"/>
              <a:t>Muskelmassa</a:t>
            </a:r>
          </a:p>
          <a:p>
            <a:r>
              <a:rPr lang="sv-SE" altLang="sv-SE" sz="2400" dirty="0"/>
              <a:t>Blodtryck</a:t>
            </a:r>
          </a:p>
          <a:p>
            <a:r>
              <a:rPr lang="sv-SE" altLang="sv-SE" sz="2400" dirty="0"/>
              <a:t>Benskörhet</a:t>
            </a:r>
            <a:br>
              <a:rPr lang="sv-SE" altLang="sv-SE" sz="2400" dirty="0"/>
            </a:br>
            <a:r>
              <a:rPr lang="sv-SE" sz="2400" dirty="0"/>
              <a:t>Risktest om benskörhet:</a:t>
            </a:r>
            <a:br>
              <a:rPr lang="sv-SE" sz="4400" dirty="0"/>
            </a:br>
            <a:r>
              <a:rPr lang="sv-SE" sz="1800" dirty="0">
                <a:hlinkClick r:id="rId3"/>
              </a:rPr>
              <a:t>http://www.bristguiden.se/vad-ar-osteoporos/risktest-for-osteoporos/</a:t>
            </a:r>
            <a:endParaRPr lang="sv-SE" sz="1800" dirty="0"/>
          </a:p>
          <a:p>
            <a:endParaRPr lang="sv-SE" altLang="sv-SE" sz="2400" dirty="0"/>
          </a:p>
          <a:p>
            <a:pPr>
              <a:defRPr/>
            </a:pPr>
            <a:endParaRPr lang="sv-SE" altLang="sv-SE" sz="2400" dirty="0"/>
          </a:p>
          <a:p>
            <a:pPr eaLnBrk="1" hangingPunct="1">
              <a:defRPr/>
            </a:pPr>
            <a:endParaRPr lang="sv-SE" altLang="sv-SE" sz="2000" dirty="0"/>
          </a:p>
          <a:p>
            <a:pPr eaLnBrk="1" hangingPunct="1">
              <a:defRPr/>
            </a:pPr>
            <a:endParaRPr lang="sv-SE" altLang="sv-SE" sz="2400" dirty="0"/>
          </a:p>
          <a:p>
            <a:pPr eaLnBrk="1" hangingPunct="1">
              <a:defRPr/>
            </a:pPr>
            <a:endParaRPr lang="sv-SE" altLang="sv-SE" dirty="0"/>
          </a:p>
          <a:p>
            <a:pPr eaLnBrk="1" hangingPunct="1">
              <a:buFontTx/>
              <a:buNone/>
              <a:defRPr/>
            </a:pPr>
            <a:endParaRPr lang="sv-SE" altLang="sv-SE" dirty="0"/>
          </a:p>
        </p:txBody>
      </p:sp>
      <p:sp>
        <p:nvSpPr>
          <p:cNvPr id="8196" name="Platshållare för innehåll 1"/>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sv-SE" altLang="sv-SE" sz="2400" dirty="0"/>
              <a:t>Urinvägsinfektion</a:t>
            </a:r>
          </a:p>
          <a:p>
            <a:r>
              <a:rPr lang="sv-SE" altLang="sv-SE" sz="2400" dirty="0"/>
              <a:t>Olika sjukdomstillstånd </a:t>
            </a:r>
          </a:p>
          <a:p>
            <a:pPr eaLnBrk="1" hangingPunct="1"/>
            <a:r>
              <a:rPr lang="sv-SE" altLang="sv-SE" sz="2400" dirty="0"/>
              <a:t>Läkemedel</a:t>
            </a:r>
          </a:p>
          <a:p>
            <a:pPr eaLnBrk="1" hangingPunct="1"/>
            <a:r>
              <a:rPr lang="sv-SE" altLang="sv-SE" sz="2400" dirty="0"/>
              <a:t>För lite och ”fel” mat </a:t>
            </a:r>
            <a:br>
              <a:rPr lang="sv-SE" altLang="sv-SE" sz="2400" dirty="0"/>
            </a:br>
            <a:r>
              <a:rPr lang="sv-SE" altLang="sv-SE" sz="2400" dirty="0"/>
              <a:t>och dryck</a:t>
            </a:r>
          </a:p>
          <a:p>
            <a:pPr eaLnBrk="1" hangingPunct="1"/>
            <a:r>
              <a:rPr lang="sv-SE" altLang="sv-SE" sz="2400" dirty="0"/>
              <a:t>Ett fall innebär 50 % risk för ett nytt fall inom ett år</a:t>
            </a:r>
          </a:p>
          <a:p>
            <a:pPr eaLnBrk="1" hangingPunct="1"/>
            <a:endParaRPr lang="sv-SE" altLang="sv-SE" sz="2400" dirty="0"/>
          </a:p>
        </p:txBody>
      </p:sp>
    </p:spTree>
    <p:extLst>
      <p:ext uri="{BB962C8B-B14F-4D97-AF65-F5344CB8AC3E}">
        <p14:creationId xmlns:p14="http://schemas.microsoft.com/office/powerpoint/2010/main" val="33206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Yrsel</a:t>
            </a:r>
          </a:p>
        </p:txBody>
      </p:sp>
      <p:sp>
        <p:nvSpPr>
          <p:cNvPr id="3" name="Platshållare för innehåll 2"/>
          <p:cNvSpPr>
            <a:spLocks noGrp="1"/>
          </p:cNvSpPr>
          <p:nvPr>
            <p:ph idx="1"/>
          </p:nvPr>
        </p:nvSpPr>
        <p:spPr/>
        <p:txBody>
          <a:bodyPr>
            <a:normAutofit lnSpcReduction="10000"/>
          </a:bodyPr>
          <a:lstStyle/>
          <a:p>
            <a:r>
              <a:rPr lang="sv-SE" sz="2400" dirty="0"/>
              <a:t>25-40 % över 65 år beräknas lida av yrsel</a:t>
            </a:r>
          </a:p>
          <a:p>
            <a:r>
              <a:rPr lang="sv-SE" sz="2400" dirty="0"/>
              <a:t>Åldersyrsel är ingen sjukdom </a:t>
            </a:r>
          </a:p>
          <a:p>
            <a:r>
              <a:rPr lang="sv-SE" sz="2400" dirty="0"/>
              <a:t>En konsekvens av naturligt åldrande (syn, hörsel, känselkroppar, balansorgan).</a:t>
            </a:r>
            <a:br>
              <a:rPr lang="sv-SE" sz="2400" dirty="0"/>
            </a:br>
            <a:r>
              <a:rPr lang="sv-SE" sz="2400" dirty="0"/>
              <a:t>En slags informationsbrist hur omgivningen ter sig</a:t>
            </a:r>
          </a:p>
          <a:p>
            <a:r>
              <a:rPr lang="sv-SE" sz="2400" dirty="0"/>
              <a:t>Tröghet i kroppens organ</a:t>
            </a:r>
          </a:p>
          <a:p>
            <a:endParaRPr lang="sv-SE" sz="2400" dirty="0"/>
          </a:p>
          <a:p>
            <a:pPr marL="0" indent="0">
              <a:buNone/>
            </a:pPr>
            <a:r>
              <a:rPr lang="sv-SE" altLang="sv-SE" sz="2400" dirty="0"/>
              <a:t>Åtgärder: </a:t>
            </a:r>
          </a:p>
          <a:p>
            <a:pPr marL="0" indent="0">
              <a:buNone/>
            </a:pPr>
            <a:r>
              <a:rPr lang="sv-SE" altLang="sv-SE" sz="2400" dirty="0"/>
              <a:t>Diagnos</a:t>
            </a:r>
          </a:p>
          <a:p>
            <a:pPr marL="0" indent="0">
              <a:buNone/>
            </a:pPr>
            <a:r>
              <a:rPr lang="sv-SE" altLang="sv-SE" sz="2400" dirty="0"/>
              <a:t>Träna</a:t>
            </a:r>
          </a:p>
          <a:p>
            <a:pPr marL="0" indent="0">
              <a:buNone/>
            </a:pPr>
            <a:r>
              <a:rPr lang="sv-SE" altLang="sv-SE" sz="2400" dirty="0"/>
              <a:t>Optimera förutsättningar</a:t>
            </a:r>
          </a:p>
          <a:p>
            <a:pPr marL="0" indent="0">
              <a:buNone/>
            </a:pPr>
            <a:endParaRPr lang="sv-SE" sz="2400" dirty="0"/>
          </a:p>
          <a:p>
            <a:endParaRPr lang="sv-SE" sz="2400" dirty="0"/>
          </a:p>
        </p:txBody>
      </p:sp>
    </p:spTree>
    <p:extLst>
      <p:ext uri="{BB962C8B-B14F-4D97-AF65-F5344CB8AC3E}">
        <p14:creationId xmlns:p14="http://schemas.microsoft.com/office/powerpoint/2010/main" val="31752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br>
              <a:rPr lang="sv-SE" altLang="sv-SE" dirty="0"/>
            </a:br>
            <a:r>
              <a:rPr lang="sv-SE" altLang="sv-SE" dirty="0"/>
              <a:t>Synen</a:t>
            </a:r>
            <a:br>
              <a:rPr lang="sv-SE" altLang="sv-SE" dirty="0"/>
            </a:br>
            <a:endParaRPr lang="sv-SE" altLang="sv-SE" dirty="0"/>
          </a:p>
        </p:txBody>
      </p:sp>
      <p:sp>
        <p:nvSpPr>
          <p:cNvPr id="11267" name="Platshållare för innehåll 5"/>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sv-SE" altLang="sv-SE" sz="2400" dirty="0"/>
              <a:t>Stelhet i och grumling av linsen</a:t>
            </a:r>
          </a:p>
          <a:p>
            <a:r>
              <a:rPr lang="sv-SE" altLang="sv-SE" sz="2400" dirty="0"/>
              <a:t>Försämrat mörkerseende</a:t>
            </a:r>
          </a:p>
          <a:p>
            <a:r>
              <a:rPr lang="sv-SE" altLang="sv-SE" sz="2400" dirty="0"/>
              <a:t>Äldre ögat arbetar långsammare</a:t>
            </a:r>
          </a:p>
          <a:p>
            <a:endParaRPr lang="sv-SE" altLang="sv-SE" sz="2400" dirty="0"/>
          </a:p>
          <a:p>
            <a:pPr marL="0" indent="0">
              <a:buNone/>
            </a:pPr>
            <a:r>
              <a:rPr lang="sv-SE" altLang="sv-SE" sz="2400" dirty="0"/>
              <a:t>Strategier:</a:t>
            </a:r>
          </a:p>
          <a:p>
            <a:r>
              <a:rPr lang="sv-SE" altLang="sv-SE" sz="2400" dirty="0"/>
              <a:t>Glasögon med rätt styrka</a:t>
            </a:r>
          </a:p>
          <a:p>
            <a:r>
              <a:rPr lang="sv-SE" altLang="sv-SE" sz="2400" dirty="0"/>
              <a:t>Bra belysning, även till natten</a:t>
            </a:r>
          </a:p>
        </p:txBody>
      </p:sp>
    </p:spTree>
    <p:extLst>
      <p:ext uri="{BB962C8B-B14F-4D97-AF65-F5344CB8AC3E}">
        <p14:creationId xmlns:p14="http://schemas.microsoft.com/office/powerpoint/2010/main" val="350794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ltLang="sv-SE" sz="4000" dirty="0"/>
              <a:t>Alltså…….</a:t>
            </a:r>
            <a:endParaRPr lang="sv-SE" sz="4000" dirty="0"/>
          </a:p>
        </p:txBody>
      </p:sp>
      <p:sp>
        <p:nvSpPr>
          <p:cNvPr id="8" name="Platshållare för innehåll 7"/>
          <p:cNvSpPr>
            <a:spLocks noGrp="1"/>
          </p:cNvSpPr>
          <p:nvPr>
            <p:ph idx="1"/>
          </p:nvPr>
        </p:nvSpPr>
        <p:spPr/>
        <p:txBody>
          <a:bodyPr>
            <a:normAutofit/>
          </a:bodyPr>
          <a:lstStyle/>
          <a:p>
            <a:pPr>
              <a:defRPr/>
            </a:pPr>
            <a:r>
              <a:rPr lang="sv-SE" sz="2400" dirty="0">
                <a:solidFill>
                  <a:srgbClr val="000000"/>
                </a:solidFill>
                <a:cs typeface="Times New Roman" panose="02020603050405020304" pitchFamily="18" charset="0"/>
              </a:rPr>
              <a:t>Balanssinnet – får information från balansorganet i innerörat Med ökande ålder bortfall av balansorganets celler </a:t>
            </a:r>
          </a:p>
          <a:p>
            <a:pPr>
              <a:defRPr/>
            </a:pPr>
            <a:endParaRPr lang="sv-SE" sz="2400" dirty="0">
              <a:solidFill>
                <a:srgbClr val="000000"/>
              </a:solidFill>
              <a:cs typeface="Times New Roman" panose="02020603050405020304" pitchFamily="18" charset="0"/>
            </a:endParaRPr>
          </a:p>
          <a:p>
            <a:pPr>
              <a:defRPr/>
            </a:pPr>
            <a:r>
              <a:rPr lang="sv-SE" sz="2400" dirty="0">
                <a:solidFill>
                  <a:srgbClr val="000000"/>
                </a:solidFill>
                <a:cs typeface="Times New Roman" panose="02020603050405020304" pitchFamily="18" charset="0"/>
              </a:rPr>
              <a:t>Känselkroppar i hud, muskler, senor och leder som ger information om läge blir sämre med ökad ålder</a:t>
            </a:r>
          </a:p>
          <a:p>
            <a:pPr marL="0" indent="0">
              <a:buNone/>
              <a:defRPr/>
            </a:pPr>
            <a:endParaRPr lang="sv-SE" sz="2400" dirty="0">
              <a:solidFill>
                <a:srgbClr val="000000"/>
              </a:solidFill>
              <a:cs typeface="Times New Roman" panose="02020603050405020304" pitchFamily="18" charset="0"/>
            </a:endParaRPr>
          </a:p>
          <a:p>
            <a:pPr>
              <a:defRPr/>
            </a:pPr>
            <a:r>
              <a:rPr lang="sv-SE" sz="2400" dirty="0">
                <a:solidFill>
                  <a:srgbClr val="000000"/>
                </a:solidFill>
                <a:cs typeface="Times New Roman" panose="02020603050405020304" pitchFamily="18" charset="0"/>
              </a:rPr>
              <a:t>Synen</a:t>
            </a:r>
          </a:p>
          <a:p>
            <a:pPr marL="0" indent="0">
              <a:buNone/>
              <a:defRPr/>
            </a:pPr>
            <a:endParaRPr lang="sv-SE" sz="2000" dirty="0">
              <a:cs typeface="Times New Roman" panose="02020603050405020304" pitchFamily="18" charset="0"/>
            </a:endParaRPr>
          </a:p>
        </p:txBody>
      </p:sp>
    </p:spTree>
    <p:extLst>
      <p:ext uri="{BB962C8B-B14F-4D97-AF65-F5344CB8AC3E}">
        <p14:creationId xmlns:p14="http://schemas.microsoft.com/office/powerpoint/2010/main" val="4290610099"/>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836</Words>
  <Application>Microsoft Office PowerPoint</Application>
  <PresentationFormat>Bredbild</PresentationFormat>
  <Paragraphs>107</Paragraphs>
  <Slides>11</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1_Office-tema</vt:lpstr>
      <vt:lpstr>Livscafé 3</vt:lpstr>
      <vt:lpstr>Tema: Förebygga fall</vt:lpstr>
      <vt:lpstr>Hur många faller?</vt:lpstr>
      <vt:lpstr>Varför riskerar seniorer att falla  och vad kan man göra åt det?</vt:lpstr>
      <vt:lpstr>Fall beror på flera saker</vt:lpstr>
      <vt:lpstr> Fakta om varför seniorer faller</vt:lpstr>
      <vt:lpstr>Yrsel</vt:lpstr>
      <vt:lpstr> Synen </vt:lpstr>
      <vt:lpstr>Alltså…….</vt:lpstr>
      <vt:lpstr> Balansträning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3</dc:title>
  <dc:creator>Lundblad Susanne</dc:creator>
  <cp:lastModifiedBy>Lundblad Susanne</cp:lastModifiedBy>
  <cp:revision>1</cp:revision>
  <dcterms:created xsi:type="dcterms:W3CDTF">2022-05-17T12:25:25Z</dcterms:created>
  <dcterms:modified xsi:type="dcterms:W3CDTF">2022-05-17T12:28:28Z</dcterms:modified>
</cp:coreProperties>
</file>