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webextensions/taskpanes.xml" ContentType="application/vnd.ms-office.webextensiontaskpan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07" r:id="rId2"/>
    <p:sldMasterId id="2147483718" r:id="rId3"/>
    <p:sldMasterId id="2147483725" r:id="rId4"/>
    <p:sldMasterId id="2147483732" r:id="rId5"/>
    <p:sldMasterId id="2147483709" r:id="rId6"/>
  </p:sldMasterIdLst>
  <p:notesMasterIdLst>
    <p:notesMasterId r:id="rId3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4" r:id="rId13"/>
    <p:sldId id="265" r:id="rId14"/>
    <p:sldId id="262" r:id="rId15"/>
    <p:sldId id="263" r:id="rId16"/>
    <p:sldId id="279" r:id="rId17"/>
    <p:sldId id="266" r:id="rId18"/>
    <p:sldId id="267" r:id="rId19"/>
    <p:sldId id="268" r:id="rId20"/>
    <p:sldId id="269" r:id="rId21"/>
    <p:sldId id="281" r:id="rId22"/>
    <p:sldId id="282" r:id="rId23"/>
    <p:sldId id="27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486" autoAdjust="0"/>
  </p:normalViewPr>
  <p:slideViewPr>
    <p:cSldViewPr>
      <p:cViewPr varScale="1">
        <p:scale>
          <a:sx n="103" d="100"/>
          <a:sy n="103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EB01-6E22-4DEB-B841-4D79A5CD98D8}" type="datetimeFigureOut">
              <a:rPr lang="sv-SE" smtClean="0"/>
              <a:t>2024-11-28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62CC-AA2E-48BC-806B-EB3237609B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71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99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46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33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109451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4BE3-9586-498C-8714-D58E071F949D}" type="datetime1">
              <a:rPr lang="sv-SE" smtClean="0"/>
              <a:t>2024-11-28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04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57A-1C09-4B7C-A069-633665832259}" type="datetime1">
              <a:rPr lang="sv-SE" smtClean="0"/>
              <a:t>2024-11-28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87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0466-4AA6-4948-BDCF-5E849C9DF5B7}" type="datetime1">
              <a:rPr lang="sv-SE" smtClean="0"/>
              <a:t>2024-11-28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08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7363-2D62-4574-87BC-3940347B9665}" type="datetime1">
              <a:rPr lang="sv-SE" smtClean="0"/>
              <a:t>2024-11-28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10706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270975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EE29-1176-428E-8555-E55D34287668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8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CDAB-6C7A-4450-8C12-DC1E07042397}" type="datetime1">
              <a:rPr lang="sv-SE" smtClean="0"/>
              <a:t>2024-11-28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45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9B36-1D70-4E87-8794-32A07331C8E0}" type="datetime1">
              <a:rPr lang="sv-SE" smtClean="0"/>
              <a:t>2024-11-28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36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6E32-3558-491A-908F-94520433233B}" type="datetime1">
              <a:rPr lang="sv-SE" smtClean="0"/>
              <a:t>2024-11-28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98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99B6-9D1D-4C0E-8E42-E5ADD62FCA11}" type="datetime1">
              <a:rPr lang="sv-SE" smtClean="0"/>
              <a:t>2024-11-28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98030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687-31FB-4FB3-88E9-790C4AC5A03B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87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95465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8031-E8C6-4B65-B8C7-739A4D2E3C76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48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D57-6319-4E7A-9E17-82E003CDEE05}" type="datetime1">
              <a:rPr lang="sv-SE" smtClean="0"/>
              <a:t>2024-11-28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43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93BC-1999-4DDA-AD30-7C18CBE5C86E}" type="datetime1">
              <a:rPr lang="sv-SE" smtClean="0"/>
              <a:t>2024-11-28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2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EF0C-65C5-419C-9B19-487FF8DD118E}" type="datetime1">
              <a:rPr lang="sv-SE" smtClean="0"/>
              <a:t>2024-11-28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42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A93C-EB22-4AC8-8613-C427D119518C}" type="datetime1">
              <a:rPr lang="sv-SE" smtClean="0"/>
              <a:t>2024-11-28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61162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- Grönt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56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4000" y="1800000"/>
            <a:ext cx="72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4000" y="3348000"/>
            <a:ext cx="72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8D72-FD1C-4F89-84C5-AF37127DD8D3}" type="datetime1">
              <a:rPr lang="sv-SE" smtClean="0"/>
              <a:t>2024-11-28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35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5565-EC7E-43D2-B0B4-9602DAFFFF85}" type="datetime1">
              <a:rPr lang="sv-SE" smtClean="0"/>
              <a:t>2024-11-28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5004048" y="2780928"/>
            <a:ext cx="3240088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971600" y="2780928"/>
            <a:ext cx="3816350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98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2000" y="1411200"/>
            <a:ext cx="727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A223-7A27-46E9-9883-17F3F2A8A113}" type="datetime1">
              <a:rPr lang="sv-SE" smtClean="0"/>
              <a:t>2024-11-28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115616" y="2276872"/>
            <a:ext cx="7127875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5085184"/>
            <a:ext cx="72009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2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1946-DFEE-4438-B18D-9DA3171F201F}" type="datetime1">
              <a:rPr lang="sv-SE" smtClean="0"/>
              <a:t>2024-11-28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395288" y="1080000"/>
            <a:ext cx="8353425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354026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- Rött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7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0" y="1800000"/>
            <a:ext cx="4104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6000" y="3348000"/>
            <a:ext cx="4104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572000" y="5949950"/>
            <a:ext cx="417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4212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38625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795F-F4F9-45E1-930A-56EB670FFC38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971600" y="2782800"/>
            <a:ext cx="7272338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395288" y="5949950"/>
            <a:ext cx="83534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8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7C7C038-3049-4D63-B556-173E4EB55100}" type="datetime1">
              <a:rPr lang="sv-SE" smtClean="0"/>
              <a:t>2024-11-28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96484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20" y="0"/>
            <a:ext cx="918216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20" y="6156790"/>
            <a:ext cx="1770892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0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4" r:id="rId4"/>
    <p:sldLayoutId id="2147483675" r:id="rId5"/>
    <p:sldLayoutId id="2147483676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5588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638800"/>
            <a:ext cx="7272000" cy="28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F8B81F3-6671-47F3-A650-5425658EEA7C}" type="datetime1">
              <a:rPr lang="sv-SE" smtClean="0"/>
              <a:t>2024-11-28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74" y="6156133"/>
            <a:ext cx="2639573" cy="3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5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19" r:id="rId3"/>
    <p:sldLayoutId id="2147483722" r:id="rId4"/>
    <p:sldLayoutId id="2147483723" r:id="rId5"/>
    <p:sldLayoutId id="2147483724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DFB38E1-952B-42AF-B9C0-6E290D0DCD04}" type="datetime1">
              <a:rPr lang="sv-SE" smtClean="0"/>
              <a:t>2024-11-28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5" y="6131341"/>
            <a:ext cx="202525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6" r:id="rId3"/>
    <p:sldLayoutId id="2147483729" r:id="rId4"/>
    <p:sldLayoutId id="2147483730" r:id="rId5"/>
    <p:sldLayoutId id="2147483731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6480000"/>
            <a:ext cx="718071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1CCA667-C373-4923-BED1-B6B7DB265E83}" type="datetime1">
              <a:rPr lang="sv-SE" smtClean="0"/>
              <a:t>2024-11-28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4112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782800"/>
            <a:ext cx="7272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000" y="6184800"/>
            <a:ext cx="5184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43608" y="6489700"/>
            <a:ext cx="718071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16818"/>
          <a:stretch/>
        </p:blipFill>
        <p:spPr bwMode="auto">
          <a:xfrm>
            <a:off x="-47905" y="-34670"/>
            <a:ext cx="9210295" cy="8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44" y="6157657"/>
            <a:ext cx="3002286" cy="3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3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3" r:id="rId3"/>
    <p:sldLayoutId id="2147483736" r:id="rId4"/>
    <p:sldLayoutId id="2147483737" r:id="rId5"/>
    <p:sldLayoutId id="2147483738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1558800"/>
            <a:ext cx="727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638800"/>
            <a:ext cx="7272000" cy="28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65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8" y="2132856"/>
            <a:ext cx="4104000" cy="1310400"/>
          </a:xfrm>
        </p:spPr>
        <p:txBody>
          <a:bodyPr/>
          <a:lstStyle/>
          <a:p>
            <a:r>
              <a:rPr lang="sv-SE" dirty="0" smtClean="0">
                <a:cs typeface="Calibri" panose="020F0502020204030204" pitchFamily="34" charset="0"/>
              </a:rPr>
              <a:t>BOS-</a:t>
            </a:r>
            <a:r>
              <a:rPr lang="sv-SE" dirty="0" err="1" smtClean="0">
                <a:cs typeface="Calibri" panose="020F0502020204030204" pitchFamily="34" charset="0"/>
              </a:rPr>
              <a:t>InterInfo</a:t>
            </a:r>
            <a:endParaRPr lang="sv-SE" dirty="0">
              <a:cs typeface="Calibri" panose="020F050202020403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cs typeface="Calibri" panose="020F0502020204030204" pitchFamily="34" charset="0"/>
              </a:rPr>
              <a:t>Blodbeställning och </a:t>
            </a:r>
            <a:r>
              <a:rPr lang="sv-SE" dirty="0" smtClean="0">
                <a:cs typeface="Calibri" panose="020F0502020204030204" pitchFamily="34" charset="0"/>
              </a:rPr>
              <a:t>transfusionskontroll</a:t>
            </a:r>
            <a:endParaRPr lang="sv-SE" dirty="0">
              <a:cs typeface="Calibri" panose="020F0502020204030204" pitchFamily="34" charset="0"/>
            </a:endParaRPr>
          </a:p>
        </p:txBody>
      </p:sp>
      <p:pic>
        <p:nvPicPr>
          <p:cNvPr id="5" name="Picture 2" descr="C:\Users\vorma.JKP\AppData\Local\Microsoft\Windows\Temporary Internet Files\Content.IE5\2RJDIZMK\Red_drop.svg[1].pn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" b="2343"/>
          <a:stretch>
            <a:fillRect/>
          </a:stretch>
        </p:blipFill>
        <p:spPr bwMode="auto">
          <a:xfrm>
            <a:off x="1187624" y="1988840"/>
            <a:ext cx="1937377" cy="27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4644008" y="2204864"/>
            <a:ext cx="4104000" cy="1310400"/>
          </a:xfrm>
        </p:spPr>
        <p:txBody>
          <a:bodyPr/>
          <a:lstStyle/>
          <a:p>
            <a:r>
              <a:rPr lang="sv-SE" sz="3200" dirty="0">
                <a:cs typeface="Calibri" panose="020F0502020204030204" pitchFamily="34" charset="0"/>
              </a:rPr>
              <a:t>Transfusionskontroll vs. återrapportering av transfunderade enheter </a:t>
            </a:r>
            <a:r>
              <a:rPr lang="sv-SE" sz="3200" dirty="0" smtClean="0">
                <a:cs typeface="Calibri" panose="020F0502020204030204" pitchFamily="34" charset="0"/>
              </a:rPr>
              <a:t>i InterInfo</a:t>
            </a:r>
            <a:endParaRPr lang="sv-SE" sz="3200" dirty="0">
              <a:cs typeface="Calibri" panose="020F050202020403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4294967295"/>
          </p:nvPr>
        </p:nvSpPr>
        <p:spPr>
          <a:xfrm>
            <a:off x="0" y="6480175"/>
            <a:ext cx="717550" cy="215900"/>
          </a:xfrm>
        </p:spPr>
        <p:txBody>
          <a:bodyPr/>
          <a:lstStyle/>
          <a:p>
            <a:fld id="{22CDD704-FBC2-4A43-B90E-172C0C615843}" type="datetime1">
              <a:rPr lang="sv-SE" smtClean="0"/>
              <a:t>2024-11-28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" y="1916832"/>
            <a:ext cx="4115949" cy="30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Uthopp från BOS till InterInfo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687-31FB-4FB3-88E9-790C4AC5A03B}" type="datetime1">
              <a:rPr lang="sv-SE" smtClean="0"/>
              <a:t>2024-11-28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2000" y="4005064"/>
            <a:ext cx="7271938" cy="1800200"/>
          </a:xfrm>
        </p:spPr>
        <p:txBody>
          <a:bodyPr/>
          <a:lstStyle/>
          <a:p>
            <a:r>
              <a:rPr lang="sv-SE" sz="1800" dirty="0"/>
              <a:t>Gå in på ”Beställning av </a:t>
            </a:r>
            <a:r>
              <a:rPr lang="sv-SE" sz="1800" dirty="0" err="1"/>
              <a:t>provbunden</a:t>
            </a:r>
            <a:r>
              <a:rPr lang="sv-SE" sz="1800" dirty="0"/>
              <a:t>” och välj fliken Blod/</a:t>
            </a:r>
            <a:r>
              <a:rPr lang="sv-SE" sz="1800" dirty="0" err="1"/>
              <a:t>Transfusionslab</a:t>
            </a:r>
            <a:r>
              <a:rPr lang="sv-SE" sz="1800" dirty="0"/>
              <a:t>.</a:t>
            </a:r>
          </a:p>
          <a:p>
            <a:r>
              <a:rPr lang="sv-SE" sz="1800" b="1" dirty="0"/>
              <a:t>Viktigt! </a:t>
            </a:r>
            <a:r>
              <a:rPr lang="sv-SE" sz="1800" dirty="0"/>
              <a:t>Under ”</a:t>
            </a:r>
            <a:r>
              <a:rPr lang="sv-SE" sz="1800" dirty="0" err="1"/>
              <a:t>Labenhet</a:t>
            </a:r>
            <a:r>
              <a:rPr lang="sv-SE" sz="1800" dirty="0"/>
              <a:t>” - välj Blodcentral och klicka på ”Sök – blodgruppering och </a:t>
            </a:r>
            <a:r>
              <a:rPr lang="sv-SE" sz="1800" dirty="0" err="1"/>
              <a:t>bastest</a:t>
            </a:r>
            <a:r>
              <a:rPr lang="sv-SE" sz="1800" dirty="0"/>
              <a:t>”.</a:t>
            </a:r>
          </a:p>
          <a:p>
            <a:r>
              <a:rPr lang="sv-SE" sz="1800" dirty="0"/>
              <a:t>Man skickas då ut på externweb.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60840"/>
            <a:ext cx="5216792" cy="1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BDF7-0F4D-4D0F-A6B2-506512F4EAF6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539552" y="923414"/>
            <a:ext cx="7272338" cy="541387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>
                <a:latin typeface="+mj-lt"/>
                <a:cs typeface="Calibri" panose="020F0502020204030204" pitchFamily="34" charset="0"/>
              </a:rPr>
              <a:t>Aktiv transfusionskontroll med automatisk återrapportering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20" y="1329293"/>
            <a:ext cx="5139602" cy="3333420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2" name="Rektangel 1"/>
          <p:cNvSpPr/>
          <p:nvPr/>
        </p:nvSpPr>
        <p:spPr>
          <a:xfrm>
            <a:off x="539552" y="4471952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cs typeface="Calibri" panose="020F0502020204030204" pitchFamily="34" charset="0"/>
              </a:rPr>
              <a:t>Transfusionskontroll innebär att en kontroll görs mot blodcentralens datasystem. Samtidigt blir enheten återrapporterad och transfusionsdokumentet behöver inte sparas. Transfusionskontroll utförs i direkt anslutning till transfusionen.</a:t>
            </a:r>
            <a:endParaRPr lang="sv-SE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35F7-B9A4-4606-A01B-BFA787DB9919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899592" y="4077072"/>
            <a:ext cx="7272338" cy="936104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>
                <a:cs typeface="Calibri" panose="020F0502020204030204" pitchFamily="34" charset="0"/>
              </a:rPr>
              <a:t>Man måste ha tillgång till en dator </a:t>
            </a:r>
            <a:r>
              <a:rPr lang="sv-SE" sz="1600" b="1" dirty="0">
                <a:cs typeface="Calibri" panose="020F0502020204030204" pitchFamily="34" charset="0"/>
              </a:rPr>
              <a:t>”</a:t>
            </a:r>
            <a:r>
              <a:rPr lang="sv-SE" sz="1600" b="1" dirty="0" err="1">
                <a:cs typeface="Calibri" panose="020F0502020204030204" pitchFamily="34" charset="0"/>
              </a:rPr>
              <a:t>bedside</a:t>
            </a:r>
            <a:r>
              <a:rPr lang="sv-SE" sz="1600" b="1" dirty="0">
                <a:cs typeface="Calibri" panose="020F0502020204030204" pitchFamily="34" charset="0"/>
              </a:rPr>
              <a:t>”</a:t>
            </a:r>
            <a:r>
              <a:rPr lang="sv-SE" sz="1600" dirty="0">
                <a:cs typeface="Calibri" panose="020F0502020204030204" pitchFamily="34" charset="0"/>
              </a:rPr>
              <a:t> med skanner för att kunna göra transfusionskontrollen i direkt anslutning till transfusionen. Inloggad personal ansvarar för kontrollen. Välj fliken ”Transfusionskontroll” i </a:t>
            </a:r>
            <a:r>
              <a:rPr lang="sv-SE" sz="1600" dirty="0" err="1">
                <a:cs typeface="Calibri" panose="020F0502020204030204" pitchFamily="34" charset="0"/>
              </a:rPr>
              <a:t>InterInfo</a:t>
            </a:r>
            <a:r>
              <a:rPr lang="sv-SE" sz="1600" dirty="0">
                <a:cs typeface="Calibri" panose="020F0502020204030204" pitchFamily="34" charset="0"/>
              </a:rPr>
              <a:t>.</a:t>
            </a:r>
          </a:p>
          <a:p>
            <a:r>
              <a:rPr lang="sv-SE" sz="1600" dirty="0">
                <a:cs typeface="Calibri" panose="020F0502020204030204" pitchFamily="34" charset="0"/>
              </a:rPr>
              <a:t>Skanna patientens ID-armband</a:t>
            </a:r>
          </a:p>
          <a:p>
            <a:r>
              <a:rPr lang="sv-SE" sz="1600" dirty="0">
                <a:cs typeface="Calibri" panose="020F0502020204030204" pitchFamily="34" charset="0"/>
              </a:rPr>
              <a:t>Skanna del 1 och del 2 från enheten</a:t>
            </a:r>
          </a:p>
          <a:p>
            <a:r>
              <a:rPr lang="sv-SE" sz="1600" dirty="0">
                <a:cs typeface="Calibri" panose="020F0502020204030204" pitchFamily="34" charset="0"/>
              </a:rPr>
              <a:t>Tryck på ”Utför transfusionskontroll”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663577" cy="3024336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</p:spTree>
    <p:extLst>
      <p:ext uri="{BB962C8B-B14F-4D97-AF65-F5344CB8AC3E}">
        <p14:creationId xmlns:p14="http://schemas.microsoft.com/office/powerpoint/2010/main" val="38056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C3E9-7114-47F3-97B1-A4D9C2DC9B8D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1600" y="5013176"/>
            <a:ext cx="7272338" cy="864096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cs typeface="Calibri" panose="020F0502020204030204" pitchFamily="34" charset="0"/>
              </a:rPr>
              <a:t>När du trycker på </a:t>
            </a:r>
            <a:r>
              <a:rPr lang="sv-SE" sz="1800" dirty="0" smtClean="0">
                <a:cs typeface="Calibri" panose="020F0502020204030204" pitchFamily="34" charset="0"/>
              </a:rPr>
              <a:t>”Utför transfusionskontroll</a:t>
            </a:r>
            <a:r>
              <a:rPr lang="sv-SE" sz="1800" dirty="0">
                <a:cs typeface="Calibri" panose="020F0502020204030204" pitchFamily="34" charset="0"/>
              </a:rPr>
              <a:t>” visas det en grön bock om enheten är reserverad till rätt patient</a:t>
            </a:r>
            <a:r>
              <a:rPr lang="sv-SE" sz="1800" dirty="0" smtClean="0"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62" y="908720"/>
            <a:ext cx="4854726" cy="4032448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</p:spTree>
    <p:extLst>
      <p:ext uri="{BB962C8B-B14F-4D97-AF65-F5344CB8AC3E}">
        <p14:creationId xmlns:p14="http://schemas.microsoft.com/office/powerpoint/2010/main" val="9793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EB79-E69F-488A-B656-ABB2427D57FE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16367" y="5229200"/>
            <a:ext cx="7272338" cy="36004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cs typeface="Calibri" panose="020F0502020204030204" pitchFamily="34" charset="0"/>
              </a:rPr>
              <a:t>Är det något som inte stämmer så visas istället en röd stop-skylt</a:t>
            </a:r>
            <a:r>
              <a:rPr lang="sv-SE" dirty="0" smtClean="0">
                <a:cs typeface="Calibri" panose="020F0502020204030204" pitchFamily="34" charset="0"/>
              </a:rPr>
              <a:t>. </a:t>
            </a:r>
            <a:r>
              <a:rPr lang="sv-SE" b="1" dirty="0" smtClean="0">
                <a:cs typeface="Calibri" panose="020F0502020204030204" pitchFamily="34" charset="0"/>
              </a:rPr>
              <a:t>Kontakta omedelbart blodcentralen!</a:t>
            </a:r>
            <a:endParaRPr lang="sv-SE" b="1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5104802" cy="4158953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</p:spTree>
    <p:extLst>
      <p:ext uri="{BB962C8B-B14F-4D97-AF65-F5344CB8AC3E}">
        <p14:creationId xmlns:p14="http://schemas.microsoft.com/office/powerpoint/2010/main" val="19178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6395-904F-4285-B02D-613363A64B32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899592" y="4613025"/>
            <a:ext cx="7272338" cy="1152128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>
                <a:cs typeface="Calibri" panose="020F0502020204030204" pitchFamily="34" charset="0"/>
              </a:rPr>
              <a:t>Har du </a:t>
            </a:r>
            <a:r>
              <a:rPr lang="sv-SE" sz="1600" b="1" dirty="0">
                <a:cs typeface="Calibri" panose="020F0502020204030204" pitchFamily="34" charset="0"/>
              </a:rPr>
              <a:t>inte</a:t>
            </a:r>
            <a:r>
              <a:rPr lang="sv-SE" sz="1600" dirty="0">
                <a:cs typeface="Calibri" panose="020F0502020204030204" pitchFamily="34" charset="0"/>
              </a:rPr>
              <a:t> tillgång till ”</a:t>
            </a:r>
            <a:r>
              <a:rPr lang="sv-SE" sz="1600" dirty="0" err="1">
                <a:cs typeface="Calibri" panose="020F0502020204030204" pitchFamily="34" charset="0"/>
              </a:rPr>
              <a:t>bedside</a:t>
            </a:r>
            <a:r>
              <a:rPr lang="sv-SE" sz="1600" dirty="0">
                <a:cs typeface="Calibri" panose="020F0502020204030204" pitchFamily="34" charset="0"/>
              </a:rPr>
              <a:t>-dator” ska enheten </a:t>
            </a:r>
            <a:r>
              <a:rPr lang="sv-SE" sz="1600" dirty="0" smtClean="0">
                <a:cs typeface="Calibri" panose="020F0502020204030204" pitchFamily="34" charset="0"/>
              </a:rPr>
              <a:t>återrapporteras </a:t>
            </a:r>
            <a:r>
              <a:rPr lang="sv-SE" sz="1600" dirty="0">
                <a:cs typeface="Calibri" panose="020F0502020204030204" pitchFamily="34" charset="0"/>
              </a:rPr>
              <a:t>i nära anslutning till transfusionen</a:t>
            </a:r>
            <a:r>
              <a:rPr lang="sv-SE" sz="1600" dirty="0" smtClean="0">
                <a:cs typeface="Calibri" panose="020F0502020204030204" pitchFamily="34" charset="0"/>
              </a:rPr>
              <a:t>. Välj fliken ”Rapportera” i </a:t>
            </a:r>
            <a:r>
              <a:rPr lang="sv-SE" sz="1600" dirty="0" err="1" smtClean="0">
                <a:cs typeface="Calibri" panose="020F0502020204030204" pitchFamily="34" charset="0"/>
              </a:rPr>
              <a:t>InterInfo</a:t>
            </a:r>
            <a:r>
              <a:rPr lang="sv-SE" sz="1600" dirty="0" smtClean="0">
                <a:cs typeface="Calibri" panose="020F0502020204030204" pitchFamily="34" charset="0"/>
              </a:rPr>
              <a:t>.</a:t>
            </a:r>
            <a:endParaRPr lang="sv-SE" sz="1600" dirty="0">
              <a:cs typeface="Calibri" panose="020F0502020204030204" pitchFamily="34" charset="0"/>
            </a:endParaRPr>
          </a:p>
          <a:p>
            <a:r>
              <a:rPr lang="sv-SE" sz="1600" dirty="0">
                <a:cs typeface="Calibri" panose="020F0502020204030204" pitchFamily="34" charset="0"/>
              </a:rPr>
              <a:t>Signerat transfusionsdokument </a:t>
            </a:r>
            <a:r>
              <a:rPr lang="sv-SE" sz="1600" dirty="0" smtClean="0">
                <a:cs typeface="Calibri" panose="020F0502020204030204" pitchFamily="34" charset="0"/>
              </a:rPr>
              <a:t>sparas.</a:t>
            </a:r>
          </a:p>
          <a:p>
            <a:r>
              <a:rPr lang="sv-SE" sz="1600" dirty="0" smtClean="0">
                <a:cs typeface="Calibri" panose="020F0502020204030204" pitchFamily="34" charset="0"/>
              </a:rPr>
              <a:t>Blodcentralen skickar påminnelser </a:t>
            </a:r>
            <a:r>
              <a:rPr lang="sv-SE" sz="1600" dirty="0">
                <a:cs typeface="Calibri" panose="020F0502020204030204" pitchFamily="34" charset="0"/>
              </a:rPr>
              <a:t>på de enheter som ej </a:t>
            </a:r>
            <a:r>
              <a:rPr lang="sv-SE" sz="1600" dirty="0" smtClean="0">
                <a:cs typeface="Calibri" panose="020F0502020204030204" pitchFamily="34" charset="0"/>
              </a:rPr>
              <a:t>återrapporterats.</a:t>
            </a:r>
            <a:endParaRPr lang="sv-SE" sz="1600" dirty="0">
              <a:cs typeface="Calibri" panose="020F0502020204030204" pitchFamily="34" charset="0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45" y="1580732"/>
            <a:ext cx="3258715" cy="2942774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99592" y="104662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+mj-lt"/>
              </a:rPr>
              <a:t>Återrapportering efter utförd transfusion</a:t>
            </a:r>
            <a:endParaRPr lang="sv-S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04D-D903-4EAF-A77F-C4787E85BD89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010777" y="4797152"/>
            <a:ext cx="7272338" cy="1080120"/>
          </a:xfrm>
        </p:spPr>
        <p:txBody>
          <a:bodyPr/>
          <a:lstStyle/>
          <a:p>
            <a:r>
              <a:rPr lang="sv-SE" sz="1600" dirty="0">
                <a:cs typeface="Calibri" panose="020F0502020204030204" pitchFamily="34" charset="0"/>
              </a:rPr>
              <a:t>Skanna del 1 och del 2 från </a:t>
            </a:r>
            <a:r>
              <a:rPr lang="sv-SE" sz="1600" dirty="0" smtClean="0">
                <a:cs typeface="Calibri" panose="020F0502020204030204" pitchFamily="34" charset="0"/>
              </a:rPr>
              <a:t>blodenheten</a:t>
            </a:r>
            <a:endParaRPr lang="sv-SE" sz="1600" dirty="0">
              <a:cs typeface="Calibri" panose="020F0502020204030204" pitchFamily="34" charset="0"/>
            </a:endParaRPr>
          </a:p>
          <a:p>
            <a:r>
              <a:rPr lang="sv-SE" sz="1600" dirty="0">
                <a:cs typeface="Calibri" panose="020F0502020204030204" pitchFamily="34" charset="0"/>
              </a:rPr>
              <a:t>Tryck på ”</a:t>
            </a:r>
            <a:r>
              <a:rPr lang="sv-SE" sz="1600" dirty="0" smtClean="0">
                <a:cs typeface="Calibri" panose="020F0502020204030204" pitchFamily="34" charset="0"/>
              </a:rPr>
              <a:t>Registrera” </a:t>
            </a:r>
            <a:r>
              <a:rPr lang="sv-SE" sz="1600" dirty="0">
                <a:cs typeface="Calibri" panose="020F0502020204030204" pitchFamily="34" charset="0"/>
              </a:rPr>
              <a:t>efter </a:t>
            </a:r>
            <a:r>
              <a:rPr lang="sv-SE" sz="1600" b="1" dirty="0">
                <a:cs typeface="Calibri" panose="020F0502020204030204" pitchFamily="34" charset="0"/>
              </a:rPr>
              <a:t>varje</a:t>
            </a:r>
            <a:r>
              <a:rPr lang="sv-SE" sz="1600" dirty="0">
                <a:cs typeface="Calibri" panose="020F0502020204030204" pitchFamily="34" charset="0"/>
              </a:rPr>
              <a:t> skannad enhet</a:t>
            </a:r>
          </a:p>
          <a:p>
            <a:r>
              <a:rPr lang="sv-SE" sz="1600" dirty="0" smtClean="0">
                <a:cs typeface="Calibri" panose="020F0502020204030204" pitchFamily="34" charset="0"/>
              </a:rPr>
              <a:t>Om återrapportering inte sker samma </a:t>
            </a:r>
            <a:r>
              <a:rPr lang="sv-SE" sz="1600" dirty="0">
                <a:cs typeface="Calibri" panose="020F0502020204030204" pitchFamily="34" charset="0"/>
              </a:rPr>
              <a:t>dag ska </a:t>
            </a:r>
            <a:r>
              <a:rPr lang="sv-SE" sz="1600" dirty="0" smtClean="0">
                <a:cs typeface="Calibri" panose="020F0502020204030204" pitchFamily="34" charset="0"/>
              </a:rPr>
              <a:t>datum för </a:t>
            </a:r>
            <a:r>
              <a:rPr lang="sv-SE" sz="1600" dirty="0">
                <a:cs typeface="Calibri" panose="020F0502020204030204" pitchFamily="34" charset="0"/>
              </a:rPr>
              <a:t>transfusion </a:t>
            </a:r>
            <a:r>
              <a:rPr lang="sv-SE" sz="1600" dirty="0" smtClean="0">
                <a:cs typeface="Calibri" panose="020F0502020204030204" pitchFamily="34" charset="0"/>
              </a:rPr>
              <a:t>ändras i datumfältet.</a:t>
            </a:r>
            <a:endParaRPr lang="sv-SE" sz="1600" dirty="0">
              <a:cs typeface="Calibri" panose="020F0502020204030204" pitchFamily="34" charset="0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51867"/>
            <a:ext cx="4097307" cy="36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A41-E8C8-4C22-84B5-E5F1DDA71C5C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1600" y="5085184"/>
            <a:ext cx="7272338" cy="79208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smtClean="0">
                <a:cs typeface="Calibri" panose="020F0502020204030204" pitchFamily="34" charset="0"/>
              </a:rPr>
              <a:t>När man tryckt på ”Registrera” ser man att enheter är rapporterad och att inga fler komponenter är reserverade till patienten</a:t>
            </a:r>
            <a:endParaRPr lang="sv-SE" sz="1800" dirty="0">
              <a:cs typeface="Calibri" panose="020F0502020204030204" pitchFamily="34" charset="0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73303"/>
            <a:ext cx="4327718" cy="39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086E-3695-4475-AE6B-9D48F2B0F9A0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041599" y="4872990"/>
            <a:ext cx="7272338" cy="864096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smtClean="0"/>
              <a:t>Om en komponent inte är reserverad till patienten ses den röda texten ”Komponenten är inte reserverad till patienten”. </a:t>
            </a:r>
            <a:r>
              <a:rPr lang="sv-SE" sz="1800" b="1" dirty="0" smtClean="0"/>
              <a:t>Kontakta omedelbart blodcentralen!</a:t>
            </a:r>
            <a:endParaRPr lang="sv-SE" sz="1800" b="1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884479"/>
            <a:ext cx="4215680" cy="378077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627784" y="2132856"/>
            <a:ext cx="17281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86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72000" cy="648000"/>
          </a:xfrm>
        </p:spPr>
        <p:txBody>
          <a:bodyPr/>
          <a:lstStyle/>
          <a:p>
            <a:pPr algn="ctr"/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Uthopp från BOS till InterInfo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8D88-6128-4E5C-A0A7-C288722224BB}" type="datetime1">
              <a:rPr lang="sv-SE" smtClean="0"/>
              <a:t>2024-11-28</a:t>
            </a:fld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35831" y="4221088"/>
            <a:ext cx="7272338" cy="1296144"/>
          </a:xfrm>
        </p:spPr>
        <p:txBody>
          <a:bodyPr/>
          <a:lstStyle/>
          <a:p>
            <a:r>
              <a:rPr lang="sv-SE" sz="1800" dirty="0">
                <a:cs typeface="Calibri" panose="020F0502020204030204" pitchFamily="34" charset="0"/>
              </a:rPr>
              <a:t>Gå in på ”Beställning av provbunden” och välj fliken Blod/</a:t>
            </a:r>
            <a:r>
              <a:rPr lang="sv-SE" sz="1800" dirty="0" err="1">
                <a:cs typeface="Calibri" panose="020F0502020204030204" pitchFamily="34" charset="0"/>
              </a:rPr>
              <a:t>Transfusionslab</a:t>
            </a:r>
            <a:r>
              <a:rPr lang="sv-SE" sz="1800" dirty="0">
                <a:cs typeface="Calibri" panose="020F0502020204030204" pitchFamily="34" charset="0"/>
              </a:rPr>
              <a:t>.</a:t>
            </a:r>
          </a:p>
          <a:p>
            <a:r>
              <a:rPr lang="sv-SE" sz="1800" b="1" dirty="0">
                <a:cs typeface="Calibri" panose="020F0502020204030204" pitchFamily="34" charset="0"/>
              </a:rPr>
              <a:t>Viktigt! </a:t>
            </a:r>
            <a:r>
              <a:rPr lang="sv-SE" sz="1800" dirty="0">
                <a:cs typeface="Calibri" panose="020F0502020204030204" pitchFamily="34" charset="0"/>
              </a:rPr>
              <a:t>Under </a:t>
            </a:r>
            <a:r>
              <a:rPr lang="sv-SE" sz="1800" dirty="0" smtClean="0">
                <a:cs typeface="Calibri" panose="020F0502020204030204" pitchFamily="34" charset="0"/>
              </a:rPr>
              <a:t>”</a:t>
            </a:r>
            <a:r>
              <a:rPr lang="sv-SE" sz="1800" dirty="0" err="1" smtClean="0">
                <a:cs typeface="Calibri" panose="020F0502020204030204" pitchFamily="34" charset="0"/>
              </a:rPr>
              <a:t>Labenhet</a:t>
            </a:r>
            <a:r>
              <a:rPr lang="sv-SE" sz="1800" dirty="0" smtClean="0">
                <a:cs typeface="Calibri" panose="020F0502020204030204" pitchFamily="34" charset="0"/>
              </a:rPr>
              <a:t>” - välj </a:t>
            </a:r>
            <a:r>
              <a:rPr lang="sv-SE" sz="1800" dirty="0">
                <a:cs typeface="Calibri" panose="020F0502020204030204" pitchFamily="34" charset="0"/>
              </a:rPr>
              <a:t>Blodcentral och klicka på ”Sök – blodgruppering och bastest”.</a:t>
            </a:r>
          </a:p>
          <a:p>
            <a:r>
              <a:rPr lang="sv-SE" sz="1800" dirty="0">
                <a:cs typeface="Calibri" panose="020F0502020204030204" pitchFamily="34" charset="0"/>
              </a:rPr>
              <a:t>Man skickas då ut på externweb.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38" y="1628728"/>
            <a:ext cx="6509123" cy="24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B415-9427-49DC-A649-2B4200722D6F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827584" y="2146405"/>
            <a:ext cx="7272338" cy="2662424"/>
          </a:xfrm>
        </p:spPr>
        <p:txBody>
          <a:bodyPr/>
          <a:lstStyle/>
          <a:p>
            <a:r>
              <a:rPr lang="sv-SE" sz="1800" dirty="0" smtClean="0">
                <a:cs typeface="Calibri" panose="020F0502020204030204" pitchFamily="34" charset="0"/>
              </a:rPr>
              <a:t>Större </a:t>
            </a:r>
            <a:r>
              <a:rPr lang="sv-SE" sz="1800" dirty="0">
                <a:cs typeface="Calibri" panose="020F0502020204030204" pitchFamily="34" charset="0"/>
              </a:rPr>
              <a:t>säkerhet vid transfusion då en kontroll av både patient och enhet </a:t>
            </a:r>
            <a:r>
              <a:rPr lang="sv-SE" sz="1800" dirty="0" smtClean="0">
                <a:cs typeface="Calibri" panose="020F0502020204030204" pitchFamily="34" charset="0"/>
              </a:rPr>
              <a:t>utförs i </a:t>
            </a:r>
            <a:r>
              <a:rPr lang="sv-SE" sz="1800" dirty="0">
                <a:cs typeface="Calibri" panose="020F0502020204030204" pitchFamily="34" charset="0"/>
              </a:rPr>
              <a:t>samband med transfusionen.</a:t>
            </a:r>
          </a:p>
          <a:p>
            <a:r>
              <a:rPr lang="sv-SE" sz="1800" dirty="0">
                <a:cs typeface="Calibri" panose="020F0502020204030204" pitchFamily="34" charset="0"/>
              </a:rPr>
              <a:t>Det blir även en full spårbarhet </a:t>
            </a:r>
            <a:r>
              <a:rPr lang="sv-SE" sz="1800" dirty="0" smtClean="0">
                <a:cs typeface="Calibri" panose="020F0502020204030204" pitchFamily="34" charset="0"/>
              </a:rPr>
              <a:t>med personalens HSA-id </a:t>
            </a:r>
            <a:r>
              <a:rPr lang="sv-SE" sz="1800" dirty="0">
                <a:cs typeface="Calibri" panose="020F0502020204030204" pitchFamily="34" charset="0"/>
              </a:rPr>
              <a:t>på transfunderad enhet.</a:t>
            </a:r>
          </a:p>
          <a:p>
            <a:r>
              <a:rPr lang="sv-SE" sz="1800" dirty="0" smtClean="0">
                <a:cs typeface="Calibri" panose="020F0502020204030204" pitchFamily="34" charset="0"/>
              </a:rPr>
              <a:t>Transfusionsdokumentet behöver inte sparas.</a:t>
            </a:r>
          </a:p>
          <a:p>
            <a:pPr marL="0" indent="0">
              <a:buNone/>
            </a:pPr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Enligt SOSFS 2006:18 ska blodenheternas slutliga användning rapporteras till den blodcentral som lämnat ut dem.</a:t>
            </a: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2" name="textruta 1"/>
          <p:cNvSpPr txBox="1"/>
          <p:nvPr/>
        </p:nvSpPr>
        <p:spPr>
          <a:xfrm>
            <a:off x="827584" y="105273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cs typeface="Calibri" panose="020F0502020204030204" pitchFamily="34" charset="0"/>
              </a:rPr>
              <a:t>Fördelar med aktiv transfusionskontroll med  automatisk återrapportering</a:t>
            </a:r>
          </a:p>
        </p:txBody>
      </p:sp>
    </p:spTree>
    <p:extLst>
      <p:ext uri="{BB962C8B-B14F-4D97-AF65-F5344CB8AC3E}">
        <p14:creationId xmlns:p14="http://schemas.microsoft.com/office/powerpoint/2010/main" val="251459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D5CA-8868-4274-A56A-DAFAD0A5ADCC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1600" y="2204864"/>
            <a:ext cx="7272338" cy="2662424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smtClean="0">
                <a:cs typeface="Calibri" panose="020F0502020204030204" pitchFamily="34" charset="0"/>
              </a:rPr>
              <a:t>Transfusionskontroll går inte att utföra vid:</a:t>
            </a:r>
          </a:p>
          <a:p>
            <a:r>
              <a:rPr lang="sv-SE" sz="1800" dirty="0">
                <a:cs typeface="Calibri" panose="020F0502020204030204" pitchFamily="34" charset="0"/>
              </a:rPr>
              <a:t>A</a:t>
            </a:r>
            <a:r>
              <a:rPr lang="sv-SE" sz="1800" dirty="0" smtClean="0">
                <a:cs typeface="Calibri" panose="020F0502020204030204" pitchFamily="34" charset="0"/>
              </a:rPr>
              <a:t>kuta situationer då blodet inte</a:t>
            </a:r>
            <a:r>
              <a:rPr lang="sv-SE" sz="1800" dirty="0">
                <a:cs typeface="Calibri" panose="020F0502020204030204" pitchFamily="34" charset="0"/>
              </a:rPr>
              <a:t> hinner reserveras till </a:t>
            </a:r>
            <a:r>
              <a:rPr lang="sv-SE" sz="1800" dirty="0" smtClean="0">
                <a:cs typeface="Calibri" panose="020F0502020204030204" pitchFamily="34" charset="0"/>
              </a:rPr>
              <a:t>patient. </a:t>
            </a:r>
            <a:r>
              <a:rPr lang="sv-SE" sz="1800" dirty="0">
                <a:cs typeface="Calibri" panose="020F0502020204030204" pitchFamily="34" charset="0"/>
              </a:rPr>
              <a:t>Tranfusionsdokumentet måste </a:t>
            </a:r>
            <a:r>
              <a:rPr lang="sv-SE" sz="1800" dirty="0" smtClean="0">
                <a:cs typeface="Calibri" panose="020F0502020204030204" pitchFamily="34" charset="0"/>
              </a:rPr>
              <a:t>istället lämnas </a:t>
            </a:r>
            <a:r>
              <a:rPr lang="sv-SE" sz="1800" dirty="0">
                <a:cs typeface="Calibri" panose="020F0502020204030204" pitchFamily="34" charset="0"/>
              </a:rPr>
              <a:t>till blodcentralen med patientens namn och personnummer </a:t>
            </a:r>
            <a:r>
              <a:rPr lang="sv-SE" sz="1800" dirty="0" smtClean="0">
                <a:cs typeface="Calibri" panose="020F0502020204030204" pitchFamily="34" charset="0"/>
              </a:rPr>
              <a:t>ifyllt för </a:t>
            </a:r>
            <a:r>
              <a:rPr lang="sv-SE" sz="1800" dirty="0">
                <a:cs typeface="Calibri" panose="020F0502020204030204" pitchFamily="34" charset="0"/>
              </a:rPr>
              <a:t>att </a:t>
            </a:r>
            <a:r>
              <a:rPr lang="sv-SE" sz="1800" dirty="0" smtClean="0">
                <a:cs typeface="Calibri" panose="020F0502020204030204" pitchFamily="34" charset="0"/>
              </a:rPr>
              <a:t>blodcentralen </a:t>
            </a:r>
            <a:r>
              <a:rPr lang="sv-SE" sz="1800" dirty="0">
                <a:cs typeface="Calibri" panose="020F0502020204030204" pitchFamily="34" charset="0"/>
              </a:rPr>
              <a:t>ska kunna återrapportera </a:t>
            </a:r>
            <a:r>
              <a:rPr lang="sv-SE" sz="1800" dirty="0" smtClean="0">
                <a:cs typeface="Calibri" panose="020F0502020204030204" pitchFamily="34" charset="0"/>
              </a:rPr>
              <a:t>enheten åt avdelningen.</a:t>
            </a:r>
          </a:p>
          <a:p>
            <a:r>
              <a:rPr lang="sv-SE" sz="1800" dirty="0">
                <a:cs typeface="Calibri" panose="020F0502020204030204" pitchFamily="34" charset="0"/>
              </a:rPr>
              <a:t>V</a:t>
            </a:r>
            <a:r>
              <a:rPr lang="sv-SE" sz="1800" dirty="0" smtClean="0">
                <a:cs typeface="Calibri" panose="020F0502020204030204" pitchFamily="34" charset="0"/>
              </a:rPr>
              <a:t>id </a:t>
            </a:r>
            <a:r>
              <a:rPr lang="sv-SE" sz="1800" dirty="0">
                <a:cs typeface="Calibri" panose="020F0502020204030204" pitchFamily="34" charset="0"/>
              </a:rPr>
              <a:t>datastopp eller då dator inte finns att tillgå ”</a:t>
            </a:r>
            <a:r>
              <a:rPr lang="sv-SE" sz="1800" dirty="0" err="1">
                <a:cs typeface="Calibri" panose="020F0502020204030204" pitchFamily="34" charset="0"/>
              </a:rPr>
              <a:t>bedside</a:t>
            </a:r>
            <a:r>
              <a:rPr lang="sv-SE" sz="1800" dirty="0" smtClean="0">
                <a:cs typeface="Calibri" panose="020F0502020204030204" pitchFamily="34" charset="0"/>
              </a:rPr>
              <a:t>”.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2" name="textruta 1"/>
          <p:cNvSpPr txBox="1"/>
          <p:nvPr/>
        </p:nvSpPr>
        <p:spPr>
          <a:xfrm>
            <a:off x="1041599" y="1190608"/>
            <a:ext cx="7058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+mj-lt"/>
                <a:cs typeface="Calibri" panose="020F0502020204030204" pitchFamily="34" charset="0"/>
              </a:rPr>
              <a:t>Aktiv transfusionskontroll kan inte användas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104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 smtClean="0">
                <a:cs typeface="Calibri" panose="020F0502020204030204" pitchFamily="34" charset="0"/>
              </a:rPr>
              <a:t>Användning av fliken rapportering</a:t>
            </a:r>
            <a:endParaRPr lang="sv-SE" sz="2800" b="1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687-31FB-4FB3-88E9-790C4AC5A03B}" type="datetime1">
              <a:rPr lang="sv-SE" smtClean="0"/>
              <a:t>2024-11-28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1662" y="2146405"/>
            <a:ext cx="7272338" cy="2662424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sz="1800" dirty="0" smtClean="0">
                <a:cs typeface="Calibri" panose="020F0502020204030204" pitchFamily="34" charset="0"/>
              </a:rPr>
              <a:t>Återrapportering av blodenheter utförs i nära anslutning till transfusionen eller när transfusionen är färdig i </a:t>
            </a:r>
            <a:r>
              <a:rPr lang="sv-SE" sz="1800" dirty="0" err="1" smtClean="0">
                <a:cs typeface="Calibri" panose="020F0502020204030204" pitchFamily="34" charset="0"/>
              </a:rPr>
              <a:t>InterInfo</a:t>
            </a:r>
            <a:r>
              <a:rPr lang="sv-SE" sz="1800" dirty="0" smtClean="0">
                <a:cs typeface="Calibri" panose="020F050202020403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 smtClean="0">
                <a:cs typeface="Calibri" panose="020F0502020204030204" pitchFamily="34" charset="0"/>
              </a:rPr>
              <a:t>Transfusionsdokumentet </a:t>
            </a:r>
            <a:r>
              <a:rPr lang="sv-SE" sz="1800" dirty="0">
                <a:cs typeface="Calibri" panose="020F0502020204030204" pitchFamily="34" charset="0"/>
              </a:rPr>
              <a:t>måste signeras av </a:t>
            </a:r>
            <a:r>
              <a:rPr lang="sv-SE" sz="1800" dirty="0" smtClean="0">
                <a:cs typeface="Calibri" panose="020F0502020204030204" pitchFamily="34" charset="0"/>
              </a:rPr>
              <a:t>den personal </a:t>
            </a:r>
            <a:r>
              <a:rPr lang="sv-SE" sz="1800" dirty="0">
                <a:cs typeface="Calibri" panose="020F0502020204030204" pitchFamily="34" charset="0"/>
              </a:rPr>
              <a:t>som satt </a:t>
            </a:r>
            <a:r>
              <a:rPr lang="sv-SE" sz="1800" dirty="0" smtClean="0">
                <a:cs typeface="Calibri" panose="020F0502020204030204" pitchFamily="34" charset="0"/>
              </a:rPr>
              <a:t>enheten på patienten.</a:t>
            </a:r>
            <a:endParaRPr lang="sv-SE" sz="1800" dirty="0"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 smtClean="0">
                <a:cs typeface="Calibri" panose="020F0502020204030204" pitchFamily="34" charset="0"/>
              </a:rPr>
              <a:t>Transfusionsdokumentet </a:t>
            </a:r>
            <a:r>
              <a:rPr lang="sv-SE" sz="1800" dirty="0">
                <a:cs typeface="Calibri" panose="020F0502020204030204" pitchFamily="34" charset="0"/>
              </a:rPr>
              <a:t>måste skannas in i patientens journal.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4580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Kalibreringsprotokoll till skanner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F2D1-6460-4ED3-AB4B-95CC0116880B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827584" y="2276872"/>
            <a:ext cx="7992888" cy="2662424"/>
          </a:xfrm>
        </p:spPr>
        <p:txBody>
          <a:bodyPr/>
          <a:lstStyle/>
          <a:p>
            <a:r>
              <a:rPr lang="sv-SE" sz="1800" dirty="0" smtClean="0">
                <a:cs typeface="Calibri" panose="020F0502020204030204" pitchFamily="34" charset="0"/>
              </a:rPr>
              <a:t>Det finns 3 olika typer av skanner: 1000, 1000A och </a:t>
            </a:r>
            <a:r>
              <a:rPr lang="sv-SE" sz="1800" dirty="0" err="1" smtClean="0">
                <a:cs typeface="Calibri" panose="020F0502020204030204" pitchFamily="34" charset="0"/>
              </a:rPr>
              <a:t>Datalogic</a:t>
            </a:r>
            <a:r>
              <a:rPr lang="sv-SE" sz="1800" dirty="0" smtClean="0">
                <a:cs typeface="Calibri" panose="020F0502020204030204" pitchFamily="34" charset="0"/>
              </a:rPr>
              <a:t> 2D skanner.</a:t>
            </a:r>
            <a:endParaRPr lang="sv-SE" sz="1800" dirty="0">
              <a:cs typeface="Calibri" panose="020F0502020204030204" pitchFamily="34" charset="0"/>
            </a:endParaRPr>
          </a:p>
          <a:p>
            <a:r>
              <a:rPr lang="sv-SE" sz="1800" dirty="0" smtClean="0">
                <a:cs typeface="Calibri" panose="020F0502020204030204" pitchFamily="34" charset="0"/>
              </a:rPr>
              <a:t>Varje skanner har ett eget kalibreringsprotokoll.</a:t>
            </a:r>
          </a:p>
          <a:p>
            <a:r>
              <a:rPr lang="sv-SE" sz="1800" dirty="0" smtClean="0">
                <a:cs typeface="Calibri" panose="020F0502020204030204" pitchFamily="34" charset="0"/>
              </a:rPr>
              <a:t>Kalibrering utförs när skannern inte skannar som den ska.</a:t>
            </a:r>
            <a:endParaRPr lang="sv-SE" sz="1800" dirty="0">
              <a:cs typeface="Calibri" panose="020F0502020204030204" pitchFamily="34" charset="0"/>
            </a:endParaRPr>
          </a:p>
          <a:p>
            <a:r>
              <a:rPr lang="sv-SE" sz="1800" dirty="0">
                <a:cs typeface="Calibri" panose="020F0502020204030204" pitchFamily="34" charset="0"/>
              </a:rPr>
              <a:t>Se skillnaden mellan de olika scannrarna och dess protokoll på intranätet</a:t>
            </a:r>
          </a:p>
          <a:p>
            <a:pPr lvl="1"/>
            <a:r>
              <a:rPr lang="sv-SE" sz="1800" dirty="0" smtClean="0"/>
              <a:t>Folkhälsa och sjukvård/ Vårdstöd/ Diagnostik/ Laboratoriemedicin/  Transfusionsmedicin</a:t>
            </a:r>
            <a:endParaRPr lang="sv-SE" sz="180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</p:spTree>
    <p:extLst>
      <p:ext uri="{BB962C8B-B14F-4D97-AF65-F5344CB8AC3E}">
        <p14:creationId xmlns:p14="http://schemas.microsoft.com/office/powerpoint/2010/main" val="3595630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333F-4050-42E8-A139-E520EE3BE14D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67740" y="2059200"/>
            <a:ext cx="7488832" cy="3528392"/>
          </a:xfrm>
        </p:spPr>
        <p:txBody>
          <a:bodyPr/>
          <a:lstStyle/>
          <a:p>
            <a:pPr marL="0" indent="0">
              <a:buNone/>
            </a:pPr>
            <a:r>
              <a:rPr lang="sv-SE" sz="1600" b="1" dirty="0">
                <a:cs typeface="Calibri" panose="020F0502020204030204" pitchFamily="34" charset="0"/>
              </a:rPr>
              <a:t>Områdeschef </a:t>
            </a:r>
            <a:r>
              <a:rPr lang="sv-SE" sz="1600" b="1" dirty="0" smtClean="0">
                <a:cs typeface="Calibri" panose="020F0502020204030204" pitchFamily="34" charset="0"/>
              </a:rPr>
              <a:t>transfusionsmedicin</a:t>
            </a:r>
          </a:p>
          <a:p>
            <a:pPr marL="0" indent="0">
              <a:buNone/>
            </a:pPr>
            <a:r>
              <a:rPr lang="sv-SE" sz="1600" dirty="0" smtClean="0">
                <a:cs typeface="Calibri" panose="020F0502020204030204" pitchFamily="34" charset="0"/>
              </a:rPr>
              <a:t>Madelaine </a:t>
            </a:r>
            <a:r>
              <a:rPr lang="sv-SE" sz="1600" dirty="0">
                <a:cs typeface="Calibri" panose="020F0502020204030204" pitchFamily="34" charset="0"/>
              </a:rPr>
              <a:t>Andersson</a:t>
            </a:r>
            <a:br>
              <a:rPr lang="sv-SE" sz="1600" dirty="0">
                <a:cs typeface="Calibri" panose="020F0502020204030204" pitchFamily="34" charset="0"/>
              </a:rPr>
            </a:br>
            <a:r>
              <a:rPr lang="sv-SE" sz="1600" dirty="0" smtClean="0">
                <a:cs typeface="Calibri" panose="020F0502020204030204" pitchFamily="34" charset="0"/>
              </a:rPr>
              <a:t>Tel.nr: 010-242 </a:t>
            </a:r>
            <a:r>
              <a:rPr lang="sv-SE" sz="1600" dirty="0">
                <a:cs typeface="Calibri" panose="020F0502020204030204" pitchFamily="34" charset="0"/>
              </a:rPr>
              <a:t>23 </a:t>
            </a:r>
            <a:r>
              <a:rPr lang="sv-SE" sz="1600" dirty="0" smtClean="0">
                <a:cs typeface="Calibri" panose="020F0502020204030204" pitchFamily="34" charset="0"/>
              </a:rPr>
              <a:t>75</a:t>
            </a:r>
          </a:p>
          <a:p>
            <a:pPr marL="457200" lvl="1" indent="0">
              <a:buNone/>
            </a:pPr>
            <a:endParaRPr lang="sv-SE" sz="16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600" b="1" dirty="0">
                <a:cs typeface="Calibri" panose="020F0502020204030204" pitchFamily="34" charset="0"/>
              </a:rPr>
              <a:t>Systemadministratörer </a:t>
            </a:r>
            <a:r>
              <a:rPr lang="sv-SE" sz="1600" b="1" dirty="0" err="1" smtClean="0">
                <a:cs typeface="Calibri" panose="020F0502020204030204" pitchFamily="34" charset="0"/>
              </a:rPr>
              <a:t>ProSang</a:t>
            </a:r>
            <a:endParaRPr lang="sv-SE" sz="16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600" dirty="0" smtClean="0">
                <a:cs typeface="Calibri" panose="020F0502020204030204" pitchFamily="34" charset="0"/>
              </a:rPr>
              <a:t>Marlene Homelius &amp; Linnéa Bergemalm</a:t>
            </a:r>
            <a:endParaRPr lang="sv-SE" sz="16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600" dirty="0" smtClean="0">
                <a:cs typeface="Calibri" panose="020F0502020204030204" pitchFamily="34" charset="0"/>
              </a:rPr>
              <a:t>Tel.nr: 223 37 &amp; 223 86</a:t>
            </a:r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</p:spTree>
    <p:extLst>
      <p:ext uri="{BB962C8B-B14F-4D97-AF65-F5344CB8AC3E}">
        <p14:creationId xmlns:p14="http://schemas.microsoft.com/office/powerpoint/2010/main" val="210909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D2E9-1245-4E88-8383-554BD18FAC36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020583" y="4581128"/>
            <a:ext cx="7272338" cy="1012264"/>
          </a:xfrm>
        </p:spPr>
        <p:txBody>
          <a:bodyPr/>
          <a:lstStyle/>
          <a:p>
            <a:r>
              <a:rPr lang="sv-SE" sz="1600" dirty="0" smtClean="0">
                <a:cs typeface="Calibri" panose="020F0502020204030204" pitchFamily="34" charset="0"/>
              </a:rPr>
              <a:t>Uthoppet till externweb leder till denna sida, InterInfo.</a:t>
            </a:r>
          </a:p>
          <a:p>
            <a:r>
              <a:rPr lang="sv-SE" sz="1600" dirty="0"/>
              <a:t>Här står patientens namn, blodgrupp, reservationer och information om BAS-test/MG-test och eventuellt utlåtande. Det går även att se om patienten har pågående analyser.</a:t>
            </a:r>
          </a:p>
          <a:p>
            <a:r>
              <a:rPr lang="sv-SE" sz="1600" dirty="0"/>
              <a:t>Blodbeställningar sker från </a:t>
            </a:r>
            <a:r>
              <a:rPr lang="sv-SE" sz="1600" dirty="0" err="1"/>
              <a:t>InterInfo</a:t>
            </a:r>
            <a:r>
              <a:rPr lang="sv-SE" sz="1600" dirty="0"/>
              <a:t>.</a:t>
            </a:r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24744"/>
            <a:ext cx="5256584" cy="33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72000" cy="648000"/>
          </a:xfrm>
        </p:spPr>
        <p:txBody>
          <a:bodyPr/>
          <a:lstStyle/>
          <a:p>
            <a:pPr algn="ctr"/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Blodbeställning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D1A8-2AD3-4DAE-8B44-33B3CF7740E9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971600" y="5209624"/>
            <a:ext cx="7272338" cy="66764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smtClean="0">
                <a:cs typeface="Calibri" panose="020F0502020204030204" pitchFamily="34" charset="0"/>
              </a:rPr>
              <a:t>För att beställa blod, klicka på fliken </a:t>
            </a:r>
            <a:r>
              <a:rPr lang="sv-SE" sz="1800" b="1" dirty="0" smtClean="0">
                <a:cs typeface="Calibri" panose="020F0502020204030204" pitchFamily="34" charset="0"/>
              </a:rPr>
              <a:t>Blodbeställning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624394"/>
            <a:ext cx="5071591" cy="35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4DB-71D8-4695-AE9C-0E01D689D863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755576" y="1277029"/>
            <a:ext cx="7272338" cy="537199"/>
          </a:xfrm>
        </p:spPr>
        <p:txBody>
          <a:bodyPr/>
          <a:lstStyle/>
          <a:p>
            <a:pPr marL="0" indent="0">
              <a:buNone/>
            </a:pPr>
            <a:r>
              <a:rPr lang="sv-SE" sz="3600" dirty="0"/>
              <a:t>Klicka på ny beställning</a:t>
            </a:r>
            <a:endParaRPr lang="sv-SE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85" y="2213957"/>
            <a:ext cx="4705720" cy="317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7CAA-973E-4023-9F83-7AE8252B574F}" type="datetime1">
              <a:rPr lang="sv-SE" smtClean="0"/>
              <a:t>2024-11-28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860032" y="980728"/>
            <a:ext cx="3960366" cy="4176464"/>
          </a:xfrm>
        </p:spPr>
        <p:txBody>
          <a:bodyPr/>
          <a:lstStyle/>
          <a:p>
            <a:r>
              <a:rPr lang="sv-SE" sz="1750" dirty="0"/>
              <a:t>Fyll i datum och tid för transfusion.</a:t>
            </a:r>
          </a:p>
          <a:p>
            <a:r>
              <a:rPr lang="sv-SE" sz="1750" dirty="0"/>
              <a:t>Fyll ev. i indikation för transfusion.</a:t>
            </a:r>
          </a:p>
          <a:p>
            <a:r>
              <a:rPr lang="sv-SE" sz="1750" dirty="0"/>
              <a:t>Fyll i beställande avdelning, betalande avdelning och mottagande avdelning.</a:t>
            </a:r>
          </a:p>
          <a:p>
            <a:r>
              <a:rPr lang="sv-SE" sz="1750" dirty="0"/>
              <a:t>Bocka i ”Bestrålat” om patienten ska ha bestrålade komponenter.</a:t>
            </a:r>
          </a:p>
          <a:p>
            <a:r>
              <a:rPr lang="sv-SE" sz="1750" dirty="0"/>
              <a:t>Bocka i ”Prov för BAS-test/BKS-test på väg” om patienten saknar giltig BAS-/BKS-test. Provet tas </a:t>
            </a:r>
            <a:r>
              <a:rPr lang="sv-SE" sz="1750" b="1" dirty="0"/>
              <a:t>innan</a:t>
            </a:r>
            <a:r>
              <a:rPr lang="sv-SE" sz="1750" dirty="0"/>
              <a:t> transfusion påbörjas.</a:t>
            </a:r>
          </a:p>
          <a:p>
            <a:r>
              <a:rPr lang="sv-SE" sz="1750" dirty="0"/>
              <a:t>Välj antal enheter.</a:t>
            </a:r>
          </a:p>
          <a:p>
            <a:r>
              <a:rPr lang="sv-SE" sz="1750" dirty="0"/>
              <a:t>Tryck sedan på ”Skicka beställning”.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59" y="919953"/>
            <a:ext cx="3938450" cy="48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9BD-F69A-422B-B4FF-E00B82AB096A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016952" y="1277209"/>
            <a:ext cx="6579384" cy="450120"/>
          </a:xfrm>
        </p:spPr>
        <p:txBody>
          <a:bodyPr/>
          <a:lstStyle/>
          <a:p>
            <a:pPr marL="0" indent="0">
              <a:buNone/>
            </a:pPr>
            <a:r>
              <a:rPr lang="sv-SE" sz="2800" dirty="0">
                <a:latin typeface="+mj-lt"/>
              </a:rPr>
              <a:t>När beställningen har skickats ser det ut på följande sätt</a:t>
            </a:r>
          </a:p>
          <a:p>
            <a:pPr marL="0" indent="0">
              <a:buNone/>
            </a:pPr>
            <a:endParaRPr lang="sv-SE" sz="2800" dirty="0">
              <a:latin typeface="+mj-lt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04864"/>
            <a:ext cx="5241308" cy="36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85E1-B432-4B11-8157-B8123BC84DF8}" type="datetime1">
              <a:rPr lang="sv-SE" smtClean="0"/>
              <a:t>2024-11-28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539552" y="1130685"/>
            <a:ext cx="7272808" cy="768636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latin typeface="+mj-lt"/>
                <a:cs typeface="Calibri" panose="020F0502020204030204" pitchFamily="34" charset="0"/>
              </a:rPr>
              <a:t>Under fliken patientinformation syns det om blodenheter har lämnats </a:t>
            </a:r>
            <a:r>
              <a:rPr lang="sv-SE" sz="2400" dirty="0" smtClean="0">
                <a:latin typeface="+mj-lt"/>
                <a:cs typeface="Calibri" panose="020F0502020204030204" pitchFamily="34" charset="0"/>
              </a:rPr>
              <a:t>ut</a:t>
            </a:r>
            <a:endParaRPr lang="sv-SE" sz="24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67" y="1988840"/>
            <a:ext cx="486730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cs typeface="Calibri" panose="020F0502020204030204" pitchFamily="34" charset="0"/>
              </a:rPr>
              <a:t>VIKTIGT!</a:t>
            </a:r>
            <a:endParaRPr lang="sv-SE" dirty="0">
              <a:cs typeface="Calibri" panose="020F050202020403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746-9818-435C-A60A-D48142F5645F}" type="datetime1">
              <a:rPr lang="sv-SE" smtClean="0"/>
              <a:t>2024-11-28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Reservera endast blodkomponenter i de fall ni vet att patienten ska transfunderas!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Picture 3" descr="C:\Users\vorma.JKP\AppData\Local\Microsoft\Windows\Temporary Internet Files\Content.IE5\2RJDIZMK\stick_figure_standing_on_exclamation_point_500_clr_670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1144122" cy="29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800" b="0" smtClean="0"/>
              <a:t>Transfusionsmedicin</a:t>
            </a:r>
            <a:endParaRPr lang="sv-SE" sz="800" b="0" dirty="0"/>
          </a:p>
        </p:txBody>
      </p:sp>
    </p:spTree>
    <p:extLst>
      <p:ext uri="{BB962C8B-B14F-4D97-AF65-F5344CB8AC3E}">
        <p14:creationId xmlns:p14="http://schemas.microsoft.com/office/powerpoint/2010/main" val="7435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t Bakgrund - Rött Tema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årdcentralerna Bra Liv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lktandvården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dontologiska Institutionen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it Bakgrund - Grönt Tema">
  <a:themeElements>
    <a:clrScheme name="Landstinget Grö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CC63F"/>
      </a:accent1>
      <a:accent2>
        <a:srgbClr val="BFD730"/>
      </a:accent2>
      <a:accent3>
        <a:srgbClr val="D2E166"/>
      </a:accent3>
      <a:accent4>
        <a:srgbClr val="DBE99F"/>
      </a:accent4>
      <a:accent5>
        <a:srgbClr val="BFD730"/>
      </a:accent5>
      <a:accent6>
        <a:srgbClr val="579835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800</Words>
  <Application>Microsoft Office PowerPoint</Application>
  <PresentationFormat>Bildspel på skärmen (4:3)</PresentationFormat>
  <Paragraphs>122</Paragraphs>
  <Slides>24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24</vt:i4>
      </vt:variant>
    </vt:vector>
  </HeadingPairs>
  <TitlesOfParts>
    <vt:vector size="34" baseType="lpstr">
      <vt:lpstr>Arial</vt:lpstr>
      <vt:lpstr>Bryant Light</vt:lpstr>
      <vt:lpstr>Bryant Regular</vt:lpstr>
      <vt:lpstr>Calibri</vt:lpstr>
      <vt:lpstr>Region Jönköpings län</vt:lpstr>
      <vt:lpstr>Vit Bakgrund - Rött Tema</vt:lpstr>
      <vt:lpstr>Vårdcentralerna Bra Liv</vt:lpstr>
      <vt:lpstr>Folktandvården</vt:lpstr>
      <vt:lpstr>Odontologiska Institutionen</vt:lpstr>
      <vt:lpstr>Vit Bakgrund - Grönt Tema</vt:lpstr>
      <vt:lpstr>BOS-InterInfo</vt:lpstr>
      <vt:lpstr>Uthopp från BOS till InterInfo</vt:lpstr>
      <vt:lpstr>PowerPoint-presentation</vt:lpstr>
      <vt:lpstr>Blodbeställning</vt:lpstr>
      <vt:lpstr>PowerPoint-presentation</vt:lpstr>
      <vt:lpstr>PowerPoint-presentation</vt:lpstr>
      <vt:lpstr>PowerPoint-presentation</vt:lpstr>
      <vt:lpstr>PowerPoint-presentation</vt:lpstr>
      <vt:lpstr>VIKTIGT!</vt:lpstr>
      <vt:lpstr>Transfusionskontroll vs. återrapportering av transfunderade enheter i InterInfo</vt:lpstr>
      <vt:lpstr>Uthopp från BOS till InterInfo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Användning av fliken rapportering</vt:lpstr>
      <vt:lpstr>Kalibreringsprotokoll till skanner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christian</dc:creator>
  <cp:lastModifiedBy>Homelius Marlene</cp:lastModifiedBy>
  <cp:revision>123</cp:revision>
  <dcterms:created xsi:type="dcterms:W3CDTF">2012-02-21T09:53:48Z</dcterms:created>
  <dcterms:modified xsi:type="dcterms:W3CDTF">2024-11-28T17:14:35Z</dcterms:modified>
</cp:coreProperties>
</file>