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9" r:id="rId2"/>
    <p:sldId id="273" r:id="rId3"/>
    <p:sldId id="274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Gustafsson Cecilia" initials="GC" lastIdx="11" clrIdx="0">
    <p:extLst>
      <p:ext uri="{19B8F6BF-5375-455C-9EA6-DF929625EA0E}">
        <p15:presenceInfo xmlns:p15="http://schemas.microsoft.com/office/powerpoint/2012/main" userId="Gustafsson Ceci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1667" autoAdjust="0"/>
  </p:normalViewPr>
  <p:slideViewPr>
    <p:cSldViewPr snapToGrid="0">
      <p:cViewPr varScale="1">
        <p:scale>
          <a:sx n="58" d="100"/>
          <a:sy n="58" d="100"/>
        </p:scale>
        <p:origin x="64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2025-10-31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155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717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118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877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08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83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lkhalsaochsjukvard.rjl.se/administration/cosmic/cosmics-delar/lakemedel/?accordionAnchor=452340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janstekatalog.rjl.se/usm/wpf" TargetMode="External"/><Relationship Id="rId5" Type="http://schemas.openxmlformats.org/officeDocument/2006/relationships/hyperlink" Target="https://folkhalsaochsjukvard.rjl.se/administration/cosmic/cosmic---moduler-i-cosmic/fragor-och-svar-nationella-lakemedelslistan-nll/?pageId=109695&amp;blockId=452339" TargetMode="External"/><Relationship Id="rId4" Type="http://schemas.openxmlformats.org/officeDocument/2006/relationships/hyperlink" Target="https://www.riksdagen.se/sv/dokument-och-lagar/dokument/svensk-forfattningssamling/lag-20181212-om-nationell-lakemedelslista_sfs-2018-1212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Nationella läkemedelslistan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För Cosmic användare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159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Reflektera &amp; diskutera!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10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sv-SE" dirty="0" smtClean="0"/>
              <a:t>Hur kan NLL underlätta bedömningen för om Patriks recept är rimligt att förnya eller inte?</a:t>
            </a:r>
            <a:endParaRPr lang="sv-SE" dirty="0"/>
          </a:p>
          <a:p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4879642" cy="365125"/>
          </a:xfrm>
        </p:spPr>
        <p:txBody>
          <a:bodyPr/>
          <a:lstStyle/>
          <a:p>
            <a:r>
              <a:rPr lang="sv-SE" dirty="0"/>
              <a:t>Nationella Läkemedelslistan – </a:t>
            </a:r>
            <a:r>
              <a:rPr lang="sv-SE" dirty="0" smtClean="0"/>
              <a:t>Kalles receptförnyelse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44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 </a:t>
            </a:r>
            <a:r>
              <a:rPr lang="sv-SE" dirty="0"/>
              <a:t>Nationella </a:t>
            </a:r>
            <a:r>
              <a:rPr lang="sv-SE" dirty="0" smtClean="0"/>
              <a:t>läkemedelslistan…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11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7913" y="2030681"/>
            <a:ext cx="9942388" cy="4311335"/>
          </a:xfrm>
        </p:spPr>
        <p:txBody>
          <a:bodyPr/>
          <a:lstStyle/>
          <a:p>
            <a:r>
              <a:rPr lang="sv-SE" sz="2000" dirty="0"/>
              <a:t>När </a:t>
            </a:r>
            <a:r>
              <a:rPr lang="sv-SE" sz="2000" dirty="0" smtClean="0"/>
              <a:t>Patrik </a:t>
            </a:r>
            <a:r>
              <a:rPr lang="sv-SE" sz="2000" dirty="0"/>
              <a:t>skickade in sin receptförfrågan via 1177 valde han att </a:t>
            </a:r>
            <a:r>
              <a:rPr lang="sv-SE" sz="2000" dirty="0" smtClean="0"/>
              <a:t>lämna samtycke till att vårdpersonalen tar </a:t>
            </a:r>
            <a:r>
              <a:rPr lang="sv-SE" sz="2000" dirty="0"/>
              <a:t>del av hans uppgifter i NLL</a:t>
            </a:r>
            <a:r>
              <a:rPr lang="sv-SE" sz="2000" dirty="0" smtClean="0"/>
              <a:t>.</a:t>
            </a:r>
          </a:p>
          <a:p>
            <a:r>
              <a:rPr lang="sv-SE" sz="2000" dirty="0" smtClean="0"/>
              <a:t>Sjuksköterskan kan därför registrera samtycket i Cosmic.</a:t>
            </a:r>
            <a:endParaRPr lang="sv-SE" sz="2000" dirty="0"/>
          </a:p>
          <a:p>
            <a:r>
              <a:rPr lang="sv-SE" sz="2000" dirty="0" smtClean="0"/>
              <a:t>I </a:t>
            </a:r>
            <a:r>
              <a:rPr lang="sv-SE" sz="2000" dirty="0"/>
              <a:t>Cosmics läkemedelslista ser det ut som </a:t>
            </a:r>
            <a:r>
              <a:rPr lang="sv-SE" sz="2000" dirty="0" smtClean="0"/>
              <a:t>Patrik </a:t>
            </a:r>
            <a:r>
              <a:rPr lang="sv-SE" sz="2000" dirty="0"/>
              <a:t>fick ett recept </a:t>
            </a:r>
            <a:r>
              <a:rPr lang="sv-SE" sz="2000" dirty="0" smtClean="0"/>
              <a:t>från mottagningen för </a:t>
            </a:r>
            <a:r>
              <a:rPr lang="sv-SE" sz="2000" dirty="0"/>
              <a:t>fem </a:t>
            </a:r>
            <a:r>
              <a:rPr lang="sv-SE" sz="2000" dirty="0" smtClean="0"/>
              <a:t>månader sedan. Med Patriks samtycke kan sjuksköterskan också kontrollera NLL och direkt 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</a:t>
            </a:r>
            <a:r>
              <a:rPr lang="sv-SE" sz="2000" dirty="0" smtClean="0"/>
              <a:t>ilka recept Patrik fått förskrivna och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</a:t>
            </a:r>
            <a:r>
              <a:rPr lang="sv-SE" sz="2000" dirty="0" smtClean="0"/>
              <a:t>ilka läkemedel han faktiskt hämtat ut.</a:t>
            </a:r>
          </a:p>
          <a:p>
            <a:r>
              <a:rPr lang="sv-SE" sz="2000" dirty="0" smtClean="0"/>
              <a:t>Med den informationen kan sjuksköterskan ge en mer aktuell bild av Patriks läkemedel till förskrivare som enklare kan avgöra om en receptförnyelse är medicinskt motiverad.</a:t>
            </a:r>
          </a:p>
        </p:txBody>
      </p:sp>
      <p:sp>
        <p:nvSpPr>
          <p:cNvPr id="8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79999" y="6228000"/>
            <a:ext cx="5040063" cy="365125"/>
          </a:xfrm>
        </p:spPr>
        <p:txBody>
          <a:bodyPr/>
          <a:lstStyle/>
          <a:p>
            <a:r>
              <a:rPr lang="sv-SE" dirty="0"/>
              <a:t>Nationella Läkemedelslistan – </a:t>
            </a:r>
            <a:r>
              <a:rPr lang="sv-SE" dirty="0" smtClean="0"/>
              <a:t>Patriks receptförnyelse</a:t>
            </a:r>
            <a:endParaRPr lang="sv-SE" dirty="0"/>
          </a:p>
        </p:txBody>
      </p:sp>
      <p:pic>
        <p:nvPicPr>
          <p:cNvPr id="10" name="Platshållare för bild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-983" r="497" b="65073"/>
          <a:stretch/>
        </p:blipFill>
        <p:spPr>
          <a:xfrm flipH="1">
            <a:off x="10476000" y="288000"/>
            <a:ext cx="1404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5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Reflektera &amp; diskutera!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12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sv-SE" dirty="0" smtClean="0"/>
              <a:t>Hur hade sjuksköterskan kunnat gå tillväga om Patrik inte lämnat samtycke?</a:t>
            </a:r>
            <a:endParaRPr lang="sv-SE" dirty="0"/>
          </a:p>
          <a:p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4879642" cy="365125"/>
          </a:xfrm>
        </p:spPr>
        <p:txBody>
          <a:bodyPr/>
          <a:lstStyle/>
          <a:p>
            <a:r>
              <a:rPr lang="sv-SE" dirty="0"/>
              <a:t>Nationella Läkemedelslistan – </a:t>
            </a:r>
            <a:r>
              <a:rPr lang="sv-SE" dirty="0" smtClean="0"/>
              <a:t>Patriks receptförnyelse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101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Patrik inte lämnat samtycke…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13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Om Patrik inte </a:t>
            </a:r>
            <a:r>
              <a:rPr lang="sv-SE" dirty="0"/>
              <a:t>hade </a:t>
            </a:r>
            <a:r>
              <a:rPr lang="sv-SE" dirty="0" smtClean="0"/>
              <a:t>lämnat </a:t>
            </a:r>
            <a:r>
              <a:rPr lang="sv-SE" dirty="0"/>
              <a:t>sitt samtycke </a:t>
            </a:r>
            <a:r>
              <a:rPr lang="sv-SE" dirty="0" smtClean="0"/>
              <a:t>hade en förskrivare </a:t>
            </a:r>
            <a:r>
              <a:rPr lang="sv-SE" dirty="0"/>
              <a:t>ändå kunnat se att </a:t>
            </a:r>
            <a:r>
              <a:rPr lang="sv-SE" dirty="0" smtClean="0"/>
              <a:t>Patrik har </a:t>
            </a:r>
            <a:r>
              <a:rPr lang="sv-SE" dirty="0"/>
              <a:t>en förskrivning </a:t>
            </a:r>
            <a:r>
              <a:rPr lang="sv-SE" dirty="0" smtClean="0"/>
              <a:t>på särskilda läkemedel, eftersom </a:t>
            </a:r>
            <a:r>
              <a:rPr lang="sv-SE" dirty="0" err="1" smtClean="0"/>
              <a:t>tramadol</a:t>
            </a:r>
            <a:r>
              <a:rPr lang="sv-SE" dirty="0" smtClean="0"/>
              <a:t> är ett narkotikaklassat läkemedel.</a:t>
            </a:r>
            <a:endParaRPr lang="sv-SE" dirty="0"/>
          </a:p>
          <a:p>
            <a:r>
              <a:rPr lang="sv-SE" dirty="0" smtClean="0"/>
              <a:t>För ”särskilda läkemedel” krävs inget samtycke för att förskrivare ska få ta del av vissa uppgifterna från NLL. Särskilda </a:t>
            </a:r>
            <a:r>
              <a:rPr lang="sv-SE" dirty="0"/>
              <a:t>läkemedel är narkotika, anabola steroider, tillväxthormon och andra läkemedel där det finns risk för receptförfalskning</a:t>
            </a:r>
            <a:r>
              <a:rPr lang="sv-SE" dirty="0" smtClean="0"/>
              <a:t>.</a:t>
            </a:r>
          </a:p>
          <a:p>
            <a:r>
              <a:rPr lang="sv-SE" dirty="0" smtClean="0"/>
              <a:t>Om patienten nekar samtycke behöver förskrivaren enligt lokala riktlinjer inte förskriva läkemedlet – om det inte finns ett akut behov av behandling.</a:t>
            </a:r>
            <a:endParaRPr lang="sv-SE" dirty="0"/>
          </a:p>
          <a:p>
            <a:endParaRPr lang="sv-SE" sz="2000" dirty="0" smtClean="0"/>
          </a:p>
        </p:txBody>
      </p:sp>
      <p:sp>
        <p:nvSpPr>
          <p:cNvPr id="8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79999" y="6228000"/>
            <a:ext cx="5040063" cy="365125"/>
          </a:xfrm>
        </p:spPr>
        <p:txBody>
          <a:bodyPr/>
          <a:lstStyle/>
          <a:p>
            <a:r>
              <a:rPr lang="sv-SE" dirty="0"/>
              <a:t>Nationella Läkemedelslistan – </a:t>
            </a:r>
            <a:r>
              <a:rPr lang="sv-SE" dirty="0" smtClean="0"/>
              <a:t>Patriks receptförnyelse</a:t>
            </a:r>
            <a:endParaRPr lang="sv-SE" dirty="0"/>
          </a:p>
        </p:txBody>
      </p:sp>
      <p:pic>
        <p:nvPicPr>
          <p:cNvPr id="10" name="Platshållare för bild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-983" r="497" b="65073"/>
          <a:stretch/>
        </p:blipFill>
        <p:spPr>
          <a:xfrm flipH="1">
            <a:off x="10476000" y="288000"/>
            <a:ext cx="1404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7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information om NLL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4512588" cy="365125"/>
          </a:xfrm>
        </p:spPr>
        <p:txBody>
          <a:bodyPr/>
          <a:lstStyle/>
          <a:p>
            <a:r>
              <a:rPr lang="sv-SE" dirty="0"/>
              <a:t>Nationella Läkemedelslistan – för Cosmic användare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14</a:t>
            </a:fld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1116100" y="1923527"/>
            <a:ext cx="9359900" cy="48374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SE" sz="1800" b="1" dirty="0" smtClean="0"/>
              <a:t>Riktlinjer, utbildning, med mera:</a:t>
            </a:r>
          </a:p>
          <a:p>
            <a:pPr>
              <a:lnSpc>
                <a:spcPct val="100000"/>
              </a:lnSpc>
            </a:pPr>
            <a:r>
              <a:rPr lang="sv-SE" sz="1600" dirty="0" smtClean="0">
                <a:hlinkClick r:id="rId3"/>
              </a:rPr>
              <a:t>Nationella läkemedelslistan (NLL) | Folkhälsa och sjukvård</a:t>
            </a:r>
            <a:endParaRPr lang="sv-SE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v-SE" sz="1800" b="1" dirty="0"/>
              <a:t>L</a:t>
            </a:r>
            <a:r>
              <a:rPr lang="sv-SE" sz="1800" b="1" dirty="0" smtClean="0"/>
              <a:t>agen om nationell läkemedelslista:</a:t>
            </a:r>
          </a:p>
          <a:p>
            <a:pPr>
              <a:lnSpc>
                <a:spcPct val="100000"/>
              </a:lnSpc>
            </a:pPr>
            <a:r>
              <a:rPr lang="sv-SE" sz="1600" dirty="0" smtClean="0">
                <a:hlinkClick r:id="rId4"/>
              </a:rPr>
              <a:t>Lag </a:t>
            </a:r>
            <a:r>
              <a:rPr lang="sv-SE" sz="1600" dirty="0">
                <a:hlinkClick r:id="rId4"/>
              </a:rPr>
              <a:t>(2018:1212) </a:t>
            </a:r>
            <a:r>
              <a:rPr lang="sv-SE" sz="1600" dirty="0" smtClean="0">
                <a:hlinkClick r:id="rId4"/>
              </a:rPr>
              <a:t>om </a:t>
            </a:r>
            <a:r>
              <a:rPr lang="sv-SE" sz="1600" dirty="0">
                <a:hlinkClick r:id="rId4"/>
              </a:rPr>
              <a:t>nationell läkemedelslista | Sveriges </a:t>
            </a:r>
            <a:r>
              <a:rPr lang="sv-SE" sz="1600" dirty="0" smtClean="0">
                <a:hlinkClick r:id="rId4"/>
              </a:rPr>
              <a:t>riksdag</a:t>
            </a:r>
            <a:endParaRPr lang="sv-SE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v-SE" sz="1800" b="1" dirty="0" smtClean="0"/>
              <a:t>Har du frågor om NLL</a:t>
            </a:r>
            <a:r>
              <a:rPr lang="sv-SE" sz="1800" b="1" dirty="0"/>
              <a:t>?</a:t>
            </a:r>
            <a:endParaRPr lang="sv-SE" sz="1800" b="1" dirty="0" smtClean="0"/>
          </a:p>
          <a:p>
            <a:pPr>
              <a:lnSpc>
                <a:spcPct val="150000"/>
              </a:lnSpc>
            </a:pPr>
            <a:r>
              <a:rPr lang="sv-SE" sz="1600" dirty="0" smtClean="0"/>
              <a:t>Besök i första hand:</a:t>
            </a:r>
            <a:r>
              <a:rPr lang="sv-SE" sz="1600" dirty="0"/>
              <a:t> </a:t>
            </a:r>
            <a:r>
              <a:rPr lang="sv-SE" sz="1600" dirty="0" smtClean="0">
                <a:hlinkClick r:id="rId5"/>
              </a:rPr>
              <a:t>Frågor </a:t>
            </a:r>
            <a:r>
              <a:rPr lang="sv-SE" sz="1600" dirty="0">
                <a:hlinkClick r:id="rId5"/>
              </a:rPr>
              <a:t>och svar Nationella läkemedelslistan (NLL</a:t>
            </a:r>
            <a:r>
              <a:rPr lang="sv-SE" sz="1600" dirty="0" smtClean="0">
                <a:hlinkClick r:id="rId5"/>
              </a:rPr>
              <a:t>) </a:t>
            </a:r>
            <a:r>
              <a:rPr lang="sv-SE" sz="1600" dirty="0">
                <a:hlinkClick r:id="rId4"/>
              </a:rPr>
              <a:t>|</a:t>
            </a:r>
            <a:r>
              <a:rPr lang="sv-SE" sz="1600" dirty="0" smtClean="0">
                <a:hlinkClick r:id="rId5"/>
              </a:rPr>
              <a:t> Folkhälsa </a:t>
            </a:r>
            <a:r>
              <a:rPr lang="sv-SE" sz="1600" dirty="0">
                <a:hlinkClick r:id="rId5"/>
              </a:rPr>
              <a:t>och </a:t>
            </a:r>
            <a:r>
              <a:rPr lang="sv-SE" sz="1600" dirty="0" smtClean="0">
                <a:hlinkClick r:id="rId5"/>
              </a:rPr>
              <a:t>sjukvård</a:t>
            </a:r>
            <a:endParaRPr lang="sv-SE" sz="1600" dirty="0" smtClean="0"/>
          </a:p>
          <a:p>
            <a:pPr>
              <a:lnSpc>
                <a:spcPct val="100000"/>
              </a:lnSpc>
            </a:pPr>
            <a:r>
              <a:rPr lang="sv-SE" sz="1600" dirty="0" smtClean="0"/>
              <a:t>Hittar du inte svaret på din fråga där, gå via din Cosmic samordnare som kan använda funktionen </a:t>
            </a:r>
            <a:r>
              <a:rPr lang="sv-SE" sz="1600" i="1" dirty="0" smtClean="0"/>
              <a:t>Frågor </a:t>
            </a:r>
            <a:r>
              <a:rPr lang="sv-SE" sz="1600" i="1" dirty="0"/>
              <a:t>till </a:t>
            </a:r>
            <a:r>
              <a:rPr lang="sv-SE" sz="1600" i="1" dirty="0" smtClean="0"/>
              <a:t>sektion </a:t>
            </a:r>
            <a:r>
              <a:rPr lang="sv-SE" sz="1600" i="1" dirty="0" err="1" smtClean="0"/>
              <a:t>e-hälsa</a:t>
            </a:r>
            <a:r>
              <a:rPr lang="sv-SE" sz="1600" i="1" dirty="0" smtClean="0"/>
              <a:t> </a:t>
            </a:r>
            <a:r>
              <a:rPr lang="sv-SE" sz="1600" dirty="0" smtClean="0"/>
              <a:t>i </a:t>
            </a:r>
            <a:r>
              <a:rPr lang="sv-SE" sz="1600" dirty="0" smtClean="0">
                <a:hlinkClick r:id="rId6"/>
              </a:rPr>
              <a:t>Tjänstekatalogen</a:t>
            </a:r>
            <a:r>
              <a:rPr lang="sv-SE" sz="1600" dirty="0" smtClean="0"/>
              <a:t>.</a:t>
            </a: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68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67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8195" y="1080000"/>
            <a:ext cx="9101805" cy="819592"/>
          </a:xfrm>
        </p:spPr>
        <p:txBody>
          <a:bodyPr/>
          <a:lstStyle/>
          <a:p>
            <a:pPr algn="l"/>
            <a:r>
              <a:rPr lang="sv-SE" dirty="0" smtClean="0"/>
              <a:t>Innehåll och instruktioner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8195" y="2004665"/>
            <a:ext cx="9101805" cy="4188317"/>
          </a:xfrm>
        </p:spPr>
        <p:txBody>
          <a:bodyPr/>
          <a:lstStyle/>
          <a:p>
            <a:pPr algn="l"/>
            <a:r>
              <a:rPr lang="sv-SE" dirty="0"/>
              <a:t>Detta bildspel innehåller patientfall med </a:t>
            </a:r>
            <a:r>
              <a:rPr lang="sv-SE" dirty="0" smtClean="0"/>
              <a:t>tillhörande reflektionsfrågor </a:t>
            </a:r>
            <a:r>
              <a:rPr lang="sv-SE" dirty="0"/>
              <a:t>och information kring hur NLL kan användas.</a:t>
            </a:r>
          </a:p>
          <a:p>
            <a:pPr algn="l"/>
            <a:r>
              <a:rPr lang="sv-SE" dirty="0"/>
              <a:t>Presentationen passar bäst för möten där medarbetarna </a:t>
            </a:r>
            <a:r>
              <a:rPr lang="sv-SE" dirty="0" smtClean="0"/>
              <a:t>har möjlighet </a:t>
            </a:r>
            <a:r>
              <a:rPr lang="sv-SE" dirty="0"/>
              <a:t>att diskutera och reflektera tillsammans.</a:t>
            </a:r>
          </a:p>
          <a:p>
            <a:pPr algn="l"/>
            <a:r>
              <a:rPr lang="sv-SE" dirty="0"/>
              <a:t>För bäst möjlighet till reflektion krävs förkunskap om NLL. </a:t>
            </a:r>
            <a:r>
              <a:rPr lang="sv-SE" dirty="0" smtClean="0"/>
              <a:t>Aktiviteten </a:t>
            </a:r>
            <a:r>
              <a:rPr lang="sv-SE" dirty="0"/>
              <a:t>passar </a:t>
            </a:r>
            <a:r>
              <a:rPr lang="sv-SE" dirty="0" smtClean="0"/>
              <a:t>därför bäst </a:t>
            </a:r>
            <a:r>
              <a:rPr lang="sv-SE" dirty="0"/>
              <a:t>efter att medarbetarna </a:t>
            </a:r>
            <a:r>
              <a:rPr lang="sv-SE" dirty="0" smtClean="0"/>
              <a:t>läst </a:t>
            </a:r>
            <a:r>
              <a:rPr lang="sv-SE" dirty="0"/>
              <a:t>riktlinjerna </a:t>
            </a:r>
            <a:r>
              <a:rPr lang="sv-SE" dirty="0" smtClean="0"/>
              <a:t>för </a:t>
            </a:r>
            <a:r>
              <a:rPr lang="sv-SE" dirty="0"/>
              <a:t>NLL och/eller genomfört utbildningen.</a:t>
            </a:r>
          </a:p>
          <a:p>
            <a:pPr algn="l"/>
            <a:r>
              <a:rPr lang="sv-SE" dirty="0" smtClean="0"/>
              <a:t>Tanken är inte att alla ska kunna svara ”rätt” på frågorna. Reflektionen är det viktiga!</a:t>
            </a:r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sp>
        <p:nvSpPr>
          <p:cNvPr id="11" name="Platshållare för sidfot 2"/>
          <p:cNvSpPr txBox="1">
            <a:spLocks/>
          </p:cNvSpPr>
          <p:nvPr/>
        </p:nvSpPr>
        <p:spPr>
          <a:xfrm>
            <a:off x="2371540" y="546921"/>
            <a:ext cx="7538003" cy="428006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 smtClean="0"/>
              <a:t>[TA BORT DENNA BILD VID ANVÄNDING AV PRESENTATION]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0182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Upplägg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4533400" cy="365125"/>
          </a:xfrm>
        </p:spPr>
        <p:txBody>
          <a:bodyPr/>
          <a:lstStyle/>
          <a:p>
            <a:r>
              <a:rPr lang="sv-SE" dirty="0" smtClean="0"/>
              <a:t>Nationella Läkemedelslistan – för </a:t>
            </a:r>
            <a:r>
              <a:rPr lang="sv-SE" dirty="0"/>
              <a:t>C</a:t>
            </a:r>
            <a:r>
              <a:rPr lang="sv-SE" dirty="0" smtClean="0"/>
              <a:t>osmic användare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Ni kommer nu få ta del av två patientfall med tillhörande reflektionsfrågor.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smtClean="0"/>
              <a:t>Patientfall 1</a:t>
            </a:r>
            <a:r>
              <a:rPr lang="sv-SE" dirty="0"/>
              <a:t> </a:t>
            </a:r>
            <a:r>
              <a:rPr lang="sv-SE" dirty="0" smtClean="0"/>
              <a:t>- Esthers mottagningsbesök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smtClean="0"/>
              <a:t>Patientfall 2 </a:t>
            </a:r>
            <a:r>
              <a:rPr lang="sv-SE" dirty="0" smtClean="0"/>
              <a:t>- Patriks receptförnyelse</a:t>
            </a:r>
          </a:p>
          <a:p>
            <a:pPr marL="457200" indent="-457200">
              <a:buFont typeface="+mj-lt"/>
              <a:buAutoNum type="arabicPeriod"/>
            </a:pPr>
            <a:endParaRPr lang="sv-SE" sz="2000" dirty="0"/>
          </a:p>
          <a:p>
            <a:endParaRPr lang="sv-SE" sz="1800" dirty="0" smtClean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  <p:sp>
        <p:nvSpPr>
          <p:cNvPr id="6" name="Rektangel med rundade hörn 5"/>
          <p:cNvSpPr/>
          <p:nvPr/>
        </p:nvSpPr>
        <p:spPr>
          <a:xfrm>
            <a:off x="1077675" y="4293585"/>
            <a:ext cx="9360138" cy="1454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dirty="0"/>
              <a:t>Patientfallen är fiktiva exempel för att skapa förståelse för </a:t>
            </a:r>
            <a:r>
              <a:rPr lang="sv-SE" sz="2000" dirty="0" smtClean="0"/>
              <a:t>när </a:t>
            </a:r>
            <a:r>
              <a:rPr lang="sv-SE" sz="2000" dirty="0"/>
              <a:t>NLL kan vara användbart. Rutinerna för hur liknande </a:t>
            </a:r>
            <a:r>
              <a:rPr lang="sv-SE" sz="2000" dirty="0" smtClean="0"/>
              <a:t>ärenden </a:t>
            </a:r>
            <a:r>
              <a:rPr lang="sv-SE" sz="2000" dirty="0"/>
              <a:t>hanteras kan se olika ut i olika verksamheter.</a:t>
            </a:r>
          </a:p>
        </p:txBody>
      </p:sp>
    </p:spTree>
    <p:extLst>
      <p:ext uri="{BB962C8B-B14F-4D97-AF65-F5344CB8AC3E}">
        <p14:creationId xmlns:p14="http://schemas.microsoft.com/office/powerpoint/2010/main" val="59653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Esthers mottagningsbesök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522288" cy="365125"/>
          </a:xfrm>
        </p:spPr>
        <p:txBody>
          <a:bodyPr/>
          <a:lstStyle/>
          <a:p>
            <a:fld id="{8EEB9E62-4301-493A-8C73-0409F1A2D539}" type="slidenum">
              <a:rPr lang="sv-SE" smtClean="0">
                <a:solidFill>
                  <a:schemeClr val="bg1"/>
                </a:solidFill>
              </a:rPr>
              <a:pPr/>
              <a:t>4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0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7913" y="0"/>
            <a:ext cx="9359900" cy="6858000"/>
          </a:xfrm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Esther kommer till mottagningen för uppföljning av sin hypertoni.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För en månad sedan fick hon ytterligare ett läkemedel, utöver de hon redan hade för att sänka sitt blodtryck.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Vid dagens uppföljning visar mätningen 180/100 </a:t>
            </a:r>
            <a:r>
              <a:rPr lang="sv-SE" dirty="0" err="1" smtClean="0"/>
              <a:t>mmHg</a:t>
            </a:r>
            <a:r>
              <a:rPr lang="sv-SE" dirty="0" smtClean="0"/>
              <a:t>, men Esther säger att hon mår bra.</a:t>
            </a:r>
            <a:r>
              <a:rPr lang="sv-SE" dirty="0"/>
              <a:t> 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Du </a:t>
            </a:r>
            <a:r>
              <a:rPr lang="sv-SE" dirty="0"/>
              <a:t>funderar på hur följsam </a:t>
            </a:r>
            <a:r>
              <a:rPr lang="sv-SE" dirty="0" smtClean="0"/>
              <a:t>Esther </a:t>
            </a:r>
            <a:r>
              <a:rPr lang="sv-SE" dirty="0"/>
              <a:t>är till sin behandling och frågar. 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Esther </a:t>
            </a:r>
            <a:r>
              <a:rPr lang="sv-SE" dirty="0"/>
              <a:t>svarar att hon inte gillar läkemedel men att hon tar de hon har blivit ordinerad.</a:t>
            </a:r>
          </a:p>
          <a:p>
            <a:endParaRPr lang="sv-SE" dirty="0"/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/>
          <a:p>
            <a:fld id="{8EEB9E62-4301-493A-8C73-0409F1A2D539}" type="slidenum">
              <a:rPr lang="sv-SE" smtClean="0"/>
              <a:t>5</a:t>
            </a:fld>
            <a:endParaRPr lang="sv-SE" dirty="0"/>
          </a:p>
        </p:txBody>
      </p:sp>
      <p:sp>
        <p:nvSpPr>
          <p:cNvPr id="9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79999" y="6228000"/>
            <a:ext cx="4751305" cy="365125"/>
          </a:xfrm>
        </p:spPr>
        <p:txBody>
          <a:bodyPr/>
          <a:lstStyle/>
          <a:p>
            <a:r>
              <a:rPr lang="sv-SE" dirty="0"/>
              <a:t>Nationella Läkemedelslistan – </a:t>
            </a:r>
            <a:r>
              <a:rPr lang="sv-SE" dirty="0" smtClean="0"/>
              <a:t>Esthers mottagningsbesök</a:t>
            </a:r>
            <a:endParaRPr lang="sv-SE" dirty="0"/>
          </a:p>
        </p:txBody>
      </p:sp>
      <p:pic>
        <p:nvPicPr>
          <p:cNvPr id="11" name="Platshållare för bild 1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" b="322"/>
          <a:stretch>
            <a:fillRect/>
          </a:stretch>
        </p:blipFill>
        <p:spPr>
          <a:xfrm flipH="1">
            <a:off x="10476000" y="288000"/>
            <a:ext cx="1404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Reflektera &amp; diskutera!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sv-SE" dirty="0" smtClean="0"/>
              <a:t>Hur kan NLL vara till hjälp vid besöket?</a:t>
            </a:r>
            <a:endParaRPr lang="sv-SE" dirty="0"/>
          </a:p>
          <a:p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/>
      </p:pic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4879642" cy="365125"/>
          </a:xfrm>
        </p:spPr>
        <p:txBody>
          <a:bodyPr/>
          <a:lstStyle/>
          <a:p>
            <a:r>
              <a:rPr lang="sv-SE" dirty="0"/>
              <a:t>Nationella Läkemedelslistan – </a:t>
            </a:r>
            <a:r>
              <a:rPr lang="sv-SE" dirty="0" smtClean="0"/>
              <a:t>Esthers mottagningsbesök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207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 </a:t>
            </a:r>
            <a:r>
              <a:rPr lang="sv-SE" dirty="0"/>
              <a:t>Nationella </a:t>
            </a:r>
            <a:r>
              <a:rPr lang="sv-SE" dirty="0" smtClean="0"/>
              <a:t>läkemedelslistan…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Du får Esthers samtycke till att ta del av hennes uppgifter i Nationella läkemedelslistan.</a:t>
            </a:r>
          </a:p>
          <a:p>
            <a:r>
              <a:rPr lang="sv-SE" dirty="0" smtClean="0"/>
              <a:t>I NLL ser du att det senast förskrivna läkemedlet aldrig hämtades ut och att hennes övriga blodtrycksmediciner bara hämtats ut sporadiskt.</a:t>
            </a:r>
          </a:p>
          <a:p>
            <a:r>
              <a:rPr lang="sv-SE" dirty="0" smtClean="0"/>
              <a:t>Med den informationen kan du ta ett mer informerat samtal med Esther om sin fortsatta läkemedelsbehandling. </a:t>
            </a:r>
            <a:endParaRPr lang="sv-SE" strike="sngStrike" dirty="0" smtClean="0"/>
          </a:p>
        </p:txBody>
      </p:sp>
      <p:sp>
        <p:nvSpPr>
          <p:cNvPr id="8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5048084" cy="365125"/>
          </a:xfrm>
        </p:spPr>
        <p:txBody>
          <a:bodyPr/>
          <a:lstStyle/>
          <a:p>
            <a:r>
              <a:rPr lang="sv-SE" dirty="0"/>
              <a:t>Nationella Läkemedelslistan – </a:t>
            </a:r>
            <a:r>
              <a:rPr lang="sv-SE" dirty="0" smtClean="0"/>
              <a:t>Esthers mottagningsbesök</a:t>
            </a:r>
            <a:endParaRPr lang="sv-SE" dirty="0"/>
          </a:p>
        </p:txBody>
      </p:sp>
      <p:pic>
        <p:nvPicPr>
          <p:cNvPr id="9" name="Platshållare för bild 1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" b="322"/>
          <a:stretch>
            <a:fillRect/>
          </a:stretch>
        </p:blipFill>
        <p:spPr>
          <a:xfrm flipH="1">
            <a:off x="10476000" y="288000"/>
            <a:ext cx="1404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0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Patriks receptförnyelse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522288" cy="365125"/>
          </a:xfrm>
        </p:spPr>
        <p:txBody>
          <a:bodyPr/>
          <a:lstStyle/>
          <a:p>
            <a:fld id="{8EEB9E62-4301-493A-8C73-0409F1A2D539}" type="slidenum">
              <a:rPr lang="sv-SE" smtClean="0">
                <a:solidFill>
                  <a:schemeClr val="bg1"/>
                </a:solidFill>
              </a:rPr>
              <a:pPr/>
              <a:t>8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2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7913" y="0"/>
            <a:ext cx="9359900" cy="6858000"/>
          </a:xfrm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Patrik </a:t>
            </a:r>
            <a:r>
              <a:rPr lang="sv-SE" dirty="0"/>
              <a:t>loggar in på 1177 och skickar via tjänsten Receptförnyelse in ett önskemål om att förnya recept på </a:t>
            </a:r>
            <a:r>
              <a:rPr lang="sv-SE" dirty="0" err="1" smtClean="0"/>
              <a:t>tramadol</a:t>
            </a:r>
            <a:r>
              <a:rPr lang="sv-SE" dirty="0" smtClean="0"/>
              <a:t>.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På mottagningen </a:t>
            </a:r>
            <a:r>
              <a:rPr lang="sv-SE" dirty="0"/>
              <a:t>öppnar </a:t>
            </a:r>
            <a:r>
              <a:rPr lang="sv-SE" dirty="0" smtClean="0"/>
              <a:t>en sjuksköterska förfrågan </a:t>
            </a:r>
            <a:r>
              <a:rPr lang="sv-SE" dirty="0"/>
              <a:t>i </a:t>
            </a:r>
            <a:r>
              <a:rPr lang="sv-SE" dirty="0" smtClean="0"/>
              <a:t>Personalverktyget.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Innan </a:t>
            </a:r>
            <a:r>
              <a:rPr lang="sv-SE" dirty="0" smtClean="0"/>
              <a:t>ärendet skickas till </a:t>
            </a:r>
            <a:r>
              <a:rPr lang="sv-SE" dirty="0"/>
              <a:t>ansvarig </a:t>
            </a:r>
            <a:r>
              <a:rPr lang="sv-SE" dirty="0" smtClean="0"/>
              <a:t>läkare </a:t>
            </a:r>
            <a:r>
              <a:rPr lang="sv-SE" dirty="0"/>
              <a:t>kontrollerar </a:t>
            </a:r>
            <a:r>
              <a:rPr lang="sv-SE" dirty="0" smtClean="0"/>
              <a:t>sjuksköterskan </a:t>
            </a:r>
            <a:r>
              <a:rPr lang="sv-SE" dirty="0"/>
              <a:t>i Cosmic läkemedelslista om förnyelse av recept är rimligt</a:t>
            </a:r>
            <a:r>
              <a:rPr lang="sv-SE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 Cosmics läkemedelslista ser det ut som </a:t>
            </a:r>
            <a:r>
              <a:rPr lang="sv-SE" dirty="0" smtClean="0"/>
              <a:t>Patrik fick </a:t>
            </a:r>
            <a:r>
              <a:rPr lang="sv-SE" dirty="0"/>
              <a:t>ett recept för fem månader sedan</a:t>
            </a:r>
            <a:r>
              <a:rPr lang="sv-SE" dirty="0" smtClean="0"/>
              <a:t>.</a:t>
            </a:r>
          </a:p>
          <a:p>
            <a:endParaRPr lang="sv-SE" dirty="0"/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/>
          <a:p>
            <a:fld id="{8EEB9E62-4301-493A-8C73-0409F1A2D539}" type="slidenum">
              <a:rPr lang="sv-SE" smtClean="0"/>
              <a:t>9</a:t>
            </a:fld>
            <a:endParaRPr lang="sv-SE" dirty="0"/>
          </a:p>
        </p:txBody>
      </p:sp>
      <p:sp>
        <p:nvSpPr>
          <p:cNvPr id="9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79999" y="6228000"/>
            <a:ext cx="4751305" cy="365125"/>
          </a:xfrm>
        </p:spPr>
        <p:txBody>
          <a:bodyPr/>
          <a:lstStyle/>
          <a:p>
            <a:r>
              <a:rPr lang="sv-SE" dirty="0"/>
              <a:t>Nationella Läkemedelslistan – </a:t>
            </a:r>
            <a:r>
              <a:rPr lang="sv-SE" dirty="0" smtClean="0"/>
              <a:t>Patriks receptförnyelse</a:t>
            </a:r>
            <a:endParaRPr lang="sv-SE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t="-805" r="-497" b="64895"/>
          <a:stretch/>
        </p:blipFill>
        <p:spPr>
          <a:xfrm flipH="1">
            <a:off x="10476000" y="288000"/>
            <a:ext cx="1404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6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318</TotalTime>
  <Words>752</Words>
  <Application>Microsoft Office PowerPoint</Application>
  <PresentationFormat>Bredbild</PresentationFormat>
  <Paragraphs>81</Paragraphs>
  <Slides>15</Slides>
  <Notes>6</Notes>
  <HiddenSlides>1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Office-tema</vt:lpstr>
      <vt:lpstr>Nationella läkemedelslistan</vt:lpstr>
      <vt:lpstr>Innehåll och instruktioner</vt:lpstr>
      <vt:lpstr>Upplägg</vt:lpstr>
      <vt:lpstr>Esthers mottagningsbesök</vt:lpstr>
      <vt:lpstr>PowerPoint-presentation</vt:lpstr>
      <vt:lpstr>Reflektera &amp; diskutera!</vt:lpstr>
      <vt:lpstr>Med Nationella läkemedelslistan…</vt:lpstr>
      <vt:lpstr>Patriks receptförnyelse</vt:lpstr>
      <vt:lpstr>PowerPoint-presentation</vt:lpstr>
      <vt:lpstr>Reflektera &amp; diskutera!</vt:lpstr>
      <vt:lpstr>Med Nationella läkemedelslistan…</vt:lpstr>
      <vt:lpstr>Reflektera &amp; diskutera!</vt:lpstr>
      <vt:lpstr>Om Patrik inte lämnat samtycke…</vt:lpstr>
      <vt:lpstr>Mer information om NLL</vt:lpstr>
      <vt:lpstr>PowerPoint-presentation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Nationella läkemedelslistan</dc:title>
  <dc:creator>Bengtsson Ida</dc:creator>
  <cp:lastModifiedBy>Bengtsson Ida</cp:lastModifiedBy>
  <cp:revision>15</cp:revision>
  <dcterms:created xsi:type="dcterms:W3CDTF">2025-10-30T09:19:25Z</dcterms:created>
  <dcterms:modified xsi:type="dcterms:W3CDTF">2025-10-31T06:02:28Z</dcterms:modified>
</cp:coreProperties>
</file>