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tshållare för innehåll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innehåll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Ellip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Rubri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tshållare för innehåll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B371E7-5236-4703-8449-F3F0203577CA}" type="datetimeFigureOut">
              <a:rPr lang="sv-SE" smtClean="0"/>
              <a:t>2018-04-19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A15B11-FDAE-426E-8B79-F66C144B5D94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1888"/>
          </a:xfrm>
        </p:spPr>
        <p:txBody>
          <a:bodyPr>
            <a:normAutofit/>
          </a:bodyPr>
          <a:lstStyle/>
          <a:p>
            <a:r>
              <a:rPr lang="sv-SE" dirty="0" smtClean="0"/>
              <a:t>Instruktion för att ge </a:t>
            </a:r>
          </a:p>
          <a:p>
            <a:r>
              <a:rPr lang="sv-SE" dirty="0" smtClean="0"/>
              <a:t>bolusdos (</a:t>
            </a:r>
            <a:r>
              <a:rPr lang="sv-SE" dirty="0"/>
              <a:t>extrados</a:t>
            </a:r>
            <a:r>
              <a:rPr lang="sv-SE" dirty="0" smtClean="0"/>
              <a:t>)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Team postoperativ smärta</a:t>
            </a:r>
          </a:p>
          <a:p>
            <a:r>
              <a:rPr lang="sv-SE" dirty="0" smtClean="0"/>
              <a:t>Länssjukhuset Ryhov, Jönköping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Postoperativ epiduralbehandling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1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700" dirty="0">
                <a:solidFill>
                  <a:prstClr val="black"/>
                </a:solidFill>
                <a:ea typeface="+mn-ea"/>
                <a:cs typeface="+mn-cs"/>
              </a:rPr>
              <a:t>Infusionspump Braun </a:t>
            </a:r>
            <a:r>
              <a:rPr lang="sv-SE" sz="2700" dirty="0" err="1">
                <a:solidFill>
                  <a:prstClr val="black"/>
                </a:solidFill>
                <a:ea typeface="+mn-ea"/>
                <a:cs typeface="+mn-cs"/>
              </a:rPr>
              <a:t>Infusomat</a:t>
            </a:r>
            <a:r>
              <a:rPr lang="sv-SE" sz="2700" dirty="0">
                <a:solidFill>
                  <a:prstClr val="black"/>
                </a:solidFill>
                <a:ea typeface="+mn-ea"/>
                <a:cs typeface="+mn-cs"/>
              </a:rPr>
              <a:t> Space används vid epiduralbehandling.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sz="2000" dirty="0" smtClean="0"/>
          </a:p>
          <a:p>
            <a:r>
              <a:rPr lang="sv-SE" sz="2000" dirty="0" smtClean="0"/>
              <a:t>Bolusdos ges med pågående läkemedelsinfusion.</a:t>
            </a:r>
          </a:p>
          <a:p>
            <a:pPr marL="0" indent="0">
              <a:buNone/>
            </a:pPr>
            <a:endParaRPr lang="sv-SE" sz="2000" dirty="0" smtClean="0"/>
          </a:p>
          <a:p>
            <a:r>
              <a:rPr lang="sv-SE" sz="2000" dirty="0" smtClean="0"/>
              <a:t>Bolusdos ges via infusionspump för att minska risken för kontaminering.</a:t>
            </a:r>
            <a:endParaRPr lang="sv-S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969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sz="2000" dirty="0" smtClean="0"/>
              <a:t>Bolusdos ges utan att stoppa den kontinuerliga infusionen.</a:t>
            </a:r>
            <a:endParaRPr lang="sv-SE" sz="2000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7388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sz="2000" dirty="0" smtClean="0"/>
              <a:t>Tryck på knappen för att ge bolus.</a:t>
            </a:r>
            <a:endParaRPr lang="sv-SE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5" y="1556792"/>
            <a:ext cx="6969125" cy="2474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 3"/>
          <p:cNvSpPr/>
          <p:nvPr/>
        </p:nvSpPr>
        <p:spPr>
          <a:xfrm>
            <a:off x="5868144" y="2312384"/>
            <a:ext cx="432048" cy="432048"/>
          </a:xfrm>
          <a:prstGeom prst="ellipse">
            <a:avLst/>
          </a:prstGeom>
          <a:noFill/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5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sz="2000" dirty="0" smtClean="0"/>
              <a:t>Tryck på pilen. Ange dos i ml.</a:t>
            </a:r>
            <a:endParaRPr lang="sv-SE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5" y="1556792"/>
            <a:ext cx="6969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 3"/>
          <p:cNvSpPr/>
          <p:nvPr/>
        </p:nvSpPr>
        <p:spPr>
          <a:xfrm>
            <a:off x="4410228" y="2600416"/>
            <a:ext cx="395552" cy="36004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1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sz="2000" dirty="0" smtClean="0"/>
              <a:t>Tryck på OK</a:t>
            </a:r>
            <a:endParaRPr lang="sv-SE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69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 3"/>
          <p:cNvSpPr/>
          <p:nvPr/>
        </p:nvSpPr>
        <p:spPr>
          <a:xfrm>
            <a:off x="5436096" y="2866256"/>
            <a:ext cx="360040" cy="34672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1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5142312"/>
          </a:xfrm>
        </p:spPr>
        <p:txBody>
          <a:bodyPr>
            <a:normAutofit fontScale="32500" lnSpcReduction="20000"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900" dirty="0" smtClean="0"/>
          </a:p>
          <a:p>
            <a:endParaRPr lang="sv-SE" sz="2900" dirty="0" smtClean="0"/>
          </a:p>
          <a:p>
            <a:endParaRPr lang="sv-SE" sz="2900" dirty="0"/>
          </a:p>
          <a:p>
            <a:endParaRPr lang="sv-SE" sz="3600" dirty="0" smtClean="0"/>
          </a:p>
          <a:p>
            <a:endParaRPr lang="sv-SE" sz="3600" dirty="0"/>
          </a:p>
          <a:p>
            <a:endParaRPr lang="sv-SE" sz="3600" dirty="0" smtClean="0"/>
          </a:p>
          <a:p>
            <a:endParaRPr lang="sv-SE" sz="3600" dirty="0"/>
          </a:p>
          <a:p>
            <a:endParaRPr lang="sv-SE" sz="3600" dirty="0" smtClean="0"/>
          </a:p>
          <a:p>
            <a:r>
              <a:rPr lang="sv-SE" sz="6200" dirty="0" smtClean="0"/>
              <a:t>Pumpen </a:t>
            </a:r>
            <a:r>
              <a:rPr lang="sv-SE" sz="6200" dirty="0"/>
              <a:t>är inställd på att ge bolus iv. Det gör att motståndet i den tunna </a:t>
            </a:r>
            <a:r>
              <a:rPr lang="sv-SE" sz="6200"/>
              <a:t>slangen </a:t>
            </a:r>
            <a:r>
              <a:rPr lang="sv-SE" sz="6200" smtClean="0"/>
              <a:t>blir </a:t>
            </a:r>
            <a:r>
              <a:rPr lang="sv-SE" sz="6200" dirty="0"/>
              <a:t>för högt och larmar om tiden inte ställs om</a:t>
            </a:r>
            <a:r>
              <a:rPr lang="sv-SE" sz="6200" dirty="0" smtClean="0"/>
              <a:t>.</a:t>
            </a:r>
          </a:p>
          <a:p>
            <a:pPr marL="0" indent="0">
              <a:buNone/>
            </a:pPr>
            <a:endParaRPr lang="sv-SE" sz="6200" dirty="0"/>
          </a:p>
          <a:p>
            <a:pPr lvl="0">
              <a:buClr>
                <a:srgbClr val="D16349"/>
              </a:buClr>
            </a:pPr>
            <a:r>
              <a:rPr lang="sv-SE" sz="6200" dirty="0" smtClean="0"/>
              <a:t>Tryck på pilen igen. Ange tid för att ge infusionen, halvera tiden utifrån dos t ex ges 6 ml anges ca 3 min, </a:t>
            </a:r>
            <a:r>
              <a:rPr lang="sv-SE" sz="6200" dirty="0" smtClean="0">
                <a:solidFill>
                  <a:prstClr val="black"/>
                </a:solidFill>
              </a:rPr>
              <a:t>bolus </a:t>
            </a:r>
            <a:r>
              <a:rPr lang="sv-SE" sz="6200" dirty="0">
                <a:solidFill>
                  <a:prstClr val="black"/>
                </a:solidFill>
              </a:rPr>
              <a:t>på 4 ml ange 2 min etc.</a:t>
            </a:r>
          </a:p>
          <a:p>
            <a:pPr marL="0" indent="0">
              <a:buNone/>
            </a:pPr>
            <a:endParaRPr lang="sv-SE" sz="2900" dirty="0" smtClean="0"/>
          </a:p>
          <a:p>
            <a:pPr marL="0" indent="0">
              <a:buNone/>
            </a:pPr>
            <a:r>
              <a:rPr lang="sv-SE" dirty="0" smtClean="0"/>
              <a:t>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</a:t>
            </a:r>
            <a:endParaRPr lang="sv-SE" sz="1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5" y="1583426"/>
            <a:ext cx="6552728" cy="23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 3"/>
          <p:cNvSpPr/>
          <p:nvPr/>
        </p:nvSpPr>
        <p:spPr>
          <a:xfrm>
            <a:off x="4210975" y="2564904"/>
            <a:ext cx="400979" cy="36004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1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2400" dirty="0" smtClean="0"/>
              <a:t>Tryck på bolusknappen igen.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Stå kvar och kontrollera att hela dosen går in! Bryts tillförseln går det inte i efterhand att se hur mycket som gavs. När bolusen gått in, går pumpen automatiskt tillbaka till den kontinuerliga infusionen.</a:t>
            </a:r>
            <a:endParaRPr lang="sv-SE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" y="1628800"/>
            <a:ext cx="69691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34" y="2392100"/>
            <a:ext cx="420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örvaltning">
  <a:themeElements>
    <a:clrScheme name="Förvaltning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3890</TotalTime>
  <Words>179</Words>
  <Application>Microsoft Office PowerPoint</Application>
  <PresentationFormat>Bildspel på skärmen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Förvaltning</vt:lpstr>
      <vt:lpstr>Postoperativ epiduralbehandling</vt:lpstr>
      <vt:lpstr>Infusionspump Braun Infusomat Space används vid epiduralbehandling.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Postoperativ epiduralbehandling</dc:title>
  <dc:creator>EKlient</dc:creator>
  <cp:lastModifiedBy>Nero Petra</cp:lastModifiedBy>
  <cp:revision>10</cp:revision>
  <cp:lastPrinted>2018-04-19T11:32:47Z</cp:lastPrinted>
  <dcterms:created xsi:type="dcterms:W3CDTF">2018-04-10T13:47:28Z</dcterms:created>
  <dcterms:modified xsi:type="dcterms:W3CDTF">2018-04-19T11:33:12Z</dcterms:modified>
</cp:coreProperties>
</file>