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2" r:id="rId12"/>
    <p:sldId id="270" r:id="rId13"/>
    <p:sldId id="273" r:id="rId14"/>
    <p:sldId id="271" r:id="rId15"/>
    <p:sldId id="27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Knewave" panose="020B0604020202020204" charset="0"/>
      <p:regular r:id="rId22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ter Julia" initials="LJ" lastIdx="1" clrIdx="0">
    <p:extLst>
      <p:ext uri="{19B8F6BF-5375-455C-9EA6-DF929625EA0E}">
        <p15:presenceInfo xmlns:p15="http://schemas.microsoft.com/office/powerpoint/2012/main" userId="Lindster Ju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63F"/>
    <a:srgbClr val="FDE7E8"/>
    <a:srgbClr val="F7F7D9"/>
    <a:srgbClr val="579835"/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2AA8834F-8B2E-4FE1-A507-25CB955F2D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C3D5B91-8213-4E8B-A30C-A1C99F0522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50" y="6163078"/>
            <a:ext cx="2185420" cy="4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B191D84-2F58-4EDE-80E6-7B0D15419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AD5B18D-FB5C-4B65-9CD0-509205971A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50" y="6163078"/>
            <a:ext cx="2185420" cy="4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579835"/>
                </a:solidFill>
              </a:rPr>
              <a:t>Region Jönköpings</a:t>
            </a:r>
            <a:r>
              <a:rPr lang="sv-SE" sz="2200" b="1" baseline="0" dirty="0">
                <a:solidFill>
                  <a:srgbClr val="579835"/>
                </a:solidFill>
              </a:rPr>
              <a:t> län</a:t>
            </a:r>
            <a:endParaRPr lang="sv-SE" sz="2200" b="1" dirty="0">
              <a:solidFill>
                <a:srgbClr val="579835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579835"/>
                </a:solidFill>
              </a:rPr>
              <a:t>www.rjl.se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52686C18-6BF8-4FDC-8029-6C75391EE0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40214"/>
            <a:ext cx="3736856" cy="1271019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500D90AF-49FB-41F9-B2FD-184CD866D9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1C80F78-EA37-48B4-B96F-1247F4E92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7" r="-1"/>
          <a:stretch/>
        </p:blipFill>
        <p:spPr>
          <a:xfrm>
            <a:off x="6599085" y="0"/>
            <a:ext cx="5592915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8DC63F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8DC6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A14CEAC-512F-437B-9148-44D53BC688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579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73CD1997-4464-42C9-9EB0-D43828703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7" r="-1"/>
          <a:stretch/>
        </p:blipFill>
        <p:spPr>
          <a:xfrm>
            <a:off x="6599085" y="0"/>
            <a:ext cx="5592915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FFF3E30-0DD3-4B97-96F4-9C7CD511DE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50" y="6163078"/>
            <a:ext cx="2185420" cy="4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8350711-29BF-4375-AC46-F727D0F32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7E9C380-2E26-4751-97EE-36E7A3622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DAB8986-C448-4F74-8C65-B94576AEE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BFA92AA-B6DF-4877-AF3D-A4FD590912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3735478-D647-4477-A23D-A332B556D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8DC63F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8DC63F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8DC63F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8DC63F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8DC63F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8DC63F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1315"/>
            <a:ext cx="2036618" cy="2036618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 rot="21079145">
            <a:off x="2286000" y="2499757"/>
            <a:ext cx="71608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0" dirty="0" smtClean="0">
                <a:solidFill>
                  <a:schemeClr val="bg1"/>
                </a:solidFill>
                <a:latin typeface="Knewave" panose="02000806000000020004" pitchFamily="2" charset="0"/>
              </a:rPr>
              <a:t>Det digitala </a:t>
            </a:r>
            <a:br>
              <a:rPr lang="sv-SE" sz="8000" dirty="0" smtClean="0">
                <a:solidFill>
                  <a:schemeClr val="bg1"/>
                </a:solidFill>
                <a:latin typeface="Knewave" panose="02000806000000020004" pitchFamily="2" charset="0"/>
              </a:rPr>
            </a:br>
            <a:r>
              <a:rPr lang="sv-SE" sz="8000" dirty="0" smtClean="0">
                <a:solidFill>
                  <a:schemeClr val="bg1"/>
                </a:solidFill>
                <a:latin typeface="Knewave" panose="02000806000000020004" pitchFamily="2" charset="0"/>
              </a:rPr>
              <a:t>2-årsbesöket</a:t>
            </a:r>
            <a:endParaRPr lang="sv-SE" sz="8000" dirty="0">
              <a:solidFill>
                <a:schemeClr val="bg1"/>
              </a:solidFill>
              <a:latin typeface="Knewave" panose="020008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10</a:t>
            </a:fld>
            <a:endParaRPr lang="sv-SE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>
          <a:xfrm>
            <a:off x="756812" y="457606"/>
            <a:ext cx="1404000" cy="1404000"/>
          </a:xfr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21" y="205733"/>
            <a:ext cx="6790958" cy="644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0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97" y="205733"/>
            <a:ext cx="6794006" cy="644653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2" y="457606"/>
            <a:ext cx="1404000" cy="1404000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58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09" y="1364673"/>
            <a:ext cx="7118411" cy="474560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356476"/>
            <a:ext cx="9360000" cy="1296000"/>
          </a:xfrm>
        </p:spPr>
        <p:txBody>
          <a:bodyPr/>
          <a:lstStyle/>
          <a:p>
            <a:r>
              <a:rPr lang="sv-SE" b="0" dirty="0" smtClean="0">
                <a:latin typeface="Knewave" panose="02000806000000020004" pitchFamily="2" charset="0"/>
              </a:rPr>
              <a:t>Vatten är bästa drycken</a:t>
            </a:r>
            <a:endParaRPr lang="sv-SE" b="0" dirty="0">
              <a:latin typeface="Knewave" panose="02000806000000020004" pitchFamily="2" charset="0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Tandvård i mobilen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12</a:t>
            </a:fld>
            <a:endParaRPr lang="sv-SE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068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356476"/>
            <a:ext cx="9360000" cy="1296000"/>
          </a:xfrm>
        </p:spPr>
        <p:txBody>
          <a:bodyPr/>
          <a:lstStyle/>
          <a:p>
            <a:r>
              <a:rPr lang="sv-SE" b="0" dirty="0" smtClean="0">
                <a:latin typeface="Knewave" panose="02000806000000020004" pitchFamily="2" charset="0"/>
              </a:rPr>
              <a:t>Napp eller tumme – sluta i tid!</a:t>
            </a:r>
            <a:endParaRPr lang="sv-SE" b="0" dirty="0">
              <a:latin typeface="Knewave" panose="02000806000000020004" pitchFamily="2" charset="0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Tandvård i mobilen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13</a:t>
            </a:fld>
            <a:endParaRPr lang="sv-SE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/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09" y="1364673"/>
            <a:ext cx="7118411" cy="47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1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Rektangel 81"/>
          <p:cNvSpPr/>
          <p:nvPr/>
        </p:nvSpPr>
        <p:spPr>
          <a:xfrm>
            <a:off x="762842" y="1858298"/>
            <a:ext cx="2346851" cy="3631718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356476"/>
            <a:ext cx="9360000" cy="1296000"/>
          </a:xfrm>
        </p:spPr>
        <p:txBody>
          <a:bodyPr/>
          <a:lstStyle/>
          <a:p>
            <a:r>
              <a:rPr lang="sv-SE" b="0" dirty="0" smtClean="0">
                <a:latin typeface="Knewave" panose="02000806000000020004" pitchFamily="2" charset="0"/>
              </a:rPr>
              <a:t>Hur mycket socker finns det?</a:t>
            </a:r>
            <a:endParaRPr lang="sv-SE" b="0" dirty="0">
              <a:latin typeface="Knewave" panose="02000806000000020004" pitchFamily="2" charset="0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Tandvård i mobilen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/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73" y="2021884"/>
            <a:ext cx="1435426" cy="1229466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838063" y="1940325"/>
            <a:ext cx="223711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ANTAL SOCKERBITAR</a:t>
            </a:r>
          </a:p>
          <a:p>
            <a:endParaRPr lang="sv-SE" sz="1100" b="1" dirty="0" smtClean="0">
              <a:solidFill>
                <a:schemeClr val="bg1"/>
              </a:solidFill>
            </a:endParaRPr>
          </a:p>
          <a:p>
            <a:r>
              <a:rPr lang="sv-SE" sz="1100" b="1" dirty="0" smtClean="0">
                <a:solidFill>
                  <a:schemeClr val="bg1"/>
                </a:solidFill>
              </a:rPr>
              <a:t>CHOKLADDRYCK/OBOY</a:t>
            </a:r>
          </a:p>
          <a:p>
            <a:r>
              <a:rPr lang="sv-SE" sz="1100" b="1" dirty="0" smtClean="0">
                <a:solidFill>
                  <a:schemeClr val="bg1"/>
                </a:solidFill>
              </a:rPr>
              <a:t>2 dl = 5 sockerbitar</a:t>
            </a:r>
          </a:p>
          <a:p>
            <a:endParaRPr lang="sv-SE" sz="1100" b="1" dirty="0" smtClean="0">
              <a:solidFill>
                <a:schemeClr val="bg1"/>
              </a:solidFill>
            </a:endParaRPr>
          </a:p>
          <a:p>
            <a:r>
              <a:rPr lang="sv-SE" sz="1100" b="1" dirty="0" smtClean="0">
                <a:solidFill>
                  <a:schemeClr val="bg1"/>
                </a:solidFill>
              </a:rPr>
              <a:t>GLASS</a:t>
            </a:r>
            <a:endParaRPr lang="sv-SE" sz="1100" b="1" dirty="0">
              <a:solidFill>
                <a:schemeClr val="bg1"/>
              </a:solidFill>
            </a:endParaRPr>
          </a:p>
          <a:p>
            <a:r>
              <a:rPr lang="sv-SE" sz="1100" b="1" dirty="0">
                <a:solidFill>
                  <a:schemeClr val="bg1"/>
                </a:solidFill>
              </a:rPr>
              <a:t>2 dl = 7 </a:t>
            </a:r>
            <a:r>
              <a:rPr lang="sv-SE" sz="1100" b="1" dirty="0" smtClean="0">
                <a:solidFill>
                  <a:schemeClr val="bg1"/>
                </a:solidFill>
              </a:rPr>
              <a:t>sockerbitar</a:t>
            </a:r>
          </a:p>
          <a:p>
            <a:endParaRPr lang="sv-SE" sz="1100" b="1" dirty="0">
              <a:solidFill>
                <a:schemeClr val="bg1"/>
              </a:solidFill>
            </a:endParaRPr>
          </a:p>
          <a:p>
            <a:r>
              <a:rPr lang="sv-SE" sz="1100" b="1" dirty="0" smtClean="0">
                <a:solidFill>
                  <a:schemeClr val="bg1"/>
                </a:solidFill>
              </a:rPr>
              <a:t>APELSINJUICE/MER</a:t>
            </a:r>
            <a:endParaRPr lang="sv-SE" sz="1100" b="1" dirty="0">
              <a:solidFill>
                <a:schemeClr val="bg1"/>
              </a:solidFill>
            </a:endParaRPr>
          </a:p>
          <a:p>
            <a:r>
              <a:rPr lang="sv-SE" sz="1100" b="1" dirty="0">
                <a:solidFill>
                  <a:schemeClr val="bg1"/>
                </a:solidFill>
              </a:rPr>
              <a:t>2 dl = </a:t>
            </a:r>
            <a:r>
              <a:rPr lang="sv-SE" sz="1100" b="1" dirty="0" smtClean="0">
                <a:solidFill>
                  <a:schemeClr val="bg1"/>
                </a:solidFill>
              </a:rPr>
              <a:t>8 sockerbitar</a:t>
            </a:r>
          </a:p>
          <a:p>
            <a:endParaRPr lang="sv-SE" sz="1100" b="1" dirty="0">
              <a:solidFill>
                <a:schemeClr val="bg1"/>
              </a:solidFill>
            </a:endParaRPr>
          </a:p>
          <a:p>
            <a:r>
              <a:rPr lang="sv-SE" sz="1100" b="1" dirty="0" smtClean="0">
                <a:solidFill>
                  <a:schemeClr val="bg1"/>
                </a:solidFill>
              </a:rPr>
              <a:t>JORDGUBBSSAFT</a:t>
            </a:r>
            <a:endParaRPr lang="sv-SE" sz="1100" b="1" dirty="0">
              <a:solidFill>
                <a:schemeClr val="bg1"/>
              </a:solidFill>
            </a:endParaRPr>
          </a:p>
          <a:p>
            <a:r>
              <a:rPr lang="sv-SE" sz="1100" b="1" dirty="0">
                <a:solidFill>
                  <a:schemeClr val="bg1"/>
                </a:solidFill>
              </a:rPr>
              <a:t>2dl = 6 sockerbitar</a:t>
            </a:r>
          </a:p>
          <a:p>
            <a:endParaRPr lang="sv-SE" sz="1100" b="1" dirty="0">
              <a:solidFill>
                <a:schemeClr val="bg1"/>
              </a:solidFill>
            </a:endParaRPr>
          </a:p>
          <a:p>
            <a:r>
              <a:rPr lang="sv-SE" sz="1100" b="1" dirty="0" smtClean="0">
                <a:solidFill>
                  <a:schemeClr val="bg1"/>
                </a:solidFill>
              </a:rPr>
              <a:t>YOGHURT/</a:t>
            </a:r>
            <a:br>
              <a:rPr lang="sv-SE" sz="1100" b="1" dirty="0" smtClean="0">
                <a:solidFill>
                  <a:schemeClr val="bg1"/>
                </a:solidFill>
              </a:rPr>
            </a:br>
            <a:r>
              <a:rPr lang="sv-SE" sz="1100" b="1" dirty="0" smtClean="0">
                <a:solidFill>
                  <a:schemeClr val="bg1"/>
                </a:solidFill>
              </a:rPr>
              <a:t>DRICKYOUGHURT MED SMAK</a:t>
            </a:r>
            <a:endParaRPr lang="sv-SE" sz="1100" b="1" dirty="0">
              <a:solidFill>
                <a:schemeClr val="bg1"/>
              </a:solidFill>
            </a:endParaRPr>
          </a:p>
          <a:p>
            <a:r>
              <a:rPr lang="sv-SE" sz="1100" b="1" dirty="0" smtClean="0">
                <a:solidFill>
                  <a:schemeClr val="bg1"/>
                </a:solidFill>
              </a:rPr>
              <a:t>2 dl = 9 sockerbitar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36" y="1925923"/>
            <a:ext cx="1035214" cy="1359091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23" y="3674360"/>
            <a:ext cx="1023972" cy="1828361"/>
          </a:xfrm>
          <a:prstGeom prst="rect">
            <a:avLst/>
          </a:prstGeom>
        </p:spPr>
      </p:pic>
      <p:grpSp>
        <p:nvGrpSpPr>
          <p:cNvPr id="79" name="Grupp 78"/>
          <p:cNvGrpSpPr/>
          <p:nvPr/>
        </p:nvGrpSpPr>
        <p:grpSpPr>
          <a:xfrm>
            <a:off x="5311517" y="1788643"/>
            <a:ext cx="453932" cy="1479282"/>
            <a:chOff x="2494576" y="1515196"/>
            <a:chExt cx="453932" cy="1479282"/>
          </a:xfrm>
        </p:grpSpPr>
        <p:pic>
          <p:nvPicPr>
            <p:cNvPr id="36" name="Bildobjekt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576" y="2654036"/>
              <a:ext cx="364131" cy="340442"/>
            </a:xfrm>
            <a:prstGeom prst="rect">
              <a:avLst/>
            </a:prstGeom>
          </p:spPr>
        </p:pic>
        <p:pic>
          <p:nvPicPr>
            <p:cNvPr id="37" name="Bildobjekt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4726">
              <a:off x="2544008" y="2351628"/>
              <a:ext cx="364131" cy="340442"/>
            </a:xfrm>
            <a:prstGeom prst="rect">
              <a:avLst/>
            </a:prstGeom>
          </p:spPr>
        </p:pic>
        <p:pic>
          <p:nvPicPr>
            <p:cNvPr id="38" name="Bildobjekt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945" y="2089000"/>
              <a:ext cx="364131" cy="340442"/>
            </a:xfrm>
            <a:prstGeom prst="rect">
              <a:avLst/>
            </a:prstGeom>
          </p:spPr>
        </p:pic>
        <p:pic>
          <p:nvPicPr>
            <p:cNvPr id="39" name="Bildobjekt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4726">
              <a:off x="2584377" y="1786592"/>
              <a:ext cx="364131" cy="340442"/>
            </a:xfrm>
            <a:prstGeom prst="rect">
              <a:avLst/>
            </a:prstGeom>
          </p:spPr>
        </p:pic>
        <p:pic>
          <p:nvPicPr>
            <p:cNvPr id="42" name="Bildobjekt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784" y="1515196"/>
              <a:ext cx="364131" cy="340442"/>
            </a:xfrm>
            <a:prstGeom prst="rect">
              <a:avLst/>
            </a:prstGeom>
          </p:spPr>
        </p:pic>
      </p:grpSp>
      <p:grpSp>
        <p:nvGrpSpPr>
          <p:cNvPr id="80" name="Grupp 79"/>
          <p:cNvGrpSpPr/>
          <p:nvPr/>
        </p:nvGrpSpPr>
        <p:grpSpPr>
          <a:xfrm>
            <a:off x="7740147" y="1805732"/>
            <a:ext cx="910337" cy="1479282"/>
            <a:chOff x="4923206" y="1532285"/>
            <a:chExt cx="910337" cy="1479282"/>
          </a:xfrm>
        </p:grpSpPr>
        <p:pic>
          <p:nvPicPr>
            <p:cNvPr id="43" name="Bildobjekt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206" y="2671125"/>
              <a:ext cx="364131" cy="340442"/>
            </a:xfrm>
            <a:prstGeom prst="rect">
              <a:avLst/>
            </a:prstGeom>
          </p:spPr>
        </p:pic>
        <p:pic>
          <p:nvPicPr>
            <p:cNvPr id="44" name="Bildobjekt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4726">
              <a:off x="4972638" y="2368717"/>
              <a:ext cx="364131" cy="340442"/>
            </a:xfrm>
            <a:prstGeom prst="rect">
              <a:avLst/>
            </a:prstGeom>
          </p:spPr>
        </p:pic>
        <p:pic>
          <p:nvPicPr>
            <p:cNvPr id="45" name="Bildobjekt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575" y="2106089"/>
              <a:ext cx="364131" cy="340442"/>
            </a:xfrm>
            <a:prstGeom prst="rect">
              <a:avLst/>
            </a:prstGeom>
          </p:spPr>
        </p:pic>
        <p:pic>
          <p:nvPicPr>
            <p:cNvPr id="46" name="Bildobjekt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4726">
              <a:off x="5013007" y="1803681"/>
              <a:ext cx="364131" cy="340442"/>
            </a:xfrm>
            <a:prstGeom prst="rect">
              <a:avLst/>
            </a:prstGeom>
          </p:spPr>
        </p:pic>
        <p:pic>
          <p:nvPicPr>
            <p:cNvPr id="47" name="Bildobjekt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414" y="1532285"/>
              <a:ext cx="364131" cy="340442"/>
            </a:xfrm>
            <a:prstGeom prst="rect">
              <a:avLst/>
            </a:prstGeom>
          </p:spPr>
        </p:pic>
        <p:pic>
          <p:nvPicPr>
            <p:cNvPr id="48" name="Bildobjekt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980" y="2671125"/>
              <a:ext cx="364131" cy="340442"/>
            </a:xfrm>
            <a:prstGeom prst="rect">
              <a:avLst/>
            </a:prstGeom>
          </p:spPr>
        </p:pic>
        <p:pic>
          <p:nvPicPr>
            <p:cNvPr id="49" name="Bildobjekt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4726">
              <a:off x="5469412" y="2368717"/>
              <a:ext cx="364131" cy="340442"/>
            </a:xfrm>
            <a:prstGeom prst="rect">
              <a:avLst/>
            </a:prstGeom>
          </p:spPr>
        </p:pic>
      </p:grpSp>
      <p:grpSp>
        <p:nvGrpSpPr>
          <p:cNvPr id="67" name="Grupp 66"/>
          <p:cNvGrpSpPr/>
          <p:nvPr/>
        </p:nvGrpSpPr>
        <p:grpSpPr>
          <a:xfrm>
            <a:off x="5216045" y="4053546"/>
            <a:ext cx="921377" cy="1479282"/>
            <a:chOff x="2399104" y="3780099"/>
            <a:chExt cx="921377" cy="1479282"/>
          </a:xfrm>
        </p:grpSpPr>
        <p:pic>
          <p:nvPicPr>
            <p:cNvPr id="52" name="Bildobjekt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104" y="4918939"/>
              <a:ext cx="364131" cy="340442"/>
            </a:xfrm>
            <a:prstGeom prst="rect">
              <a:avLst/>
            </a:prstGeom>
          </p:spPr>
        </p:pic>
        <p:pic>
          <p:nvPicPr>
            <p:cNvPr id="53" name="Bildobjekt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4726">
              <a:off x="2448536" y="4616531"/>
              <a:ext cx="364131" cy="340442"/>
            </a:xfrm>
            <a:prstGeom prst="rect">
              <a:avLst/>
            </a:prstGeom>
          </p:spPr>
        </p:pic>
        <p:pic>
          <p:nvPicPr>
            <p:cNvPr id="54" name="Bildobjekt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473" y="4353903"/>
              <a:ext cx="364131" cy="340442"/>
            </a:xfrm>
            <a:prstGeom prst="rect">
              <a:avLst/>
            </a:prstGeom>
          </p:spPr>
        </p:pic>
        <p:pic>
          <p:nvPicPr>
            <p:cNvPr id="55" name="Bildobjekt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4726">
              <a:off x="2488905" y="4051495"/>
              <a:ext cx="364131" cy="340442"/>
            </a:xfrm>
            <a:prstGeom prst="rect">
              <a:avLst/>
            </a:prstGeom>
          </p:spPr>
        </p:pic>
        <p:pic>
          <p:nvPicPr>
            <p:cNvPr id="56" name="Bildobjekt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312" y="3780099"/>
              <a:ext cx="364131" cy="340442"/>
            </a:xfrm>
            <a:prstGeom prst="rect">
              <a:avLst/>
            </a:prstGeom>
          </p:spPr>
        </p:pic>
        <p:pic>
          <p:nvPicPr>
            <p:cNvPr id="57" name="Bildobjekt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918" y="4918939"/>
              <a:ext cx="364131" cy="340442"/>
            </a:xfrm>
            <a:prstGeom prst="rect">
              <a:avLst/>
            </a:prstGeom>
          </p:spPr>
        </p:pic>
        <p:pic>
          <p:nvPicPr>
            <p:cNvPr id="58" name="Bildobjekt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4726">
              <a:off x="2956350" y="4616531"/>
              <a:ext cx="364131" cy="340442"/>
            </a:xfrm>
            <a:prstGeom prst="rect">
              <a:avLst/>
            </a:prstGeom>
          </p:spPr>
        </p:pic>
        <p:pic>
          <p:nvPicPr>
            <p:cNvPr id="59" name="Bildobjekt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956" y="4349371"/>
              <a:ext cx="364131" cy="340442"/>
            </a:xfrm>
            <a:prstGeom prst="rect">
              <a:avLst/>
            </a:prstGeom>
          </p:spPr>
        </p:pic>
      </p:grpSp>
      <p:pic>
        <p:nvPicPr>
          <p:cNvPr id="60" name="Bildobjekt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70" y="3649244"/>
            <a:ext cx="937848" cy="2130592"/>
          </a:xfrm>
          <a:prstGeom prst="rect">
            <a:avLst/>
          </a:prstGeom>
        </p:spPr>
      </p:pic>
      <p:grpSp>
        <p:nvGrpSpPr>
          <p:cNvPr id="81" name="Grupp 80"/>
          <p:cNvGrpSpPr/>
          <p:nvPr/>
        </p:nvGrpSpPr>
        <p:grpSpPr>
          <a:xfrm>
            <a:off x="7743203" y="4053652"/>
            <a:ext cx="871945" cy="1479282"/>
            <a:chOff x="4926262" y="3780205"/>
            <a:chExt cx="871945" cy="1479282"/>
          </a:xfrm>
        </p:grpSpPr>
        <p:pic>
          <p:nvPicPr>
            <p:cNvPr id="61" name="Bildobjekt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262" y="4919045"/>
              <a:ext cx="364131" cy="340442"/>
            </a:xfrm>
            <a:prstGeom prst="rect">
              <a:avLst/>
            </a:prstGeom>
          </p:spPr>
        </p:pic>
        <p:pic>
          <p:nvPicPr>
            <p:cNvPr id="62" name="Bildobjekt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4726">
              <a:off x="4975694" y="4616637"/>
              <a:ext cx="364131" cy="340442"/>
            </a:xfrm>
            <a:prstGeom prst="rect">
              <a:avLst/>
            </a:prstGeom>
          </p:spPr>
        </p:pic>
        <p:pic>
          <p:nvPicPr>
            <p:cNvPr id="63" name="Bildobjekt 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631" y="4354009"/>
              <a:ext cx="364131" cy="340442"/>
            </a:xfrm>
            <a:prstGeom prst="rect">
              <a:avLst/>
            </a:prstGeom>
          </p:spPr>
        </p:pic>
        <p:pic>
          <p:nvPicPr>
            <p:cNvPr id="64" name="Bildobjekt 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4726">
              <a:off x="5016063" y="4051601"/>
              <a:ext cx="364131" cy="340442"/>
            </a:xfrm>
            <a:prstGeom prst="rect">
              <a:avLst/>
            </a:prstGeom>
          </p:spPr>
        </p:pic>
        <p:pic>
          <p:nvPicPr>
            <p:cNvPr id="65" name="Bildobjekt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470" y="3780205"/>
              <a:ext cx="364131" cy="340442"/>
            </a:xfrm>
            <a:prstGeom prst="rect">
              <a:avLst/>
            </a:prstGeom>
          </p:spPr>
        </p:pic>
        <p:pic>
          <p:nvPicPr>
            <p:cNvPr id="66" name="Bildobjekt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076" y="4919045"/>
              <a:ext cx="364131" cy="340442"/>
            </a:xfrm>
            <a:prstGeom prst="rect">
              <a:avLst/>
            </a:prstGeom>
          </p:spPr>
        </p:pic>
      </p:grpSp>
      <p:pic>
        <p:nvPicPr>
          <p:cNvPr id="68" name="Bildobjekt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050" y="3909605"/>
            <a:ext cx="1205299" cy="1640721"/>
          </a:xfrm>
          <a:prstGeom prst="rect">
            <a:avLst/>
          </a:prstGeom>
        </p:spPr>
      </p:pic>
      <p:grpSp>
        <p:nvGrpSpPr>
          <p:cNvPr id="78" name="Grupp 77"/>
          <p:cNvGrpSpPr/>
          <p:nvPr/>
        </p:nvGrpSpPr>
        <p:grpSpPr>
          <a:xfrm>
            <a:off x="10226447" y="4101181"/>
            <a:ext cx="1015508" cy="1479282"/>
            <a:chOff x="7700297" y="3870657"/>
            <a:chExt cx="1015508" cy="1479282"/>
          </a:xfrm>
        </p:grpSpPr>
        <p:pic>
          <p:nvPicPr>
            <p:cNvPr id="69" name="Bildobjekt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0297" y="5009497"/>
              <a:ext cx="364131" cy="340442"/>
            </a:xfrm>
            <a:prstGeom prst="rect">
              <a:avLst/>
            </a:prstGeom>
          </p:spPr>
        </p:pic>
        <p:pic>
          <p:nvPicPr>
            <p:cNvPr id="70" name="Bildobjekt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4726">
              <a:off x="7749729" y="4707089"/>
              <a:ext cx="364131" cy="340442"/>
            </a:xfrm>
            <a:prstGeom prst="rect">
              <a:avLst/>
            </a:prstGeom>
          </p:spPr>
        </p:pic>
        <p:pic>
          <p:nvPicPr>
            <p:cNvPr id="71" name="Bildobjekt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666" y="4444461"/>
              <a:ext cx="364131" cy="340442"/>
            </a:xfrm>
            <a:prstGeom prst="rect">
              <a:avLst/>
            </a:prstGeom>
          </p:spPr>
        </p:pic>
        <p:pic>
          <p:nvPicPr>
            <p:cNvPr id="72" name="Bildobjekt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4726">
              <a:off x="7790098" y="4142053"/>
              <a:ext cx="364131" cy="340442"/>
            </a:xfrm>
            <a:prstGeom prst="rect">
              <a:avLst/>
            </a:prstGeom>
          </p:spPr>
        </p:pic>
        <p:pic>
          <p:nvPicPr>
            <p:cNvPr id="73" name="Bildobjekt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505" y="3870657"/>
              <a:ext cx="364131" cy="340442"/>
            </a:xfrm>
            <a:prstGeom prst="rect">
              <a:avLst/>
            </a:prstGeom>
          </p:spPr>
        </p:pic>
        <p:pic>
          <p:nvPicPr>
            <p:cNvPr id="74" name="Bildobjekt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1873" y="5006129"/>
              <a:ext cx="364131" cy="340442"/>
            </a:xfrm>
            <a:prstGeom prst="rect">
              <a:avLst/>
            </a:prstGeom>
          </p:spPr>
        </p:pic>
        <p:pic>
          <p:nvPicPr>
            <p:cNvPr id="75" name="Bildobjekt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4726">
              <a:off x="8311305" y="4703721"/>
              <a:ext cx="364131" cy="340442"/>
            </a:xfrm>
            <a:prstGeom prst="rect">
              <a:avLst/>
            </a:prstGeom>
          </p:spPr>
        </p:pic>
        <p:pic>
          <p:nvPicPr>
            <p:cNvPr id="76" name="Bildobjekt 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2242" y="4441093"/>
              <a:ext cx="364131" cy="340442"/>
            </a:xfrm>
            <a:prstGeom prst="rect">
              <a:avLst/>
            </a:prstGeom>
          </p:spPr>
        </p:pic>
        <p:pic>
          <p:nvPicPr>
            <p:cNvPr id="77" name="Bildobjekt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4726">
              <a:off x="8351674" y="4138685"/>
              <a:ext cx="364131" cy="340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1090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15659" y="968535"/>
            <a:ext cx="9360000" cy="1296000"/>
          </a:xfrm>
        </p:spPr>
        <p:txBody>
          <a:bodyPr/>
          <a:lstStyle/>
          <a:p>
            <a:r>
              <a:rPr lang="sv-SE" b="0" dirty="0" smtClean="0">
                <a:latin typeface="Knewave" panose="02000806000000020004" pitchFamily="2" charset="0"/>
              </a:rPr>
              <a:t>Om olyckan är framme</a:t>
            </a:r>
            <a:br>
              <a:rPr lang="sv-SE" b="0" dirty="0" smtClean="0">
                <a:latin typeface="Knewave" panose="02000806000000020004" pitchFamily="2" charset="0"/>
              </a:rPr>
            </a:br>
            <a:r>
              <a:rPr lang="sv-SE" b="0" dirty="0" smtClean="0">
                <a:latin typeface="Knewave" panose="02000806000000020004" pitchFamily="2" charset="0"/>
              </a:rPr>
              <a:t>Kontakta oss!</a:t>
            </a:r>
            <a:endParaRPr lang="sv-SE" b="0" dirty="0">
              <a:latin typeface="Knewave" panose="02000806000000020004" pitchFamily="2" charset="0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Tandvård i mobilen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59" y="1832273"/>
            <a:ext cx="3846813" cy="384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4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00" y="426089"/>
            <a:ext cx="9360000" cy="1296000"/>
          </a:xfrm>
        </p:spPr>
        <p:txBody>
          <a:bodyPr/>
          <a:lstStyle/>
          <a:p>
            <a:r>
              <a:rPr lang="sv-SE" b="0" dirty="0" smtClean="0">
                <a:latin typeface="Knewave" panose="02000806000000020004" pitchFamily="2" charset="0"/>
              </a:rPr>
              <a:t>När kommer mjölktänderna?</a:t>
            </a:r>
            <a:endParaRPr lang="sv-SE" b="0" dirty="0">
              <a:latin typeface="Knewave" panose="02000806000000020004" pitchFamily="2" charset="0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Tandvård i mobilen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2</a:t>
            </a:fld>
            <a:endParaRPr lang="sv-SE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/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91" y="1520616"/>
            <a:ext cx="4347126" cy="267138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91" y="3370904"/>
            <a:ext cx="4347126" cy="267138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16" y="1485210"/>
            <a:ext cx="4352567" cy="267138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57" y="3370904"/>
            <a:ext cx="4347126" cy="2671388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252243" y="2215901"/>
            <a:ext cx="1742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chemeClr val="tx2"/>
                </a:solidFill>
              </a:rPr>
              <a:t>6-10 </a:t>
            </a:r>
          </a:p>
          <a:p>
            <a:pPr algn="ctr"/>
            <a:r>
              <a:rPr lang="sv-SE" sz="2800" b="1" dirty="0" smtClean="0">
                <a:solidFill>
                  <a:schemeClr val="tx2"/>
                </a:solidFill>
              </a:rPr>
              <a:t>MÅN</a:t>
            </a:r>
            <a:endParaRPr lang="sv-SE" sz="2800" b="1" dirty="0">
              <a:solidFill>
                <a:schemeClr val="tx2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1392383" y="4128085"/>
            <a:ext cx="12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chemeClr val="tx2"/>
                </a:solidFill>
              </a:rPr>
              <a:t>1-1,5 </a:t>
            </a:r>
            <a:br>
              <a:rPr lang="sv-SE" sz="2800" b="1" dirty="0" smtClean="0">
                <a:solidFill>
                  <a:schemeClr val="tx2"/>
                </a:solidFill>
              </a:rPr>
            </a:br>
            <a:r>
              <a:rPr lang="sv-SE" sz="2800" b="1" dirty="0" smtClean="0">
                <a:solidFill>
                  <a:schemeClr val="tx2"/>
                </a:solidFill>
              </a:rPr>
              <a:t>ÅR</a:t>
            </a:r>
            <a:endParaRPr lang="sv-SE" sz="2800" b="1" dirty="0">
              <a:solidFill>
                <a:schemeClr val="tx2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9387245" y="4125659"/>
            <a:ext cx="1253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chemeClr val="tx2"/>
                </a:solidFill>
              </a:rPr>
              <a:t>1,5-3 </a:t>
            </a:r>
          </a:p>
          <a:p>
            <a:pPr algn="ctr"/>
            <a:r>
              <a:rPr lang="sv-SE" sz="2800" b="1" dirty="0" smtClean="0">
                <a:solidFill>
                  <a:schemeClr val="tx2"/>
                </a:solidFill>
              </a:rPr>
              <a:t>ÅR</a:t>
            </a:r>
            <a:endParaRPr lang="sv-SE" sz="2800" b="1" dirty="0">
              <a:solidFill>
                <a:schemeClr val="tx2"/>
              </a:solidFill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9385069" y="2215901"/>
            <a:ext cx="1255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tx2"/>
                </a:solidFill>
              </a:rPr>
              <a:t>9</a:t>
            </a:r>
            <a:r>
              <a:rPr lang="sv-SE" sz="2800" b="1" dirty="0" smtClean="0">
                <a:solidFill>
                  <a:schemeClr val="tx2"/>
                </a:solidFill>
              </a:rPr>
              <a:t>-12 </a:t>
            </a:r>
          </a:p>
          <a:p>
            <a:r>
              <a:rPr lang="sv-SE" sz="2800" b="1" dirty="0" smtClean="0">
                <a:solidFill>
                  <a:schemeClr val="tx2"/>
                </a:solidFill>
              </a:rPr>
              <a:t>MÅN</a:t>
            </a:r>
            <a:endParaRPr lang="sv-SE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9788" y="573996"/>
            <a:ext cx="9360000" cy="1296000"/>
          </a:xfrm>
        </p:spPr>
        <p:txBody>
          <a:bodyPr/>
          <a:lstStyle/>
          <a:p>
            <a:r>
              <a:rPr lang="sv-SE" b="0" dirty="0" smtClean="0">
                <a:latin typeface="Knewave" panose="02000806000000020004" pitchFamily="2" charset="0"/>
              </a:rPr>
              <a:t>Borsta morgon och kväll</a:t>
            </a:r>
            <a:endParaRPr lang="sv-SE" b="0" dirty="0">
              <a:latin typeface="Knewave" panose="02000806000000020004" pitchFamily="2" charset="0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Tandvård i mobilen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3</a:t>
            </a:fld>
            <a:endParaRPr lang="sv-SE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/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26" y="2289290"/>
            <a:ext cx="4490103" cy="252611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40" y="2289426"/>
            <a:ext cx="4489386" cy="2525976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141740" y="4973086"/>
            <a:ext cx="4561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chemeClr val="tx2"/>
                </a:solidFill>
              </a:rPr>
              <a:t>0-2 ÅR </a:t>
            </a:r>
            <a:br>
              <a:rPr lang="sv-SE" sz="2800" b="1" dirty="0" smtClean="0">
                <a:solidFill>
                  <a:schemeClr val="tx2"/>
                </a:solidFill>
              </a:rPr>
            </a:br>
            <a:r>
              <a:rPr lang="sv-SE" sz="1600" b="1" dirty="0" smtClean="0">
                <a:solidFill>
                  <a:schemeClr val="tx2"/>
                </a:solidFill>
              </a:rPr>
              <a:t>Som en lillfingernagel</a:t>
            </a:r>
            <a:endParaRPr lang="sv-SE" sz="1600" b="1" dirty="0">
              <a:solidFill>
                <a:schemeClr val="tx2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5631127" y="4973086"/>
            <a:ext cx="4490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chemeClr val="tx2"/>
                </a:solidFill>
              </a:rPr>
              <a:t>+2 ÅR</a:t>
            </a:r>
          </a:p>
          <a:p>
            <a:pPr algn="ctr"/>
            <a:r>
              <a:rPr lang="sv-SE" sz="1600" b="1" dirty="0" smtClean="0">
                <a:solidFill>
                  <a:schemeClr val="tx2"/>
                </a:solidFill>
              </a:rPr>
              <a:t>Som en ärtas storlek</a:t>
            </a:r>
            <a:endParaRPr lang="sv-SE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69" y="1838585"/>
            <a:ext cx="7048539" cy="396480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6000" y="468231"/>
            <a:ext cx="9577730" cy="1296000"/>
          </a:xfrm>
        </p:spPr>
        <p:txBody>
          <a:bodyPr/>
          <a:lstStyle/>
          <a:p>
            <a:r>
              <a:rPr lang="sv-SE" b="0" dirty="0" smtClean="0">
                <a:latin typeface="Knewave" panose="02000806000000020004" pitchFamily="2" charset="0"/>
              </a:rPr>
              <a:t>Rocka munnen!</a:t>
            </a:r>
            <a:endParaRPr lang="sv-SE" b="0" dirty="0">
              <a:latin typeface="Knewave" panose="02000806000000020004" pitchFamily="2" charset="0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Tandvård i mobilen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/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636196"/>
            <a:ext cx="4548859" cy="271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356476"/>
            <a:ext cx="9360000" cy="1296000"/>
          </a:xfrm>
        </p:spPr>
        <p:txBody>
          <a:bodyPr/>
          <a:lstStyle/>
          <a:p>
            <a:r>
              <a:rPr lang="sv-SE" b="0" dirty="0" smtClean="0">
                <a:latin typeface="Knewave" panose="02000806000000020004" pitchFamily="2" charset="0"/>
              </a:rPr>
              <a:t>Borsta tänderna på ditt barn</a:t>
            </a:r>
            <a:endParaRPr lang="sv-SE" b="0" dirty="0">
              <a:latin typeface="Knewave" panose="02000806000000020004" pitchFamily="2" charset="0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Tandvård i mobilen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/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24" y="2074584"/>
            <a:ext cx="5008288" cy="333885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" y="2074584"/>
            <a:ext cx="5010224" cy="33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1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356476"/>
            <a:ext cx="9360000" cy="1296000"/>
          </a:xfrm>
        </p:spPr>
        <p:txBody>
          <a:bodyPr/>
          <a:lstStyle/>
          <a:p>
            <a:r>
              <a:rPr lang="sv-SE" b="0" dirty="0" smtClean="0">
                <a:latin typeface="Knewave" panose="02000806000000020004" pitchFamily="2" charset="0"/>
              </a:rPr>
              <a:t>Borsta tändernas tuggyta</a:t>
            </a:r>
            <a:endParaRPr lang="sv-SE" b="0" dirty="0">
              <a:latin typeface="Knewave" panose="02000806000000020004" pitchFamily="2" charset="0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Tandvård i mobilen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/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28" y="1652476"/>
            <a:ext cx="6422922" cy="422419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220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356476"/>
            <a:ext cx="9360000" cy="1296000"/>
          </a:xfrm>
        </p:spPr>
        <p:txBody>
          <a:bodyPr/>
          <a:lstStyle/>
          <a:p>
            <a:r>
              <a:rPr lang="sv-SE" b="0" dirty="0" smtClean="0">
                <a:latin typeface="Knewave" panose="02000806000000020004" pitchFamily="2" charset="0"/>
              </a:rPr>
              <a:t>Borsta kindtändernas insida och utsida</a:t>
            </a:r>
            <a:endParaRPr lang="sv-SE" b="0" dirty="0">
              <a:latin typeface="Knewave" panose="02000806000000020004" pitchFamily="2" charset="0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Tandvård i mobilen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/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24" y="1919990"/>
            <a:ext cx="4710182" cy="353855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r="2409"/>
          <a:stretch/>
        </p:blipFill>
        <p:spPr>
          <a:xfrm>
            <a:off x="5573606" y="1919990"/>
            <a:ext cx="5140572" cy="353855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262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356476"/>
            <a:ext cx="9360000" cy="1296000"/>
          </a:xfrm>
        </p:spPr>
        <p:txBody>
          <a:bodyPr/>
          <a:lstStyle/>
          <a:p>
            <a:r>
              <a:rPr lang="sv-SE" b="0" dirty="0" smtClean="0">
                <a:latin typeface="Knewave" panose="02000806000000020004" pitchFamily="2" charset="0"/>
              </a:rPr>
              <a:t>Borsta framtändernas insida och utsida</a:t>
            </a:r>
            <a:endParaRPr lang="sv-SE" b="0" dirty="0">
              <a:latin typeface="Knewave" panose="02000806000000020004" pitchFamily="2" charset="0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Tandvård i mobilen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/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1345" r="1530"/>
          <a:stretch/>
        </p:blipFill>
        <p:spPr>
          <a:xfrm>
            <a:off x="5787804" y="1912619"/>
            <a:ext cx="4945656" cy="352196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24" y="1912619"/>
            <a:ext cx="4884780" cy="352196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41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48" y="-51618"/>
            <a:ext cx="12359448" cy="69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1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olktandvården">
      <a:dk1>
        <a:sysClr val="windowText" lastClr="000000"/>
      </a:dk1>
      <a:lt1>
        <a:sysClr val="window" lastClr="FFFFFF"/>
      </a:lt1>
      <a:dk2>
        <a:srgbClr val="8DC63F"/>
      </a:dk2>
      <a:lt2>
        <a:srgbClr val="FBCFD0"/>
      </a:lt2>
      <a:accent1>
        <a:srgbClr val="436B1E"/>
      </a:accent1>
      <a:accent2>
        <a:srgbClr val="8DC63F"/>
      </a:accent2>
      <a:accent3>
        <a:srgbClr val="E5E99B"/>
      </a:accent3>
      <a:accent4>
        <a:srgbClr val="004473"/>
      </a:accent4>
      <a:accent5>
        <a:srgbClr val="00B8EC"/>
      </a:accent5>
      <a:accent6>
        <a:srgbClr val="AFDBF7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ktandvården2.potx" id="{8248ED28-1105-4F6B-98FE-D3237F1190CB}" vid="{0ECBF21B-3BDD-4A40-A9FA-09974D54E1C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Folktandvården</Template>
  <TotalTime>5660</TotalTime>
  <Words>163</Words>
  <Application>Microsoft Office PowerPoint</Application>
  <PresentationFormat>Bredbild</PresentationFormat>
  <Paragraphs>62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Knewave</vt:lpstr>
      <vt:lpstr>Office-tema</vt:lpstr>
      <vt:lpstr>PowerPoint-presentation</vt:lpstr>
      <vt:lpstr>När kommer mjölktänderna?</vt:lpstr>
      <vt:lpstr>Borsta morgon och kväll</vt:lpstr>
      <vt:lpstr>Rocka munnen!</vt:lpstr>
      <vt:lpstr>Borsta tänderna på ditt barn</vt:lpstr>
      <vt:lpstr>Borsta tändernas tuggyta</vt:lpstr>
      <vt:lpstr>Borsta kindtändernas insida och utsida</vt:lpstr>
      <vt:lpstr>Borsta framtändernas insida och utsida</vt:lpstr>
      <vt:lpstr>PowerPoint-presentation</vt:lpstr>
      <vt:lpstr>PowerPoint-presentation</vt:lpstr>
      <vt:lpstr>PowerPoint-presentation</vt:lpstr>
      <vt:lpstr>Vatten är bästa drycken</vt:lpstr>
      <vt:lpstr>Napp eller tumme – sluta i tid!</vt:lpstr>
      <vt:lpstr>Hur mycket socker finns det?</vt:lpstr>
      <vt:lpstr>Om olyckan är framme Kontakta oss!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Lindster Julia</dc:creator>
  <cp:lastModifiedBy>Lindeberg Fia</cp:lastModifiedBy>
  <cp:revision>37</cp:revision>
  <dcterms:created xsi:type="dcterms:W3CDTF">2023-02-15T15:09:52Z</dcterms:created>
  <dcterms:modified xsi:type="dcterms:W3CDTF">2023-05-29T05:38:26Z</dcterms:modified>
</cp:coreProperties>
</file>