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258" r:id="rId2"/>
    <p:sldId id="259" r:id="rId3"/>
    <p:sldId id="260" r:id="rId4"/>
    <p:sldId id="261" r:id="rId5"/>
    <p:sldId id="262"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63F"/>
    <a:srgbClr val="579835"/>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2025-06-17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8DC63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AA8834F-8B2E-4FE1-A507-25CB955F2D27}"/>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rcRect/>
          <a:stretch/>
        </p:blipFill>
        <p:spPr>
          <a:xfrm>
            <a:off x="-1" y="1"/>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5" name="Bildobjekt 4">
            <a:extLst>
              <a:ext uri="{FF2B5EF4-FFF2-40B4-BE49-F238E27FC236}">
                <a16:creationId xmlns:a16="http://schemas.microsoft.com/office/drawing/2014/main" id="{5C3D5B91-8213-4E8B-A30C-A1C99F052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50" y="6163078"/>
            <a:ext cx="2185420" cy="429769"/>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8DC63F"/>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B191D84-2F58-4EDE-80E6-7B0D15419740}"/>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rcRect/>
          <a:stretch/>
        </p:blipFill>
        <p:spPr>
          <a:xfrm>
            <a:off x="-2" y="0"/>
            <a:ext cx="12192000" cy="6858000"/>
          </a:xfrm>
          <a:prstGeom prst="rect">
            <a:avLst/>
          </a:prstGeom>
          <a:effectLst/>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pic>
        <p:nvPicPr>
          <p:cNvPr id="8" name="Bildobjekt 7">
            <a:extLst>
              <a:ext uri="{FF2B5EF4-FFF2-40B4-BE49-F238E27FC236}">
                <a16:creationId xmlns:a16="http://schemas.microsoft.com/office/drawing/2014/main" id="{2AD5B18D-FB5C-4B65-9CD0-509205971A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1150" y="6163078"/>
            <a:ext cx="2185420" cy="42976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579835"/>
                </a:solidFill>
              </a:rPr>
              <a:t>Region Jönköpings</a:t>
            </a:r>
            <a:r>
              <a:rPr lang="sv-SE" sz="2200" b="1" baseline="0" dirty="0">
                <a:solidFill>
                  <a:srgbClr val="579835"/>
                </a:solidFill>
              </a:rPr>
              <a:t> län</a:t>
            </a:r>
            <a:endParaRPr lang="sv-SE" sz="2200" b="1" dirty="0">
              <a:solidFill>
                <a:srgbClr val="579835"/>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579835"/>
                </a:solidFill>
              </a:rPr>
              <a:t>www.rjl.se</a:t>
            </a:r>
          </a:p>
        </p:txBody>
      </p:sp>
      <p:pic>
        <p:nvPicPr>
          <p:cNvPr id="25" name="Bildobjekt 24">
            <a:extLst>
              <a:ext uri="{FF2B5EF4-FFF2-40B4-BE49-F238E27FC236}">
                <a16:creationId xmlns:a16="http://schemas.microsoft.com/office/drawing/2014/main" id="{52686C18-6BF8-4FDC-8029-6C75391EE0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34649" y="2040214"/>
            <a:ext cx="3736856" cy="1271019"/>
          </a:xfrm>
          <a:prstGeom prst="rect">
            <a:avLst/>
          </a:prstGeom>
        </p:spPr>
      </p:pic>
      <p:pic>
        <p:nvPicPr>
          <p:cNvPr id="21" name="Bildobjekt 20">
            <a:extLst>
              <a:ext uri="{FF2B5EF4-FFF2-40B4-BE49-F238E27FC236}">
                <a16:creationId xmlns:a16="http://schemas.microsoft.com/office/drawing/2014/main" id="{500D90AF-49FB-41F9-B2FD-184CD866D9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02978" y="6148997"/>
            <a:ext cx="2182372" cy="426721"/>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1C80F78-EA37-48B4-B96F-1247F4E92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127" r="-1"/>
          <a:stretch/>
        </p:blipFill>
        <p:spPr>
          <a:xfrm>
            <a:off x="6599085" y="0"/>
            <a:ext cx="5592915" cy="6858000"/>
          </a:xfrm>
          <a:prstGeom prst="rect">
            <a:avLst/>
          </a:prstGeom>
          <a:noFill/>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8DC63F"/>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8DC6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5" name="Bildobjekt 4">
            <a:extLst>
              <a:ext uri="{FF2B5EF4-FFF2-40B4-BE49-F238E27FC236}">
                <a16:creationId xmlns:a16="http://schemas.microsoft.com/office/drawing/2014/main" id="{0A14CEAC-512F-437B-9148-44D53BC68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2978" y="6148997"/>
            <a:ext cx="2182372" cy="426721"/>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57983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3CD1997-4464-42C9-9EB0-D438287030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127" r="-1"/>
          <a:stretch/>
        </p:blipFill>
        <p:spPr>
          <a:xfrm>
            <a:off x="6599085" y="0"/>
            <a:ext cx="5592915"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pic>
        <p:nvPicPr>
          <p:cNvPr id="6" name="Bildobjekt 5">
            <a:extLst>
              <a:ext uri="{FF2B5EF4-FFF2-40B4-BE49-F238E27FC236}">
                <a16:creationId xmlns:a16="http://schemas.microsoft.com/office/drawing/2014/main" id="{6FFF3E30-0DD3-4B97-96F4-9C7CD511DE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50" y="6163078"/>
            <a:ext cx="2185420" cy="429769"/>
          </a:xfrm>
          <a:prstGeom prst="rect">
            <a:avLst/>
          </a:prstGeom>
        </p:spPr>
      </p:pic>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Smittskydd Vårdhygien, Folktandvårdens hygienteam, 2025</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pic>
        <p:nvPicPr>
          <p:cNvPr id="10" name="Bildobjekt 9">
            <a:extLst>
              <a:ext uri="{FF2B5EF4-FFF2-40B4-BE49-F238E27FC236}">
                <a16:creationId xmlns:a16="http://schemas.microsoft.com/office/drawing/2014/main" id="{58350711-29BF-4375-AC46-F727D0F321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2978" y="6148997"/>
            <a:ext cx="2182372" cy="426721"/>
          </a:xfrm>
          <a:prstGeom prst="rect">
            <a:avLst/>
          </a:prstGeom>
        </p:spPr>
      </p:pic>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Smittskydd Vårdhygien, Folktandvårdens hygienteam, 2025</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pic>
        <p:nvPicPr>
          <p:cNvPr id="9" name="Bildobjekt 8">
            <a:extLst>
              <a:ext uri="{FF2B5EF4-FFF2-40B4-BE49-F238E27FC236}">
                <a16:creationId xmlns:a16="http://schemas.microsoft.com/office/drawing/2014/main" id="{C7E9C380-2E26-4751-97EE-36E7A3622F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2978" y="6148997"/>
            <a:ext cx="2182372" cy="426721"/>
          </a:xfrm>
          <a:prstGeom prst="rect">
            <a:avLst/>
          </a:prstGeom>
        </p:spPr>
      </p:pic>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Smittskydd Vårdhygien, Folktandvårdens hygienteam,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2" name="Bildobjekt 11">
            <a:extLst>
              <a:ext uri="{FF2B5EF4-FFF2-40B4-BE49-F238E27FC236}">
                <a16:creationId xmlns:a16="http://schemas.microsoft.com/office/drawing/2014/main" id="{BDAB8986-C448-4F74-8C65-B94576AEE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2978" y="6148997"/>
            <a:ext cx="2182372" cy="426721"/>
          </a:xfrm>
          <a:prstGeom prst="rect">
            <a:avLst/>
          </a:prstGeom>
        </p:spPr>
      </p:pic>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Smittskydd Vårdhygien, Folktandvårdens hygienteam,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0" name="Bildobjekt 9">
            <a:extLst>
              <a:ext uri="{FF2B5EF4-FFF2-40B4-BE49-F238E27FC236}">
                <a16:creationId xmlns:a16="http://schemas.microsoft.com/office/drawing/2014/main" id="{8BFA92AA-B6DF-4877-AF3D-A4FD59091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2978" y="6148997"/>
            <a:ext cx="2182372" cy="426721"/>
          </a:xfrm>
          <a:prstGeom prst="rect">
            <a:avLst/>
          </a:prstGeom>
        </p:spPr>
      </p:pic>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Smittskydd Vårdhygien, Folktandvårdens hygienteam, 2025</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pic>
        <p:nvPicPr>
          <p:cNvPr id="9" name="Bildobjekt 8">
            <a:extLst>
              <a:ext uri="{FF2B5EF4-FFF2-40B4-BE49-F238E27FC236}">
                <a16:creationId xmlns:a16="http://schemas.microsoft.com/office/drawing/2014/main" id="{73735478-D647-4477-A23D-A332B556D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2978" y="6148997"/>
            <a:ext cx="2182372" cy="426721"/>
          </a:xfrm>
          <a:prstGeom prst="rect">
            <a:avLst/>
          </a:prstGeom>
        </p:spPr>
      </p:pic>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Smittskydd Vårdhygien, Folktandvårdens hygienteam, 2025</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dt="0"/>
  <p:txStyles>
    <p:titleStyle>
      <a:lvl1pPr algn="l" defTabSz="914400" rtl="0" eaLnBrk="1" latinLnBrk="0" hangingPunct="1">
        <a:lnSpc>
          <a:spcPct val="100000"/>
        </a:lnSpc>
        <a:spcBef>
          <a:spcPct val="0"/>
        </a:spcBef>
        <a:buNone/>
        <a:defRPr sz="3600" b="1" kern="1200" baseline="0">
          <a:solidFill>
            <a:srgbClr val="8DC63F"/>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8DC63F"/>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8DC63F"/>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8DC63F"/>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8DC63F"/>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8DC63F"/>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Litet quiz om rengöring och desinfektion</a:t>
            </a:r>
            <a:endParaRPr lang="sv-SE" dirty="0"/>
          </a:p>
        </p:txBody>
      </p:sp>
      <p:sp>
        <p:nvSpPr>
          <p:cNvPr id="3" name="Underrubrik 2"/>
          <p:cNvSpPr>
            <a:spLocks noGrp="1"/>
          </p:cNvSpPr>
          <p:nvPr>
            <p:ph type="subTitle" idx="1"/>
          </p:nvPr>
        </p:nvSpPr>
        <p:spPr/>
        <p:txBody>
          <a:bodyPr/>
          <a:lstStyle/>
          <a:p>
            <a:r>
              <a:rPr lang="sv-SE" dirty="0" smtClean="0"/>
              <a:t>Smittskydd Vårdhygien </a:t>
            </a:r>
            <a:br>
              <a:rPr lang="sv-SE" dirty="0" smtClean="0"/>
            </a:br>
            <a:r>
              <a:rPr lang="sv-SE" dirty="0" smtClean="0"/>
              <a:t>Folktandvårdens hygienteam</a:t>
            </a:r>
            <a:br>
              <a:rPr lang="sv-SE" dirty="0" smtClean="0"/>
            </a:br>
            <a:r>
              <a:rPr lang="sv-SE" dirty="0" smtClean="0"/>
              <a:t>2025</a:t>
            </a:r>
            <a:endParaRPr lang="sv-SE" dirty="0"/>
          </a:p>
        </p:txBody>
      </p:sp>
    </p:spTree>
    <p:extLst>
      <p:ext uri="{BB962C8B-B14F-4D97-AF65-F5344CB8AC3E}">
        <p14:creationId xmlns:p14="http://schemas.microsoft.com/office/powerpoint/2010/main" val="162337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032" y="466469"/>
            <a:ext cx="9360000" cy="1296000"/>
          </a:xfrm>
        </p:spPr>
        <p:txBody>
          <a:bodyPr/>
          <a:lstStyle/>
          <a:p>
            <a:r>
              <a:rPr lang="sv-SE" dirty="0" smtClean="0"/>
              <a:t>Ytor</a:t>
            </a:r>
            <a:br>
              <a:rPr lang="sv-SE" dirty="0" smtClean="0"/>
            </a:b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2</a:t>
            </a:fld>
            <a:endParaRPr lang="sv-SE"/>
          </a:p>
        </p:txBody>
      </p:sp>
      <p:sp>
        <p:nvSpPr>
          <p:cNvPr id="5" name="Platshållare för text 4"/>
          <p:cNvSpPr>
            <a:spLocks noGrp="1"/>
          </p:cNvSpPr>
          <p:nvPr>
            <p:ph type="body" sz="quarter" idx="13"/>
          </p:nvPr>
        </p:nvSpPr>
        <p:spPr>
          <a:xfrm>
            <a:off x="371032" y="1556857"/>
            <a:ext cx="6662157" cy="3780000"/>
          </a:xfrm>
        </p:spPr>
        <p:txBody>
          <a:bodyPr/>
          <a:lstStyle/>
          <a:p>
            <a:pPr marL="0" indent="0">
              <a:lnSpc>
                <a:spcPct val="100000"/>
              </a:lnSpc>
              <a:buNone/>
            </a:pPr>
            <a:r>
              <a:rPr lang="sv-SE" b="1" dirty="0"/>
              <a:t>Fråga:</a:t>
            </a:r>
            <a:endParaRPr lang="sv-SE" dirty="0" smtClean="0"/>
          </a:p>
          <a:p>
            <a:pPr marL="0" indent="0">
              <a:lnSpc>
                <a:spcPct val="100000"/>
              </a:lnSpc>
              <a:buNone/>
            </a:pPr>
            <a:r>
              <a:rPr lang="sv-SE" dirty="0" smtClean="0"/>
              <a:t>Varför är det viktigt med rengöring innan desinfektion?</a:t>
            </a:r>
          </a:p>
          <a:p>
            <a:pPr>
              <a:lnSpc>
                <a:spcPct val="100000"/>
              </a:lnSpc>
            </a:pPr>
            <a:endParaRPr lang="sv-SE" dirty="0" smtClean="0"/>
          </a:p>
          <a:p>
            <a:pPr marL="0" indent="0">
              <a:buNone/>
            </a:pPr>
            <a:r>
              <a:rPr lang="sv-SE" b="1" dirty="0" smtClean="0"/>
              <a:t/>
            </a:r>
            <a:br>
              <a:rPr lang="sv-SE" b="1" dirty="0" smtClean="0"/>
            </a:br>
            <a:r>
              <a:rPr lang="sv-SE" b="1" dirty="0" smtClean="0"/>
              <a:t>Fråga</a:t>
            </a:r>
            <a:r>
              <a:rPr lang="sv-SE" b="1" dirty="0"/>
              <a:t>: </a:t>
            </a:r>
            <a:r>
              <a:rPr lang="sv-SE" b="1" dirty="0" smtClean="0"/>
              <a:t/>
            </a:r>
            <a:br>
              <a:rPr lang="sv-SE" b="1" dirty="0" smtClean="0"/>
            </a:br>
            <a:r>
              <a:rPr lang="sv-SE" dirty="0" smtClean="0"/>
              <a:t>När behöver man </a:t>
            </a:r>
            <a:r>
              <a:rPr lang="sv-SE" b="1" dirty="0" smtClean="0"/>
              <a:t>inte</a:t>
            </a:r>
            <a:r>
              <a:rPr lang="sv-SE" dirty="0" smtClean="0"/>
              <a:t> rengöra innan desinfektion?</a:t>
            </a:r>
            <a:endParaRPr lang="sv-SE" dirty="0"/>
          </a:p>
        </p:txBody>
      </p:sp>
      <p:sp>
        <p:nvSpPr>
          <p:cNvPr id="7" name="textruta 6"/>
          <p:cNvSpPr txBox="1"/>
          <p:nvPr/>
        </p:nvSpPr>
        <p:spPr>
          <a:xfrm>
            <a:off x="6902983" y="2058048"/>
            <a:ext cx="5012926" cy="1384995"/>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smtClean="0"/>
              <a:t>Är </a:t>
            </a:r>
            <a:r>
              <a:rPr lang="sv-SE" sz="1400" dirty="0"/>
              <a:t>det en kraftigt förorenad yta eller föremål så måste föroreningen tas bort först genom </a:t>
            </a:r>
            <a:r>
              <a:rPr lang="sv-SE" sz="1400" dirty="0" smtClean="0"/>
              <a:t>rengöring för att kunna </a:t>
            </a:r>
            <a:r>
              <a:rPr lang="sv-SE" sz="1400" dirty="0"/>
              <a:t>desinfektera effektivt. R</a:t>
            </a:r>
            <a:r>
              <a:rPr lang="sv-SE" sz="1400" dirty="0" smtClean="0"/>
              <a:t>engöring kan avlägsna 80 </a:t>
            </a:r>
            <a:r>
              <a:rPr lang="sv-SE" sz="1400" dirty="0"/>
              <a:t>% av </a:t>
            </a:r>
            <a:r>
              <a:rPr lang="sv-SE" sz="1400" dirty="0" smtClean="0"/>
              <a:t>biobördan.</a:t>
            </a:r>
            <a:r>
              <a:rPr lang="sv-SE" sz="1400" dirty="0"/>
              <a:t> </a:t>
            </a:r>
            <a:r>
              <a:rPr lang="sv-SE" sz="1400" dirty="0" smtClean="0"/>
              <a:t>Kvarvarande smuts kan kapsla in och skydda mikroorganismer genom en desinfektionsprocess så att de överlever. </a:t>
            </a:r>
            <a:endParaRPr lang="sv-SE" sz="1400" dirty="0"/>
          </a:p>
        </p:txBody>
      </p:sp>
      <p:sp>
        <p:nvSpPr>
          <p:cNvPr id="8" name="textruta 7"/>
          <p:cNvSpPr txBox="1"/>
          <p:nvPr/>
        </p:nvSpPr>
        <p:spPr>
          <a:xfrm>
            <a:off x="6902983" y="4347454"/>
            <a:ext cx="5012926" cy="954107"/>
          </a:xfrm>
          <a:prstGeom prst="rect">
            <a:avLst/>
          </a:prstGeom>
          <a:solidFill>
            <a:schemeClr val="accent3">
              <a:lumMod val="20000"/>
              <a:lumOff val="80000"/>
            </a:schemeClr>
          </a:solidFill>
          <a:ln w="28575">
            <a:solidFill>
              <a:srgbClr val="790726"/>
            </a:solidFill>
          </a:ln>
        </p:spPr>
        <p:txBody>
          <a:bodyPr wrap="square" rtlCol="0">
            <a:spAutoFit/>
          </a:bodyPr>
          <a:lstStyle/>
          <a:p>
            <a:pPr>
              <a:lnSpc>
                <a:spcPct val="100000"/>
              </a:lnSpc>
            </a:pPr>
            <a:r>
              <a:rPr lang="sv-SE" sz="1400" dirty="0" smtClean="0"/>
              <a:t>När ytan är synligt ren. De </a:t>
            </a:r>
            <a:r>
              <a:rPr lang="sv-SE" sz="1400" dirty="0"/>
              <a:t>flesta upphandlade desinfektionsmedlen i vår region har rengörande effekt och kan därför användas för att både rengöra och desinfektera i ett steg. </a:t>
            </a:r>
          </a:p>
        </p:txBody>
      </p:sp>
      <p:sp>
        <p:nvSpPr>
          <p:cNvPr id="9" name="Platshållare för text 4"/>
          <p:cNvSpPr txBox="1">
            <a:spLocks/>
          </p:cNvSpPr>
          <p:nvPr/>
        </p:nvSpPr>
        <p:spPr>
          <a:xfrm>
            <a:off x="6849406" y="1553043"/>
            <a:ext cx="5690028"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b="1" dirty="0" smtClean="0"/>
              <a:t>Svar:</a:t>
            </a:r>
            <a:endParaRPr lang="sv-SE" dirty="0"/>
          </a:p>
          <a:p>
            <a:pPr>
              <a:lnSpc>
                <a:spcPct val="100000"/>
              </a:lnSpc>
            </a:pPr>
            <a:endParaRPr lang="sv-SE"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r>
              <a:rPr lang="sv-SE" b="1" dirty="0" smtClean="0"/>
              <a:t>Svar: </a:t>
            </a:r>
            <a:br>
              <a:rPr lang="sv-SE" b="1" dirty="0" smtClean="0"/>
            </a:br>
            <a:endParaRPr lang="sv-SE" dirty="0"/>
          </a:p>
        </p:txBody>
      </p:sp>
      <p:sp>
        <p:nvSpPr>
          <p:cNvPr id="10" name="Rektangel 9"/>
          <p:cNvSpPr/>
          <p:nvPr/>
        </p:nvSpPr>
        <p:spPr>
          <a:xfrm>
            <a:off x="6869052" y="1991423"/>
            <a:ext cx="5078849" cy="169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6869053" y="4151251"/>
            <a:ext cx="5078848" cy="1321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Kommentar i oval 11"/>
          <p:cNvSpPr/>
          <p:nvPr/>
        </p:nvSpPr>
        <p:spPr>
          <a:xfrm>
            <a:off x="8813426" y="595721"/>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13" name="Bildobjekt 12"/>
          <p:cNvPicPr>
            <a:picLocks noChangeAspect="1"/>
          </p:cNvPicPr>
          <p:nvPr/>
        </p:nvPicPr>
        <p:blipFill rotWithShape="1">
          <a:blip r:embed="rId2"/>
          <a:srcRect l="47476" r="16676"/>
          <a:stretch/>
        </p:blipFill>
        <p:spPr>
          <a:xfrm>
            <a:off x="464929" y="4882429"/>
            <a:ext cx="1555334" cy="1800000"/>
          </a:xfrm>
          <a:prstGeom prst="rect">
            <a:avLst/>
          </a:prstGeom>
        </p:spPr>
      </p:pic>
      <p:sp>
        <p:nvSpPr>
          <p:cNvPr id="15" name="Platshållare för sidfot 2"/>
          <p:cNvSpPr txBox="1">
            <a:spLocks/>
          </p:cNvSpPr>
          <p:nvPr/>
        </p:nvSpPr>
        <p:spPr>
          <a:xfrm>
            <a:off x="2368698" y="6317304"/>
            <a:ext cx="480493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smtClean="0"/>
              <a:t>Smittskydd Vårdhygien, Folktandvårdens hygienteam, 2025</a:t>
            </a:r>
            <a:endParaRPr lang="sv-SE" dirty="0"/>
          </a:p>
        </p:txBody>
      </p:sp>
    </p:spTree>
    <p:extLst>
      <p:ext uri="{BB962C8B-B14F-4D97-AF65-F5344CB8AC3E}">
        <p14:creationId xmlns:p14="http://schemas.microsoft.com/office/powerpoint/2010/main" val="28728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5608" y="518532"/>
            <a:ext cx="9360000" cy="1296000"/>
          </a:xfrm>
        </p:spPr>
        <p:txBody>
          <a:bodyPr/>
          <a:lstStyle/>
          <a:p>
            <a:r>
              <a:rPr lang="sv-SE" dirty="0" smtClean="0"/>
              <a:t>Medicinteknisk utrustning och ytor</a:t>
            </a:r>
            <a:endParaRPr lang="sv-SE" dirty="0"/>
          </a:p>
        </p:txBody>
      </p:sp>
      <p:sp>
        <p:nvSpPr>
          <p:cNvPr id="3" name="Platshållare för sidfot 2"/>
          <p:cNvSpPr>
            <a:spLocks noGrp="1"/>
          </p:cNvSpPr>
          <p:nvPr>
            <p:ph type="ftr" sz="quarter" idx="11"/>
          </p:nvPr>
        </p:nvSpPr>
        <p:spPr>
          <a:xfrm>
            <a:off x="432000" y="6404687"/>
            <a:ext cx="4804930" cy="365125"/>
          </a:xfrm>
        </p:spPr>
        <p:txBody>
          <a:bodyPr/>
          <a:lstStyle/>
          <a:p>
            <a:r>
              <a:rPr lang="sv-SE" smtClean="0"/>
              <a:t>Smittskydd Vårdhygien, Folktandvårdens hygienteam, 2025</a:t>
            </a:r>
            <a:endParaRPr lang="sv-SE" dirty="0"/>
          </a:p>
        </p:txBody>
      </p:sp>
      <p:sp>
        <p:nvSpPr>
          <p:cNvPr id="5" name="Platshållare för text 4"/>
          <p:cNvSpPr>
            <a:spLocks noGrp="1"/>
          </p:cNvSpPr>
          <p:nvPr>
            <p:ph type="body" sz="quarter" idx="13"/>
          </p:nvPr>
        </p:nvSpPr>
        <p:spPr>
          <a:xfrm>
            <a:off x="565608" y="1902539"/>
            <a:ext cx="5068392" cy="3780000"/>
          </a:xfrm>
        </p:spPr>
        <p:txBody>
          <a:bodyPr/>
          <a:lstStyle/>
          <a:p>
            <a:pPr marL="0" indent="0">
              <a:buNone/>
            </a:pPr>
            <a:r>
              <a:rPr lang="sv-SE" b="1" dirty="0" smtClean="0"/>
              <a:t>Fråga:</a:t>
            </a:r>
            <a:r>
              <a:rPr lang="sv-SE" dirty="0" smtClean="0"/>
              <a:t/>
            </a:r>
            <a:br>
              <a:rPr lang="sv-SE" dirty="0" smtClean="0"/>
            </a:br>
            <a:r>
              <a:rPr lang="sv-SE" dirty="0" smtClean="0"/>
              <a:t>Varför ska vi alltid vara noggranna med desinfektion av medicinteknisk utrustning och ytor mellan patienter? </a:t>
            </a:r>
            <a:endParaRPr lang="sv-SE" dirty="0"/>
          </a:p>
        </p:txBody>
      </p:sp>
      <p:sp>
        <p:nvSpPr>
          <p:cNvPr id="7" name="textruta 6"/>
          <p:cNvSpPr txBox="1"/>
          <p:nvPr/>
        </p:nvSpPr>
        <p:spPr>
          <a:xfrm>
            <a:off x="5888742" y="2492792"/>
            <a:ext cx="5012926" cy="2031325"/>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smtClean="0"/>
              <a:t>Risken är att vi sprider smittämnen mellan patienter. Vi vet inte vilka smittämnen patienterna kan bära på. Det </a:t>
            </a:r>
            <a:r>
              <a:rPr lang="sv-SE" sz="1400" dirty="0"/>
              <a:t>finns risk </a:t>
            </a:r>
            <a:r>
              <a:rPr lang="sv-SE" sz="1400" dirty="0" smtClean="0"/>
              <a:t>att </a:t>
            </a:r>
            <a:r>
              <a:rPr lang="sv-SE" sz="1400" dirty="0"/>
              <a:t>vi sprider </a:t>
            </a:r>
            <a:r>
              <a:rPr lang="sv-SE" sz="1400" dirty="0" smtClean="0"/>
              <a:t>sjukdomsframkallande mikroorganismer </a:t>
            </a:r>
            <a:r>
              <a:rPr lang="sv-SE" sz="1400" dirty="0"/>
              <a:t>från en patient till </a:t>
            </a:r>
            <a:r>
              <a:rPr lang="sv-SE" sz="1400" dirty="0" smtClean="0"/>
              <a:t>en annan. Det finns även risk för tyst smittspridning av exempelvis multiresistenta bakterier som inte orsakar några direkta symtom. Därför behöver vi hantera all använd utrustning och ytor som kontaminerade då vi inte vet vilka mikroorganismer som kan finnas där.  </a:t>
            </a:r>
            <a:br>
              <a:rPr lang="sv-SE" sz="1400" dirty="0" smtClean="0"/>
            </a:br>
            <a:endParaRPr lang="sv-SE" sz="1400" dirty="0" smtClean="0"/>
          </a:p>
        </p:txBody>
      </p:sp>
      <p:sp>
        <p:nvSpPr>
          <p:cNvPr id="8" name="Platshållare för text 4"/>
          <p:cNvSpPr txBox="1">
            <a:spLocks/>
          </p:cNvSpPr>
          <p:nvPr/>
        </p:nvSpPr>
        <p:spPr>
          <a:xfrm>
            <a:off x="5888742" y="1814532"/>
            <a:ext cx="4591070"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Svar: </a:t>
            </a:r>
            <a:endParaRPr lang="sv-SE" b="1" dirty="0"/>
          </a:p>
        </p:txBody>
      </p:sp>
      <p:sp>
        <p:nvSpPr>
          <p:cNvPr id="24" name="Rektangel 23"/>
          <p:cNvSpPr/>
          <p:nvPr/>
        </p:nvSpPr>
        <p:spPr>
          <a:xfrm>
            <a:off x="5888742" y="2433317"/>
            <a:ext cx="5295260" cy="221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Kommentar i oval 24"/>
          <p:cNvSpPr/>
          <p:nvPr/>
        </p:nvSpPr>
        <p:spPr>
          <a:xfrm>
            <a:off x="8936911" y="1120083"/>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23" name="Bildobjekt 22"/>
          <p:cNvPicPr>
            <a:picLocks noChangeAspect="1"/>
          </p:cNvPicPr>
          <p:nvPr/>
        </p:nvPicPr>
        <p:blipFill>
          <a:blip r:embed="rId2"/>
          <a:stretch>
            <a:fillRect/>
          </a:stretch>
        </p:blipFill>
        <p:spPr>
          <a:xfrm>
            <a:off x="566808" y="4083439"/>
            <a:ext cx="1825352" cy="1800000"/>
          </a:xfrm>
          <a:prstGeom prst="rect">
            <a:avLst/>
          </a:prstGeom>
        </p:spPr>
      </p:pic>
    </p:spTree>
    <p:extLst>
      <p:ext uri="{BB962C8B-B14F-4D97-AF65-F5344CB8AC3E}">
        <p14:creationId xmlns:p14="http://schemas.microsoft.com/office/powerpoint/2010/main" val="54619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8601" y="754518"/>
            <a:ext cx="9360000" cy="1134988"/>
          </a:xfrm>
        </p:spPr>
        <p:txBody>
          <a:bodyPr/>
          <a:lstStyle/>
          <a:p>
            <a:r>
              <a:rPr lang="sv-SE" dirty="0" smtClean="0"/>
              <a:t>Metod	</a:t>
            </a:r>
            <a:endParaRPr lang="sv-SE" dirty="0"/>
          </a:p>
        </p:txBody>
      </p:sp>
      <p:sp>
        <p:nvSpPr>
          <p:cNvPr id="3" name="Platshållare för sidfot 2"/>
          <p:cNvSpPr>
            <a:spLocks noGrp="1"/>
          </p:cNvSpPr>
          <p:nvPr>
            <p:ph type="ftr" sz="quarter" idx="11"/>
          </p:nvPr>
        </p:nvSpPr>
        <p:spPr>
          <a:xfrm>
            <a:off x="494757" y="6431971"/>
            <a:ext cx="5871681" cy="365125"/>
          </a:xfrm>
        </p:spPr>
        <p:txBody>
          <a:bodyPr/>
          <a:lstStyle/>
          <a:p>
            <a:r>
              <a:rPr lang="sv-SE" smtClean="0"/>
              <a:t>Smittskydd Vårdhygien, Folktandvårdens hygienteam, 2025</a:t>
            </a:r>
            <a:endParaRPr lang="sv-SE" dirty="0"/>
          </a:p>
        </p:txBody>
      </p:sp>
      <p:sp>
        <p:nvSpPr>
          <p:cNvPr id="7" name="Platshållare för text 6"/>
          <p:cNvSpPr>
            <a:spLocks noGrp="1"/>
          </p:cNvSpPr>
          <p:nvPr>
            <p:ph type="body" sz="quarter" idx="13"/>
          </p:nvPr>
        </p:nvSpPr>
        <p:spPr>
          <a:xfrm>
            <a:off x="6198734" y="1885448"/>
            <a:ext cx="5347806" cy="3780000"/>
          </a:xfrm>
        </p:spPr>
        <p:txBody>
          <a:bodyPr/>
          <a:lstStyle/>
          <a:p>
            <a:pPr marL="0" indent="0">
              <a:buNone/>
            </a:pPr>
            <a:r>
              <a:rPr lang="sv-SE" b="1" dirty="0" smtClean="0"/>
              <a:t>Svar:</a:t>
            </a:r>
          </a:p>
          <a:p>
            <a:pPr lvl="2"/>
            <a:endParaRPr lang="sv-SE" dirty="0"/>
          </a:p>
        </p:txBody>
      </p:sp>
      <p:sp>
        <p:nvSpPr>
          <p:cNvPr id="8" name="Platshållare för text 6"/>
          <p:cNvSpPr txBox="1">
            <a:spLocks/>
          </p:cNvSpPr>
          <p:nvPr/>
        </p:nvSpPr>
        <p:spPr>
          <a:xfrm>
            <a:off x="693000" y="1885448"/>
            <a:ext cx="5347806"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Fråga:</a:t>
            </a:r>
          </a:p>
          <a:p>
            <a:pPr marL="0" indent="0">
              <a:buNone/>
            </a:pPr>
            <a:r>
              <a:rPr lang="sv-SE" dirty="0" smtClean="0"/>
              <a:t>Vad ska jag använda för material när jag städar? Mikrofiberduk, engångsduk eller </a:t>
            </a:r>
            <a:r>
              <a:rPr lang="sv-SE" dirty="0" err="1" smtClean="0"/>
              <a:t>torkypapper</a:t>
            </a:r>
            <a:r>
              <a:rPr lang="sv-SE" dirty="0" smtClean="0"/>
              <a:t>?</a:t>
            </a:r>
          </a:p>
          <a:p>
            <a:pPr lvl="2"/>
            <a:endParaRPr lang="sv-SE" dirty="0"/>
          </a:p>
        </p:txBody>
      </p:sp>
      <p:sp>
        <p:nvSpPr>
          <p:cNvPr id="10" name="textruta 9"/>
          <p:cNvSpPr txBox="1"/>
          <p:nvPr/>
        </p:nvSpPr>
        <p:spPr>
          <a:xfrm>
            <a:off x="6301806" y="2538383"/>
            <a:ext cx="5012926" cy="1384995"/>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a:t>Använd i första hand mikrofiberduk vid rengöring/desinfektion av större ytor tex vid dagligt städ/</a:t>
            </a:r>
            <a:r>
              <a:rPr lang="sv-SE" sz="1400" dirty="0" err="1"/>
              <a:t>slutstäd</a:t>
            </a:r>
            <a:r>
              <a:rPr lang="sv-SE" sz="1400" dirty="0"/>
              <a:t>. Byt duk ofta. </a:t>
            </a:r>
          </a:p>
          <a:p>
            <a:r>
              <a:rPr lang="sv-SE" sz="1400" dirty="0"/>
              <a:t>För desinfektion av medicinskteknisk utrustning använd gärna </a:t>
            </a:r>
            <a:r>
              <a:rPr lang="sv-SE" sz="1400" dirty="0" smtClean="0"/>
              <a:t>engångs-desinfektionsservetter.</a:t>
            </a:r>
          </a:p>
          <a:p>
            <a:r>
              <a:rPr lang="sv-SE" sz="1400" dirty="0" err="1" smtClean="0"/>
              <a:t>Torkypapper</a:t>
            </a:r>
            <a:r>
              <a:rPr lang="sv-SE" sz="1400" dirty="0" smtClean="0"/>
              <a:t> lämpar sig vid tex punktdesinfektion vid spill av kroppsvätskor.</a:t>
            </a:r>
            <a:endParaRPr lang="sv-SE" sz="1400" dirty="0"/>
          </a:p>
        </p:txBody>
      </p:sp>
      <p:sp>
        <p:nvSpPr>
          <p:cNvPr id="9" name="Rektangel 8"/>
          <p:cNvSpPr/>
          <p:nvPr/>
        </p:nvSpPr>
        <p:spPr>
          <a:xfrm>
            <a:off x="6198734" y="2459542"/>
            <a:ext cx="5170855"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p:cNvPicPr>
            <a:picLocks noChangeAspect="1"/>
          </p:cNvPicPr>
          <p:nvPr/>
        </p:nvPicPr>
        <p:blipFill rotWithShape="1">
          <a:blip r:embed="rId2"/>
          <a:srcRect t="9016"/>
          <a:stretch/>
        </p:blipFill>
        <p:spPr>
          <a:xfrm>
            <a:off x="3366903" y="3708000"/>
            <a:ext cx="1505110" cy="2520000"/>
          </a:xfrm>
          <a:prstGeom prst="rect">
            <a:avLst/>
          </a:prstGeom>
        </p:spPr>
      </p:pic>
      <p:sp>
        <p:nvSpPr>
          <p:cNvPr id="33" name="Kommentar i oval 32"/>
          <p:cNvSpPr/>
          <p:nvPr/>
        </p:nvSpPr>
        <p:spPr>
          <a:xfrm>
            <a:off x="8136268" y="1128592"/>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spTree>
    <p:extLst>
      <p:ext uri="{BB962C8B-B14F-4D97-AF65-F5344CB8AC3E}">
        <p14:creationId xmlns:p14="http://schemas.microsoft.com/office/powerpoint/2010/main" val="71365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74888"/>
            <a:ext cx="8128000" cy="6096000"/>
          </a:xfrm>
          <a:prstGeom prst="rect">
            <a:avLst/>
          </a:prstGeom>
        </p:spPr>
      </p:pic>
      <p:sp>
        <p:nvSpPr>
          <p:cNvPr id="2" name="Rubrik 1"/>
          <p:cNvSpPr>
            <a:spLocks noGrp="1"/>
          </p:cNvSpPr>
          <p:nvPr>
            <p:ph type="title"/>
          </p:nvPr>
        </p:nvSpPr>
        <p:spPr>
          <a:xfrm>
            <a:off x="67035" y="551208"/>
            <a:ext cx="3996965" cy="1296000"/>
          </a:xfrm>
        </p:spPr>
        <p:txBody>
          <a:bodyPr/>
          <a:lstStyle/>
          <a:p>
            <a:r>
              <a:rPr lang="sv-SE" sz="3000" dirty="0" smtClean="0"/>
              <a:t>Fråga: </a:t>
            </a:r>
            <a:br>
              <a:rPr lang="sv-SE" sz="3000" dirty="0" smtClean="0"/>
            </a:br>
            <a:r>
              <a:rPr lang="sv-SE" sz="3000" dirty="0" smtClean="0"/>
              <a:t>vilka ytor ska städas efter patientbesök?</a:t>
            </a:r>
            <a:endParaRPr lang="sv-SE" sz="3000" dirty="0"/>
          </a:p>
        </p:txBody>
      </p:sp>
      <p:sp>
        <p:nvSpPr>
          <p:cNvPr id="3" name="Platshållare för sidfot 2"/>
          <p:cNvSpPr>
            <a:spLocks noGrp="1"/>
          </p:cNvSpPr>
          <p:nvPr>
            <p:ph type="ftr" sz="quarter" idx="11"/>
          </p:nvPr>
        </p:nvSpPr>
        <p:spPr>
          <a:xfrm>
            <a:off x="417913" y="6245153"/>
            <a:ext cx="3600000" cy="365125"/>
          </a:xfrm>
        </p:spPr>
        <p:txBody>
          <a:bodyPr/>
          <a:lstStyle/>
          <a:p>
            <a:r>
              <a:rPr lang="sv-SE" dirty="0" smtClean="0"/>
              <a:t>Smittskydd Vårdhygien, Folktandvårdens hygienteam, 2025</a:t>
            </a:r>
            <a:endParaRPr lang="sv-SE" dirty="0"/>
          </a:p>
        </p:txBody>
      </p:sp>
      <p:sp>
        <p:nvSpPr>
          <p:cNvPr id="5" name="Platshållare för text 4"/>
          <p:cNvSpPr>
            <a:spLocks noGrp="1"/>
          </p:cNvSpPr>
          <p:nvPr>
            <p:ph type="body" sz="quarter" idx="13"/>
          </p:nvPr>
        </p:nvSpPr>
        <p:spPr>
          <a:xfrm>
            <a:off x="156060" y="2223859"/>
            <a:ext cx="9359900" cy="2056311"/>
          </a:xfrm>
        </p:spPr>
        <p:txBody>
          <a:bodyPr/>
          <a:lstStyle/>
          <a:p>
            <a:pPr marL="0" indent="0">
              <a:buNone/>
            </a:pPr>
            <a:r>
              <a:rPr lang="sv-SE" dirty="0" smtClean="0"/>
              <a:t>- kan ni hitta alla 7 ställen?</a:t>
            </a:r>
            <a:endParaRPr lang="sv-SE" dirty="0"/>
          </a:p>
        </p:txBody>
      </p:sp>
      <p:sp>
        <p:nvSpPr>
          <p:cNvPr id="8" name="Kommentar i oval 7"/>
          <p:cNvSpPr/>
          <p:nvPr/>
        </p:nvSpPr>
        <p:spPr>
          <a:xfrm>
            <a:off x="793653" y="3048000"/>
            <a:ext cx="2399250" cy="1429732"/>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400" dirty="0" smtClean="0"/>
              <a:t>Klicka framåt en gång för att avslöja alla inringade ytor</a:t>
            </a:r>
            <a:endParaRPr lang="sv-SE" dirty="0"/>
          </a:p>
        </p:txBody>
      </p:sp>
      <p:sp>
        <p:nvSpPr>
          <p:cNvPr id="9" name="Ellips 8"/>
          <p:cNvSpPr/>
          <p:nvPr/>
        </p:nvSpPr>
        <p:spPr>
          <a:xfrm>
            <a:off x="7248001" y="2739590"/>
            <a:ext cx="791914" cy="655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8007258" y="3014565"/>
            <a:ext cx="942681" cy="8823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9476560" y="2850885"/>
            <a:ext cx="795048" cy="7976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8848160" y="2837804"/>
            <a:ext cx="628400" cy="6099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p:cNvSpPr/>
          <p:nvPr/>
        </p:nvSpPr>
        <p:spPr>
          <a:xfrm>
            <a:off x="8270673" y="1247934"/>
            <a:ext cx="1084964" cy="8823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p:cNvSpPr/>
          <p:nvPr/>
        </p:nvSpPr>
        <p:spPr>
          <a:xfrm>
            <a:off x="6108569" y="2074952"/>
            <a:ext cx="942681" cy="8823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p:cNvSpPr/>
          <p:nvPr/>
        </p:nvSpPr>
        <p:spPr>
          <a:xfrm>
            <a:off x="5233106" y="2550481"/>
            <a:ext cx="942681" cy="8823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p:nvSpPr>
        <p:spPr>
          <a:xfrm>
            <a:off x="275472" y="5067005"/>
            <a:ext cx="7484882" cy="954107"/>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1400" dirty="0"/>
              <a:t>Efter varje patientbehandling ska </a:t>
            </a:r>
            <a:r>
              <a:rPr lang="sv-SE" sz="1400" dirty="0" smtClean="0"/>
              <a:t>kontaminerade ytor/utrustning desinfekteras </a:t>
            </a:r>
            <a:r>
              <a:rPr lang="sv-SE" sz="1400" dirty="0"/>
              <a:t>med alkoholbaserat </a:t>
            </a:r>
            <a:r>
              <a:rPr lang="sv-SE" sz="1400" dirty="0" err="1"/>
              <a:t>ytdesinfektionsmedel</a:t>
            </a:r>
            <a:r>
              <a:rPr lang="sv-SE" sz="1400" dirty="0"/>
              <a:t> med </a:t>
            </a:r>
            <a:r>
              <a:rPr lang="sv-SE" sz="1400" dirty="0" smtClean="0"/>
              <a:t>tensider. Exempelvis bänkytor</a:t>
            </a:r>
            <a:r>
              <a:rPr lang="sv-SE" sz="1400" dirty="0"/>
              <a:t>, röntgenapparat, tangentbord, datormus, behandlingsstol, borrbrygga, sugslangar, assistentenhet, </a:t>
            </a:r>
            <a:r>
              <a:rPr lang="sv-SE" sz="1400" dirty="0" err="1"/>
              <a:t>spiton</a:t>
            </a:r>
            <a:r>
              <a:rPr lang="sv-SE" sz="1400" dirty="0"/>
              <a:t>, samt eventuella ytor som vidrörts under </a:t>
            </a:r>
            <a:r>
              <a:rPr lang="sv-SE" sz="1400" dirty="0" smtClean="0"/>
              <a:t>behandlingen, </a:t>
            </a:r>
            <a:endParaRPr lang="sv-SE" sz="1400" dirty="0"/>
          </a:p>
        </p:txBody>
      </p:sp>
    </p:spTree>
    <p:extLst>
      <p:ext uri="{BB962C8B-B14F-4D97-AF65-F5344CB8AC3E}">
        <p14:creationId xmlns:p14="http://schemas.microsoft.com/office/powerpoint/2010/main" val="12417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4" grpId="0" animBg="1"/>
    </p:bldLst>
  </p:timing>
</p:sld>
</file>

<file path=ppt/theme/theme1.xml><?xml version="1.0" encoding="utf-8"?>
<a:theme xmlns:a="http://schemas.openxmlformats.org/drawingml/2006/main" name="Office-tema">
  <a:themeElements>
    <a:clrScheme name="Folktandvården">
      <a:dk1>
        <a:sysClr val="windowText" lastClr="000000"/>
      </a:dk1>
      <a:lt1>
        <a:sysClr val="window" lastClr="FFFFFF"/>
      </a:lt1>
      <a:dk2>
        <a:srgbClr val="8DC63F"/>
      </a:dk2>
      <a:lt2>
        <a:srgbClr val="FBCFD0"/>
      </a:lt2>
      <a:accent1>
        <a:srgbClr val="436B1E"/>
      </a:accent1>
      <a:accent2>
        <a:srgbClr val="8DC63F"/>
      </a:accent2>
      <a:accent3>
        <a:srgbClr val="E5E99B"/>
      </a:accent3>
      <a:accent4>
        <a:srgbClr val="004473"/>
      </a:accent4>
      <a:accent5>
        <a:srgbClr val="00B8EC"/>
      </a:accent5>
      <a:accent6>
        <a:srgbClr val="AFDBF7"/>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ktandvården2.potx" id="{8248ED28-1105-4F6B-98FE-D3237F1190CB}" vid="{0ECBF21B-3BDD-4A40-A9FA-09974D54E1C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Folktandvården</Template>
  <TotalTime>49</TotalTime>
  <Words>401</Words>
  <Application>Microsoft Office PowerPoint</Application>
  <PresentationFormat>Bredbild</PresentationFormat>
  <Paragraphs>40</Paragraphs>
  <Slides>5</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5</vt:i4>
      </vt:variant>
    </vt:vector>
  </HeadingPairs>
  <TitlesOfParts>
    <vt:vector size="8" baseType="lpstr">
      <vt:lpstr>Arial</vt:lpstr>
      <vt:lpstr>Calibri</vt:lpstr>
      <vt:lpstr>Office-tema</vt:lpstr>
      <vt:lpstr>Litet quiz om rengöring och desinfektion</vt:lpstr>
      <vt:lpstr>Ytor </vt:lpstr>
      <vt:lpstr>Medicinteknisk utrustning och ytor</vt:lpstr>
      <vt:lpstr>Metod </vt:lpstr>
      <vt:lpstr>Fråga:  vilka ytor ska städas efter patientbesök?</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Litet quiz om rengöring och desinfektion</dc:title>
  <dc:creator>Thuresson Linda</dc:creator>
  <cp:lastModifiedBy>Thuresson Linda</cp:lastModifiedBy>
  <cp:revision>14</cp:revision>
  <dcterms:created xsi:type="dcterms:W3CDTF">2025-06-13T11:16:28Z</dcterms:created>
  <dcterms:modified xsi:type="dcterms:W3CDTF">2025-06-17T12:34:12Z</dcterms:modified>
</cp:coreProperties>
</file>