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7"/>
  </p:notesMasterIdLst>
  <p:sldIdLst>
    <p:sldId id="258" r:id="rId2"/>
    <p:sldId id="259" r:id="rId3"/>
    <p:sldId id="260" r:id="rId4"/>
    <p:sldId id="261" r:id="rId5"/>
    <p:sldId id="262" r:id="rId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C63F"/>
    <a:srgbClr val="579835"/>
    <a:srgbClr val="B1063A"/>
    <a:srgbClr val="AE172E"/>
    <a:srgbClr val="AE1738"/>
    <a:srgbClr val="82112B"/>
    <a:srgbClr val="79072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6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9E57BE-6F8E-41A8-AAB0-3D37B669DA70}" type="datetimeFigureOut">
              <a:rPr lang="sv-SE" smtClean="0"/>
              <a:t>2025-06-17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48704B-E6AF-4C66-88B6-B76772BB7469}" type="slidenum">
              <a:rPr lang="sv-SE" smtClean="0"/>
              <a:t>‹#›</a:t>
            </a:fld>
            <a:endParaRPr lang="sv-SE"/>
          </a:p>
        </p:txBody>
      </p:sp>
    </p:spTree>
    <p:extLst>
      <p:ext uri="{BB962C8B-B14F-4D97-AF65-F5344CB8AC3E}">
        <p14:creationId xmlns:p14="http://schemas.microsoft.com/office/powerpoint/2010/main" val="150684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4.png"/><Relationship Id="rId2" Type="http://schemas.openxmlformats.org/officeDocument/2006/relationships/image" Target="../media/image7.emf"/><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ida">
    <p:bg>
      <p:bgPr>
        <a:solidFill>
          <a:srgbClr val="8DC63F"/>
        </a:solidFill>
        <a:effectLst/>
      </p:bgPr>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2AA8834F-8B2E-4FE1-A507-25CB955F2D27}"/>
              </a:ext>
            </a:extLst>
          </p:cNvPr>
          <p:cNvPicPr>
            <a:picLocks noChangeAspect="1"/>
          </p:cNvPicPr>
          <p:nvPr userDrawn="1"/>
        </p:nvPicPr>
        <p:blipFill>
          <a:blip r:embed="rId2">
            <a:alphaModFix amt="55000"/>
            <a:extLst>
              <a:ext uri="{28A0092B-C50C-407E-A947-70E740481C1C}">
                <a14:useLocalDpi xmlns:a14="http://schemas.microsoft.com/office/drawing/2010/main" val="0"/>
              </a:ext>
            </a:extLst>
          </a:blip>
          <a:srcRect/>
          <a:stretch/>
        </p:blipFill>
        <p:spPr>
          <a:xfrm>
            <a:off x="-1" y="1"/>
            <a:ext cx="12192000" cy="6858000"/>
          </a:xfrm>
          <a:prstGeom prst="rect">
            <a:avLst/>
          </a:prstGeom>
          <a:effectLst/>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chemeClr val="bg1"/>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5" name="Bildobjekt 4">
            <a:extLst>
              <a:ext uri="{FF2B5EF4-FFF2-40B4-BE49-F238E27FC236}">
                <a16:creationId xmlns:a16="http://schemas.microsoft.com/office/drawing/2014/main" id="{5C3D5B91-8213-4E8B-A30C-A1C99F0522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31150" y="6163078"/>
            <a:ext cx="2185420" cy="429769"/>
          </a:xfrm>
          <a:prstGeom prst="rect">
            <a:avLst/>
          </a:prstGeom>
        </p:spPr>
      </p:pic>
    </p:spTree>
    <p:extLst>
      <p:ext uri="{BB962C8B-B14F-4D97-AF65-F5344CB8AC3E}">
        <p14:creationId xmlns:p14="http://schemas.microsoft.com/office/powerpoint/2010/main" val="2830810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vslut">
    <p:bg>
      <p:bgPr>
        <a:solidFill>
          <a:srgbClr val="8DC63F"/>
        </a:solidFill>
        <a:effectLst/>
      </p:bgPr>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DB191D84-2F58-4EDE-80E6-7B0D15419740}"/>
              </a:ext>
            </a:extLst>
          </p:cNvPr>
          <p:cNvPicPr>
            <a:picLocks noChangeAspect="1"/>
          </p:cNvPicPr>
          <p:nvPr userDrawn="1"/>
        </p:nvPicPr>
        <p:blipFill>
          <a:blip r:embed="rId2">
            <a:alphaModFix amt="55000"/>
            <a:extLst>
              <a:ext uri="{28A0092B-C50C-407E-A947-70E740481C1C}">
                <a14:useLocalDpi xmlns:a14="http://schemas.microsoft.com/office/drawing/2010/main" val="0"/>
              </a:ext>
            </a:extLst>
          </a:blip>
          <a:srcRect/>
          <a:stretch/>
        </p:blipFill>
        <p:spPr>
          <a:xfrm>
            <a:off x="-2" y="0"/>
            <a:ext cx="12192000" cy="6858000"/>
          </a:xfrm>
          <a:prstGeom prst="rect">
            <a:avLst/>
          </a:prstGeom>
          <a:effectLst/>
        </p:spPr>
      </p:pic>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chemeClr val="bg1"/>
                </a:solidFill>
              </a:rPr>
              <a:t>Region Jönköpings</a:t>
            </a:r>
            <a:r>
              <a:rPr lang="sv-SE" sz="2200" b="1" baseline="0" dirty="0">
                <a:solidFill>
                  <a:schemeClr val="bg1"/>
                </a:solidFill>
              </a:rPr>
              <a:t> län</a:t>
            </a:r>
            <a:endParaRPr lang="sv-SE" sz="2200" b="1" dirty="0">
              <a:solidFill>
                <a:schemeClr val="bg1"/>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chemeClr val="bg1"/>
                </a:solidFill>
              </a:rPr>
              <a:t>www.rjl.se</a:t>
            </a:r>
          </a:p>
        </p:txBody>
      </p:sp>
      <p:pic>
        <p:nvPicPr>
          <p:cNvPr id="21" name="Bildobjekt 20">
            <a:extLst>
              <a:ext uri="{FF2B5EF4-FFF2-40B4-BE49-F238E27FC236}">
                <a16:creationId xmlns:a16="http://schemas.microsoft.com/office/drawing/2014/main" id="{9C4A87F3-A64E-4FC1-ABDC-78C60D96F3D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227570" y="2016541"/>
            <a:ext cx="3736856" cy="1271019"/>
          </a:xfrm>
          <a:prstGeom prst="rect">
            <a:avLst/>
          </a:prstGeom>
        </p:spPr>
      </p:pic>
      <p:pic>
        <p:nvPicPr>
          <p:cNvPr id="8" name="Bildobjekt 7">
            <a:extLst>
              <a:ext uri="{FF2B5EF4-FFF2-40B4-BE49-F238E27FC236}">
                <a16:creationId xmlns:a16="http://schemas.microsoft.com/office/drawing/2014/main" id="{2AD5B18D-FB5C-4B65-9CD0-509205971AE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631150" y="6163078"/>
            <a:ext cx="2185420" cy="429769"/>
          </a:xfrm>
          <a:prstGeom prst="rect">
            <a:avLst/>
          </a:prstGeom>
        </p:spPr>
      </p:pic>
    </p:spTree>
    <p:extLst>
      <p:ext uri="{BB962C8B-B14F-4D97-AF65-F5344CB8AC3E}">
        <p14:creationId xmlns:p14="http://schemas.microsoft.com/office/powerpoint/2010/main" val="31322086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vslut för utskrift">
    <p:spTree>
      <p:nvGrpSpPr>
        <p:cNvPr id="1" name=""/>
        <p:cNvGrpSpPr/>
        <p:nvPr/>
      </p:nvGrpSpPr>
      <p:grpSpPr>
        <a:xfrm>
          <a:off x="0" y="0"/>
          <a:ext cx="0" cy="0"/>
          <a:chOff x="0" y="0"/>
          <a:chExt cx="0" cy="0"/>
        </a:xfrm>
      </p:grpSpPr>
      <p:grpSp>
        <p:nvGrpSpPr>
          <p:cNvPr id="12" name="Grupp 11"/>
          <p:cNvGrpSpPr/>
          <p:nvPr userDrawn="1"/>
        </p:nvGrpSpPr>
        <p:grpSpPr>
          <a:xfrm>
            <a:off x="3937444" y="1977174"/>
            <a:ext cx="4333836" cy="761546"/>
            <a:chOff x="3862028" y="1977174"/>
            <a:chExt cx="4333836" cy="761546"/>
          </a:xfrm>
        </p:grpSpPr>
        <p:sp>
          <p:nvSpPr>
            <p:cNvPr id="13" name="Ellips 12">
              <a:extLst>
                <a:ext uri="{FF2B5EF4-FFF2-40B4-BE49-F238E27FC236}">
                  <a16:creationId xmlns:a16="http://schemas.microsoft.com/office/drawing/2014/main" id="{7BEA6346-EE7D-DF4F-8BEA-2C7A0BE6A973}"/>
                </a:ext>
              </a:extLst>
            </p:cNvPr>
            <p:cNvSpPr>
              <a:spLocks noChangeAspect="1"/>
            </p:cNvSpPr>
            <p:nvPr userDrawn="1"/>
          </p:nvSpPr>
          <p:spPr>
            <a:xfrm>
              <a:off x="3862028"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4" name="Bildobjekt 13">
              <a:extLst>
                <a:ext uri="{FF2B5EF4-FFF2-40B4-BE49-F238E27FC236}">
                  <a16:creationId xmlns:a16="http://schemas.microsoft.com/office/drawing/2014/main" id="{2C8866A6-1447-4C4D-8601-CED83278E7FF}"/>
                </a:ext>
              </a:extLst>
            </p:cNvPr>
            <p:cNvPicPr>
              <a:picLocks noChangeAspect="1"/>
            </p:cNvPicPr>
            <p:nvPr userDrawn="1"/>
          </p:nvPicPr>
          <p:blipFill>
            <a:blip r:embed="rId2"/>
            <a:stretch>
              <a:fillRect/>
            </a:stretch>
          </p:blipFill>
          <p:spPr>
            <a:xfrm>
              <a:off x="4132190" y="2159547"/>
              <a:ext cx="211077" cy="409124"/>
            </a:xfrm>
            <a:prstGeom prst="rect">
              <a:avLst/>
            </a:prstGeom>
          </p:spPr>
        </p:pic>
        <p:sp>
          <p:nvSpPr>
            <p:cNvPr id="15" name="Ellips 14">
              <a:extLst>
                <a:ext uri="{FF2B5EF4-FFF2-40B4-BE49-F238E27FC236}">
                  <a16:creationId xmlns:a16="http://schemas.microsoft.com/office/drawing/2014/main" id="{0352A41F-5C1B-2547-A459-0E5CA6601C66}"/>
                </a:ext>
              </a:extLst>
            </p:cNvPr>
            <p:cNvSpPr>
              <a:spLocks noChangeAspect="1"/>
            </p:cNvSpPr>
            <p:nvPr userDrawn="1"/>
          </p:nvSpPr>
          <p:spPr>
            <a:xfrm>
              <a:off x="5052792" y="1977176"/>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a:extLst>
                <a:ext uri="{FF2B5EF4-FFF2-40B4-BE49-F238E27FC236}">
                  <a16:creationId xmlns:a16="http://schemas.microsoft.com/office/drawing/2014/main" id="{69370DD6-C6D8-0E4A-8750-557EAC2A755E}"/>
                </a:ext>
              </a:extLst>
            </p:cNvPr>
            <p:cNvPicPr>
              <a:picLocks noChangeAspect="1"/>
            </p:cNvPicPr>
            <p:nvPr userDrawn="1"/>
          </p:nvPicPr>
          <p:blipFill>
            <a:blip r:embed="rId3"/>
            <a:stretch>
              <a:fillRect/>
            </a:stretch>
          </p:blipFill>
          <p:spPr>
            <a:xfrm>
              <a:off x="5258248" y="2122547"/>
              <a:ext cx="411730" cy="409124"/>
            </a:xfrm>
            <a:prstGeom prst="rect">
              <a:avLst/>
            </a:prstGeom>
          </p:spPr>
        </p:pic>
        <p:sp>
          <p:nvSpPr>
            <p:cNvPr id="17" name="Ellips 16">
              <a:extLst>
                <a:ext uri="{FF2B5EF4-FFF2-40B4-BE49-F238E27FC236}">
                  <a16:creationId xmlns:a16="http://schemas.microsoft.com/office/drawing/2014/main" id="{834B6F64-F2EF-9E4B-927B-2D5F4354138D}"/>
                </a:ext>
              </a:extLst>
            </p:cNvPr>
            <p:cNvSpPr>
              <a:spLocks noChangeAspect="1"/>
            </p:cNvSpPr>
            <p:nvPr userDrawn="1"/>
          </p:nvSpPr>
          <p:spPr>
            <a:xfrm>
              <a:off x="6243556" y="1977175"/>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8" name="Bildobjekt 17">
              <a:extLst>
                <a:ext uri="{FF2B5EF4-FFF2-40B4-BE49-F238E27FC236}">
                  <a16:creationId xmlns:a16="http://schemas.microsoft.com/office/drawing/2014/main" id="{8096E689-BAD4-F647-90E4-CF3B5232A2A7}"/>
                </a:ext>
              </a:extLst>
            </p:cNvPr>
            <p:cNvPicPr>
              <a:picLocks noChangeAspect="1"/>
            </p:cNvPicPr>
            <p:nvPr userDrawn="1"/>
          </p:nvPicPr>
          <p:blipFill>
            <a:blip r:embed="rId4"/>
            <a:stretch>
              <a:fillRect/>
            </a:stretch>
          </p:blipFill>
          <p:spPr>
            <a:xfrm>
              <a:off x="6420257" y="2148720"/>
              <a:ext cx="406519" cy="406519"/>
            </a:xfrm>
            <a:prstGeom prst="rect">
              <a:avLst/>
            </a:prstGeom>
          </p:spPr>
        </p:pic>
        <p:sp>
          <p:nvSpPr>
            <p:cNvPr id="19" name="Ellips 18">
              <a:extLst>
                <a:ext uri="{FF2B5EF4-FFF2-40B4-BE49-F238E27FC236}">
                  <a16:creationId xmlns:a16="http://schemas.microsoft.com/office/drawing/2014/main" id="{FBABADBC-30EF-DE42-938F-7E556DECD178}"/>
                </a:ext>
              </a:extLst>
            </p:cNvPr>
            <p:cNvSpPr>
              <a:spLocks noChangeAspect="1"/>
            </p:cNvSpPr>
            <p:nvPr userDrawn="1"/>
          </p:nvSpPr>
          <p:spPr>
            <a:xfrm>
              <a:off x="7434320" y="1977174"/>
              <a:ext cx="761544" cy="761544"/>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0" name="Bildobjekt 19">
              <a:extLst>
                <a:ext uri="{FF2B5EF4-FFF2-40B4-BE49-F238E27FC236}">
                  <a16:creationId xmlns:a16="http://schemas.microsoft.com/office/drawing/2014/main" id="{6A5E258B-24A3-404D-9100-DE9E0AAF9DF1}"/>
                </a:ext>
              </a:extLst>
            </p:cNvPr>
            <p:cNvPicPr>
              <a:picLocks noChangeAspect="1"/>
            </p:cNvPicPr>
            <p:nvPr userDrawn="1"/>
          </p:nvPicPr>
          <p:blipFill>
            <a:blip r:embed="rId5">
              <a:alphaModFix/>
            </a:blip>
            <a:stretch>
              <a:fillRect/>
            </a:stretch>
          </p:blipFill>
          <p:spPr>
            <a:xfrm>
              <a:off x="7567532" y="2162152"/>
              <a:ext cx="495119" cy="406519"/>
            </a:xfrm>
            <a:prstGeom prst="rect">
              <a:avLst/>
            </a:prstGeom>
          </p:spPr>
        </p:pic>
      </p:grpSp>
      <p:sp>
        <p:nvSpPr>
          <p:cNvPr id="5" name="textruta 4"/>
          <p:cNvSpPr txBox="1"/>
          <p:nvPr userDrawn="1"/>
        </p:nvSpPr>
        <p:spPr>
          <a:xfrm>
            <a:off x="3403077" y="3330102"/>
            <a:ext cx="5400000" cy="432000"/>
          </a:xfrm>
          <a:prstGeom prst="rect">
            <a:avLst/>
          </a:prstGeom>
          <a:noFill/>
        </p:spPr>
        <p:txBody>
          <a:bodyPr wrap="square" rtlCol="0">
            <a:spAutoFit/>
          </a:bodyPr>
          <a:lstStyle/>
          <a:p>
            <a:pPr algn="ctr"/>
            <a:r>
              <a:rPr lang="sv-SE" sz="2200" b="1" dirty="0">
                <a:solidFill>
                  <a:srgbClr val="579835"/>
                </a:solidFill>
              </a:rPr>
              <a:t>Region Jönköpings</a:t>
            </a:r>
            <a:r>
              <a:rPr lang="sv-SE" sz="2200" b="1" baseline="0" dirty="0">
                <a:solidFill>
                  <a:srgbClr val="579835"/>
                </a:solidFill>
              </a:rPr>
              <a:t> län</a:t>
            </a:r>
            <a:endParaRPr lang="sv-SE" sz="2200" b="1" dirty="0">
              <a:solidFill>
                <a:srgbClr val="579835"/>
              </a:solidFill>
            </a:endParaRPr>
          </a:p>
        </p:txBody>
      </p:sp>
      <p:sp>
        <p:nvSpPr>
          <p:cNvPr id="22" name="textruta 21"/>
          <p:cNvSpPr txBox="1"/>
          <p:nvPr userDrawn="1"/>
        </p:nvSpPr>
        <p:spPr>
          <a:xfrm>
            <a:off x="3405425" y="3731272"/>
            <a:ext cx="5400000" cy="400110"/>
          </a:xfrm>
          <a:prstGeom prst="rect">
            <a:avLst/>
          </a:prstGeom>
          <a:noFill/>
        </p:spPr>
        <p:txBody>
          <a:bodyPr wrap="square" rtlCol="0">
            <a:spAutoFit/>
          </a:bodyPr>
          <a:lstStyle/>
          <a:p>
            <a:pPr algn="ctr"/>
            <a:r>
              <a:rPr lang="sv-SE" sz="2000" b="0" u="none" dirty="0">
                <a:solidFill>
                  <a:srgbClr val="579835"/>
                </a:solidFill>
              </a:rPr>
              <a:t>www.rjl.se</a:t>
            </a:r>
          </a:p>
        </p:txBody>
      </p:sp>
      <p:pic>
        <p:nvPicPr>
          <p:cNvPr id="25" name="Bildobjekt 24">
            <a:extLst>
              <a:ext uri="{FF2B5EF4-FFF2-40B4-BE49-F238E27FC236}">
                <a16:creationId xmlns:a16="http://schemas.microsoft.com/office/drawing/2014/main" id="{52686C18-6BF8-4FDC-8029-6C75391EE0F2}"/>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234649" y="2040214"/>
            <a:ext cx="3736856" cy="1271019"/>
          </a:xfrm>
          <a:prstGeom prst="rect">
            <a:avLst/>
          </a:prstGeom>
        </p:spPr>
      </p:pic>
      <p:pic>
        <p:nvPicPr>
          <p:cNvPr id="21" name="Bildobjekt 20">
            <a:extLst>
              <a:ext uri="{FF2B5EF4-FFF2-40B4-BE49-F238E27FC236}">
                <a16:creationId xmlns:a16="http://schemas.microsoft.com/office/drawing/2014/main" id="{500D90AF-49FB-41F9-B2FD-184CD866D9F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602978" y="6148997"/>
            <a:ext cx="2182372" cy="426721"/>
          </a:xfrm>
          <a:prstGeom prst="rect">
            <a:avLst/>
          </a:prstGeom>
        </p:spPr>
      </p:pic>
    </p:spTree>
    <p:extLst>
      <p:ext uri="{BB962C8B-B14F-4D97-AF65-F5344CB8AC3E}">
        <p14:creationId xmlns:p14="http://schemas.microsoft.com/office/powerpoint/2010/main" val="317241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sida för utskrift">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D1C80F78-EA37-48B4-B96F-1247F4E92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4127" r="-1"/>
          <a:stretch/>
        </p:blipFill>
        <p:spPr>
          <a:xfrm>
            <a:off x="6599085" y="0"/>
            <a:ext cx="5592915" cy="6858000"/>
          </a:xfrm>
          <a:prstGeom prst="rect">
            <a:avLst/>
          </a:prstGeom>
          <a:noFill/>
        </p:spPr>
      </p:pic>
      <p:sp>
        <p:nvSpPr>
          <p:cNvPr id="2" name="Rubrik 1"/>
          <p:cNvSpPr>
            <a:spLocks noGrp="1"/>
          </p:cNvSpPr>
          <p:nvPr>
            <p:ph type="ctrTitle" hasCustomPrompt="1"/>
          </p:nvPr>
        </p:nvSpPr>
        <p:spPr>
          <a:xfrm>
            <a:off x="2160000" y="1080000"/>
            <a:ext cx="7920000" cy="3240000"/>
          </a:xfrm>
        </p:spPr>
        <p:txBody>
          <a:bodyPr anchor="ctr">
            <a:noAutofit/>
          </a:bodyPr>
          <a:lstStyle>
            <a:lvl1pPr algn="ctr">
              <a:lnSpc>
                <a:spcPct val="100000"/>
              </a:lnSpc>
              <a:defRPr sz="4800" b="1" cap="none" baseline="0">
                <a:solidFill>
                  <a:srgbClr val="8DC63F"/>
                </a:solidFill>
              </a:defRPr>
            </a:lvl1pPr>
          </a:lstStyle>
          <a:p>
            <a:r>
              <a:rPr lang="sv-SE" dirty="0"/>
              <a:t>Här skriver du in titeln på din presentation</a:t>
            </a:r>
          </a:p>
        </p:txBody>
      </p:sp>
      <p:sp>
        <p:nvSpPr>
          <p:cNvPr id="3" name="Underrubrik 2"/>
          <p:cNvSpPr>
            <a:spLocks noGrp="1"/>
          </p:cNvSpPr>
          <p:nvPr>
            <p:ph type="subTitle" idx="1" hasCustomPrompt="1"/>
          </p:nvPr>
        </p:nvSpPr>
        <p:spPr>
          <a:xfrm>
            <a:off x="2160000" y="4320000"/>
            <a:ext cx="7920000" cy="1440000"/>
          </a:xfrm>
          <a:prstGeom prst="rect">
            <a:avLst/>
          </a:prstGeom>
        </p:spPr>
        <p:txBody>
          <a:bodyPr anchor="t">
            <a:noAutofit/>
          </a:bodyPr>
          <a:lstStyle>
            <a:lvl1pPr marL="0" indent="0" algn="ctr">
              <a:lnSpc>
                <a:spcPct val="100000"/>
              </a:lnSpc>
              <a:buNone/>
              <a:defRPr sz="2200" b="1" cap="none" baseline="0">
                <a:solidFill>
                  <a:srgbClr val="8DC63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Här placerar du undertiteln</a:t>
            </a:r>
          </a:p>
        </p:txBody>
      </p:sp>
      <p:pic>
        <p:nvPicPr>
          <p:cNvPr id="5" name="Bildobjekt 4">
            <a:extLst>
              <a:ext uri="{FF2B5EF4-FFF2-40B4-BE49-F238E27FC236}">
                <a16:creationId xmlns:a16="http://schemas.microsoft.com/office/drawing/2014/main" id="{0A14CEAC-512F-437B-9148-44D53BC688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02978" y="6148997"/>
            <a:ext cx="2182372" cy="426721"/>
          </a:xfrm>
          <a:prstGeom prst="rect">
            <a:avLst/>
          </a:prstGeom>
        </p:spPr>
      </p:pic>
    </p:spTree>
    <p:extLst>
      <p:ext uri="{BB962C8B-B14F-4D97-AF65-F5344CB8AC3E}">
        <p14:creationId xmlns:p14="http://schemas.microsoft.com/office/powerpoint/2010/main" val="38157007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vsnittsrubrik">
    <p:bg>
      <p:bgPr>
        <a:solidFill>
          <a:srgbClr val="579835"/>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73CD1997-4464-42C9-9EB0-D4382870308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4127" r="-1"/>
          <a:stretch/>
        </p:blipFill>
        <p:spPr>
          <a:xfrm>
            <a:off x="6599085" y="0"/>
            <a:ext cx="5592915" cy="6858000"/>
          </a:xfrm>
          <a:prstGeom prst="rect">
            <a:avLst/>
          </a:prstGeom>
          <a:noFill/>
        </p:spPr>
      </p:pic>
      <p:sp>
        <p:nvSpPr>
          <p:cNvPr id="2" name="Rubrik 1"/>
          <p:cNvSpPr>
            <a:spLocks noGrp="1"/>
          </p:cNvSpPr>
          <p:nvPr>
            <p:ph type="title" hasCustomPrompt="1"/>
          </p:nvPr>
        </p:nvSpPr>
        <p:spPr>
          <a:xfrm>
            <a:off x="2160000" y="522244"/>
            <a:ext cx="7920000" cy="5400000"/>
          </a:xfrm>
        </p:spPr>
        <p:txBody>
          <a:bodyPr anchor="ctr">
            <a:noAutofit/>
          </a:bodyPr>
          <a:lstStyle>
            <a:lvl1pPr algn="ctr">
              <a:lnSpc>
                <a:spcPct val="100000"/>
              </a:lnSpc>
              <a:defRPr sz="4000" b="1">
                <a:solidFill>
                  <a:schemeClr val="bg1"/>
                </a:solidFill>
              </a:defRPr>
            </a:lvl1pPr>
          </a:lstStyle>
          <a:p>
            <a:r>
              <a:rPr lang="sv-SE" dirty="0"/>
              <a:t>Avsnittsrubrik</a:t>
            </a:r>
          </a:p>
        </p:txBody>
      </p:sp>
      <p:sp>
        <p:nvSpPr>
          <p:cNvPr id="5"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bg1"/>
                </a:solidFill>
              </a:defRPr>
            </a:lvl1pPr>
          </a:lstStyle>
          <a:p>
            <a:r>
              <a:rPr lang="sv-SE" dirty="0"/>
              <a:t>Här kan du infoga en ikon från bildgalleriet på intranätet.</a:t>
            </a:r>
          </a:p>
        </p:txBody>
      </p:sp>
      <p:pic>
        <p:nvPicPr>
          <p:cNvPr id="6" name="Bildobjekt 5">
            <a:extLst>
              <a:ext uri="{FF2B5EF4-FFF2-40B4-BE49-F238E27FC236}">
                <a16:creationId xmlns:a16="http://schemas.microsoft.com/office/drawing/2014/main" id="{6FFF3E30-0DD3-4B97-96F4-9C7CD511DE3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31150" y="6163078"/>
            <a:ext cx="2185420" cy="429769"/>
          </a:xfrm>
          <a:prstGeom prst="rect">
            <a:avLst/>
          </a:prstGeom>
        </p:spPr>
      </p:pic>
    </p:spTree>
    <p:extLst>
      <p:ext uri="{BB962C8B-B14F-4D97-AF65-F5344CB8AC3E}">
        <p14:creationId xmlns:p14="http://schemas.microsoft.com/office/powerpoint/2010/main" val="3101517842"/>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punktlista">
    <p:spTree>
      <p:nvGrpSpPr>
        <p:cNvPr id="1" name=""/>
        <p:cNvGrpSpPr/>
        <p:nvPr/>
      </p:nvGrpSpPr>
      <p:grpSpPr>
        <a:xfrm>
          <a:off x="0" y="0"/>
          <a:ext cx="0" cy="0"/>
          <a:chOff x="0" y="0"/>
          <a:chExt cx="0" cy="0"/>
        </a:xfrm>
      </p:grpSpPr>
      <p:sp>
        <p:nvSpPr>
          <p:cNvPr id="2" name="Rubrik 1"/>
          <p:cNvSpPr>
            <a:spLocks noGrp="1"/>
          </p:cNvSpPr>
          <p:nvPr>
            <p:ph type="title"/>
          </p:nvPr>
        </p:nvSpPr>
        <p:spPr>
          <a:xfrm>
            <a:off x="1080025"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6"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Smittskydd Vårdhygien, Folktandvårdens hygienteam, 2025</a:t>
            </a:r>
            <a:endParaRPr lang="sv-SE"/>
          </a:p>
        </p:txBody>
      </p:sp>
      <p:sp>
        <p:nvSpPr>
          <p:cNvPr id="7" name="Platshållare för bildnummer 6"/>
          <p:cNvSpPr>
            <a:spLocks noGrp="1"/>
          </p:cNvSpPr>
          <p:nvPr>
            <p:ph type="sldNum" sz="quarter" idx="12"/>
          </p:nvPr>
        </p:nvSpPr>
        <p:spPr/>
        <p:txBody>
          <a:bodyPr/>
          <a:lstStyle>
            <a:lvl1pPr>
              <a:defRPr>
                <a:solidFill>
                  <a:schemeClr val="tx1"/>
                </a:solidFill>
              </a:defRPr>
            </a:lvl1pPr>
          </a:lstStyle>
          <a:p>
            <a:fld id="{8EEB9E62-4301-493A-8C73-0409F1A2D539}" type="slidenum">
              <a:rPr lang="sv-SE" smtClean="0"/>
              <a:pPr/>
              <a:t>‹#›</a:t>
            </a:fld>
            <a:endParaRPr lang="sv-SE"/>
          </a:p>
        </p:txBody>
      </p:sp>
      <p:sp>
        <p:nvSpPr>
          <p:cNvPr id="5" name="Platshållare för datum 4"/>
          <p:cNvSpPr>
            <a:spLocks noGrp="1"/>
          </p:cNvSpPr>
          <p:nvPr>
            <p:ph type="dt" sz="half" idx="10"/>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9" name="Platshållare för text 8"/>
          <p:cNvSpPr>
            <a:spLocks noGrp="1"/>
          </p:cNvSpPr>
          <p:nvPr>
            <p:ph type="body" sz="quarter" idx="13" hasCustomPrompt="1"/>
          </p:nvPr>
        </p:nvSpPr>
        <p:spPr>
          <a:xfrm>
            <a:off x="1079888" y="2196000"/>
            <a:ext cx="9359900" cy="3780000"/>
          </a:xfrm>
        </p:spPr>
        <p:txBody>
          <a:bodyPr>
            <a:noAutofit/>
          </a:bodyPr>
          <a:lstStyle>
            <a:lvl1pPr>
              <a:lnSpc>
                <a:spcPts val="3400"/>
              </a:lnSpc>
              <a:defRPr sz="2200"/>
            </a:lvl1pPr>
            <a:lvl2pPr>
              <a:lnSpc>
                <a:spcPct val="100000"/>
              </a:lnSpc>
              <a:spcAft>
                <a:spcPts val="1200"/>
              </a:spcAft>
              <a:buFont typeface="Arial" panose="020B0604020202020204" pitchFamily="34" charset="0"/>
              <a:buChar char="•"/>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1"/>
            <a:r>
              <a:rPr lang="sv-SE" dirty="0"/>
              <a:t>Nivå två</a:t>
            </a:r>
          </a:p>
          <a:p>
            <a:pPr lvl="2"/>
            <a:r>
              <a:rPr lang="sv-SE" dirty="0"/>
              <a:t>Nivå tre</a:t>
            </a:r>
          </a:p>
          <a:p>
            <a:pPr lvl="3"/>
            <a:r>
              <a:rPr lang="sv-SE" dirty="0"/>
              <a:t>Nivå fyra</a:t>
            </a:r>
          </a:p>
          <a:p>
            <a:pPr lvl="4"/>
            <a:r>
              <a:rPr lang="sv-SE" dirty="0"/>
              <a:t>Nivå fem</a:t>
            </a:r>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pic>
        <p:nvPicPr>
          <p:cNvPr id="10" name="Bildobjekt 9">
            <a:extLst>
              <a:ext uri="{FF2B5EF4-FFF2-40B4-BE49-F238E27FC236}">
                <a16:creationId xmlns:a16="http://schemas.microsoft.com/office/drawing/2014/main" id="{58350711-29BF-4375-AC46-F727D0F321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02978" y="6148997"/>
            <a:ext cx="2182372" cy="426721"/>
          </a:xfrm>
          <a:prstGeom prst="rect">
            <a:avLst/>
          </a:prstGeom>
        </p:spPr>
      </p:pic>
    </p:spTree>
    <p:extLst>
      <p:ext uri="{BB962C8B-B14F-4D97-AF65-F5344CB8AC3E}">
        <p14:creationId xmlns:p14="http://schemas.microsoft.com/office/powerpoint/2010/main" val="2875201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sida">
    <p:spTree>
      <p:nvGrpSpPr>
        <p:cNvPr id="1" name=""/>
        <p:cNvGrpSpPr/>
        <p:nvPr/>
      </p:nvGrpSpPr>
      <p:grpSpPr>
        <a:xfrm>
          <a:off x="0" y="0"/>
          <a:ext cx="0" cy="0"/>
          <a:chOff x="0" y="0"/>
          <a:chExt cx="0" cy="0"/>
        </a:xfrm>
      </p:grpSpPr>
      <p:sp>
        <p:nvSpPr>
          <p:cNvPr id="2" name="Rubrik 1"/>
          <p:cNvSpPr>
            <a:spLocks noGrp="1"/>
          </p:cNvSpPr>
          <p:nvPr>
            <p:ph type="title"/>
          </p:nvPr>
        </p:nvSpPr>
        <p:spPr>
          <a:xfrm>
            <a:off x="1078050" y="900000"/>
            <a:ext cx="9360000" cy="1296000"/>
          </a:xfrm>
        </p:spPr>
        <p:txBody>
          <a:bodyPr anchor="ctr">
            <a:noAutofit/>
          </a:bodyPr>
          <a:lstStyle>
            <a:lvl1pPr>
              <a:lnSpc>
                <a:spcPct val="100000"/>
              </a:lnSpc>
              <a:defRPr/>
            </a:lvl1pPr>
          </a:lstStyle>
          <a:p>
            <a:r>
              <a:rPr lang="sv-SE" smtClean="0"/>
              <a:t>Klicka här för att ändra format</a:t>
            </a:r>
            <a:endParaRPr lang="sv-SE" dirty="0"/>
          </a:p>
        </p:txBody>
      </p:sp>
      <p:sp>
        <p:nvSpPr>
          <p:cNvPr id="4" name="Platshållare för datum 3"/>
          <p:cNvSpPr>
            <a:spLocks noGrp="1"/>
          </p:cNvSpPr>
          <p:nvPr>
            <p:ph type="dt" sz="half" idx="10"/>
          </p:nvPr>
        </p:nvSpPr>
        <p:spPr/>
        <p:txBody>
          <a:bodyPr/>
          <a:lstStyle/>
          <a:p>
            <a:r>
              <a:rPr lang="sv-SE" smtClean="0"/>
              <a:t>Avsnittsrubrik</a:t>
            </a:r>
            <a:endParaRPr lang="sv-SE"/>
          </a:p>
        </p:txBody>
      </p:sp>
      <p:sp>
        <p:nvSpPr>
          <p:cNvPr id="5" name="Platshållare för sidfot 4"/>
          <p:cNvSpPr>
            <a:spLocks noGrp="1"/>
          </p:cNvSpPr>
          <p:nvPr>
            <p:ph type="ftr" sz="quarter" idx="11"/>
          </p:nvPr>
        </p:nvSpPr>
        <p:spPr>
          <a:xfrm>
            <a:off x="1080000" y="6228000"/>
            <a:ext cx="3600000" cy="365125"/>
          </a:xfrm>
        </p:spPr>
        <p:txBody>
          <a:bodyPr/>
          <a:lstStyle/>
          <a:p>
            <a:r>
              <a:rPr lang="sv-SE" smtClean="0"/>
              <a:t>Smittskydd Vårdhygien, Folktandvårdens hygienteam, 2025</a:t>
            </a:r>
            <a:endParaRPr lang="sv-SE"/>
          </a:p>
        </p:txBody>
      </p:sp>
      <p:sp>
        <p:nvSpPr>
          <p:cNvPr id="6" name="Platshållare för bildnummer 5"/>
          <p:cNvSpPr>
            <a:spLocks noGrp="1"/>
          </p:cNvSpPr>
          <p:nvPr>
            <p:ph type="sldNum" sz="quarter" idx="12"/>
          </p:nvPr>
        </p:nvSpPr>
        <p:spPr/>
        <p:txBody>
          <a:bodyPr/>
          <a:lstStyle/>
          <a:p>
            <a:fld id="{8EEB9E62-4301-493A-8C73-0409F1A2D539}" type="slidenum">
              <a:rPr lang="sv-SE" smtClean="0"/>
              <a:t>‹#›</a:t>
            </a:fld>
            <a:endParaRPr lang="sv-SE"/>
          </a:p>
        </p:txBody>
      </p:sp>
      <p:sp>
        <p:nvSpPr>
          <p:cNvPr id="8" name="Platshållare för text 7"/>
          <p:cNvSpPr>
            <a:spLocks noGrp="1"/>
          </p:cNvSpPr>
          <p:nvPr>
            <p:ph type="body" sz="quarter" idx="13"/>
          </p:nvPr>
        </p:nvSpPr>
        <p:spPr>
          <a:xfrm>
            <a:off x="1077913" y="2196000"/>
            <a:ext cx="9359900" cy="3780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1"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pic>
        <p:nvPicPr>
          <p:cNvPr id="9" name="Bildobjekt 8">
            <a:extLst>
              <a:ext uri="{FF2B5EF4-FFF2-40B4-BE49-F238E27FC236}">
                <a16:creationId xmlns:a16="http://schemas.microsoft.com/office/drawing/2014/main" id="{C7E9C380-2E26-4751-97EE-36E7A3622F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02978" y="6148997"/>
            <a:ext cx="2182372" cy="426721"/>
          </a:xfrm>
          <a:prstGeom prst="rect">
            <a:avLst/>
          </a:prstGeom>
        </p:spPr>
      </p:pic>
    </p:spTree>
    <p:extLst>
      <p:ext uri="{BB962C8B-B14F-4D97-AF65-F5344CB8AC3E}">
        <p14:creationId xmlns:p14="http://schemas.microsoft.com/office/powerpoint/2010/main" val="4278308319"/>
      </p:ext>
    </p:extLst>
  </p:cSld>
  <p:clrMapOvr>
    <a:masterClrMapping/>
  </p:clrMapOvr>
  <p:extLst mod="1">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to vänst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6116838"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Smittskydd Vårdhygien, Folktandvårdens hygienteam, 2025</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sp>
        <p:nvSpPr>
          <p:cNvPr id="4" name="Platshållare för text 3"/>
          <p:cNvSpPr>
            <a:spLocks noGrp="1"/>
          </p:cNvSpPr>
          <p:nvPr>
            <p:ph type="body" sz="quarter" idx="14"/>
          </p:nvPr>
        </p:nvSpPr>
        <p:spPr>
          <a:xfrm>
            <a:off x="6120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pic>
        <p:nvPicPr>
          <p:cNvPr id="12" name="Bildobjekt 11">
            <a:extLst>
              <a:ext uri="{FF2B5EF4-FFF2-40B4-BE49-F238E27FC236}">
                <a16:creationId xmlns:a16="http://schemas.microsoft.com/office/drawing/2014/main" id="{BDAB8986-C448-4F74-8C65-B94576AEEB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02978" y="6148997"/>
            <a:ext cx="2182372" cy="426721"/>
          </a:xfrm>
          <a:prstGeom prst="rect">
            <a:avLst/>
          </a:prstGeom>
        </p:spPr>
      </p:pic>
    </p:spTree>
    <p:extLst>
      <p:ext uri="{BB962C8B-B14F-4D97-AF65-F5344CB8AC3E}">
        <p14:creationId xmlns:p14="http://schemas.microsoft.com/office/powerpoint/2010/main" val="430734629"/>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to höger/grafik + text">
    <p:spTree>
      <p:nvGrpSpPr>
        <p:cNvPr id="1" name=""/>
        <p:cNvGrpSpPr/>
        <p:nvPr/>
      </p:nvGrpSpPr>
      <p:grpSpPr>
        <a:xfrm>
          <a:off x="0" y="0"/>
          <a:ext cx="0" cy="0"/>
          <a:chOff x="0" y="0"/>
          <a:chExt cx="0" cy="0"/>
        </a:xfrm>
      </p:grpSpPr>
      <p:sp>
        <p:nvSpPr>
          <p:cNvPr id="2" name="Rubrik 1"/>
          <p:cNvSpPr>
            <a:spLocks noGrp="1"/>
          </p:cNvSpPr>
          <p:nvPr>
            <p:ph type="title"/>
          </p:nvPr>
        </p:nvSpPr>
        <p:spPr>
          <a:xfrm>
            <a:off x="912000" y="553660"/>
            <a:ext cx="5184000" cy="1728000"/>
          </a:xfrm>
        </p:spPr>
        <p:txBody>
          <a:bodyPr anchor="ctr">
            <a:noAutofit/>
          </a:bodyPr>
          <a:lstStyle>
            <a:lvl1pPr>
              <a:lnSpc>
                <a:spcPct val="100000"/>
              </a:lnSpc>
              <a:defRPr/>
            </a:lvl1pPr>
          </a:lstStyle>
          <a:p>
            <a:r>
              <a:rPr lang="sv-SE" smtClean="0"/>
              <a:t>Klicka här för att ändra format</a:t>
            </a:r>
            <a:endParaRPr lang="sv-SE" dirty="0"/>
          </a:p>
        </p:txBody>
      </p:sp>
      <p:sp>
        <p:nvSpPr>
          <p:cNvPr id="7" name="Platshållare för datum 6"/>
          <p:cNvSpPr>
            <a:spLocks noGrp="1"/>
          </p:cNvSpPr>
          <p:nvPr>
            <p:ph type="dt" sz="half" idx="10"/>
          </p:nvPr>
        </p:nvSpPr>
        <p:spPr>
          <a:xfrm>
            <a:off x="1080000" y="6228000"/>
            <a:ext cx="2484000" cy="365125"/>
          </a:xfrm>
        </p:spPr>
        <p:txBody>
          <a:bodyPr/>
          <a:lstStyle>
            <a:lvl1pPr algn="l">
              <a:defRPr/>
            </a:lvl1pPr>
          </a:lstStyle>
          <a:p>
            <a:r>
              <a:rPr lang="sv-SE" smtClean="0"/>
              <a:t>Avsnittsrubrik</a:t>
            </a:r>
            <a:endParaRPr lang="sv-SE"/>
          </a:p>
        </p:txBody>
      </p:sp>
      <p:sp>
        <p:nvSpPr>
          <p:cNvPr id="8" name="Platshållare för sidfot 7"/>
          <p:cNvSpPr>
            <a:spLocks noGrp="1"/>
          </p:cNvSpPr>
          <p:nvPr>
            <p:ph type="ftr" sz="quarter" idx="11"/>
          </p:nvPr>
        </p:nvSpPr>
        <p:spPr>
          <a:xfrm>
            <a:off x="6116838" y="6228000"/>
            <a:ext cx="3960000" cy="365125"/>
          </a:xfrm>
        </p:spPr>
        <p:txBody>
          <a:bodyPr/>
          <a:lstStyle>
            <a:lvl1pPr algn="l">
              <a:defRPr/>
            </a:lvl1pPr>
          </a:lstStyle>
          <a:p>
            <a:r>
              <a:rPr lang="sv-SE" smtClean="0"/>
              <a:t>Smittskydd Vårdhygien, Folktandvårdens hygienteam, 2025</a:t>
            </a:r>
            <a:endParaRPr lang="sv-SE"/>
          </a:p>
        </p:txBody>
      </p:sp>
      <p:sp>
        <p:nvSpPr>
          <p:cNvPr id="9" name="Platshållare för bildnummer 8"/>
          <p:cNvSpPr>
            <a:spLocks noGrp="1"/>
          </p:cNvSpPr>
          <p:nvPr>
            <p:ph type="sldNum" sz="quarter" idx="12"/>
          </p:nvPr>
        </p:nvSpPr>
        <p:spPr/>
        <p:txBody>
          <a:bodyPr/>
          <a:lstStyle/>
          <a:p>
            <a:fld id="{8EEB9E62-4301-493A-8C73-0409F1A2D539}" type="slidenum">
              <a:rPr lang="sv-SE" smtClean="0"/>
              <a:t>‹#›</a:t>
            </a:fld>
            <a:endParaRPr lang="sv-SE"/>
          </a:p>
        </p:txBody>
      </p:sp>
      <p:sp>
        <p:nvSpPr>
          <p:cNvPr id="11" name="Platshållare för bild 10"/>
          <p:cNvSpPr>
            <a:spLocks noGrp="1"/>
          </p:cNvSpPr>
          <p:nvPr>
            <p:ph type="pic" sz="quarter" idx="13" hasCustomPrompt="1"/>
          </p:nvPr>
        </p:nvSpPr>
        <p:spPr>
          <a:xfrm>
            <a:off x="6705600" y="0"/>
            <a:ext cx="54864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smtClean="0">
                <a:solidFill>
                  <a:schemeClr val="tx1"/>
                </a:solidFill>
                <a:latin typeface="+mn-lt"/>
                <a:ea typeface="+mn-ea"/>
                <a:cs typeface="+mn-cs"/>
              </a:defRPr>
            </a:lvl1pPr>
          </a:lstStyle>
          <a:p>
            <a:r>
              <a:rPr lang="sv-SE" dirty="0"/>
              <a:t>Klicka på symbolen för bild för att lägga till foto eller grafik</a:t>
            </a:r>
          </a:p>
        </p:txBody>
      </p:sp>
      <p:sp>
        <p:nvSpPr>
          <p:cNvPr id="4" name="Platshållare för text 3"/>
          <p:cNvSpPr>
            <a:spLocks noGrp="1"/>
          </p:cNvSpPr>
          <p:nvPr>
            <p:ph type="body" sz="quarter" idx="14"/>
          </p:nvPr>
        </p:nvSpPr>
        <p:spPr>
          <a:xfrm>
            <a:off x="912000" y="2304000"/>
            <a:ext cx="5184775" cy="3888000"/>
          </a:xfrm>
        </p:spPr>
        <p:txBody>
          <a:bodyPr>
            <a:noAutofit/>
          </a:bodyPr>
          <a:lstStyle>
            <a:lvl1pPr marL="0" indent="0">
              <a:lnSpc>
                <a:spcPct val="100000"/>
              </a:lnSpc>
              <a:spcAft>
                <a:spcPts val="1200"/>
              </a:spcAft>
              <a:buFontTx/>
              <a:buNone/>
              <a:defRPr sz="2200"/>
            </a:lvl1pPr>
            <a:lvl2pPr>
              <a:lnSpc>
                <a:spcPct val="100000"/>
              </a:lnSpc>
              <a:spcAft>
                <a:spcPts val="1200"/>
              </a:spcAft>
              <a:defRPr sz="2200"/>
            </a:lvl2pPr>
            <a:lvl3pPr>
              <a:lnSpc>
                <a:spcPct val="100000"/>
              </a:lnSpc>
              <a:spcAft>
                <a:spcPts val="1200"/>
              </a:spcAft>
              <a:defRPr sz="2200"/>
            </a:lvl3pPr>
            <a:lvl4pPr>
              <a:lnSpc>
                <a:spcPct val="100000"/>
              </a:lnSpc>
              <a:spcAft>
                <a:spcPts val="1200"/>
              </a:spcAft>
              <a:defRPr sz="2200"/>
            </a:lvl4pPr>
            <a:lvl5pPr>
              <a:lnSpc>
                <a:spcPct val="100000"/>
              </a:lnSpc>
              <a:spcAft>
                <a:spcPts val="1200"/>
              </a:spcAft>
              <a:defRPr sz="2200"/>
            </a:lvl5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pic>
        <p:nvPicPr>
          <p:cNvPr id="10" name="Bildobjekt 9">
            <a:extLst>
              <a:ext uri="{FF2B5EF4-FFF2-40B4-BE49-F238E27FC236}">
                <a16:creationId xmlns:a16="http://schemas.microsoft.com/office/drawing/2014/main" id="{8BFA92AA-B6DF-4877-AF3D-A4FD590912A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02978" y="6148997"/>
            <a:ext cx="2182372" cy="426721"/>
          </a:xfrm>
          <a:prstGeom prst="rect">
            <a:avLst/>
          </a:prstGeom>
        </p:spPr>
      </p:pic>
    </p:spTree>
    <p:extLst>
      <p:ext uri="{BB962C8B-B14F-4D97-AF65-F5344CB8AC3E}">
        <p14:creationId xmlns:p14="http://schemas.microsoft.com/office/powerpoint/2010/main" val="1260043861"/>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oto eller grafik helsida">
    <p:spTree>
      <p:nvGrpSpPr>
        <p:cNvPr id="1" name=""/>
        <p:cNvGrpSpPr/>
        <p:nvPr/>
      </p:nvGrpSpPr>
      <p:grpSpPr>
        <a:xfrm>
          <a:off x="0" y="0"/>
          <a:ext cx="0" cy="0"/>
          <a:chOff x="0" y="0"/>
          <a:chExt cx="0" cy="0"/>
        </a:xfrm>
      </p:grpSpPr>
      <p:sp>
        <p:nvSpPr>
          <p:cNvPr id="4" name="Platshållare för innehåll 3"/>
          <p:cNvSpPr>
            <a:spLocks noGrp="1"/>
          </p:cNvSpPr>
          <p:nvPr>
            <p:ph sz="quarter" idx="15" hasCustomPrompt="1"/>
          </p:nvPr>
        </p:nvSpPr>
        <p:spPr>
          <a:xfrm>
            <a:off x="0" y="1"/>
            <a:ext cx="12192000" cy="6858000"/>
          </a:xfrm>
        </p:spPr>
        <p:txBody>
          <a:bodyPr/>
          <a:lstStyle>
            <a:lvl1pPr marL="0" indent="0" algn="l" defTabSz="914400" rtl="0" eaLnBrk="1" latinLnBrk="0" hangingPunct="1">
              <a:lnSpc>
                <a:spcPct val="100000"/>
              </a:lnSpc>
              <a:spcBef>
                <a:spcPts val="0"/>
              </a:spcBef>
              <a:spcAft>
                <a:spcPts val="1800"/>
              </a:spcAft>
              <a:buClr>
                <a:srgbClr val="B1063A"/>
              </a:buClr>
              <a:buFontTx/>
              <a:buNone/>
              <a:defRPr lang="sv-SE" sz="2200" kern="1200" baseline="0" dirty="0">
                <a:solidFill>
                  <a:schemeClr val="tx1"/>
                </a:solidFill>
                <a:latin typeface="+mn-lt"/>
                <a:ea typeface="+mn-ea"/>
                <a:cs typeface="+mn-cs"/>
              </a:defRPr>
            </a:lvl1pPr>
          </a:lstStyle>
          <a:p>
            <a:pPr marL="0" lvl="0" indent="0" algn="l" defTabSz="914400" rtl="0" eaLnBrk="1" latinLnBrk="0" hangingPunct="1">
              <a:lnSpc>
                <a:spcPct val="100000"/>
              </a:lnSpc>
              <a:spcBef>
                <a:spcPts val="0"/>
              </a:spcBef>
              <a:spcAft>
                <a:spcPts val="1800"/>
              </a:spcAft>
              <a:buClr>
                <a:srgbClr val="B1063A"/>
              </a:buClr>
              <a:buFontTx/>
              <a:buNone/>
            </a:pPr>
            <a:r>
              <a:rPr lang="sv-SE" dirty="0"/>
              <a:t>Klicka på symbolen för bild för att lägga till foto eller grafik</a:t>
            </a:r>
          </a:p>
        </p:txBody>
      </p:sp>
      <p:sp>
        <p:nvSpPr>
          <p:cNvPr id="3" name="Platshållare för bild 6"/>
          <p:cNvSpPr>
            <a:spLocks noGrp="1"/>
          </p:cNvSpPr>
          <p:nvPr>
            <p:ph type="pic" sz="quarter" idx="16"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spTree>
    <p:extLst>
      <p:ext uri="{BB962C8B-B14F-4D97-AF65-F5344CB8AC3E}">
        <p14:creationId xmlns:p14="http://schemas.microsoft.com/office/powerpoint/2010/main" val="31806112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gram/grafik med rubrik">
    <p:spTree>
      <p:nvGrpSpPr>
        <p:cNvPr id="1" name=""/>
        <p:cNvGrpSpPr/>
        <p:nvPr/>
      </p:nvGrpSpPr>
      <p:grpSpPr>
        <a:xfrm>
          <a:off x="0" y="0"/>
          <a:ext cx="0" cy="0"/>
          <a:chOff x="0" y="0"/>
          <a:chExt cx="0" cy="0"/>
        </a:xfrm>
      </p:grpSpPr>
      <p:sp>
        <p:nvSpPr>
          <p:cNvPr id="3" name="Platshållare för innehåll 2"/>
          <p:cNvSpPr>
            <a:spLocks noGrp="1"/>
          </p:cNvSpPr>
          <p:nvPr>
            <p:ph sz="quarter" idx="10" hasCustomPrompt="1"/>
          </p:nvPr>
        </p:nvSpPr>
        <p:spPr>
          <a:xfrm>
            <a:off x="1440000" y="2196000"/>
            <a:ext cx="9360000" cy="3780000"/>
          </a:xfrm>
        </p:spPr>
        <p:txBody>
          <a:bodyPr/>
          <a:lstStyle>
            <a:lvl1pPr marL="0" indent="0">
              <a:buFontTx/>
              <a:buNone/>
              <a:defRPr/>
            </a:lvl1pPr>
          </a:lstStyle>
          <a:p>
            <a:pPr lvl="0"/>
            <a:r>
              <a:rPr lang="sv-SE" dirty="0"/>
              <a:t>Klicka på den ikon du vill använda</a:t>
            </a:r>
          </a:p>
        </p:txBody>
      </p:sp>
      <p:sp>
        <p:nvSpPr>
          <p:cNvPr id="4" name="Rubrik 1"/>
          <p:cNvSpPr>
            <a:spLocks noGrp="1"/>
          </p:cNvSpPr>
          <p:nvPr>
            <p:ph type="title"/>
          </p:nvPr>
        </p:nvSpPr>
        <p:spPr>
          <a:xfrm>
            <a:off x="1440000" y="900000"/>
            <a:ext cx="9360000" cy="1296000"/>
          </a:xfrm>
        </p:spPr>
        <p:txBody>
          <a:bodyPr anchor="ctr">
            <a:noAutofit/>
          </a:bodyPr>
          <a:lstStyle>
            <a:lvl1pPr>
              <a:lnSpc>
                <a:spcPct val="100000"/>
              </a:lnSpc>
              <a:defRPr b="1"/>
            </a:lvl1pPr>
          </a:lstStyle>
          <a:p>
            <a:r>
              <a:rPr lang="sv-SE" smtClean="0"/>
              <a:t>Klicka här för att ändra format</a:t>
            </a:r>
            <a:endParaRPr lang="sv-SE" dirty="0"/>
          </a:p>
        </p:txBody>
      </p:sp>
      <p:sp>
        <p:nvSpPr>
          <p:cNvPr id="5" name="Platshållare för sidfot 5"/>
          <p:cNvSpPr>
            <a:spLocks noGrp="1"/>
          </p:cNvSpPr>
          <p:nvPr>
            <p:ph type="ftr" sz="quarter" idx="11"/>
          </p:nvPr>
        </p:nvSpPr>
        <p:spPr>
          <a:xfrm>
            <a:off x="1080000" y="6228000"/>
            <a:ext cx="3600000" cy="365125"/>
          </a:xfrm>
        </p:spPr>
        <p:txBody>
          <a:bodyPr/>
          <a:lstStyle>
            <a:lvl1pPr>
              <a:defRPr>
                <a:solidFill>
                  <a:schemeClr val="tx1"/>
                </a:solidFill>
              </a:defRPr>
            </a:lvl1pPr>
          </a:lstStyle>
          <a:p>
            <a:r>
              <a:rPr lang="sv-SE" smtClean="0"/>
              <a:t>Smittskydd Vårdhygien, Folktandvårdens hygienteam, 2025</a:t>
            </a:r>
            <a:endParaRPr lang="sv-SE"/>
          </a:p>
        </p:txBody>
      </p:sp>
      <p:sp>
        <p:nvSpPr>
          <p:cNvPr id="6" name="Platshållare för bildnummer 6"/>
          <p:cNvSpPr>
            <a:spLocks noGrp="1"/>
          </p:cNvSpPr>
          <p:nvPr>
            <p:ph type="sldNum" sz="quarter" idx="12"/>
          </p:nvPr>
        </p:nvSpPr>
        <p:spPr>
          <a:xfrm>
            <a:off x="432000" y="6228000"/>
            <a:ext cx="522000" cy="365125"/>
          </a:xfrm>
        </p:spPr>
        <p:txBody>
          <a:bodyPr/>
          <a:lstStyle>
            <a:lvl1pPr>
              <a:defRPr>
                <a:solidFill>
                  <a:schemeClr val="tx1"/>
                </a:solidFill>
              </a:defRPr>
            </a:lvl1pPr>
          </a:lstStyle>
          <a:p>
            <a:fld id="{8EEB9E62-4301-493A-8C73-0409F1A2D539}" type="slidenum">
              <a:rPr lang="sv-SE" smtClean="0"/>
              <a:pPr/>
              <a:t>‹#›</a:t>
            </a:fld>
            <a:endParaRPr lang="sv-SE"/>
          </a:p>
        </p:txBody>
      </p:sp>
      <p:sp>
        <p:nvSpPr>
          <p:cNvPr id="8" name="Platshållare för datum 4"/>
          <p:cNvSpPr>
            <a:spLocks noGrp="1"/>
          </p:cNvSpPr>
          <p:nvPr>
            <p:ph type="dt" sz="half" idx="13"/>
          </p:nvPr>
        </p:nvSpPr>
        <p:spPr>
          <a:xfrm>
            <a:off x="4860000" y="6228000"/>
            <a:ext cx="2484000" cy="365125"/>
          </a:xfrm>
        </p:spPr>
        <p:txBody>
          <a:bodyPr/>
          <a:lstStyle>
            <a:lvl1pPr>
              <a:defRPr>
                <a:solidFill>
                  <a:schemeClr val="tx1"/>
                </a:solidFill>
              </a:defRPr>
            </a:lvl1pPr>
          </a:lstStyle>
          <a:p>
            <a:r>
              <a:rPr lang="sv-SE" smtClean="0"/>
              <a:t>Avsnittsrubrik</a:t>
            </a:r>
            <a:endParaRPr lang="sv-SE"/>
          </a:p>
        </p:txBody>
      </p:sp>
      <p:sp>
        <p:nvSpPr>
          <p:cNvPr id="10" name="Platshållare för bild 6"/>
          <p:cNvSpPr>
            <a:spLocks noGrp="1"/>
          </p:cNvSpPr>
          <p:nvPr>
            <p:ph type="pic" sz="quarter" idx="14" hasCustomPrompt="1"/>
          </p:nvPr>
        </p:nvSpPr>
        <p:spPr>
          <a:xfrm>
            <a:off x="10476000" y="288000"/>
            <a:ext cx="1404000" cy="1404000"/>
          </a:xfrm>
        </p:spPr>
        <p:txBody>
          <a:bodyPr/>
          <a:lstStyle>
            <a:lvl1pPr marL="0" indent="0">
              <a:lnSpc>
                <a:spcPct val="100000"/>
              </a:lnSpc>
              <a:buFontTx/>
              <a:buNone/>
              <a:defRPr sz="1200" baseline="0">
                <a:solidFill>
                  <a:schemeClr val="tx1"/>
                </a:solidFill>
              </a:defRPr>
            </a:lvl1pPr>
          </a:lstStyle>
          <a:p>
            <a:r>
              <a:rPr lang="sv-SE" dirty="0"/>
              <a:t>Här kan du infoga en ikon från bildgalleriet på intranätet.</a:t>
            </a:r>
          </a:p>
        </p:txBody>
      </p:sp>
      <p:pic>
        <p:nvPicPr>
          <p:cNvPr id="9" name="Bildobjekt 8">
            <a:extLst>
              <a:ext uri="{FF2B5EF4-FFF2-40B4-BE49-F238E27FC236}">
                <a16:creationId xmlns:a16="http://schemas.microsoft.com/office/drawing/2014/main" id="{73735478-D647-4477-A23D-A332B556D7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02978" y="6148997"/>
            <a:ext cx="2182372" cy="426721"/>
          </a:xfrm>
          <a:prstGeom prst="rect">
            <a:avLst/>
          </a:prstGeom>
        </p:spPr>
      </p:pic>
    </p:spTree>
    <p:extLst>
      <p:ext uri="{BB962C8B-B14F-4D97-AF65-F5344CB8AC3E}">
        <p14:creationId xmlns:p14="http://schemas.microsoft.com/office/powerpoint/2010/main" val="2614891866"/>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1080000" y="540000"/>
            <a:ext cx="9360000" cy="1296000"/>
          </a:xfrm>
          <a:prstGeom prst="rect">
            <a:avLst/>
          </a:prstGeom>
        </p:spPr>
        <p:txBody>
          <a:bodyPr vert="horz" lIns="91440" tIns="45720" rIns="91440" bIns="45720" rtlCol="0" anchor="ctr">
            <a:noAutofit/>
          </a:bodyPr>
          <a:lstStyle/>
          <a:p>
            <a:r>
              <a:rPr lang="sv-SE" dirty="0"/>
              <a:t>Klicka här för att ändra format</a:t>
            </a:r>
          </a:p>
        </p:txBody>
      </p:sp>
      <p:sp>
        <p:nvSpPr>
          <p:cNvPr id="4" name="Platshållare för datum 3"/>
          <p:cNvSpPr>
            <a:spLocks noGrp="1"/>
          </p:cNvSpPr>
          <p:nvPr>
            <p:ph type="dt" sz="half" idx="2"/>
          </p:nvPr>
        </p:nvSpPr>
        <p:spPr>
          <a:xfrm>
            <a:off x="4860000" y="6228000"/>
            <a:ext cx="2484000" cy="365125"/>
          </a:xfrm>
          <a:prstGeom prst="rect">
            <a:avLst/>
          </a:prstGeom>
        </p:spPr>
        <p:txBody>
          <a:bodyPr vert="horz" lIns="91440" tIns="45720" rIns="91440" bIns="45720" rtlCol="0" anchor="ctr"/>
          <a:lstStyle>
            <a:lvl1pPr algn="ctr">
              <a:defRPr sz="1200" spc="100" baseline="0">
                <a:solidFill>
                  <a:schemeClr val="tx1"/>
                </a:solidFill>
              </a:defRPr>
            </a:lvl1pPr>
          </a:lstStyle>
          <a:p>
            <a:r>
              <a:rPr lang="sv-SE" smtClean="0"/>
              <a:t>Avsnittsrubrik</a:t>
            </a:r>
            <a:endParaRPr lang="sv-SE" dirty="0"/>
          </a:p>
        </p:txBody>
      </p:sp>
      <p:sp>
        <p:nvSpPr>
          <p:cNvPr id="5" name="Platshållare för sidfot 4"/>
          <p:cNvSpPr>
            <a:spLocks noGrp="1"/>
          </p:cNvSpPr>
          <p:nvPr>
            <p:ph type="ftr" sz="quarter" idx="3"/>
          </p:nvPr>
        </p:nvSpPr>
        <p:spPr>
          <a:xfrm>
            <a:off x="1080000" y="6228000"/>
            <a:ext cx="3600000" cy="365125"/>
          </a:xfrm>
          <a:prstGeom prst="rect">
            <a:avLst/>
          </a:prstGeom>
        </p:spPr>
        <p:txBody>
          <a:bodyPr vert="horz" lIns="91440" tIns="45720" rIns="91440" bIns="45720" rtlCol="0" anchor="ctr"/>
          <a:lstStyle>
            <a:lvl1pPr algn="l">
              <a:defRPr sz="1200" spc="100" baseline="0">
                <a:solidFill>
                  <a:schemeClr val="tx1"/>
                </a:solidFill>
              </a:defRPr>
            </a:lvl1pPr>
          </a:lstStyle>
          <a:p>
            <a:r>
              <a:rPr lang="sv-SE" smtClean="0"/>
              <a:t>Smittskydd Vårdhygien, Folktandvårdens hygienteam, 2025</a:t>
            </a:r>
            <a:endParaRPr lang="sv-SE" dirty="0"/>
          </a:p>
        </p:txBody>
      </p:sp>
      <p:sp>
        <p:nvSpPr>
          <p:cNvPr id="6" name="Platshållare för bildnummer 5"/>
          <p:cNvSpPr>
            <a:spLocks noGrp="1"/>
          </p:cNvSpPr>
          <p:nvPr>
            <p:ph type="sldNum" sz="quarter" idx="4"/>
          </p:nvPr>
        </p:nvSpPr>
        <p:spPr>
          <a:xfrm>
            <a:off x="432000" y="6228000"/>
            <a:ext cx="522000" cy="365125"/>
          </a:xfrm>
          <a:prstGeom prst="rect">
            <a:avLst/>
          </a:prstGeom>
        </p:spPr>
        <p:txBody>
          <a:bodyPr vert="horz" lIns="91440" tIns="45720" rIns="91440" bIns="45720" rtlCol="0" anchor="ctr"/>
          <a:lstStyle>
            <a:lvl1pPr algn="l">
              <a:defRPr sz="1200">
                <a:solidFill>
                  <a:schemeClr val="tx1"/>
                </a:solidFill>
              </a:defRPr>
            </a:lvl1pPr>
          </a:lstStyle>
          <a:p>
            <a:fld id="{8EEB9E62-4301-493A-8C73-0409F1A2D539}" type="slidenum">
              <a:rPr lang="sv-SE" smtClean="0"/>
              <a:pPr/>
              <a:t>‹#›</a:t>
            </a:fld>
            <a:endParaRPr lang="sv-SE"/>
          </a:p>
        </p:txBody>
      </p:sp>
      <p:sp>
        <p:nvSpPr>
          <p:cNvPr id="7" name="Platshållare för text 6"/>
          <p:cNvSpPr>
            <a:spLocks noGrp="1"/>
          </p:cNvSpPr>
          <p:nvPr>
            <p:ph type="body" idx="1"/>
          </p:nvPr>
        </p:nvSpPr>
        <p:spPr>
          <a:xfrm>
            <a:off x="1080000" y="1836000"/>
            <a:ext cx="9360000" cy="4140000"/>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866280877"/>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1" r:id="rId3"/>
    <p:sldLayoutId id="2147483660" r:id="rId4"/>
    <p:sldLayoutId id="2147483650" r:id="rId5"/>
    <p:sldLayoutId id="2147483653" r:id="rId6"/>
    <p:sldLayoutId id="2147483663" r:id="rId7"/>
    <p:sldLayoutId id="2147483654" r:id="rId8"/>
    <p:sldLayoutId id="2147483661" r:id="rId9"/>
    <p:sldLayoutId id="2147483662" r:id="rId10"/>
    <p:sldLayoutId id="2147483665" r:id="rId11"/>
  </p:sldLayoutIdLst>
  <p:hf hdr="0" dt="0"/>
  <p:txStyles>
    <p:titleStyle>
      <a:lvl1pPr algn="l" defTabSz="914400" rtl="0" eaLnBrk="1" latinLnBrk="0" hangingPunct="1">
        <a:lnSpc>
          <a:spcPct val="100000"/>
        </a:lnSpc>
        <a:spcBef>
          <a:spcPct val="0"/>
        </a:spcBef>
        <a:buNone/>
        <a:defRPr sz="3600" b="1" kern="1200" baseline="0">
          <a:solidFill>
            <a:srgbClr val="8DC63F"/>
          </a:solidFill>
          <a:latin typeface="+mj-lt"/>
          <a:ea typeface="+mj-ea"/>
          <a:cs typeface="+mj-cs"/>
        </a:defRPr>
      </a:lvl1pPr>
    </p:titleStyle>
    <p:bodyStyle>
      <a:lvl1pPr marL="360000" indent="-360000" algn="l" defTabSz="914400" rtl="0" eaLnBrk="1" latinLnBrk="0" hangingPunct="1">
        <a:lnSpc>
          <a:spcPct val="100000"/>
        </a:lnSpc>
        <a:spcBef>
          <a:spcPts val="0"/>
        </a:spcBef>
        <a:spcAft>
          <a:spcPts val="1200"/>
        </a:spcAft>
        <a:buClr>
          <a:srgbClr val="8DC63F"/>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8DC63F"/>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8DC63F"/>
        </a:buClr>
        <a:buFont typeface="Arial" panose="020B0604020202020204" pitchFamily="34" charset="0"/>
        <a:buChar char="•"/>
        <a:defRPr sz="18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8DC63F"/>
        </a:buClr>
        <a:buFont typeface="Arial" panose="020B0604020202020204" pitchFamily="34" charset="0"/>
        <a:buChar char="•"/>
        <a:defRPr sz="16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8DC63F"/>
        </a:buClr>
        <a:buFont typeface="Arial" panose="020B0604020202020204" pitchFamily="34" charset="0"/>
        <a:buChar char="•"/>
        <a:defRPr sz="14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Litet quiz om rengöring och desinfektion</a:t>
            </a:r>
            <a:endParaRPr lang="sv-SE" dirty="0"/>
          </a:p>
        </p:txBody>
      </p:sp>
      <p:sp>
        <p:nvSpPr>
          <p:cNvPr id="3" name="Underrubrik 2"/>
          <p:cNvSpPr>
            <a:spLocks noGrp="1"/>
          </p:cNvSpPr>
          <p:nvPr>
            <p:ph type="subTitle" idx="1"/>
          </p:nvPr>
        </p:nvSpPr>
        <p:spPr/>
        <p:txBody>
          <a:bodyPr/>
          <a:lstStyle/>
          <a:p>
            <a:r>
              <a:rPr lang="sv-SE" dirty="0" smtClean="0"/>
              <a:t>Smittskydd Vårdhygien </a:t>
            </a:r>
            <a:br>
              <a:rPr lang="sv-SE" dirty="0" smtClean="0"/>
            </a:br>
            <a:r>
              <a:rPr lang="sv-SE" dirty="0" smtClean="0"/>
              <a:t>Folktandvårdens hygienteam</a:t>
            </a:r>
            <a:br>
              <a:rPr lang="sv-SE" dirty="0" smtClean="0"/>
            </a:br>
            <a:r>
              <a:rPr lang="sv-SE" dirty="0" smtClean="0"/>
              <a:t>2025</a:t>
            </a:r>
            <a:endParaRPr lang="sv-SE" dirty="0"/>
          </a:p>
        </p:txBody>
      </p:sp>
    </p:spTree>
    <p:extLst>
      <p:ext uri="{BB962C8B-B14F-4D97-AF65-F5344CB8AC3E}">
        <p14:creationId xmlns:p14="http://schemas.microsoft.com/office/powerpoint/2010/main" val="16233713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71032" y="466469"/>
            <a:ext cx="9360000" cy="1296000"/>
          </a:xfrm>
        </p:spPr>
        <p:txBody>
          <a:bodyPr/>
          <a:lstStyle/>
          <a:p>
            <a:r>
              <a:rPr lang="sv-SE" dirty="0" smtClean="0"/>
              <a:t>Ytor</a:t>
            </a:r>
            <a:br>
              <a:rPr lang="sv-SE" dirty="0" smtClean="0"/>
            </a:br>
            <a:endParaRPr lang="sv-SE" dirty="0"/>
          </a:p>
        </p:txBody>
      </p:sp>
      <p:sp>
        <p:nvSpPr>
          <p:cNvPr id="4" name="Platshållare för bildnummer 3"/>
          <p:cNvSpPr>
            <a:spLocks noGrp="1"/>
          </p:cNvSpPr>
          <p:nvPr>
            <p:ph type="sldNum" sz="quarter" idx="12"/>
          </p:nvPr>
        </p:nvSpPr>
        <p:spPr/>
        <p:txBody>
          <a:bodyPr/>
          <a:lstStyle/>
          <a:p>
            <a:fld id="{8EEB9E62-4301-493A-8C73-0409F1A2D539}" type="slidenum">
              <a:rPr lang="sv-SE" smtClean="0"/>
              <a:pPr/>
              <a:t>2</a:t>
            </a:fld>
            <a:endParaRPr lang="sv-SE"/>
          </a:p>
        </p:txBody>
      </p:sp>
      <p:sp>
        <p:nvSpPr>
          <p:cNvPr id="5" name="Platshållare för text 4"/>
          <p:cNvSpPr>
            <a:spLocks noGrp="1"/>
          </p:cNvSpPr>
          <p:nvPr>
            <p:ph type="body" sz="quarter" idx="13"/>
          </p:nvPr>
        </p:nvSpPr>
        <p:spPr>
          <a:xfrm>
            <a:off x="371032" y="1556857"/>
            <a:ext cx="6662157" cy="3780000"/>
          </a:xfrm>
        </p:spPr>
        <p:txBody>
          <a:bodyPr/>
          <a:lstStyle/>
          <a:p>
            <a:pPr marL="0" indent="0">
              <a:lnSpc>
                <a:spcPct val="100000"/>
              </a:lnSpc>
              <a:buNone/>
            </a:pPr>
            <a:r>
              <a:rPr lang="sv-SE" b="1" dirty="0"/>
              <a:t>Fråga:</a:t>
            </a:r>
            <a:endParaRPr lang="sv-SE" dirty="0" smtClean="0"/>
          </a:p>
          <a:p>
            <a:pPr marL="0" indent="0">
              <a:lnSpc>
                <a:spcPct val="100000"/>
              </a:lnSpc>
              <a:buNone/>
            </a:pPr>
            <a:r>
              <a:rPr lang="sv-SE" dirty="0" smtClean="0"/>
              <a:t>Varför är det viktigt med rengöring innan desinfektion?</a:t>
            </a:r>
          </a:p>
          <a:p>
            <a:pPr>
              <a:lnSpc>
                <a:spcPct val="100000"/>
              </a:lnSpc>
            </a:pPr>
            <a:endParaRPr lang="sv-SE" dirty="0" smtClean="0"/>
          </a:p>
          <a:p>
            <a:pPr marL="0" indent="0">
              <a:buNone/>
            </a:pPr>
            <a:r>
              <a:rPr lang="sv-SE" b="1" dirty="0" smtClean="0"/>
              <a:t/>
            </a:r>
            <a:br>
              <a:rPr lang="sv-SE" b="1" dirty="0" smtClean="0"/>
            </a:br>
            <a:r>
              <a:rPr lang="sv-SE" b="1" dirty="0" smtClean="0"/>
              <a:t>Fråga</a:t>
            </a:r>
            <a:r>
              <a:rPr lang="sv-SE" b="1" dirty="0"/>
              <a:t>: </a:t>
            </a:r>
            <a:r>
              <a:rPr lang="sv-SE" b="1" dirty="0" smtClean="0"/>
              <a:t/>
            </a:r>
            <a:br>
              <a:rPr lang="sv-SE" b="1" dirty="0" smtClean="0"/>
            </a:br>
            <a:r>
              <a:rPr lang="sv-SE" dirty="0" smtClean="0"/>
              <a:t>När behöver man </a:t>
            </a:r>
            <a:r>
              <a:rPr lang="sv-SE" b="1" dirty="0" smtClean="0"/>
              <a:t>inte</a:t>
            </a:r>
            <a:r>
              <a:rPr lang="sv-SE" dirty="0" smtClean="0"/>
              <a:t> rengöra innan desinfektion?</a:t>
            </a:r>
            <a:endParaRPr lang="sv-SE" dirty="0"/>
          </a:p>
        </p:txBody>
      </p:sp>
      <p:sp>
        <p:nvSpPr>
          <p:cNvPr id="7" name="textruta 6"/>
          <p:cNvSpPr txBox="1"/>
          <p:nvPr/>
        </p:nvSpPr>
        <p:spPr>
          <a:xfrm>
            <a:off x="6902983" y="2058048"/>
            <a:ext cx="5012926" cy="1384995"/>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smtClean="0"/>
              <a:t>Är </a:t>
            </a:r>
            <a:r>
              <a:rPr lang="sv-SE" sz="1400" dirty="0"/>
              <a:t>det en kraftigt förorenad yta eller föremål så måste föroreningen tas bort först genom </a:t>
            </a:r>
            <a:r>
              <a:rPr lang="sv-SE" sz="1400" dirty="0" smtClean="0"/>
              <a:t>rengöring för att kunna </a:t>
            </a:r>
            <a:r>
              <a:rPr lang="sv-SE" sz="1400" dirty="0"/>
              <a:t>desinfektera effektivt. R</a:t>
            </a:r>
            <a:r>
              <a:rPr lang="sv-SE" sz="1400" dirty="0" smtClean="0"/>
              <a:t>engöring kan avlägsna 80 </a:t>
            </a:r>
            <a:r>
              <a:rPr lang="sv-SE" sz="1400" dirty="0"/>
              <a:t>% av </a:t>
            </a:r>
            <a:r>
              <a:rPr lang="sv-SE" sz="1400" dirty="0" smtClean="0"/>
              <a:t>biobördan.</a:t>
            </a:r>
            <a:r>
              <a:rPr lang="sv-SE" sz="1400" dirty="0"/>
              <a:t> </a:t>
            </a:r>
            <a:r>
              <a:rPr lang="sv-SE" sz="1400" dirty="0" smtClean="0"/>
              <a:t>Kvarvarande smuts kan kapsla in och skydda mikroorganismer genom en desinfektionsprocess så att de överlever. </a:t>
            </a:r>
            <a:endParaRPr lang="sv-SE" sz="1400" dirty="0"/>
          </a:p>
        </p:txBody>
      </p:sp>
      <p:sp>
        <p:nvSpPr>
          <p:cNvPr id="8" name="textruta 7"/>
          <p:cNvSpPr txBox="1"/>
          <p:nvPr/>
        </p:nvSpPr>
        <p:spPr>
          <a:xfrm>
            <a:off x="6902983" y="4347454"/>
            <a:ext cx="5012926" cy="954107"/>
          </a:xfrm>
          <a:prstGeom prst="rect">
            <a:avLst/>
          </a:prstGeom>
          <a:solidFill>
            <a:schemeClr val="accent3">
              <a:lumMod val="20000"/>
              <a:lumOff val="80000"/>
            </a:schemeClr>
          </a:solidFill>
          <a:ln w="28575">
            <a:solidFill>
              <a:srgbClr val="790726"/>
            </a:solidFill>
          </a:ln>
        </p:spPr>
        <p:txBody>
          <a:bodyPr wrap="square" rtlCol="0">
            <a:spAutoFit/>
          </a:bodyPr>
          <a:lstStyle/>
          <a:p>
            <a:pPr>
              <a:lnSpc>
                <a:spcPct val="100000"/>
              </a:lnSpc>
            </a:pPr>
            <a:r>
              <a:rPr lang="sv-SE" sz="1400" dirty="0" smtClean="0"/>
              <a:t>När ytan är synligt ren. De </a:t>
            </a:r>
            <a:r>
              <a:rPr lang="sv-SE" sz="1400" dirty="0"/>
              <a:t>flesta upphandlade desinfektionsmedlen i vår region har rengörande effekt och kan därför användas för att både rengöra och desinfektera i ett steg. </a:t>
            </a:r>
          </a:p>
        </p:txBody>
      </p:sp>
      <p:sp>
        <p:nvSpPr>
          <p:cNvPr id="9" name="Platshållare för text 4"/>
          <p:cNvSpPr txBox="1">
            <a:spLocks/>
          </p:cNvSpPr>
          <p:nvPr/>
        </p:nvSpPr>
        <p:spPr>
          <a:xfrm>
            <a:off x="6849406" y="1553043"/>
            <a:ext cx="5690028"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sv-SE" b="1" dirty="0" smtClean="0"/>
              <a:t>Svar:</a:t>
            </a:r>
            <a:endParaRPr lang="sv-SE" dirty="0"/>
          </a:p>
          <a:p>
            <a:pPr>
              <a:lnSpc>
                <a:spcPct val="100000"/>
              </a:lnSpc>
            </a:pPr>
            <a:endParaRPr lang="sv-SE"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endParaRPr lang="sv-SE" b="1" dirty="0" smtClean="0"/>
          </a:p>
          <a:p>
            <a:pPr marL="0" indent="0">
              <a:buFont typeface="Arial" panose="020B0604020202020204" pitchFamily="34" charset="0"/>
              <a:buNone/>
            </a:pPr>
            <a:r>
              <a:rPr lang="sv-SE" b="1" dirty="0" smtClean="0"/>
              <a:t>Svar: </a:t>
            </a:r>
            <a:br>
              <a:rPr lang="sv-SE" b="1" dirty="0" smtClean="0"/>
            </a:br>
            <a:endParaRPr lang="sv-SE" dirty="0"/>
          </a:p>
        </p:txBody>
      </p:sp>
      <p:sp>
        <p:nvSpPr>
          <p:cNvPr id="10" name="Rektangel 9"/>
          <p:cNvSpPr/>
          <p:nvPr/>
        </p:nvSpPr>
        <p:spPr>
          <a:xfrm>
            <a:off x="6869052" y="1991423"/>
            <a:ext cx="5078849" cy="1691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p:cNvSpPr/>
          <p:nvPr/>
        </p:nvSpPr>
        <p:spPr>
          <a:xfrm>
            <a:off x="6869053" y="4151251"/>
            <a:ext cx="5078848" cy="13218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Kommentar i oval 11"/>
          <p:cNvSpPr/>
          <p:nvPr/>
        </p:nvSpPr>
        <p:spPr>
          <a:xfrm>
            <a:off x="8813426" y="595721"/>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pic>
        <p:nvPicPr>
          <p:cNvPr id="13" name="Bildobjekt 12"/>
          <p:cNvPicPr>
            <a:picLocks noChangeAspect="1"/>
          </p:cNvPicPr>
          <p:nvPr/>
        </p:nvPicPr>
        <p:blipFill rotWithShape="1">
          <a:blip r:embed="rId2"/>
          <a:srcRect l="47476" r="16676"/>
          <a:stretch/>
        </p:blipFill>
        <p:spPr>
          <a:xfrm>
            <a:off x="464929" y="4882429"/>
            <a:ext cx="1555334" cy="1800000"/>
          </a:xfrm>
          <a:prstGeom prst="rect">
            <a:avLst/>
          </a:prstGeom>
        </p:spPr>
      </p:pic>
      <p:sp>
        <p:nvSpPr>
          <p:cNvPr id="15" name="Platshållare för sidfot 2"/>
          <p:cNvSpPr txBox="1">
            <a:spLocks/>
          </p:cNvSpPr>
          <p:nvPr/>
        </p:nvSpPr>
        <p:spPr>
          <a:xfrm>
            <a:off x="2368698" y="6317304"/>
            <a:ext cx="4804930" cy="365125"/>
          </a:xfrm>
          <a:prstGeom prst="rect">
            <a:avLst/>
          </a:prstGeom>
        </p:spPr>
        <p:txBody>
          <a:bodyPr vert="horz" lIns="91440" tIns="45720" rIns="91440" bIns="45720" rtlCol="0" anchor="ctr"/>
          <a:lstStyle>
            <a:defPPr>
              <a:defRPr lang="sv-SE"/>
            </a:defPPr>
            <a:lvl1pPr marL="0" algn="l" defTabSz="914400" rtl="0" eaLnBrk="1" latinLnBrk="0" hangingPunct="1">
              <a:defRPr sz="1200" kern="1200" spc="100"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v-SE" dirty="0" smtClean="0"/>
              <a:t>Smittskydd Vårdhygien, Folktandvårdens hygienteam, 2025</a:t>
            </a:r>
            <a:endParaRPr lang="sv-SE" dirty="0"/>
          </a:p>
        </p:txBody>
      </p:sp>
    </p:spTree>
    <p:extLst>
      <p:ext uri="{BB962C8B-B14F-4D97-AF65-F5344CB8AC3E}">
        <p14:creationId xmlns:p14="http://schemas.microsoft.com/office/powerpoint/2010/main" val="287282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0"/>
                                        </p:tgtEl>
                                        <p:attrNameLst>
                                          <p:attrName>ppt_x</p:attrName>
                                        </p:attrNameLst>
                                      </p:cBhvr>
                                      <p:tavLst>
                                        <p:tav tm="0">
                                          <p:val>
                                            <p:strVal val="ppt_x"/>
                                          </p:val>
                                        </p:tav>
                                        <p:tav tm="100000">
                                          <p:val>
                                            <p:strVal val="ppt_x"/>
                                          </p:val>
                                        </p:tav>
                                      </p:tavLst>
                                    </p:anim>
                                    <p:anim calcmode="lin" valueType="num">
                                      <p:cBhvr additive="base">
                                        <p:cTn id="7" dur="500"/>
                                        <p:tgtEl>
                                          <p:spTgt spid="10"/>
                                        </p:tgtEl>
                                        <p:attrNameLst>
                                          <p:attrName>ppt_y</p:attrName>
                                        </p:attrNameLst>
                                      </p:cBhvr>
                                      <p:tavLst>
                                        <p:tav tm="0">
                                          <p:val>
                                            <p:strVal val="ppt_y"/>
                                          </p:val>
                                        </p:tav>
                                        <p:tav tm="100000">
                                          <p:val>
                                            <p:strVal val="1+ppt_h/2"/>
                                          </p:val>
                                        </p:tav>
                                      </p:tavLst>
                                    </p:anim>
                                    <p:set>
                                      <p:cBhvr>
                                        <p:cTn id="8" dur="1" fill="hold">
                                          <p:stCondLst>
                                            <p:cond delay="499"/>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11"/>
                                        </p:tgtEl>
                                        <p:attrNameLst>
                                          <p:attrName>ppt_x</p:attrName>
                                        </p:attrNameLst>
                                      </p:cBhvr>
                                      <p:tavLst>
                                        <p:tav tm="0">
                                          <p:val>
                                            <p:strVal val="ppt_x"/>
                                          </p:val>
                                        </p:tav>
                                        <p:tav tm="100000">
                                          <p:val>
                                            <p:strVal val="ppt_x"/>
                                          </p:val>
                                        </p:tav>
                                      </p:tavLst>
                                    </p:anim>
                                    <p:anim calcmode="lin" valueType="num">
                                      <p:cBhvr additive="base">
                                        <p:cTn id="13" dur="500"/>
                                        <p:tgtEl>
                                          <p:spTgt spid="11"/>
                                        </p:tgtEl>
                                        <p:attrNameLst>
                                          <p:attrName>ppt_y</p:attrName>
                                        </p:attrNameLst>
                                      </p:cBhvr>
                                      <p:tavLst>
                                        <p:tav tm="0">
                                          <p:val>
                                            <p:strVal val="ppt_y"/>
                                          </p:val>
                                        </p:tav>
                                        <p:tav tm="100000">
                                          <p:val>
                                            <p:strVal val="1+ppt_h/2"/>
                                          </p:val>
                                        </p:tav>
                                      </p:tavLst>
                                    </p:anim>
                                    <p:set>
                                      <p:cBhvr>
                                        <p:cTn id="1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65608" y="518532"/>
            <a:ext cx="9360000" cy="1296000"/>
          </a:xfrm>
        </p:spPr>
        <p:txBody>
          <a:bodyPr/>
          <a:lstStyle/>
          <a:p>
            <a:r>
              <a:rPr lang="sv-SE" dirty="0" smtClean="0"/>
              <a:t>Medicinteknisk utrustning och ytor</a:t>
            </a:r>
            <a:endParaRPr lang="sv-SE" dirty="0"/>
          </a:p>
        </p:txBody>
      </p:sp>
      <p:sp>
        <p:nvSpPr>
          <p:cNvPr id="3" name="Platshållare för sidfot 2"/>
          <p:cNvSpPr>
            <a:spLocks noGrp="1"/>
          </p:cNvSpPr>
          <p:nvPr>
            <p:ph type="ftr" sz="quarter" idx="11"/>
          </p:nvPr>
        </p:nvSpPr>
        <p:spPr>
          <a:xfrm>
            <a:off x="432000" y="6404687"/>
            <a:ext cx="4804930" cy="365125"/>
          </a:xfrm>
        </p:spPr>
        <p:txBody>
          <a:bodyPr/>
          <a:lstStyle/>
          <a:p>
            <a:r>
              <a:rPr lang="sv-SE" smtClean="0"/>
              <a:t>Smittskydd Vårdhygien, Folktandvårdens hygienteam, 2025</a:t>
            </a:r>
            <a:endParaRPr lang="sv-SE" dirty="0"/>
          </a:p>
        </p:txBody>
      </p:sp>
      <p:sp>
        <p:nvSpPr>
          <p:cNvPr id="5" name="Platshållare för text 4"/>
          <p:cNvSpPr>
            <a:spLocks noGrp="1"/>
          </p:cNvSpPr>
          <p:nvPr>
            <p:ph type="body" sz="quarter" idx="13"/>
          </p:nvPr>
        </p:nvSpPr>
        <p:spPr>
          <a:xfrm>
            <a:off x="565608" y="1902539"/>
            <a:ext cx="5068392" cy="3780000"/>
          </a:xfrm>
        </p:spPr>
        <p:txBody>
          <a:bodyPr/>
          <a:lstStyle/>
          <a:p>
            <a:pPr marL="0" indent="0">
              <a:buNone/>
            </a:pPr>
            <a:r>
              <a:rPr lang="sv-SE" b="1" dirty="0" smtClean="0"/>
              <a:t>Fråga:</a:t>
            </a:r>
            <a:r>
              <a:rPr lang="sv-SE" dirty="0" smtClean="0"/>
              <a:t/>
            </a:r>
            <a:br>
              <a:rPr lang="sv-SE" dirty="0" smtClean="0"/>
            </a:br>
            <a:r>
              <a:rPr lang="sv-SE" dirty="0" smtClean="0"/>
              <a:t>Varför ska vi alltid vara noggranna med desinfektion av medicinteknisk utrustning och ytor mellan patienter? </a:t>
            </a:r>
            <a:endParaRPr lang="sv-SE" dirty="0"/>
          </a:p>
        </p:txBody>
      </p:sp>
      <p:sp>
        <p:nvSpPr>
          <p:cNvPr id="7" name="textruta 6"/>
          <p:cNvSpPr txBox="1"/>
          <p:nvPr/>
        </p:nvSpPr>
        <p:spPr>
          <a:xfrm>
            <a:off x="5888742" y="2492792"/>
            <a:ext cx="5012926" cy="2031325"/>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smtClean="0"/>
              <a:t>Risken är att vi sprider smittämnen mellan patienter. Vi vet inte vilka smittämnen patienterna kan bära på. Det </a:t>
            </a:r>
            <a:r>
              <a:rPr lang="sv-SE" sz="1400" dirty="0"/>
              <a:t>finns risk </a:t>
            </a:r>
            <a:r>
              <a:rPr lang="sv-SE" sz="1400" dirty="0" smtClean="0"/>
              <a:t>att </a:t>
            </a:r>
            <a:r>
              <a:rPr lang="sv-SE" sz="1400" dirty="0"/>
              <a:t>vi sprider </a:t>
            </a:r>
            <a:r>
              <a:rPr lang="sv-SE" sz="1400" dirty="0" smtClean="0"/>
              <a:t>sjukdomsframkallande mikroorganismer </a:t>
            </a:r>
            <a:r>
              <a:rPr lang="sv-SE" sz="1400" dirty="0"/>
              <a:t>från en patient till </a:t>
            </a:r>
            <a:r>
              <a:rPr lang="sv-SE" sz="1400" dirty="0" smtClean="0"/>
              <a:t>en annan. Det finns även risk för tyst smittspridning av exempelvis multiresistenta bakterier som inte orsakar några direkta symtom. Därför behöver vi hantera all använd utrustning och ytor som kontaminerade då vi inte vet vilka mikroorganismer som kan finnas där.  </a:t>
            </a:r>
            <a:br>
              <a:rPr lang="sv-SE" sz="1400" dirty="0" smtClean="0"/>
            </a:br>
            <a:endParaRPr lang="sv-SE" sz="1400" dirty="0" smtClean="0"/>
          </a:p>
        </p:txBody>
      </p:sp>
      <p:sp>
        <p:nvSpPr>
          <p:cNvPr id="8" name="Platshållare för text 4"/>
          <p:cNvSpPr txBox="1">
            <a:spLocks/>
          </p:cNvSpPr>
          <p:nvPr/>
        </p:nvSpPr>
        <p:spPr>
          <a:xfrm>
            <a:off x="5888742" y="1814532"/>
            <a:ext cx="4591070"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smtClean="0"/>
              <a:t>Svar: </a:t>
            </a:r>
            <a:endParaRPr lang="sv-SE" b="1" dirty="0"/>
          </a:p>
        </p:txBody>
      </p:sp>
      <p:sp>
        <p:nvSpPr>
          <p:cNvPr id="24" name="Rektangel 23"/>
          <p:cNvSpPr/>
          <p:nvPr/>
        </p:nvSpPr>
        <p:spPr>
          <a:xfrm>
            <a:off x="5888742" y="2433317"/>
            <a:ext cx="5295260" cy="221010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Kommentar i oval 24"/>
          <p:cNvSpPr/>
          <p:nvPr/>
        </p:nvSpPr>
        <p:spPr>
          <a:xfrm>
            <a:off x="8936911" y="1120083"/>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pic>
        <p:nvPicPr>
          <p:cNvPr id="23" name="Bildobjekt 22"/>
          <p:cNvPicPr>
            <a:picLocks noChangeAspect="1"/>
          </p:cNvPicPr>
          <p:nvPr/>
        </p:nvPicPr>
        <p:blipFill>
          <a:blip r:embed="rId2"/>
          <a:stretch>
            <a:fillRect/>
          </a:stretch>
        </p:blipFill>
        <p:spPr>
          <a:xfrm>
            <a:off x="566808" y="4083439"/>
            <a:ext cx="1825352" cy="1800000"/>
          </a:xfrm>
          <a:prstGeom prst="rect">
            <a:avLst/>
          </a:prstGeom>
        </p:spPr>
      </p:pic>
    </p:spTree>
    <p:extLst>
      <p:ext uri="{BB962C8B-B14F-4D97-AF65-F5344CB8AC3E}">
        <p14:creationId xmlns:p14="http://schemas.microsoft.com/office/powerpoint/2010/main" val="546195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24"/>
                                        </p:tgtEl>
                                        <p:attrNameLst>
                                          <p:attrName>ppt_x</p:attrName>
                                        </p:attrNameLst>
                                      </p:cBhvr>
                                      <p:tavLst>
                                        <p:tav tm="0">
                                          <p:val>
                                            <p:strVal val="ppt_x"/>
                                          </p:val>
                                        </p:tav>
                                        <p:tav tm="100000">
                                          <p:val>
                                            <p:strVal val="ppt_x"/>
                                          </p:val>
                                        </p:tav>
                                      </p:tavLst>
                                    </p:anim>
                                    <p:anim calcmode="lin" valueType="num">
                                      <p:cBhvr additive="base">
                                        <p:cTn id="7" dur="500"/>
                                        <p:tgtEl>
                                          <p:spTgt spid="24"/>
                                        </p:tgtEl>
                                        <p:attrNameLst>
                                          <p:attrName>ppt_y</p:attrName>
                                        </p:attrNameLst>
                                      </p:cBhvr>
                                      <p:tavLst>
                                        <p:tav tm="0">
                                          <p:val>
                                            <p:strVal val="ppt_y"/>
                                          </p:val>
                                        </p:tav>
                                        <p:tav tm="100000">
                                          <p:val>
                                            <p:strVal val="1+ppt_h/2"/>
                                          </p:val>
                                        </p:tav>
                                      </p:tavLst>
                                    </p:anim>
                                    <p:set>
                                      <p:cBhvr>
                                        <p:cTn id="8"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38601" y="754518"/>
            <a:ext cx="9360000" cy="1134988"/>
          </a:xfrm>
        </p:spPr>
        <p:txBody>
          <a:bodyPr/>
          <a:lstStyle/>
          <a:p>
            <a:r>
              <a:rPr lang="sv-SE" dirty="0" smtClean="0"/>
              <a:t>Metod	</a:t>
            </a:r>
            <a:endParaRPr lang="sv-SE" dirty="0"/>
          </a:p>
        </p:txBody>
      </p:sp>
      <p:sp>
        <p:nvSpPr>
          <p:cNvPr id="3" name="Platshållare för sidfot 2"/>
          <p:cNvSpPr>
            <a:spLocks noGrp="1"/>
          </p:cNvSpPr>
          <p:nvPr>
            <p:ph type="ftr" sz="quarter" idx="11"/>
          </p:nvPr>
        </p:nvSpPr>
        <p:spPr>
          <a:xfrm>
            <a:off x="494757" y="6431971"/>
            <a:ext cx="5871681" cy="365125"/>
          </a:xfrm>
        </p:spPr>
        <p:txBody>
          <a:bodyPr/>
          <a:lstStyle/>
          <a:p>
            <a:r>
              <a:rPr lang="sv-SE" smtClean="0"/>
              <a:t>Smittskydd Vårdhygien, Folktandvårdens hygienteam, 2025</a:t>
            </a:r>
            <a:endParaRPr lang="sv-SE" dirty="0"/>
          </a:p>
        </p:txBody>
      </p:sp>
      <p:sp>
        <p:nvSpPr>
          <p:cNvPr id="7" name="Platshållare för text 6"/>
          <p:cNvSpPr>
            <a:spLocks noGrp="1"/>
          </p:cNvSpPr>
          <p:nvPr>
            <p:ph type="body" sz="quarter" idx="13"/>
          </p:nvPr>
        </p:nvSpPr>
        <p:spPr>
          <a:xfrm>
            <a:off x="6198734" y="1885448"/>
            <a:ext cx="5347806" cy="3780000"/>
          </a:xfrm>
        </p:spPr>
        <p:txBody>
          <a:bodyPr/>
          <a:lstStyle/>
          <a:p>
            <a:pPr marL="0" indent="0">
              <a:buNone/>
            </a:pPr>
            <a:r>
              <a:rPr lang="sv-SE" b="1" dirty="0" smtClean="0"/>
              <a:t>Svar:</a:t>
            </a:r>
          </a:p>
          <a:p>
            <a:pPr lvl="2"/>
            <a:endParaRPr lang="sv-SE" dirty="0"/>
          </a:p>
        </p:txBody>
      </p:sp>
      <p:sp>
        <p:nvSpPr>
          <p:cNvPr id="8" name="Platshållare för text 6"/>
          <p:cNvSpPr txBox="1">
            <a:spLocks/>
          </p:cNvSpPr>
          <p:nvPr/>
        </p:nvSpPr>
        <p:spPr>
          <a:xfrm>
            <a:off x="693000" y="1885448"/>
            <a:ext cx="5347806" cy="3780000"/>
          </a:xfrm>
          <a:prstGeom prst="rect">
            <a:avLst/>
          </a:prstGeom>
        </p:spPr>
        <p:txBody>
          <a:bodyPr vert="horz" lIns="91440" tIns="45720" rIns="91440" bIns="45720" rtlCol="0">
            <a:noAutofit/>
          </a:bodyPr>
          <a:lstStyle>
            <a:lvl1pPr marL="360000" indent="-360000" algn="l" defTabSz="914400" rtl="0" eaLnBrk="1" latinLnBrk="0" hangingPunct="1">
              <a:lnSpc>
                <a:spcPts val="34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1pPr>
            <a:lvl2pPr marL="36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a:solidFill>
                  <a:schemeClr val="tx1"/>
                </a:solidFill>
                <a:latin typeface="+mn-lt"/>
                <a:ea typeface="+mn-ea"/>
                <a:cs typeface="+mn-cs"/>
              </a:defRPr>
            </a:lvl2pPr>
            <a:lvl3pPr marL="72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3pPr>
            <a:lvl4pPr marL="108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4pPr>
            <a:lvl5pPr marL="1440000" indent="-360000" algn="l" defTabSz="914400" rtl="0" eaLnBrk="1" latinLnBrk="0" hangingPunct="1">
              <a:lnSpc>
                <a:spcPct val="100000"/>
              </a:lnSpc>
              <a:spcBef>
                <a:spcPts val="0"/>
              </a:spcBef>
              <a:spcAft>
                <a:spcPts val="1200"/>
              </a:spcAft>
              <a:buClr>
                <a:srgbClr val="B1063A"/>
              </a:buClr>
              <a:buFont typeface="Arial" panose="020B0604020202020204" pitchFamily="34" charset="0"/>
              <a:buChar char="•"/>
              <a:defRPr sz="22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b="1" dirty="0" smtClean="0"/>
              <a:t>Fråga:</a:t>
            </a:r>
          </a:p>
          <a:p>
            <a:pPr marL="0" indent="0">
              <a:buNone/>
            </a:pPr>
            <a:r>
              <a:rPr lang="sv-SE" dirty="0" smtClean="0"/>
              <a:t>Vad ska jag använda för material när jag städar? Mikrofiberduk, engångsduk eller </a:t>
            </a:r>
            <a:r>
              <a:rPr lang="sv-SE" dirty="0" err="1" smtClean="0"/>
              <a:t>torkypapper</a:t>
            </a:r>
            <a:r>
              <a:rPr lang="sv-SE" dirty="0" smtClean="0"/>
              <a:t>?</a:t>
            </a:r>
          </a:p>
          <a:p>
            <a:pPr lvl="2"/>
            <a:endParaRPr lang="sv-SE" dirty="0"/>
          </a:p>
        </p:txBody>
      </p:sp>
      <p:sp>
        <p:nvSpPr>
          <p:cNvPr id="10" name="textruta 9"/>
          <p:cNvSpPr txBox="1"/>
          <p:nvPr/>
        </p:nvSpPr>
        <p:spPr>
          <a:xfrm>
            <a:off x="6301806" y="2538383"/>
            <a:ext cx="5012926" cy="1384995"/>
          </a:xfrm>
          <a:prstGeom prst="rect">
            <a:avLst/>
          </a:prstGeom>
          <a:solidFill>
            <a:schemeClr val="accent3">
              <a:lumMod val="20000"/>
              <a:lumOff val="80000"/>
            </a:schemeClr>
          </a:solidFill>
          <a:ln w="28575">
            <a:solidFill>
              <a:srgbClr val="790726"/>
            </a:solidFill>
          </a:ln>
        </p:spPr>
        <p:txBody>
          <a:bodyPr wrap="square" rtlCol="0">
            <a:spAutoFit/>
          </a:bodyPr>
          <a:lstStyle/>
          <a:p>
            <a:r>
              <a:rPr lang="sv-SE" sz="1400" dirty="0"/>
              <a:t>Använd i första hand mikrofiberduk vid rengöring/desinfektion av större ytor tex vid dagligt städ/</a:t>
            </a:r>
            <a:r>
              <a:rPr lang="sv-SE" sz="1400" dirty="0" err="1"/>
              <a:t>slutstäd</a:t>
            </a:r>
            <a:r>
              <a:rPr lang="sv-SE" sz="1400" dirty="0"/>
              <a:t>. Byt duk ofta. </a:t>
            </a:r>
          </a:p>
          <a:p>
            <a:r>
              <a:rPr lang="sv-SE" sz="1400" dirty="0"/>
              <a:t>För desinfektion av medicinskteknisk utrustning använd gärna </a:t>
            </a:r>
            <a:r>
              <a:rPr lang="sv-SE" sz="1400" dirty="0" smtClean="0"/>
              <a:t>engångs-desinfektionsservetter.</a:t>
            </a:r>
          </a:p>
          <a:p>
            <a:r>
              <a:rPr lang="sv-SE" sz="1400" dirty="0" err="1" smtClean="0"/>
              <a:t>Torkypapper</a:t>
            </a:r>
            <a:r>
              <a:rPr lang="sv-SE" sz="1400" dirty="0" smtClean="0"/>
              <a:t> lämpar sig vid tex punktdesinfektion vid spill av kroppsvätskor.</a:t>
            </a:r>
            <a:endParaRPr lang="sv-SE" sz="1400" dirty="0"/>
          </a:p>
        </p:txBody>
      </p:sp>
      <p:sp>
        <p:nvSpPr>
          <p:cNvPr id="9" name="Rektangel 8"/>
          <p:cNvSpPr/>
          <p:nvPr/>
        </p:nvSpPr>
        <p:spPr>
          <a:xfrm>
            <a:off x="6198734" y="2459542"/>
            <a:ext cx="5170855" cy="20313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p:cNvPicPr>
            <a:picLocks noChangeAspect="1"/>
          </p:cNvPicPr>
          <p:nvPr/>
        </p:nvPicPr>
        <p:blipFill rotWithShape="1">
          <a:blip r:embed="rId2"/>
          <a:srcRect t="9016"/>
          <a:stretch/>
        </p:blipFill>
        <p:spPr>
          <a:xfrm>
            <a:off x="3366903" y="3708000"/>
            <a:ext cx="1505110" cy="2520000"/>
          </a:xfrm>
          <a:prstGeom prst="rect">
            <a:avLst/>
          </a:prstGeom>
        </p:spPr>
      </p:pic>
      <p:sp>
        <p:nvSpPr>
          <p:cNvPr id="33" name="Kommentar i oval 32"/>
          <p:cNvSpPr/>
          <p:nvPr/>
        </p:nvSpPr>
        <p:spPr>
          <a:xfrm>
            <a:off x="8136268" y="1128592"/>
            <a:ext cx="2399250" cy="855677"/>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sz="1400" dirty="0" smtClean="0"/>
          </a:p>
          <a:p>
            <a:pPr algn="ctr"/>
            <a:r>
              <a:rPr lang="sv-SE" sz="1400" dirty="0" smtClean="0"/>
              <a:t>Klicka framåt en gång för att avslöja svaret</a:t>
            </a:r>
          </a:p>
          <a:p>
            <a:pPr algn="ctr"/>
            <a:endParaRPr lang="sv-SE" dirty="0"/>
          </a:p>
        </p:txBody>
      </p:sp>
    </p:spTree>
    <p:extLst>
      <p:ext uri="{BB962C8B-B14F-4D97-AF65-F5344CB8AC3E}">
        <p14:creationId xmlns:p14="http://schemas.microsoft.com/office/powerpoint/2010/main" val="713652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9"/>
                                        </p:tgtEl>
                                        <p:attrNameLst>
                                          <p:attrName>ppt_x</p:attrName>
                                        </p:attrNameLst>
                                      </p:cBhvr>
                                      <p:tavLst>
                                        <p:tav tm="0">
                                          <p:val>
                                            <p:strVal val="ppt_x"/>
                                          </p:val>
                                        </p:tav>
                                        <p:tav tm="100000">
                                          <p:val>
                                            <p:strVal val="ppt_x"/>
                                          </p:val>
                                        </p:tav>
                                      </p:tavLst>
                                    </p:anim>
                                    <p:anim calcmode="lin" valueType="num">
                                      <p:cBhvr additive="base">
                                        <p:cTn id="7" dur="500"/>
                                        <p:tgtEl>
                                          <p:spTgt spid="9"/>
                                        </p:tgtEl>
                                        <p:attrNameLst>
                                          <p:attrName>ppt_y</p:attrName>
                                        </p:attrNameLst>
                                      </p:cBhvr>
                                      <p:tavLst>
                                        <p:tav tm="0">
                                          <p:val>
                                            <p:strVal val="ppt_y"/>
                                          </p:val>
                                        </p:tav>
                                        <p:tav tm="100000">
                                          <p:val>
                                            <p:strVal val="1+ppt_h/2"/>
                                          </p:val>
                                        </p:tav>
                                      </p:tavLst>
                                    </p:anim>
                                    <p:set>
                                      <p:cBhvr>
                                        <p:cTn id="8"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64000" y="-74888"/>
            <a:ext cx="8128000" cy="6096000"/>
          </a:xfrm>
          <a:prstGeom prst="rect">
            <a:avLst/>
          </a:prstGeom>
        </p:spPr>
      </p:pic>
      <p:sp>
        <p:nvSpPr>
          <p:cNvPr id="2" name="Rubrik 1"/>
          <p:cNvSpPr>
            <a:spLocks noGrp="1"/>
          </p:cNvSpPr>
          <p:nvPr>
            <p:ph type="title"/>
          </p:nvPr>
        </p:nvSpPr>
        <p:spPr>
          <a:xfrm>
            <a:off x="67035" y="551208"/>
            <a:ext cx="3996965" cy="1296000"/>
          </a:xfrm>
        </p:spPr>
        <p:txBody>
          <a:bodyPr/>
          <a:lstStyle/>
          <a:p>
            <a:r>
              <a:rPr lang="sv-SE" sz="3000" dirty="0" smtClean="0"/>
              <a:t>Fråga: </a:t>
            </a:r>
            <a:br>
              <a:rPr lang="sv-SE" sz="3000" dirty="0" smtClean="0"/>
            </a:br>
            <a:r>
              <a:rPr lang="sv-SE" sz="3000" dirty="0" smtClean="0"/>
              <a:t>vilka ytor ska städas efter patientbesök?</a:t>
            </a:r>
            <a:endParaRPr lang="sv-SE" sz="3000" dirty="0"/>
          </a:p>
        </p:txBody>
      </p:sp>
      <p:sp>
        <p:nvSpPr>
          <p:cNvPr id="3" name="Platshållare för sidfot 2"/>
          <p:cNvSpPr>
            <a:spLocks noGrp="1"/>
          </p:cNvSpPr>
          <p:nvPr>
            <p:ph type="ftr" sz="quarter" idx="11"/>
          </p:nvPr>
        </p:nvSpPr>
        <p:spPr>
          <a:xfrm>
            <a:off x="417913" y="6245153"/>
            <a:ext cx="3600000" cy="365125"/>
          </a:xfrm>
        </p:spPr>
        <p:txBody>
          <a:bodyPr/>
          <a:lstStyle/>
          <a:p>
            <a:r>
              <a:rPr lang="sv-SE" dirty="0" smtClean="0"/>
              <a:t>Smittskydd Vårdhygien, Folktandvårdens hygienteam, 2025</a:t>
            </a:r>
            <a:endParaRPr lang="sv-SE" dirty="0"/>
          </a:p>
        </p:txBody>
      </p:sp>
      <p:sp>
        <p:nvSpPr>
          <p:cNvPr id="5" name="Platshållare för text 4"/>
          <p:cNvSpPr>
            <a:spLocks noGrp="1"/>
          </p:cNvSpPr>
          <p:nvPr>
            <p:ph type="body" sz="quarter" idx="13"/>
          </p:nvPr>
        </p:nvSpPr>
        <p:spPr>
          <a:xfrm>
            <a:off x="156060" y="2223859"/>
            <a:ext cx="9359900" cy="2056311"/>
          </a:xfrm>
        </p:spPr>
        <p:txBody>
          <a:bodyPr/>
          <a:lstStyle/>
          <a:p>
            <a:pPr marL="0" indent="0">
              <a:buNone/>
            </a:pPr>
            <a:r>
              <a:rPr lang="sv-SE" dirty="0" smtClean="0"/>
              <a:t>- kan ni hitta alla 7 ställen?</a:t>
            </a:r>
            <a:endParaRPr lang="sv-SE" dirty="0"/>
          </a:p>
        </p:txBody>
      </p:sp>
      <p:sp>
        <p:nvSpPr>
          <p:cNvPr id="8" name="Kommentar i oval 7"/>
          <p:cNvSpPr/>
          <p:nvPr/>
        </p:nvSpPr>
        <p:spPr>
          <a:xfrm>
            <a:off x="793653" y="3048000"/>
            <a:ext cx="2399250" cy="1429732"/>
          </a:xfrm>
          <a:prstGeom prst="wedgeEllipseCallou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sv-SE" sz="1400" dirty="0" smtClean="0"/>
              <a:t>Klicka framåt en gång för att avslöja alla inringade ytor</a:t>
            </a:r>
            <a:endParaRPr lang="sv-SE" dirty="0"/>
          </a:p>
        </p:txBody>
      </p:sp>
      <p:sp>
        <p:nvSpPr>
          <p:cNvPr id="9" name="Ellips 8"/>
          <p:cNvSpPr/>
          <p:nvPr/>
        </p:nvSpPr>
        <p:spPr>
          <a:xfrm>
            <a:off x="7248001" y="2739590"/>
            <a:ext cx="791914" cy="6555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Ellips 9"/>
          <p:cNvSpPr/>
          <p:nvPr/>
        </p:nvSpPr>
        <p:spPr>
          <a:xfrm>
            <a:off x="8007258" y="3014565"/>
            <a:ext cx="942681" cy="8823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Ellips 10"/>
          <p:cNvSpPr/>
          <p:nvPr/>
        </p:nvSpPr>
        <p:spPr>
          <a:xfrm>
            <a:off x="9476560" y="2850885"/>
            <a:ext cx="795048" cy="797605"/>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Ellips 11"/>
          <p:cNvSpPr/>
          <p:nvPr/>
        </p:nvSpPr>
        <p:spPr>
          <a:xfrm>
            <a:off x="8848160" y="2837804"/>
            <a:ext cx="628400" cy="6099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Ellips 12"/>
          <p:cNvSpPr/>
          <p:nvPr/>
        </p:nvSpPr>
        <p:spPr>
          <a:xfrm>
            <a:off x="8270673" y="1247934"/>
            <a:ext cx="1084964" cy="8823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Ellips 13"/>
          <p:cNvSpPr/>
          <p:nvPr/>
        </p:nvSpPr>
        <p:spPr>
          <a:xfrm>
            <a:off x="6108569" y="2074952"/>
            <a:ext cx="942681" cy="8823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Ellips 14"/>
          <p:cNvSpPr/>
          <p:nvPr/>
        </p:nvSpPr>
        <p:spPr>
          <a:xfrm>
            <a:off x="5233106" y="2550481"/>
            <a:ext cx="942681" cy="88239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p:cNvSpPr txBox="1"/>
          <p:nvPr/>
        </p:nvSpPr>
        <p:spPr>
          <a:xfrm>
            <a:off x="275472" y="5067005"/>
            <a:ext cx="7484882" cy="954107"/>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r>
              <a:rPr lang="sv-SE" sz="1400" dirty="0"/>
              <a:t>Efter varje patientbehandling ska </a:t>
            </a:r>
            <a:r>
              <a:rPr lang="sv-SE" sz="1400" dirty="0" smtClean="0"/>
              <a:t>kontaminerade ytor/utrustning desinfekteras </a:t>
            </a:r>
            <a:r>
              <a:rPr lang="sv-SE" sz="1400" dirty="0"/>
              <a:t>med alkoholbaserat </a:t>
            </a:r>
            <a:r>
              <a:rPr lang="sv-SE" sz="1400" dirty="0" err="1"/>
              <a:t>ytdesinfektionsmedel</a:t>
            </a:r>
            <a:r>
              <a:rPr lang="sv-SE" sz="1400" dirty="0"/>
              <a:t> med </a:t>
            </a:r>
            <a:r>
              <a:rPr lang="sv-SE" sz="1400" dirty="0" smtClean="0"/>
              <a:t>tensider. Exempelvis bänkytor</a:t>
            </a:r>
            <a:r>
              <a:rPr lang="sv-SE" sz="1400" dirty="0"/>
              <a:t>, röntgenapparat, tangentbord, datormus, behandlingsstol, borrbrygga, sugslangar, assistentenhet, </a:t>
            </a:r>
            <a:r>
              <a:rPr lang="sv-SE" sz="1400" dirty="0" err="1"/>
              <a:t>spiton</a:t>
            </a:r>
            <a:r>
              <a:rPr lang="sv-SE" sz="1400" dirty="0"/>
              <a:t>, samt eventuella ytor som vidrörts under </a:t>
            </a:r>
            <a:r>
              <a:rPr lang="sv-SE" sz="1400" dirty="0" smtClean="0"/>
              <a:t>behandlingen, </a:t>
            </a:r>
            <a:endParaRPr lang="sv-SE" sz="1400" dirty="0"/>
          </a:p>
        </p:txBody>
      </p:sp>
    </p:spTree>
    <p:extLst>
      <p:ext uri="{BB962C8B-B14F-4D97-AF65-F5344CB8AC3E}">
        <p14:creationId xmlns:p14="http://schemas.microsoft.com/office/powerpoint/2010/main" val="124178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4" grpId="0" animBg="1"/>
    </p:bldLst>
  </p:timing>
</p:sld>
</file>

<file path=ppt/theme/theme1.xml><?xml version="1.0" encoding="utf-8"?>
<a:theme xmlns:a="http://schemas.openxmlformats.org/drawingml/2006/main" name="Office-tema">
  <a:themeElements>
    <a:clrScheme name="Folktandvården">
      <a:dk1>
        <a:sysClr val="windowText" lastClr="000000"/>
      </a:dk1>
      <a:lt1>
        <a:sysClr val="window" lastClr="FFFFFF"/>
      </a:lt1>
      <a:dk2>
        <a:srgbClr val="8DC63F"/>
      </a:dk2>
      <a:lt2>
        <a:srgbClr val="FBCFD0"/>
      </a:lt2>
      <a:accent1>
        <a:srgbClr val="436B1E"/>
      </a:accent1>
      <a:accent2>
        <a:srgbClr val="8DC63F"/>
      </a:accent2>
      <a:accent3>
        <a:srgbClr val="E5E99B"/>
      </a:accent3>
      <a:accent4>
        <a:srgbClr val="004473"/>
      </a:accent4>
      <a:accent5>
        <a:srgbClr val="00B8EC"/>
      </a:accent5>
      <a:accent6>
        <a:srgbClr val="AFDBF7"/>
      </a:accent6>
      <a:hlink>
        <a:srgbClr val="0563C1"/>
      </a:hlink>
      <a:folHlink>
        <a:srgbClr val="954F72"/>
      </a:folHlink>
    </a:clrScheme>
    <a:fontScheme name="RJL typsnit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olktandvården2.potx" id="{8248ED28-1105-4F6B-98FE-D3237F1190CB}" vid="{0ECBF21B-3BDD-4A40-A9FA-09974D54E1C2}"/>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Folktandvården</Template>
  <TotalTime>49</TotalTime>
  <Words>401</Words>
  <Application>Microsoft Office PowerPoint</Application>
  <PresentationFormat>Bredbild</PresentationFormat>
  <Paragraphs>40</Paragraphs>
  <Slides>5</Slides>
  <Notes>0</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5</vt:i4>
      </vt:variant>
    </vt:vector>
  </HeadingPairs>
  <TitlesOfParts>
    <vt:vector size="8" baseType="lpstr">
      <vt:lpstr>Arial</vt:lpstr>
      <vt:lpstr>Calibri</vt:lpstr>
      <vt:lpstr>Office-tema</vt:lpstr>
      <vt:lpstr>Litet quiz om rengöring och desinfektion</vt:lpstr>
      <vt:lpstr>Ytor </vt:lpstr>
      <vt:lpstr>Medicinteknisk utrustning och ytor</vt:lpstr>
      <vt:lpstr>Metod </vt:lpstr>
      <vt:lpstr>Fråga:  vilka ytor ska städas efter patientbesök?</vt:lpstr>
    </vt:vector>
  </TitlesOfParts>
  <Company>Region Jönköpings län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Litet quiz om rengöring och desinfektion</dc:title>
  <dc:creator>Thuresson Linda</dc:creator>
  <cp:lastModifiedBy>Thuresson Linda</cp:lastModifiedBy>
  <cp:revision>14</cp:revision>
  <dcterms:created xsi:type="dcterms:W3CDTF">2025-06-13T11:16:28Z</dcterms:created>
  <dcterms:modified xsi:type="dcterms:W3CDTF">2025-06-17T12:34:12Z</dcterms:modified>
</cp:coreProperties>
</file>