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98" r:id="rId2"/>
    <p:sldId id="299" r:id="rId3"/>
    <p:sldId id="357" r:id="rId4"/>
    <p:sldId id="300" r:id="rId5"/>
    <p:sldId id="358" r:id="rId6"/>
    <p:sldId id="302" r:id="rId7"/>
    <p:sldId id="303" r:id="rId8"/>
    <p:sldId id="305" r:id="rId9"/>
    <p:sldId id="307" r:id="rId10"/>
    <p:sldId id="308"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5" d="100"/>
          <a:sy n="45" d="100"/>
        </p:scale>
        <p:origin x="957"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77305-83EA-4A63-A5D5-31D1233898E5}" type="datetimeFigureOut">
              <a:rPr lang="sv-SE" smtClean="0"/>
              <a:t>2022-05-17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03516-7D4D-40EC-842A-46DD61E9C976}" type="slidenum">
              <a:rPr lang="sv-SE" smtClean="0"/>
              <a:t>‹#›</a:t>
            </a:fld>
            <a:endParaRPr lang="sv-SE"/>
          </a:p>
        </p:txBody>
      </p:sp>
    </p:spTree>
    <p:extLst>
      <p:ext uri="{BB962C8B-B14F-4D97-AF65-F5344CB8AC3E}">
        <p14:creationId xmlns:p14="http://schemas.microsoft.com/office/powerpoint/2010/main" val="74349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har ni</a:t>
            </a:r>
            <a:r>
              <a:rPr lang="sv-SE" baseline="0" dirty="0"/>
              <a:t> för erfarenhet av Fysisk aktivitet?</a:t>
            </a:r>
          </a:p>
          <a:p>
            <a:r>
              <a:rPr lang="sv-SE" baseline="0" dirty="0"/>
              <a:t>Det kommer mycket evidens hela tiden att det är viktigt med fysisk aktivitet hel livet.</a:t>
            </a:r>
          </a:p>
          <a:p>
            <a:r>
              <a:rPr lang="sv-SE" baseline="0" dirty="0"/>
              <a:t>Eva läser i bit ut åldrandets gåta.</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48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t>Ställ</a:t>
            </a:r>
            <a:r>
              <a:rPr lang="sv-SE" altLang="sv-SE" baseline="0" dirty="0"/>
              <a:t> frågan – samtal runt borden</a:t>
            </a:r>
            <a:endParaRPr lang="sv-SE" altLang="sv-SE" dirty="0"/>
          </a:p>
          <a:p>
            <a:pPr eaLnBrk="1" hangingPunct="1"/>
            <a:r>
              <a:rPr lang="sv-SE" altLang="sv-SE" dirty="0"/>
              <a:t>Om man  rör på sig regelbundet så kan man faktiskt bromsa några av de åldrandeförändringar som leder till nedsatt funktion.  </a:t>
            </a:r>
          </a:p>
          <a:p>
            <a:pPr eaLnBrk="1" hangingPunct="1"/>
            <a:endParaRPr lang="sv-SE" altLang="sv-SE" dirty="0"/>
          </a:p>
          <a:p>
            <a:pPr eaLnBrk="1" hangingPunct="1"/>
            <a:r>
              <a:rPr lang="sv-SE" altLang="sv-SE" dirty="0"/>
              <a:t>Som ni ser leder fysisk aktivitet till förbättrad funktion i leder, ökad muskelstyrka, minskad benskörhet, till och med bättre minne. </a:t>
            </a:r>
          </a:p>
          <a:p>
            <a:pPr eaLnBrk="1" hangingPunct="1"/>
            <a:endParaRPr lang="sv-SE" altLang="sv-SE" dirty="0"/>
          </a:p>
          <a:p>
            <a:pPr eaLnBrk="1" hangingPunct="1"/>
            <a:r>
              <a:rPr lang="sv-SE" altLang="sv-SE" dirty="0"/>
              <a:t>Det minskar också risken för ångest och depression, och det kan leda till ett minskat beroende av mediciner. Fysisk aktivitet spelar alltså en viktig och avgörande roll när det gäller att bevara funktionsförmågan hos äldre människor. </a:t>
            </a:r>
          </a:p>
          <a:p>
            <a:endParaRPr lang="sv-SE" alt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95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1E3CB-D2A7-1549-B580-5DE9CDBBE99F}"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3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1379" name="Rectangle 3"/>
          <p:cNvSpPr>
            <a:spLocks noGrp="1" noChangeArrowheads="1"/>
          </p:cNvSpPr>
          <p:nvPr>
            <p:ph type="body" idx="1"/>
          </p:nvPr>
        </p:nvSpPr>
        <p:spPr/>
        <p:txBody>
          <a:bodyPr/>
          <a:lstStyle/>
          <a:p>
            <a:pPr eaLnBrk="1" hangingPunct="1">
              <a:defRPr/>
            </a:pPr>
            <a:endParaRPr lang="sv-SE" dirty="0">
              <a:cs typeface="+mn-cs"/>
            </a:endParaRPr>
          </a:p>
        </p:txBody>
      </p:sp>
    </p:spTree>
    <p:extLst>
      <p:ext uri="{BB962C8B-B14F-4D97-AF65-F5344CB8AC3E}">
        <p14:creationId xmlns:p14="http://schemas.microsoft.com/office/powerpoint/2010/main" val="101719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p:cNvSpPr>
            <a:spLocks noGrp="1" noRot="1" noChangeAspect="1" noTextEdit="1"/>
          </p:cNvSpPr>
          <p:nvPr>
            <p:ph type="sldImg"/>
          </p:nvPr>
        </p:nvSpPr>
        <p:spPr>
          <a:ln/>
        </p:spPr>
      </p:sp>
      <p:sp>
        <p:nvSpPr>
          <p:cNvPr id="34819" name="Platshållare för anteckningar 2"/>
          <p:cNvSpPr>
            <a:spLocks noGrp="1"/>
          </p:cNvSpPr>
          <p:nvPr>
            <p:ph type="body" idx="1"/>
          </p:nvPr>
        </p:nvSpPr>
        <p:spPr>
          <a:noFill/>
        </p:spPr>
        <p:txBody>
          <a:bodyPr/>
          <a:lstStyle/>
          <a:p>
            <a:r>
              <a:rPr lang="sv-SE" altLang="sv-SE" dirty="0"/>
              <a:t>På</a:t>
            </a:r>
            <a:r>
              <a:rPr lang="sv-SE" altLang="sv-SE" baseline="0" dirty="0"/>
              <a:t> detta sättet kan man tänka för att få med </a:t>
            </a:r>
            <a:r>
              <a:rPr lang="sv-SE" altLang="sv-SE" baseline="0"/>
              <a:t>hela kroppen</a:t>
            </a:r>
            <a:endParaRPr lang="sv-SE" altLang="sv-SE" dirty="0"/>
          </a:p>
        </p:txBody>
      </p:sp>
      <p:sp>
        <p:nvSpPr>
          <p:cNvPr id="34820" name="Platshållare för bild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C53CF7A-AA92-48AC-A0F3-0D71B80C98C8}" type="slidenum">
              <a:rPr kumimoji="0" lang="sv-SE" alt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83685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altLang="sv-SE" sz="1200" b="1" dirty="0"/>
              <a:t>Så gick övningen till i den brittiska studien:</a:t>
            </a:r>
            <a:endParaRPr lang="sv-SE" altLang="sv-SE" sz="1200" dirty="0"/>
          </a:p>
          <a:p>
            <a:pPr marL="0" indent="0">
              <a:buNone/>
            </a:pPr>
            <a:r>
              <a:rPr lang="sv-SE" altLang="sv-SE" sz="1200" dirty="0"/>
              <a:t>Övningen bestod i att de deltagande först skulle sätta sig ner på marken och sen resa sig upp helt utan stöd. Den som inte klarade av det och antingen vinglande eller tog stöd av en hand eller ett knä fick minuspoäng.</a:t>
            </a:r>
          </a:p>
          <a:p>
            <a:pPr marL="0" indent="0">
              <a:buNone/>
            </a:pPr>
            <a:r>
              <a:rPr lang="sv-SE" altLang="sv-SE" sz="1200" dirty="0"/>
              <a:t>Den som kunde sätta sig och resa sig utan att ta stöd fick 10 poäng. För varje gång man tog stöd fick man ett minuspoäng och vinglande man till gav det 0,5 minuspoäng.</a:t>
            </a:r>
          </a:p>
          <a:p>
            <a:pPr marL="0" indent="0">
              <a:buNone/>
            </a:pPr>
            <a:r>
              <a:rPr lang="sv-SE" altLang="sv-SE" sz="1200" dirty="0"/>
              <a:t>Övningen avslutades med att speakern i den brittiska filmen berättade att personer som fick 8-10 poäng på den här övningen med stor sannolikhet kommer att leva länge.</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691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9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A818E61-3466-483F-9FA7-2FB0417DC9A6}" type="datetimeFigureOut">
              <a:rPr lang="sv-SE" smtClean="0"/>
              <a:t>2022-05-17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83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CA818E61-3466-483F-9FA7-2FB0417DC9A6}" type="datetimeFigureOut">
              <a:rPr lang="sv-SE" smtClean="0"/>
              <a:t>2022-05-17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9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A818E61-3466-483F-9FA7-2FB0417DC9A6}" type="datetimeFigureOut">
              <a:rPr lang="sv-SE" smtClean="0"/>
              <a:t>2022-05-17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34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A818E61-3466-483F-9FA7-2FB0417DC9A6}" type="datetimeFigureOut">
              <a:rPr lang="sv-SE" smtClean="0"/>
              <a:t>2022-05-17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389CD9B-4089-4B98-88F5-71E99EC6F2E0}" type="slidenum">
              <a:rPr lang="sv-SE" smtClean="0"/>
              <a:t>‹#›</a:t>
            </a:fld>
            <a:endParaRPr lang="sv-SE"/>
          </a:p>
        </p:txBody>
      </p:sp>
      <p:pic>
        <p:nvPicPr>
          <p:cNvPr id="10"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73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A818E61-3466-483F-9FA7-2FB0417DC9A6}" type="datetimeFigureOut">
              <a:rPr lang="sv-SE" smtClean="0"/>
              <a:t>2022-05-17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389CD9B-4089-4B98-88F5-71E99EC6F2E0}" type="slidenum">
              <a:rPr lang="sv-SE" smtClean="0"/>
              <a:t>‹#›</a:t>
            </a:fld>
            <a:endParaRPr lang="sv-SE"/>
          </a:p>
        </p:txBody>
      </p:sp>
      <p:pic>
        <p:nvPicPr>
          <p:cNvPr id="6"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70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A818E61-3466-483F-9FA7-2FB0417DC9A6}" type="datetimeFigureOut">
              <a:rPr lang="sv-SE" smtClean="0"/>
              <a:t>2022-05-17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389CD9B-4089-4B98-88F5-71E99EC6F2E0}" type="slidenum">
              <a:rPr lang="sv-SE" smtClean="0"/>
              <a:t>‹#›</a:t>
            </a:fld>
            <a:endParaRPr lang="sv-SE"/>
          </a:p>
        </p:txBody>
      </p:sp>
      <p:pic>
        <p:nvPicPr>
          <p:cNvPr id="5"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2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CA818E61-3466-483F-9FA7-2FB0417DC9A6}" type="datetimeFigureOut">
              <a:rPr lang="sv-SE" smtClean="0"/>
              <a:t>2022-05-17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6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18E61-3466-483F-9FA7-2FB0417DC9A6}" type="datetimeFigureOut">
              <a:rPr lang="sv-SE" smtClean="0"/>
              <a:t>2022-05-17</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9CD9B-4089-4B98-88F5-71E99EC6F2E0}" type="slidenum">
              <a:rPr lang="sv-SE" smtClean="0"/>
              <a:t>‹#›</a:t>
            </a:fld>
            <a:endParaRPr lang="sv-SE"/>
          </a:p>
        </p:txBody>
      </p:sp>
    </p:spTree>
    <p:extLst>
      <p:ext uri="{BB962C8B-B14F-4D97-AF65-F5344CB8AC3E}">
        <p14:creationId xmlns:p14="http://schemas.microsoft.com/office/powerpoint/2010/main" val="3408819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1177.se/Jonkopings-lan/liv--halsa/traning-och-fysisk-halsa/att-halla-sig-i-form-som-senio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Livscafé 2</a:t>
            </a:r>
          </a:p>
        </p:txBody>
      </p:sp>
      <p:sp>
        <p:nvSpPr>
          <p:cNvPr id="9" name="Platshållare för innehåll 8"/>
          <p:cNvSpPr>
            <a:spLocks noGrp="1"/>
          </p:cNvSpPr>
          <p:nvPr>
            <p:ph sz="half" idx="1"/>
          </p:nvPr>
        </p:nvSpPr>
        <p:spPr/>
        <p:txBody>
          <a:bodyPr/>
          <a:lstStyle/>
          <a:p>
            <a:endParaRPr lang="sv-SE" dirty="0"/>
          </a:p>
        </p:txBody>
      </p:sp>
      <p:sp>
        <p:nvSpPr>
          <p:cNvPr id="12" name="Platshållare för innehåll 11"/>
          <p:cNvSpPr>
            <a:spLocks noGrp="1"/>
          </p:cNvSpPr>
          <p:nvPr>
            <p:ph sz="half" idx="2"/>
          </p:nvPr>
        </p:nvSpPr>
        <p:spPr/>
        <p:txBody>
          <a:bodyPr>
            <a:normAutofit/>
          </a:bodyPr>
          <a:lstStyle/>
          <a:p>
            <a:pPr marL="0" indent="0">
              <a:buNone/>
            </a:pPr>
            <a:r>
              <a:rPr lang="sv-SE" sz="2400" dirty="0"/>
              <a:t>Välkommen</a:t>
            </a:r>
          </a:p>
          <a:p>
            <a:pPr marL="0" indent="0">
              <a:buNone/>
            </a:pPr>
            <a:r>
              <a:rPr lang="sv-SE" sz="2400" dirty="0"/>
              <a:t>Tankar sedan sist</a:t>
            </a:r>
          </a:p>
          <a:p>
            <a:pPr marL="0" indent="0">
              <a:buNone/>
            </a:pPr>
            <a:r>
              <a:rPr lang="sv-SE" sz="2400" dirty="0"/>
              <a:t>Återkoppling förbättringsarbete</a:t>
            </a:r>
          </a:p>
          <a:p>
            <a:pPr marL="0" indent="0">
              <a:buNone/>
            </a:pPr>
            <a:r>
              <a:rPr lang="sv-SE" sz="2400" dirty="0"/>
              <a:t>Tema: Fysisk aktivitet </a:t>
            </a:r>
          </a:p>
          <a:p>
            <a:pPr marL="0" indent="0">
              <a:buNone/>
            </a:pPr>
            <a:r>
              <a:rPr lang="sv-SE" sz="2400" dirty="0"/>
              <a:t>Samtal</a:t>
            </a:r>
          </a:p>
          <a:p>
            <a:pPr marL="0" indent="0">
              <a:buNone/>
            </a:pPr>
            <a:r>
              <a:rPr lang="sv-SE" sz="2400" dirty="0"/>
              <a:t>Planera förbättringsarbete</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6517" y="1825625"/>
            <a:ext cx="5249483" cy="3495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G:\RYH\qulturum\1. Lärande och förnyelse\Passion för livet 662 MB\10. Material\Bilder\PFL bilder\Passion för livet 1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42" b="9717"/>
          <a:stretch/>
        </p:blipFill>
        <p:spPr bwMode="auto">
          <a:xfrm>
            <a:off x="2513237" y="3803463"/>
            <a:ext cx="1080120" cy="5086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2" descr="G:\RYH\qulturum\1. Lärande och förnyelse\Passion för livet 662 MB\10. Material\Bilder\PFL bilder\Passion för livet 1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942" b="9717"/>
          <a:stretch/>
        </p:blipFill>
        <p:spPr bwMode="auto">
          <a:xfrm>
            <a:off x="3083642" y="3450462"/>
            <a:ext cx="1024891" cy="48259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1" name="Picture 2" descr="G:\RYH\qulturum\1. Lärande och förnyelse\Passion för livet 662 MB\10. Material\Bild PFL - logga\bild_pgsa_genomskinlig_bakgru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5228" y="3284984"/>
            <a:ext cx="406377" cy="36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821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981200" y="1340769"/>
            <a:ext cx="8229600" cy="4525963"/>
          </a:xfrm>
        </p:spPr>
        <p:txBody>
          <a:bodyPr/>
          <a:lstStyle/>
          <a:p>
            <a:pPr marL="0" indent="0" algn="ctr">
              <a:buNone/>
            </a:pPr>
            <a:r>
              <a:rPr lang="sv-SE" altLang="sv-SE" b="1" dirty="0">
                <a:latin typeface="Batang" panose="02030600000101010101" pitchFamily="18" charset="-127"/>
                <a:ea typeface="Batang" panose="02030600000101010101" pitchFamily="18" charset="-127"/>
              </a:rPr>
              <a:t>”De som tror att de inte har tid </a:t>
            </a:r>
          </a:p>
          <a:p>
            <a:pPr marL="0" indent="0" algn="ctr">
              <a:buNone/>
            </a:pPr>
            <a:r>
              <a:rPr lang="sv-SE" altLang="sv-SE" b="1" dirty="0">
                <a:latin typeface="Batang" panose="02030600000101010101" pitchFamily="18" charset="-127"/>
                <a:ea typeface="Batang" panose="02030600000101010101" pitchFamily="18" charset="-127"/>
              </a:rPr>
              <a:t>med fysisk aktivitet måste förr eller senare avsätta tid för sjukdom</a:t>
            </a:r>
            <a:r>
              <a:rPr lang="sv-SE" altLang="sv-SE" sz="4400" b="1" dirty="0">
                <a:latin typeface="Freestyle Script" pitchFamily="66" charset="0"/>
              </a:rPr>
              <a:t>”</a:t>
            </a:r>
            <a:r>
              <a:rPr lang="sv-SE" altLang="sv-SE" sz="4400" dirty="0">
                <a:latin typeface="Batang" panose="02030600000101010101" pitchFamily="18" charset="-127"/>
                <a:ea typeface="Batang" panose="02030600000101010101" pitchFamily="18" charset="-127"/>
              </a:rPr>
              <a:t> 	</a:t>
            </a:r>
          </a:p>
          <a:p>
            <a:pPr marL="0" indent="0" algn="ctr">
              <a:buNone/>
            </a:pPr>
            <a:r>
              <a:rPr lang="sv-SE" altLang="sv-SE" sz="1200" dirty="0"/>
              <a:t>Edward Stanley (1826-1893)</a:t>
            </a:r>
          </a:p>
          <a:p>
            <a:pPr marL="0" indent="0" algn="ctr">
              <a:buNone/>
            </a:pPr>
            <a:endParaRPr lang="sv-SE" dirty="0"/>
          </a:p>
        </p:txBody>
      </p:sp>
    </p:spTree>
    <p:extLst>
      <p:ext uri="{BB962C8B-B14F-4D97-AF65-F5344CB8AC3E}">
        <p14:creationId xmlns:p14="http://schemas.microsoft.com/office/powerpoint/2010/main" val="400335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ln w="19050">
            <a:solidFill>
              <a:srgbClr val="FF0000"/>
            </a:solidFill>
            <a:prstDash val="sysDash"/>
          </a:ln>
        </p:spPr>
        <p:txBody>
          <a:bodyPr>
            <a:normAutofit/>
          </a:bodyPr>
          <a:lstStyle/>
          <a:p>
            <a:r>
              <a:rPr lang="sv-SE" sz="4000" dirty="0"/>
              <a:t>Tema: Fysisk aktivitet</a:t>
            </a:r>
          </a:p>
        </p:txBody>
      </p:sp>
      <p:sp>
        <p:nvSpPr>
          <p:cNvPr id="7" name="Platshållare för innehåll 6"/>
          <p:cNvSpPr>
            <a:spLocks noGrp="1"/>
          </p:cNvSpPr>
          <p:nvPr>
            <p:ph idx="1"/>
          </p:nvPr>
        </p:nvSpPr>
        <p:spPr/>
        <p:txBody>
          <a:bodyPr>
            <a:normAutofit/>
          </a:bodyPr>
          <a:lstStyle/>
          <a:p>
            <a:pPr marL="0" indent="0">
              <a:spcBef>
                <a:spcPct val="50000"/>
              </a:spcBef>
              <a:buNone/>
            </a:pPr>
            <a:r>
              <a:rPr lang="sv-SE" altLang="sv-SE" dirty="0">
                <a:latin typeface="Calibri" pitchFamily="34" charset="0"/>
              </a:rPr>
              <a:t>Mål:</a:t>
            </a:r>
          </a:p>
          <a:p>
            <a:pPr marL="0" indent="0">
              <a:spcBef>
                <a:spcPts val="0"/>
              </a:spcBef>
              <a:buNone/>
            </a:pPr>
            <a:r>
              <a:rPr lang="sv-SE" altLang="sv-SE" sz="2400" dirty="0">
                <a:latin typeface="Calibri" pitchFamily="34" charset="0"/>
              </a:rPr>
              <a:t>Rörelseglädje för ett bra liv hela livet</a:t>
            </a:r>
          </a:p>
        </p:txBody>
      </p:sp>
      <p:pic>
        <p:nvPicPr>
          <p:cNvPr id="1026" name="Picture 2" descr="G:\RYH\qulturum\1. Lärande och förnyelse\Passion för livet 662 MB\13. Bilder\Från Joakim 2017\elsa_ingesson_jw_131002_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76" y="1926336"/>
            <a:ext cx="2597453" cy="372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68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spcBef>
                <a:spcPts val="0"/>
              </a:spcBef>
              <a:buNone/>
            </a:pPr>
            <a:r>
              <a:rPr lang="sv-SE" dirty="0"/>
              <a:t>1177.se: Att hålla sig i form som senior</a:t>
            </a:r>
          </a:p>
          <a:p>
            <a:pPr marL="0" indent="0">
              <a:spcBef>
                <a:spcPts val="0"/>
              </a:spcBef>
              <a:buNone/>
            </a:pPr>
            <a:r>
              <a:rPr lang="sv-SE" u="sng" dirty="0">
                <a:hlinkClick r:id="rId2"/>
              </a:rPr>
              <a:t>https://www.1177.se/Jonkopings-lan/liv--halsa/traning-och-fysisk-halsa/att-halla-sig-i-form-som-senior/</a:t>
            </a:r>
            <a:endParaRPr lang="sv-SE" dirty="0"/>
          </a:p>
          <a:p>
            <a:endParaRPr lang="sv-SE" dirty="0"/>
          </a:p>
        </p:txBody>
      </p:sp>
    </p:spTree>
    <p:extLst>
      <p:ext uri="{BB962C8B-B14F-4D97-AF65-F5344CB8AC3E}">
        <p14:creationId xmlns:p14="http://schemas.microsoft.com/office/powerpoint/2010/main" val="98722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sv-SE" dirty="0"/>
              <a:t>Vilka vinster finns det med  </a:t>
            </a:r>
            <a:br>
              <a:rPr lang="sv-SE" dirty="0"/>
            </a:br>
            <a:r>
              <a:rPr lang="sv-SE" dirty="0"/>
              <a:t>att vara fysiskt aktiv?</a:t>
            </a:r>
          </a:p>
        </p:txBody>
      </p:sp>
      <p:sp>
        <p:nvSpPr>
          <p:cNvPr id="9" name="Platshållare för innehåll 8"/>
          <p:cNvSpPr>
            <a:spLocks noGrp="1"/>
          </p:cNvSpPr>
          <p:nvPr>
            <p:ph idx="1"/>
          </p:nvPr>
        </p:nvSpPr>
        <p:spPr>
          <a:xfrm>
            <a:off x="5663952" y="1711350"/>
            <a:ext cx="4680520" cy="4525963"/>
          </a:xfrm>
        </p:spPr>
        <p:txBody>
          <a:bodyPr>
            <a:noAutofit/>
          </a:bodyPr>
          <a:lstStyle/>
          <a:p>
            <a:r>
              <a:rPr lang="sv-SE" altLang="sv-SE" sz="2200" dirty="0"/>
              <a:t>Ökad muskelstyrka</a:t>
            </a:r>
          </a:p>
          <a:p>
            <a:r>
              <a:rPr lang="sv-SE" altLang="sv-SE" sz="2200" dirty="0"/>
              <a:t>Förbättrad funktion i senor/leder</a:t>
            </a:r>
          </a:p>
          <a:p>
            <a:r>
              <a:rPr lang="sv-SE" altLang="sv-SE" sz="2200" dirty="0"/>
              <a:t>Förbättrad balansförmåga </a:t>
            </a:r>
          </a:p>
          <a:p>
            <a:r>
              <a:rPr lang="sv-SE" altLang="sv-SE" sz="2200" dirty="0"/>
              <a:t>Förbättrat minne och förbättrad </a:t>
            </a:r>
            <a:br>
              <a:rPr lang="sv-SE" altLang="sv-SE" sz="2200" dirty="0"/>
            </a:br>
            <a:r>
              <a:rPr lang="sv-SE" altLang="sv-SE" sz="2200" dirty="0"/>
              <a:t>förmåga att lösa problem </a:t>
            </a:r>
          </a:p>
          <a:p>
            <a:r>
              <a:rPr lang="sv-SE" altLang="sv-SE" sz="2200" dirty="0"/>
              <a:t>Minskad uttröttbarhet vid aktivitet</a:t>
            </a:r>
          </a:p>
          <a:p>
            <a:r>
              <a:rPr lang="sv-SE" altLang="sv-SE" sz="2200" dirty="0"/>
              <a:t>Minskad benskörhet</a:t>
            </a:r>
          </a:p>
          <a:p>
            <a:r>
              <a:rPr lang="sv-SE" altLang="sv-SE" sz="2200" dirty="0">
                <a:cs typeface="Calibri" pitchFamily="34" charset="0"/>
              </a:rPr>
              <a:t>Minskad risk för depression och ångest</a:t>
            </a:r>
          </a:p>
        </p:txBody>
      </p:sp>
      <p:pic>
        <p:nvPicPr>
          <p:cNvPr id="12" name="Picture 2" descr="G:\RYH\qulturum\1. Lärande och förnyelse\Passion för livet 662 MB\13. Bilder\Från Joakim 2017\fysik_aktivitet_jw_20161208_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1916832"/>
            <a:ext cx="3827674" cy="2520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5698910" y="5661248"/>
            <a:ext cx="273630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Calibri" panose="020F0502020204030204"/>
                <a:ea typeface="+mn-ea"/>
                <a:cs typeface="+mn-cs"/>
              </a:rPr>
              <a:t>Källa: Folkhälsomyndigheten, Fyss.se</a:t>
            </a:r>
          </a:p>
        </p:txBody>
      </p:sp>
    </p:spTree>
    <p:extLst>
      <p:ext uri="{BB962C8B-B14F-4D97-AF65-F5344CB8AC3E}">
        <p14:creationId xmlns:p14="http://schemas.microsoft.com/office/powerpoint/2010/main" val="54028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Bildobjekt 3" descr="aktivitetspyramiden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9422" y="765013"/>
            <a:ext cx="4952060" cy="467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p:cNvSpPr>
            <a:spLocks noGrp="1"/>
          </p:cNvSpPr>
          <p:nvPr>
            <p:ph type="title"/>
          </p:nvPr>
        </p:nvSpPr>
        <p:spPr>
          <a:xfrm rot="17923196">
            <a:off x="1779933" y="2159955"/>
            <a:ext cx="4687049" cy="1042736"/>
          </a:xfrm>
        </p:spPr>
        <p:txBody>
          <a:bodyPr>
            <a:normAutofit/>
          </a:bodyPr>
          <a:lstStyle/>
          <a:p>
            <a:pPr>
              <a:defRPr/>
            </a:pPr>
            <a:r>
              <a:rPr lang="sv-SE" dirty="0"/>
              <a:t>Bryt stillasittandet!</a:t>
            </a:r>
          </a:p>
        </p:txBody>
      </p:sp>
    </p:spTree>
    <p:extLst>
      <p:ext uri="{BB962C8B-B14F-4D97-AF65-F5344CB8AC3E}">
        <p14:creationId xmlns:p14="http://schemas.microsoft.com/office/powerpoint/2010/main" val="174958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sz="half" idx="1"/>
          </p:nvPr>
        </p:nvSpPr>
        <p:spPr>
          <a:xfrm>
            <a:off x="5951984" y="620688"/>
            <a:ext cx="4392488" cy="5040560"/>
          </a:xfrm>
        </p:spPr>
        <p:txBody>
          <a:bodyPr>
            <a:noAutofit/>
          </a:bodyPr>
          <a:lstStyle/>
          <a:p>
            <a:pPr marL="0" indent="0">
              <a:lnSpc>
                <a:spcPct val="100000"/>
              </a:lnSpc>
              <a:buNone/>
            </a:pPr>
            <a:r>
              <a:rPr lang="sv-SE" sz="1400" b="1" dirty="0"/>
              <a:t>Aktiv medicin för bland annat:</a:t>
            </a:r>
            <a:br>
              <a:rPr lang="sv-SE" sz="1400" b="1" dirty="0"/>
            </a:br>
            <a:r>
              <a:rPr lang="sv-SE" sz="1400" dirty="0"/>
              <a:t>- sänkt blodtryck, blodsocker och blodfetter</a:t>
            </a:r>
            <a:br>
              <a:rPr lang="sv-SE" sz="1400" dirty="0"/>
            </a:br>
            <a:r>
              <a:rPr lang="sv-SE" sz="1400" dirty="0"/>
              <a:t>- minskad risk för hjärtsjukdom och stroke med 30-50 % </a:t>
            </a:r>
          </a:p>
          <a:p>
            <a:pPr marL="0" indent="0">
              <a:lnSpc>
                <a:spcPct val="100000"/>
              </a:lnSpc>
              <a:spcBef>
                <a:spcPts val="0"/>
              </a:spcBef>
              <a:buNone/>
            </a:pPr>
            <a:endParaRPr lang="sv-SE" sz="1400" b="1" dirty="0"/>
          </a:p>
          <a:p>
            <a:pPr marL="0" indent="0">
              <a:lnSpc>
                <a:spcPct val="100000"/>
              </a:lnSpc>
              <a:spcBef>
                <a:spcPts val="0"/>
              </a:spcBef>
              <a:buNone/>
            </a:pPr>
            <a:r>
              <a:rPr lang="sv-SE" sz="1400" b="1" dirty="0"/>
              <a:t>Ordination:</a:t>
            </a:r>
            <a:br>
              <a:rPr lang="sv-SE" sz="1400" b="1" dirty="0"/>
            </a:br>
            <a:r>
              <a:rPr lang="sv-SE" sz="1400" dirty="0"/>
              <a:t>Intas dagligen, hela veckan. Valfri tid, gärna ej sent då oönskad uppiggande effekt kan uppnås. Valfritt tempo, helst ej långsamt. Bästa effekt erhålls vid viss hjärtklappning/andfåddhet. Promenaden bör tas i minst 20-30 minuter, gärna med ett glas vatten under tiden.</a:t>
            </a:r>
            <a:br>
              <a:rPr lang="sv-SE" sz="1400" dirty="0"/>
            </a:br>
            <a:endParaRPr lang="sv-SE" sz="1400" dirty="0"/>
          </a:p>
          <a:p>
            <a:pPr marL="0" indent="0">
              <a:lnSpc>
                <a:spcPct val="100000"/>
              </a:lnSpc>
              <a:spcBef>
                <a:spcPts val="0"/>
              </a:spcBef>
              <a:buNone/>
            </a:pPr>
            <a:r>
              <a:rPr lang="sv-SE" sz="1400" b="1" dirty="0"/>
              <a:t>Biverkningar:</a:t>
            </a:r>
            <a:br>
              <a:rPr lang="sv-SE" sz="1400" b="1" dirty="0"/>
            </a:br>
            <a:r>
              <a:rPr lang="sv-SE" sz="1400" dirty="0"/>
              <a:t>Lätt beroendeframkallande</a:t>
            </a:r>
          </a:p>
          <a:p>
            <a:pPr marL="0" indent="0">
              <a:lnSpc>
                <a:spcPct val="100000"/>
              </a:lnSpc>
              <a:spcBef>
                <a:spcPts val="0"/>
              </a:spcBef>
              <a:buNone/>
            </a:pPr>
            <a:endParaRPr lang="sv-SE" sz="1400" b="1" dirty="0"/>
          </a:p>
          <a:p>
            <a:pPr marL="0" indent="0">
              <a:lnSpc>
                <a:spcPct val="100000"/>
              </a:lnSpc>
              <a:spcBef>
                <a:spcPts val="0"/>
              </a:spcBef>
              <a:buNone/>
            </a:pPr>
            <a:r>
              <a:rPr lang="sv-SE" sz="1400" b="1" dirty="0"/>
              <a:t>Tillverkning:</a:t>
            </a:r>
            <a:br>
              <a:rPr lang="sv-SE" sz="1400" b="1" dirty="0"/>
            </a:br>
            <a:r>
              <a:rPr lang="sv-SE" sz="1400" dirty="0"/>
              <a:t>Du själv</a:t>
            </a:r>
          </a:p>
          <a:p>
            <a:pPr marL="0" indent="0">
              <a:lnSpc>
                <a:spcPct val="100000"/>
              </a:lnSpc>
              <a:spcBef>
                <a:spcPts val="0"/>
              </a:spcBef>
              <a:buNone/>
            </a:pPr>
            <a:endParaRPr lang="sv-SE" sz="1400" b="1" dirty="0"/>
          </a:p>
          <a:p>
            <a:pPr marL="0" indent="0">
              <a:lnSpc>
                <a:spcPct val="100000"/>
              </a:lnSpc>
              <a:spcBef>
                <a:spcPts val="0"/>
              </a:spcBef>
              <a:buNone/>
            </a:pPr>
            <a:r>
              <a:rPr lang="sv-SE" sz="1400" b="1" dirty="0"/>
              <a:t>Pris:</a:t>
            </a:r>
            <a:br>
              <a:rPr lang="sv-SE" sz="1400" b="1" dirty="0"/>
            </a:br>
            <a:r>
              <a:rPr lang="sv-SE" sz="1400" dirty="0"/>
              <a:t>Gratis</a:t>
            </a:r>
          </a:p>
        </p:txBody>
      </p:sp>
      <p:pic>
        <p:nvPicPr>
          <p:cNvPr id="10" name="Picture 2" descr="H:\Bilder\Symbolbilder\Promenadburk.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991544" y="620689"/>
            <a:ext cx="3581546" cy="5031791"/>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1991544" y="5661248"/>
            <a:ext cx="172819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Calibri" panose="020F0502020204030204"/>
                <a:ea typeface="+mn-ea"/>
                <a:cs typeface="+mn-cs"/>
              </a:rPr>
              <a:t>Källa: Fallinte.se</a:t>
            </a:r>
          </a:p>
        </p:txBody>
      </p:sp>
    </p:spTree>
    <p:extLst>
      <p:ext uri="{BB962C8B-B14F-4D97-AF65-F5344CB8AC3E}">
        <p14:creationId xmlns:p14="http://schemas.microsoft.com/office/powerpoint/2010/main" val="312504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br>
              <a:rPr lang="sv-SE" altLang="sv-SE" sz="1600" dirty="0"/>
            </a:br>
            <a:r>
              <a:rPr lang="sv-SE" altLang="sv-SE" sz="4000" dirty="0"/>
              <a:t>Fysisk aktivitet</a:t>
            </a:r>
          </a:p>
        </p:txBody>
      </p:sp>
      <p:sp>
        <p:nvSpPr>
          <p:cNvPr id="1331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sv-SE" altLang="sv-SE" sz="2400" dirty="0"/>
              <a:t>Fysiskt aktiv i 150 min/vecka. Bli andfådd och varm.</a:t>
            </a:r>
            <a:br>
              <a:rPr lang="sv-SE" altLang="sv-SE" sz="2400" dirty="0"/>
            </a:br>
            <a:endParaRPr lang="sv-SE" altLang="sv-SE" sz="2400" dirty="0"/>
          </a:p>
          <a:p>
            <a:pPr marL="0" indent="0">
              <a:buNone/>
            </a:pPr>
            <a:r>
              <a:rPr lang="sv-SE" altLang="sv-SE" sz="2400" dirty="0"/>
              <a:t>Styrketräning två dagar i veckan för att bygga upp eller </a:t>
            </a:r>
            <a:br>
              <a:rPr lang="sv-SE" altLang="sv-SE" sz="2400" dirty="0"/>
            </a:br>
            <a:r>
              <a:rPr lang="sv-SE" altLang="sv-SE" sz="2400" dirty="0"/>
              <a:t>bevara muskelstyrka och uthållighet</a:t>
            </a:r>
            <a:br>
              <a:rPr lang="sv-SE" altLang="sv-SE" sz="2400" dirty="0"/>
            </a:br>
            <a:endParaRPr lang="sv-SE" altLang="sv-SE" sz="2400" dirty="0"/>
          </a:p>
          <a:p>
            <a:pPr marL="0" indent="0">
              <a:buNone/>
            </a:pPr>
            <a:r>
              <a:rPr lang="sv-SE" altLang="sv-SE" sz="2400" dirty="0"/>
              <a:t>Rörlighetsträning två dagar i veckan tio minuter per gång </a:t>
            </a:r>
            <a:br>
              <a:rPr lang="sv-SE" altLang="sv-SE" sz="2400" dirty="0"/>
            </a:br>
            <a:r>
              <a:rPr lang="sv-SE" altLang="sv-SE" sz="2400" dirty="0"/>
              <a:t>för att öka eller bibehålla rörligheten</a:t>
            </a:r>
            <a:br>
              <a:rPr lang="sv-SE" altLang="sv-SE" sz="2400" dirty="0"/>
            </a:br>
            <a:endParaRPr lang="sv-SE" altLang="sv-SE" sz="2400" dirty="0"/>
          </a:p>
          <a:p>
            <a:pPr marL="0" indent="0">
              <a:buNone/>
            </a:pPr>
            <a:r>
              <a:rPr lang="sv-SE" altLang="sv-SE" sz="2400" dirty="0"/>
              <a:t>Balansträning varje dag för att förbättra eller bibehålla balansen </a:t>
            </a:r>
            <a:br>
              <a:rPr lang="sv-SE" altLang="sv-SE" sz="2400" dirty="0"/>
            </a:br>
            <a:r>
              <a:rPr lang="sv-SE" altLang="sv-SE" sz="2400" dirty="0"/>
              <a:t>och minska risken för fallskador</a:t>
            </a:r>
          </a:p>
        </p:txBody>
      </p:sp>
      <p:sp>
        <p:nvSpPr>
          <p:cNvPr id="2" name="textruta 1"/>
          <p:cNvSpPr txBox="1"/>
          <p:nvPr/>
        </p:nvSpPr>
        <p:spPr>
          <a:xfrm>
            <a:off x="838200" y="5661829"/>
            <a:ext cx="25922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Calibri" panose="020F0502020204030204"/>
                <a:ea typeface="+mn-ea"/>
                <a:cs typeface="+mn-cs"/>
              </a:rPr>
              <a:t>Källa: Folkhälsomyndigheten; Fyss.se</a:t>
            </a:r>
          </a:p>
        </p:txBody>
      </p:sp>
    </p:spTree>
    <p:extLst>
      <p:ext uri="{BB962C8B-B14F-4D97-AF65-F5344CB8AC3E}">
        <p14:creationId xmlns:p14="http://schemas.microsoft.com/office/powerpoint/2010/main" val="668300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Rörelseträning </a:t>
            </a:r>
          </a:p>
        </p:txBody>
      </p:sp>
      <p:sp>
        <p:nvSpPr>
          <p:cNvPr id="3" name="Platshållare för innehåll 2"/>
          <p:cNvSpPr>
            <a:spLocks noGrp="1"/>
          </p:cNvSpPr>
          <p:nvPr>
            <p:ph idx="1"/>
          </p:nvPr>
        </p:nvSpPr>
        <p:spPr/>
        <p:txBody>
          <a:bodyPr/>
          <a:lstStyle/>
          <a:p>
            <a:pPr marL="0" indent="0">
              <a:buNone/>
            </a:pPr>
            <a:r>
              <a:rPr lang="sv-SE" sz="2400" dirty="0"/>
              <a:t>Till exempel</a:t>
            </a:r>
          </a:p>
          <a:p>
            <a:r>
              <a:rPr lang="sv-SE" sz="2400" dirty="0"/>
              <a:t>Resa/sätta sig utan stöd</a:t>
            </a:r>
          </a:p>
          <a:p>
            <a:r>
              <a:rPr lang="sv-SE" sz="2400" dirty="0"/>
              <a:t>Trampa symaskin</a:t>
            </a:r>
            <a:endParaRPr lang="sv-SE" dirty="0"/>
          </a:p>
          <a:p>
            <a:r>
              <a:rPr lang="sv-SE" sz="2400" dirty="0"/>
              <a:t>Gå på stället</a:t>
            </a:r>
          </a:p>
          <a:p>
            <a:r>
              <a:rPr lang="sv-SE" sz="2400" dirty="0"/>
              <a:t>Kroppsvridningar</a:t>
            </a:r>
          </a:p>
          <a:p>
            <a:r>
              <a:rPr lang="sv-SE" sz="2400" dirty="0"/>
              <a:t>Armar uppåt sträck</a:t>
            </a:r>
          </a:p>
          <a:p>
            <a:r>
              <a:rPr lang="sv-SE" sz="2400" dirty="0"/>
              <a:t>Rulla axlar</a:t>
            </a:r>
          </a:p>
          <a:p>
            <a:endParaRPr lang="sv-SE" sz="2400" dirty="0"/>
          </a:p>
        </p:txBody>
      </p:sp>
    </p:spTree>
    <p:extLst>
      <p:ext uri="{BB962C8B-B14F-4D97-AF65-F5344CB8AC3E}">
        <p14:creationId xmlns:p14="http://schemas.microsoft.com/office/powerpoint/2010/main" val="1694070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16"/>
          <p:cNvSpPr>
            <a:spLocks noGrp="1" noChangeArrowheads="1"/>
          </p:cNvSpPr>
          <p:nvPr>
            <p:ph type="title"/>
          </p:nvPr>
        </p:nvSpPr>
        <p:spPr/>
        <p:txBody>
          <a:bodyPr>
            <a:normAutofit/>
          </a:bodyPr>
          <a:lstStyle/>
          <a:p>
            <a:pPr eaLnBrk="1" hangingPunct="1"/>
            <a:r>
              <a:rPr lang="sv-SE" altLang="sv-SE" dirty="0">
                <a:latin typeface="+mn-lt"/>
                <a:ea typeface="ＭＳ Ｐゴシック" pitchFamily="34" charset="-128"/>
              </a:rPr>
              <a:t>Samtala om fysisk aktivitet</a:t>
            </a:r>
          </a:p>
        </p:txBody>
      </p:sp>
      <p:sp>
        <p:nvSpPr>
          <p:cNvPr id="8" name="Platshållare för innehåll 7"/>
          <p:cNvSpPr>
            <a:spLocks noGrp="1"/>
          </p:cNvSpPr>
          <p:nvPr>
            <p:ph idx="1"/>
          </p:nvPr>
        </p:nvSpPr>
        <p:spPr/>
        <p:txBody>
          <a:bodyPr>
            <a:normAutofit/>
          </a:bodyPr>
          <a:lstStyle/>
          <a:p>
            <a:pPr marL="0" lvl="0" indent="0">
              <a:buNone/>
            </a:pPr>
            <a:r>
              <a:rPr lang="sv-SE" sz="2000" dirty="0"/>
              <a:t>till exempel</a:t>
            </a:r>
          </a:p>
          <a:p>
            <a:pPr lvl="0"/>
            <a:r>
              <a:rPr lang="sv-SE" sz="2000" dirty="0"/>
              <a:t>Vilka vinster finns det med att vara fysiskt aktiv?</a:t>
            </a:r>
          </a:p>
          <a:p>
            <a:pPr lvl="0"/>
            <a:r>
              <a:rPr lang="sv-SE" sz="2000" dirty="0"/>
              <a:t>Stillasittande </a:t>
            </a:r>
          </a:p>
          <a:p>
            <a:pPr lvl="0"/>
            <a:r>
              <a:rPr lang="sv-SE" sz="2000" dirty="0"/>
              <a:t>Kondition, styrketräning, rörlighetsträning, balansträning </a:t>
            </a:r>
          </a:p>
          <a:p>
            <a:pPr lvl="0"/>
            <a:r>
              <a:rPr lang="sv-SE" sz="2000" dirty="0"/>
              <a:t>Vilka erfarenheter har deltagarna </a:t>
            </a:r>
            <a:br>
              <a:rPr lang="sv-SE" sz="2000" dirty="0"/>
            </a:br>
            <a:r>
              <a:rPr lang="sv-SE" sz="2000" dirty="0"/>
              <a:t>av olika träningsformer?</a:t>
            </a:r>
          </a:p>
          <a:p>
            <a:pPr lvl="0"/>
            <a:r>
              <a:rPr lang="sv-SE" sz="2000" dirty="0"/>
              <a:t>Träna ensam eller tillsammans</a:t>
            </a:r>
          </a:p>
          <a:p>
            <a:pPr lvl="0"/>
            <a:r>
              <a:rPr lang="sv-SE" sz="2000" dirty="0"/>
              <a:t>Vilka träningsställen finns i er omgivning?</a:t>
            </a:r>
          </a:p>
          <a:p>
            <a:pPr lvl="0"/>
            <a:r>
              <a:rPr lang="sv-SE" sz="2000" dirty="0"/>
              <a:t>Hur gör deltagarna för att vara fysiskt aktiva?</a:t>
            </a:r>
          </a:p>
          <a:p>
            <a:pPr>
              <a:spcBef>
                <a:spcPct val="50000"/>
              </a:spcBef>
            </a:pPr>
            <a:endParaRPr lang="sv-SE" altLang="sv-SE" sz="2400" dirty="0">
              <a:latin typeface="Calibri" pitchFamily="34" charset="0"/>
            </a:endParaRPr>
          </a:p>
          <a:p>
            <a:pPr>
              <a:spcBef>
                <a:spcPct val="50000"/>
              </a:spcBef>
            </a:pPr>
            <a:endParaRPr lang="sv-SE" altLang="sv-SE" sz="2400" dirty="0">
              <a:latin typeface="Calibri" pitchFamily="34" charset="0"/>
            </a:endParaRPr>
          </a:p>
          <a:p>
            <a:pPr marL="0" indent="0">
              <a:spcBef>
                <a:spcPct val="50000"/>
              </a:spcBef>
              <a:buNone/>
            </a:pPr>
            <a:endParaRPr lang="sv-SE" altLang="sv-SE" sz="2400" b="1" dirty="0">
              <a:latin typeface="Calibri" pitchFamily="34" charset="0"/>
            </a:endParaRPr>
          </a:p>
          <a:p>
            <a:pPr>
              <a:spcBef>
                <a:spcPct val="50000"/>
              </a:spcBef>
            </a:pPr>
            <a:endParaRPr lang="sv-SE" altLang="sv-SE" sz="2400" dirty="0">
              <a:latin typeface="Constantia" pitchFamily="18" charset="0"/>
            </a:endParaRPr>
          </a:p>
          <a:p>
            <a:endParaRPr lang="sv-SE" sz="2400" dirty="0"/>
          </a:p>
        </p:txBody>
      </p:sp>
      <p:sp>
        <p:nvSpPr>
          <p:cNvPr id="44037" name="Text Box 5"/>
          <p:cNvSpPr txBox="1">
            <a:spLocks noChangeArrowheads="1"/>
          </p:cNvSpPr>
          <p:nvPr/>
        </p:nvSpPr>
        <p:spPr bwMode="auto">
          <a:xfrm>
            <a:off x="5519739" y="1125538"/>
            <a:ext cx="1944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sv-SE" altLang="sv-SE" sz="1800" b="0" i="0" u="none" strike="noStrike" kern="1200" cap="none" spc="0" normalizeH="0" baseline="0" noProof="0">
              <a:ln>
                <a:noFill/>
              </a:ln>
              <a:solidFill>
                <a:prstClr val="black"/>
              </a:solidFill>
              <a:effectLst/>
              <a:uLnTx/>
              <a:uFillTx/>
              <a:latin typeface="Constantia" pitchFamily="18" charset="0"/>
              <a:ea typeface="ＭＳ Ｐゴシック" pitchFamily="34" charset="-128"/>
              <a:cs typeface="+mn-cs"/>
            </a:endParaRP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10" t="-6155" r="-1710" b="6155"/>
          <a:stretch/>
        </p:blipFill>
        <p:spPr bwMode="auto">
          <a:xfrm>
            <a:off x="7238139" y="1125538"/>
            <a:ext cx="3261333" cy="467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333862"/>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E202770-EC75-4AE2-9799-439AAADD5A83}" vid="{9334744A-DD4F-4483-8AB6-A2516B02E8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635</Words>
  <Application>Microsoft Office PowerPoint</Application>
  <PresentationFormat>Bredbild</PresentationFormat>
  <Paragraphs>79</Paragraphs>
  <Slides>10</Slides>
  <Notes>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10</vt:i4>
      </vt:variant>
    </vt:vector>
  </HeadingPairs>
  <TitlesOfParts>
    <vt:vector size="17" baseType="lpstr">
      <vt:lpstr>Batang</vt:lpstr>
      <vt:lpstr>Arial</vt:lpstr>
      <vt:lpstr>Calibri</vt:lpstr>
      <vt:lpstr>Calibri Light</vt:lpstr>
      <vt:lpstr>Constantia</vt:lpstr>
      <vt:lpstr>Freestyle Script</vt:lpstr>
      <vt:lpstr>1_Office-tema</vt:lpstr>
      <vt:lpstr>Livscafé 2</vt:lpstr>
      <vt:lpstr>Tema: Fysisk aktivitet</vt:lpstr>
      <vt:lpstr>PowerPoint-presentation</vt:lpstr>
      <vt:lpstr>Vilka vinster finns det med   att vara fysiskt aktiv?</vt:lpstr>
      <vt:lpstr>Bryt stillasittandet!</vt:lpstr>
      <vt:lpstr>PowerPoint-presentation</vt:lpstr>
      <vt:lpstr> Fysisk aktivitet</vt:lpstr>
      <vt:lpstr>Rörelseträning </vt:lpstr>
      <vt:lpstr>Samtala om fysisk aktivitet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Livscafé 2</dc:title>
  <dc:creator>Lundblad Susanne</dc:creator>
  <cp:lastModifiedBy>Lundblad Susanne</cp:lastModifiedBy>
  <cp:revision>1</cp:revision>
  <dcterms:created xsi:type="dcterms:W3CDTF">2022-05-17T12:12:55Z</dcterms:created>
  <dcterms:modified xsi:type="dcterms:W3CDTF">2022-05-17T12:15:40Z</dcterms:modified>
</cp:coreProperties>
</file>