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"/>
  </p:notesMasterIdLst>
  <p:sldIdLst>
    <p:sldId id="256" r:id="rId2"/>
    <p:sldId id="261" r:id="rId3"/>
    <p:sldId id="258" r:id="rId4"/>
    <p:sldId id="260" r:id="rId5"/>
    <p:sldId id="259" r:id="rId6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7031"/>
    <a:srgbClr val="B1063A"/>
    <a:srgbClr val="AE172E"/>
    <a:srgbClr val="AE1738"/>
    <a:srgbClr val="82112B"/>
    <a:srgbClr val="7907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9E57BE-6F8E-41A8-AAB0-3D37B669DA70}" type="datetimeFigureOut">
              <a:rPr lang="sv-SE" smtClean="0"/>
              <a:t>2026-02-27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48704B-E6AF-4C66-88B6-B76772BB746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06843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2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ida">
    <p:bg>
      <p:bgPr>
        <a:solidFill>
          <a:srgbClr val="AE17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E3B30222-82BC-AE48-A936-EC0D8BCB9F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0" cy="6858000"/>
          </a:xfrm>
          <a:prstGeom prst="rect">
            <a:avLst/>
          </a:prstGeom>
          <a:effectLst/>
        </p:spPr>
      </p:pic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2160000" y="1080000"/>
            <a:ext cx="7920000" cy="3240000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4800" b="1" cap="none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Här skriver du in titeln på din presentation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160000" y="4320000"/>
            <a:ext cx="7920000" cy="1440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b="1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Här placerar du undertiteln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85EEA9C-FE56-F441-A9C0-E8E4F0314C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40000" y="6217632"/>
            <a:ext cx="1376570" cy="34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8104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">
    <p:bg>
      <p:bgPr>
        <a:solidFill>
          <a:srgbClr val="AE17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E3B30222-82BC-AE48-A936-EC0D8BCB9F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0" cy="6858000"/>
          </a:xfrm>
          <a:prstGeom prst="rect">
            <a:avLst/>
          </a:prstGeom>
          <a:effectLst/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485EEA9C-FE56-F441-A9C0-E8E4F0314C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81876" y="5382466"/>
            <a:ext cx="2252571" cy="564115"/>
          </a:xfrm>
          <a:prstGeom prst="rect">
            <a:avLst/>
          </a:prstGeom>
        </p:spPr>
      </p:pic>
      <p:sp>
        <p:nvSpPr>
          <p:cNvPr id="5" name="textruta 4"/>
          <p:cNvSpPr txBox="1"/>
          <p:nvPr userDrawn="1"/>
        </p:nvSpPr>
        <p:spPr>
          <a:xfrm>
            <a:off x="3403077" y="3330102"/>
            <a:ext cx="5400000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200" b="1" dirty="0">
                <a:solidFill>
                  <a:schemeClr val="bg1"/>
                </a:solidFill>
              </a:rPr>
              <a:t>Region Jönköpings</a:t>
            </a:r>
            <a:r>
              <a:rPr lang="sv-SE" sz="2200" b="1" baseline="0" dirty="0">
                <a:solidFill>
                  <a:schemeClr val="bg1"/>
                </a:solidFill>
              </a:rPr>
              <a:t> län</a:t>
            </a:r>
            <a:endParaRPr lang="sv-SE" sz="2200" b="1" dirty="0">
              <a:solidFill>
                <a:schemeClr val="bg1"/>
              </a:solidFill>
            </a:endParaRPr>
          </a:p>
        </p:txBody>
      </p:sp>
      <p:sp>
        <p:nvSpPr>
          <p:cNvPr id="22" name="textruta 21"/>
          <p:cNvSpPr txBox="1"/>
          <p:nvPr userDrawn="1"/>
        </p:nvSpPr>
        <p:spPr>
          <a:xfrm>
            <a:off x="3405425" y="3731272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000" b="0" u="none" dirty="0">
                <a:solidFill>
                  <a:schemeClr val="bg1"/>
                </a:solidFill>
              </a:rPr>
              <a:t>www.rjl.se</a:t>
            </a:r>
          </a:p>
        </p:txBody>
      </p:sp>
      <p:pic>
        <p:nvPicPr>
          <p:cNvPr id="21" name="Bildobjekt 20">
            <a:extLst>
              <a:ext uri="{FF2B5EF4-FFF2-40B4-BE49-F238E27FC236}">
                <a16:creationId xmlns:a16="http://schemas.microsoft.com/office/drawing/2014/main" id="{9C4A87F3-A64E-4FC1-ABDC-78C60D96F3D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570" y="2016541"/>
            <a:ext cx="3736856" cy="1271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2086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 för ut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 11"/>
          <p:cNvGrpSpPr/>
          <p:nvPr userDrawn="1"/>
        </p:nvGrpSpPr>
        <p:grpSpPr>
          <a:xfrm>
            <a:off x="3937444" y="1977174"/>
            <a:ext cx="4333836" cy="761546"/>
            <a:chOff x="3862028" y="1977174"/>
            <a:chExt cx="4333836" cy="761546"/>
          </a:xfrm>
        </p:grpSpPr>
        <p:sp>
          <p:nvSpPr>
            <p:cNvPr id="13" name="Ellips 12">
              <a:extLst>
                <a:ext uri="{FF2B5EF4-FFF2-40B4-BE49-F238E27FC236}">
                  <a16:creationId xmlns:a16="http://schemas.microsoft.com/office/drawing/2014/main" id="{7BEA6346-EE7D-DF4F-8BEA-2C7A0BE6A97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862028" y="1977174"/>
              <a:ext cx="761544" cy="761544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4" name="Bildobjekt 13">
              <a:extLst>
                <a:ext uri="{FF2B5EF4-FFF2-40B4-BE49-F238E27FC236}">
                  <a16:creationId xmlns:a16="http://schemas.microsoft.com/office/drawing/2014/main" id="{2C8866A6-1447-4C4D-8601-CED83278E7F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4132190" y="2159547"/>
              <a:ext cx="211077" cy="409124"/>
            </a:xfrm>
            <a:prstGeom prst="rect">
              <a:avLst/>
            </a:prstGeom>
          </p:spPr>
        </p:pic>
        <p:sp>
          <p:nvSpPr>
            <p:cNvPr id="15" name="Ellips 14">
              <a:extLst>
                <a:ext uri="{FF2B5EF4-FFF2-40B4-BE49-F238E27FC236}">
                  <a16:creationId xmlns:a16="http://schemas.microsoft.com/office/drawing/2014/main" id="{0352A41F-5C1B-2547-A459-0E5CA6601C6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5052792" y="1977176"/>
              <a:ext cx="761544" cy="761544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6" name="Bildobjekt 15">
              <a:extLst>
                <a:ext uri="{FF2B5EF4-FFF2-40B4-BE49-F238E27FC236}">
                  <a16:creationId xmlns:a16="http://schemas.microsoft.com/office/drawing/2014/main" id="{69370DD6-C6D8-0E4A-8750-557EAC2A75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5258248" y="2122547"/>
              <a:ext cx="411730" cy="409124"/>
            </a:xfrm>
            <a:prstGeom prst="rect">
              <a:avLst/>
            </a:prstGeom>
          </p:spPr>
        </p:pic>
        <p:sp>
          <p:nvSpPr>
            <p:cNvPr id="17" name="Ellips 16">
              <a:extLst>
                <a:ext uri="{FF2B5EF4-FFF2-40B4-BE49-F238E27FC236}">
                  <a16:creationId xmlns:a16="http://schemas.microsoft.com/office/drawing/2014/main" id="{834B6F64-F2EF-9E4B-927B-2D5F4354138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243556" y="1977175"/>
              <a:ext cx="761544" cy="761544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8" name="Bildobjekt 17">
              <a:extLst>
                <a:ext uri="{FF2B5EF4-FFF2-40B4-BE49-F238E27FC236}">
                  <a16:creationId xmlns:a16="http://schemas.microsoft.com/office/drawing/2014/main" id="{8096E689-BAD4-F647-90E4-CF3B5232A2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420257" y="2148720"/>
              <a:ext cx="406519" cy="406519"/>
            </a:xfrm>
            <a:prstGeom prst="rect">
              <a:avLst/>
            </a:prstGeom>
          </p:spPr>
        </p:pic>
        <p:sp>
          <p:nvSpPr>
            <p:cNvPr id="19" name="Ellips 18">
              <a:extLst>
                <a:ext uri="{FF2B5EF4-FFF2-40B4-BE49-F238E27FC236}">
                  <a16:creationId xmlns:a16="http://schemas.microsoft.com/office/drawing/2014/main" id="{FBABADBC-30EF-DE42-938F-7E556DECD17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434320" y="1977174"/>
              <a:ext cx="761544" cy="761544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20" name="Bildobjekt 19">
              <a:extLst>
                <a:ext uri="{FF2B5EF4-FFF2-40B4-BE49-F238E27FC236}">
                  <a16:creationId xmlns:a16="http://schemas.microsoft.com/office/drawing/2014/main" id="{6A5E258B-24A3-404D-9100-DE9E0AAF9DF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567532" y="2162152"/>
              <a:ext cx="495119" cy="406519"/>
            </a:xfrm>
            <a:prstGeom prst="rect">
              <a:avLst/>
            </a:prstGeom>
          </p:spPr>
        </p:pic>
      </p:grpSp>
      <p:sp>
        <p:nvSpPr>
          <p:cNvPr id="5" name="textruta 4"/>
          <p:cNvSpPr txBox="1"/>
          <p:nvPr userDrawn="1"/>
        </p:nvSpPr>
        <p:spPr>
          <a:xfrm>
            <a:off x="3403077" y="3330102"/>
            <a:ext cx="5400000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200" b="1" dirty="0">
                <a:solidFill>
                  <a:srgbClr val="B1063A"/>
                </a:solidFill>
              </a:rPr>
              <a:t>Region Jönköpings</a:t>
            </a:r>
            <a:r>
              <a:rPr lang="sv-SE" sz="2200" b="1" baseline="0" dirty="0">
                <a:solidFill>
                  <a:srgbClr val="B1063A"/>
                </a:solidFill>
              </a:rPr>
              <a:t> län</a:t>
            </a:r>
            <a:endParaRPr lang="sv-SE" sz="2200" b="1" dirty="0">
              <a:solidFill>
                <a:srgbClr val="B1063A"/>
              </a:solidFill>
            </a:endParaRPr>
          </a:p>
        </p:txBody>
      </p:sp>
      <p:sp>
        <p:nvSpPr>
          <p:cNvPr id="22" name="textruta 21"/>
          <p:cNvSpPr txBox="1"/>
          <p:nvPr userDrawn="1"/>
        </p:nvSpPr>
        <p:spPr>
          <a:xfrm>
            <a:off x="3405425" y="3731272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000" b="0" u="none" dirty="0">
                <a:solidFill>
                  <a:srgbClr val="B1063A"/>
                </a:solidFill>
              </a:rPr>
              <a:t>www.rjl.se</a:t>
            </a:r>
          </a:p>
        </p:txBody>
      </p:sp>
      <p:pic>
        <p:nvPicPr>
          <p:cNvPr id="21" name="Bildobjekt 20">
            <a:extLst>
              <a:ext uri="{FF2B5EF4-FFF2-40B4-BE49-F238E27FC236}">
                <a16:creationId xmlns:a16="http://schemas.microsoft.com/office/drawing/2014/main" id="{894FDCCA-D973-4BBB-B66D-650C5760AF6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496" y="5331408"/>
            <a:ext cx="2181162" cy="542465"/>
          </a:xfrm>
          <a:prstGeom prst="rect">
            <a:avLst/>
          </a:prstGeom>
        </p:spPr>
      </p:pic>
      <p:pic>
        <p:nvPicPr>
          <p:cNvPr id="23" name="Bildobjekt 22">
            <a:extLst>
              <a:ext uri="{FF2B5EF4-FFF2-40B4-BE49-F238E27FC236}">
                <a16:creationId xmlns:a16="http://schemas.microsoft.com/office/drawing/2014/main" id="{1F1C37D8-7E59-4532-B401-60F8D5005BD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649" y="2025310"/>
            <a:ext cx="3736856" cy="1271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4107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ida för ut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4109FD55-718D-438B-8297-319021B743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5000"/>
          </a:blip>
          <a:srcRect l="-4818" t="21737" r="62723" b="30128"/>
          <a:stretch/>
        </p:blipFill>
        <p:spPr>
          <a:xfrm>
            <a:off x="5807968" y="-11875"/>
            <a:ext cx="6384032" cy="6875813"/>
          </a:xfrm>
          <a:prstGeom prst="rect">
            <a:avLst/>
          </a:prstGeom>
          <a:noFill/>
          <a:effectLst/>
        </p:spPr>
      </p:pic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2160000" y="1080000"/>
            <a:ext cx="7920000" cy="3240000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4800" b="1" cap="none" baseline="0">
                <a:solidFill>
                  <a:srgbClr val="B1063A"/>
                </a:solidFill>
              </a:defRPr>
            </a:lvl1pPr>
          </a:lstStyle>
          <a:p>
            <a:r>
              <a:rPr lang="sv-SE" dirty="0"/>
              <a:t>Här skriver du in titeln på din presentation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160000" y="4320000"/>
            <a:ext cx="7920000" cy="1440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b="1" cap="none" baseline="0">
                <a:solidFill>
                  <a:srgbClr val="B1063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Här placerar du undertiteln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85EEA9C-FE56-F441-A9C0-E8E4F0314C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40000" y="6217632"/>
            <a:ext cx="1376570" cy="34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7007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bg>
      <p:bgPr>
        <a:solidFill>
          <a:srgbClr val="8211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EADEDBF6-7D1C-7243-942C-5D79C3651C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5000"/>
          </a:blip>
          <a:srcRect l="-4818" t="21696" r="62723" b="28424"/>
          <a:stretch/>
        </p:blipFill>
        <p:spPr>
          <a:xfrm>
            <a:off x="5807968" y="0"/>
            <a:ext cx="6384032" cy="6858000"/>
          </a:xfrm>
          <a:prstGeom prst="rect">
            <a:avLst/>
          </a:prstGeom>
          <a:noFill/>
        </p:spPr>
      </p:pic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2160000" y="522244"/>
            <a:ext cx="7920000" cy="5400000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Avsnittsrubrik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85EEA9C-FE56-F441-A9C0-E8E4F0314C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40000" y="6217632"/>
            <a:ext cx="1376570" cy="344736"/>
          </a:xfrm>
          <a:prstGeom prst="rect">
            <a:avLst/>
          </a:prstGeom>
        </p:spPr>
      </p:pic>
      <p:sp>
        <p:nvSpPr>
          <p:cNvPr id="5" name="Platshållare för bild 6"/>
          <p:cNvSpPr>
            <a:spLocks noGrp="1"/>
          </p:cNvSpPr>
          <p:nvPr>
            <p:ph type="pic" sz="quarter" idx="14" hasCustomPrompt="1"/>
          </p:nvPr>
        </p:nvSpPr>
        <p:spPr>
          <a:xfrm>
            <a:off x="10476000" y="288000"/>
            <a:ext cx="1404000" cy="1404000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Här kan du infoga en ikon från bildgalleriet på intranätet.</a:t>
            </a:r>
          </a:p>
        </p:txBody>
      </p:sp>
    </p:spTree>
    <p:extLst>
      <p:ext uri="{BB962C8B-B14F-4D97-AF65-F5344CB8AC3E}">
        <p14:creationId xmlns:p14="http://schemas.microsoft.com/office/powerpoint/2010/main" val="3101517842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80025" y="900000"/>
            <a:ext cx="9360000" cy="129600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b="1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1080000" y="6228000"/>
            <a:ext cx="3600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Presentationsrubrik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EEB9E62-4301-493A-8C73-0409F1A2D539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A13CF048-BC28-7141-B930-8EC3F94E91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440000" y="6228000"/>
            <a:ext cx="1375200" cy="338815"/>
          </a:xfrm>
          <a:prstGeom prst="rect">
            <a:avLst/>
          </a:prstGeom>
        </p:spPr>
      </p:pic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4860000" y="6228000"/>
            <a:ext cx="2484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Avsnittsrubrik</a:t>
            </a:r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 hasCustomPrompt="1"/>
          </p:nvPr>
        </p:nvSpPr>
        <p:spPr>
          <a:xfrm>
            <a:off x="1079888" y="2196000"/>
            <a:ext cx="9359900" cy="3780000"/>
          </a:xfrm>
        </p:spPr>
        <p:txBody>
          <a:bodyPr>
            <a:noAutofit/>
          </a:bodyPr>
          <a:lstStyle>
            <a:lvl1pPr>
              <a:lnSpc>
                <a:spcPts val="3400"/>
              </a:lnSpc>
              <a:defRPr sz="2200"/>
            </a:lvl1pPr>
            <a:lvl2pPr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  <a:defRPr sz="2200"/>
            </a:lvl2pPr>
            <a:lvl3pPr>
              <a:lnSpc>
                <a:spcPct val="100000"/>
              </a:lnSpc>
              <a:spcAft>
                <a:spcPts val="1200"/>
              </a:spcAft>
              <a:defRPr sz="2200"/>
            </a:lvl3pPr>
            <a:lvl4pPr>
              <a:lnSpc>
                <a:spcPct val="100000"/>
              </a:lnSpc>
              <a:spcAft>
                <a:spcPts val="1200"/>
              </a:spcAft>
              <a:defRPr sz="2200"/>
            </a:lvl4pPr>
            <a:lvl5pPr>
              <a:lnSpc>
                <a:spcPct val="100000"/>
              </a:lnSpc>
              <a:spcAft>
                <a:spcPts val="1200"/>
              </a:spcAft>
              <a:defRPr sz="2200"/>
            </a:lvl5pPr>
          </a:lstStyle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1" name="Platshållare för bild 6"/>
          <p:cNvSpPr>
            <a:spLocks noGrp="1"/>
          </p:cNvSpPr>
          <p:nvPr>
            <p:ph type="pic" sz="quarter" idx="14" hasCustomPrompt="1"/>
          </p:nvPr>
        </p:nvSpPr>
        <p:spPr>
          <a:xfrm>
            <a:off x="10476000" y="288000"/>
            <a:ext cx="1404000" cy="1404000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Här kan du infoga en ikon från bildgalleriet på intranätet.</a:t>
            </a:r>
          </a:p>
        </p:txBody>
      </p:sp>
    </p:spTree>
    <p:extLst>
      <p:ext uri="{BB962C8B-B14F-4D97-AF65-F5344CB8AC3E}">
        <p14:creationId xmlns:p14="http://schemas.microsoft.com/office/powerpoint/2010/main" val="2875201940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8050" y="900000"/>
            <a:ext cx="9360000" cy="129600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Avsnittsrubrik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080000" y="6228000"/>
            <a:ext cx="3600000" cy="365125"/>
          </a:xfrm>
        </p:spPr>
        <p:txBody>
          <a:bodyPr/>
          <a:lstStyle/>
          <a:p>
            <a:r>
              <a:rPr lang="sv-SE"/>
              <a:t>Presentationsrubrik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9E62-4301-493A-8C73-0409F1A2D539}" type="slidenum">
              <a:rPr lang="sv-SE" smtClean="0"/>
              <a:t>‹#›</a:t>
            </a:fld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A13CF048-BC28-7141-B930-8EC3F94E91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440000" y="6228000"/>
            <a:ext cx="1375200" cy="338815"/>
          </a:xfrm>
          <a:prstGeom prst="rect">
            <a:avLst/>
          </a:prstGeom>
        </p:spPr>
      </p:pic>
      <p:sp>
        <p:nvSpPr>
          <p:cNvPr id="8" name="Platshållare för text 7"/>
          <p:cNvSpPr>
            <a:spLocks noGrp="1"/>
          </p:cNvSpPr>
          <p:nvPr>
            <p:ph type="body" sz="quarter" idx="13"/>
          </p:nvPr>
        </p:nvSpPr>
        <p:spPr>
          <a:xfrm>
            <a:off x="1077913" y="2196000"/>
            <a:ext cx="9359900" cy="3780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1200"/>
              </a:spcAft>
              <a:buFontTx/>
              <a:buNone/>
              <a:defRPr sz="2200"/>
            </a:lvl1pPr>
            <a:lvl2pPr>
              <a:lnSpc>
                <a:spcPct val="100000"/>
              </a:lnSpc>
              <a:spcAft>
                <a:spcPts val="1200"/>
              </a:spcAft>
              <a:defRPr sz="2200"/>
            </a:lvl2pPr>
            <a:lvl3pPr>
              <a:lnSpc>
                <a:spcPct val="100000"/>
              </a:lnSpc>
              <a:spcAft>
                <a:spcPts val="1200"/>
              </a:spcAft>
              <a:defRPr sz="2200"/>
            </a:lvl3pPr>
            <a:lvl4pPr>
              <a:lnSpc>
                <a:spcPct val="100000"/>
              </a:lnSpc>
              <a:spcAft>
                <a:spcPts val="1200"/>
              </a:spcAft>
              <a:defRPr sz="2200"/>
            </a:lvl4pPr>
            <a:lvl5pPr>
              <a:lnSpc>
                <a:spcPct val="100000"/>
              </a:lnSpc>
              <a:spcAft>
                <a:spcPts val="1200"/>
              </a:spcAft>
              <a:defRPr sz="2200"/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11" name="Platshållare för bild 6"/>
          <p:cNvSpPr>
            <a:spLocks noGrp="1"/>
          </p:cNvSpPr>
          <p:nvPr>
            <p:ph type="pic" sz="quarter" idx="14" hasCustomPrompt="1"/>
          </p:nvPr>
        </p:nvSpPr>
        <p:spPr>
          <a:xfrm>
            <a:off x="10476000" y="288000"/>
            <a:ext cx="1404000" cy="1404000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Här kan du infoga en ikon från bildgalleriet på intranätet.</a:t>
            </a:r>
          </a:p>
        </p:txBody>
      </p:sp>
    </p:spTree>
    <p:extLst>
      <p:ext uri="{BB962C8B-B14F-4D97-AF65-F5344CB8AC3E}">
        <p14:creationId xmlns:p14="http://schemas.microsoft.com/office/powerpoint/2010/main" val="4278308319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vänster/grafik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116838" y="553660"/>
            <a:ext cx="5184000" cy="172800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>
          <a:xfrm>
            <a:off x="1080000" y="6228000"/>
            <a:ext cx="24840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sv-SE"/>
              <a:t>Avsnittsrubrik</a:t>
            </a: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>
          <a:xfrm>
            <a:off x="6116838" y="6228000"/>
            <a:ext cx="39600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sv-SE"/>
              <a:t>Presentationsrubrik</a:t>
            </a: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9E62-4301-493A-8C73-0409F1A2D539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Platshållare för bild 10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5486400" cy="68580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B1063A"/>
              </a:buClr>
              <a:buFontTx/>
              <a:buNone/>
              <a:defRPr lang="sv-SE" sz="2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sv-SE" dirty="0"/>
              <a:t>Klicka på symbolen för bild för att lägga till foto eller grafik</a:t>
            </a: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A13CF048-BC28-7141-B930-8EC3F94E91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440000" y="6228000"/>
            <a:ext cx="1375200" cy="338815"/>
          </a:xfrm>
          <a:prstGeom prst="rect">
            <a:avLst/>
          </a:prstGeom>
        </p:spPr>
      </p:pic>
      <p:sp>
        <p:nvSpPr>
          <p:cNvPr id="4" name="Platshållare för text 3"/>
          <p:cNvSpPr>
            <a:spLocks noGrp="1"/>
          </p:cNvSpPr>
          <p:nvPr>
            <p:ph type="body" sz="quarter" idx="14"/>
          </p:nvPr>
        </p:nvSpPr>
        <p:spPr>
          <a:xfrm>
            <a:off x="6120000" y="2304000"/>
            <a:ext cx="5184775" cy="3888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1200"/>
              </a:spcAft>
              <a:buFontTx/>
              <a:buNone/>
              <a:defRPr sz="2200"/>
            </a:lvl1pPr>
            <a:lvl2pPr>
              <a:lnSpc>
                <a:spcPct val="100000"/>
              </a:lnSpc>
              <a:spcAft>
                <a:spcPts val="1200"/>
              </a:spcAft>
              <a:defRPr sz="2200"/>
            </a:lvl2pPr>
            <a:lvl3pPr>
              <a:lnSpc>
                <a:spcPct val="100000"/>
              </a:lnSpc>
              <a:spcAft>
                <a:spcPts val="1200"/>
              </a:spcAft>
              <a:defRPr sz="2200"/>
            </a:lvl3pPr>
            <a:lvl4pPr>
              <a:lnSpc>
                <a:spcPct val="100000"/>
              </a:lnSpc>
              <a:spcAft>
                <a:spcPts val="1200"/>
              </a:spcAft>
              <a:defRPr sz="2200"/>
            </a:lvl4pPr>
            <a:lvl5pPr>
              <a:lnSpc>
                <a:spcPct val="100000"/>
              </a:lnSpc>
              <a:spcAft>
                <a:spcPts val="1200"/>
              </a:spcAft>
              <a:defRPr sz="2200"/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307346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höger/grafik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2000" y="553660"/>
            <a:ext cx="5184000" cy="172800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>
          <a:xfrm>
            <a:off x="1080000" y="6228000"/>
            <a:ext cx="24840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sv-SE"/>
              <a:t>Avsnittsrubrik</a:t>
            </a: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>
          <a:xfrm>
            <a:off x="6116838" y="6228000"/>
            <a:ext cx="39600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sv-SE"/>
              <a:t>Presentationsrubrik</a:t>
            </a: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9E62-4301-493A-8C73-0409F1A2D539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Platshållare för bild 10"/>
          <p:cNvSpPr>
            <a:spLocks noGrp="1"/>
          </p:cNvSpPr>
          <p:nvPr>
            <p:ph type="pic" sz="quarter" idx="13" hasCustomPrompt="1"/>
          </p:nvPr>
        </p:nvSpPr>
        <p:spPr>
          <a:xfrm>
            <a:off x="6705600" y="0"/>
            <a:ext cx="5486400" cy="68580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B1063A"/>
              </a:buClr>
              <a:buFontTx/>
              <a:buNone/>
              <a:defRPr lang="sv-SE" sz="2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sv-SE" dirty="0"/>
              <a:t>Klicka på symbolen för bild för att lägga till foto eller grafik</a:t>
            </a: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A13CF048-BC28-7141-B930-8EC3F94E91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440000" y="6228000"/>
            <a:ext cx="1375200" cy="338815"/>
          </a:xfrm>
          <a:prstGeom prst="rect">
            <a:avLst/>
          </a:prstGeom>
        </p:spPr>
      </p:pic>
      <p:sp>
        <p:nvSpPr>
          <p:cNvPr id="4" name="Platshållare för text 3"/>
          <p:cNvSpPr>
            <a:spLocks noGrp="1"/>
          </p:cNvSpPr>
          <p:nvPr>
            <p:ph type="body" sz="quarter" idx="14"/>
          </p:nvPr>
        </p:nvSpPr>
        <p:spPr>
          <a:xfrm>
            <a:off x="912000" y="2304000"/>
            <a:ext cx="5184775" cy="3888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1200"/>
              </a:spcAft>
              <a:buFontTx/>
              <a:buNone/>
              <a:defRPr sz="2200"/>
            </a:lvl1pPr>
            <a:lvl2pPr>
              <a:lnSpc>
                <a:spcPct val="100000"/>
              </a:lnSpc>
              <a:spcAft>
                <a:spcPts val="1200"/>
              </a:spcAft>
              <a:defRPr sz="2200"/>
            </a:lvl2pPr>
            <a:lvl3pPr>
              <a:lnSpc>
                <a:spcPct val="100000"/>
              </a:lnSpc>
              <a:spcAft>
                <a:spcPts val="1200"/>
              </a:spcAft>
              <a:defRPr sz="2200"/>
            </a:lvl3pPr>
            <a:lvl4pPr>
              <a:lnSpc>
                <a:spcPct val="100000"/>
              </a:lnSpc>
              <a:spcAft>
                <a:spcPts val="1200"/>
              </a:spcAft>
              <a:defRPr sz="2200"/>
            </a:lvl4pPr>
            <a:lvl5pPr>
              <a:lnSpc>
                <a:spcPct val="100000"/>
              </a:lnSpc>
              <a:spcAft>
                <a:spcPts val="1200"/>
              </a:spcAft>
              <a:defRPr sz="2200"/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600438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eller grafik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/>
          <p:cNvSpPr>
            <a:spLocks noGrp="1"/>
          </p:cNvSpPr>
          <p:nvPr>
            <p:ph sz="quarter" idx="15" hasCustomPrompt="1"/>
          </p:nvPr>
        </p:nvSpPr>
        <p:spPr>
          <a:xfrm>
            <a:off x="0" y="1"/>
            <a:ext cx="12192000" cy="68580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B1063A"/>
              </a:buClr>
              <a:buFontTx/>
              <a:buNone/>
              <a:defRPr lang="sv-SE" sz="2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B1063A"/>
              </a:buClr>
              <a:buFontTx/>
              <a:buNone/>
            </a:pPr>
            <a:r>
              <a:rPr lang="sv-SE" dirty="0"/>
              <a:t>Klicka på symbolen för bild för att lägga till foto eller grafik</a:t>
            </a:r>
          </a:p>
        </p:txBody>
      </p:sp>
      <p:sp>
        <p:nvSpPr>
          <p:cNvPr id="3" name="Platshållare för bild 6"/>
          <p:cNvSpPr>
            <a:spLocks noGrp="1"/>
          </p:cNvSpPr>
          <p:nvPr>
            <p:ph type="pic" sz="quarter" idx="16" hasCustomPrompt="1"/>
          </p:nvPr>
        </p:nvSpPr>
        <p:spPr>
          <a:xfrm>
            <a:off x="10476000" y="288000"/>
            <a:ext cx="1404000" cy="1404000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Här kan du infoga en ikon från bildgalleriet på intranätet.</a:t>
            </a:r>
          </a:p>
        </p:txBody>
      </p:sp>
    </p:spTree>
    <p:extLst>
      <p:ext uri="{BB962C8B-B14F-4D97-AF65-F5344CB8AC3E}">
        <p14:creationId xmlns:p14="http://schemas.microsoft.com/office/powerpoint/2010/main" val="3180611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/grafik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quarter" idx="10" hasCustomPrompt="1"/>
          </p:nvPr>
        </p:nvSpPr>
        <p:spPr>
          <a:xfrm>
            <a:off x="1440000" y="2196000"/>
            <a:ext cx="9360000" cy="3780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Klicka på den ikon du vill använda</a:t>
            </a:r>
          </a:p>
        </p:txBody>
      </p:sp>
      <p:sp>
        <p:nvSpPr>
          <p:cNvPr id="4" name="Rubrik 1"/>
          <p:cNvSpPr>
            <a:spLocks noGrp="1"/>
          </p:cNvSpPr>
          <p:nvPr>
            <p:ph type="title"/>
          </p:nvPr>
        </p:nvSpPr>
        <p:spPr>
          <a:xfrm>
            <a:off x="1440000" y="900000"/>
            <a:ext cx="9360000" cy="129600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b="1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5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1080000" y="6228000"/>
            <a:ext cx="3600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Presentationsrubrik</a:t>
            </a:r>
          </a:p>
        </p:txBody>
      </p:sp>
      <p:sp>
        <p:nvSpPr>
          <p:cNvPr id="6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432000" y="6228000"/>
            <a:ext cx="522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EEB9E62-4301-493A-8C73-0409F1A2D539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13CF048-BC28-7141-B930-8EC3F94E91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440000" y="6228000"/>
            <a:ext cx="1375200" cy="338815"/>
          </a:xfrm>
          <a:prstGeom prst="rect">
            <a:avLst/>
          </a:prstGeom>
        </p:spPr>
      </p:pic>
      <p:sp>
        <p:nvSpPr>
          <p:cNvPr id="8" name="Platshållare för datum 4"/>
          <p:cNvSpPr>
            <a:spLocks noGrp="1"/>
          </p:cNvSpPr>
          <p:nvPr>
            <p:ph type="dt" sz="half" idx="13"/>
          </p:nvPr>
        </p:nvSpPr>
        <p:spPr>
          <a:xfrm>
            <a:off x="4860000" y="6228000"/>
            <a:ext cx="2484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Avsnittsrubrik</a:t>
            </a:r>
          </a:p>
        </p:txBody>
      </p:sp>
      <p:sp>
        <p:nvSpPr>
          <p:cNvPr id="10" name="Platshållare för bild 6"/>
          <p:cNvSpPr>
            <a:spLocks noGrp="1"/>
          </p:cNvSpPr>
          <p:nvPr>
            <p:ph type="pic" sz="quarter" idx="14" hasCustomPrompt="1"/>
          </p:nvPr>
        </p:nvSpPr>
        <p:spPr>
          <a:xfrm>
            <a:off x="10476000" y="288000"/>
            <a:ext cx="1404000" cy="1404000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Här kan du infoga en ikon från bildgalleriet på intranätet.</a:t>
            </a:r>
          </a:p>
        </p:txBody>
      </p:sp>
    </p:spTree>
    <p:extLst>
      <p:ext uri="{BB962C8B-B14F-4D97-AF65-F5344CB8AC3E}">
        <p14:creationId xmlns:p14="http://schemas.microsoft.com/office/powerpoint/2010/main" val="26148918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080000" y="540000"/>
            <a:ext cx="9360000" cy="129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860000" y="6228000"/>
            <a:ext cx="248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pc="100" baseline="0">
                <a:solidFill>
                  <a:schemeClr val="tx1"/>
                </a:solidFill>
              </a:defRPr>
            </a:lvl1pPr>
          </a:lstStyle>
          <a:p>
            <a:r>
              <a:rPr lang="sv-SE"/>
              <a:t>Avsnittsrubrik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080000" y="6228000"/>
            <a:ext cx="360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tx1"/>
                </a:solidFill>
              </a:defRPr>
            </a:lvl1pPr>
          </a:lstStyle>
          <a:p>
            <a:r>
              <a:rPr lang="sv-SE"/>
              <a:t>Presentationsrubrik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432000" y="6228000"/>
            <a:ext cx="52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8EEB9E62-4301-493A-8C73-0409F1A2D53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Platshållare för text 6"/>
          <p:cNvSpPr>
            <a:spLocks noGrp="1"/>
          </p:cNvSpPr>
          <p:nvPr>
            <p:ph type="body" idx="1"/>
          </p:nvPr>
        </p:nvSpPr>
        <p:spPr>
          <a:xfrm>
            <a:off x="1080000" y="1836000"/>
            <a:ext cx="9360000" cy="414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866280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51" r:id="rId3"/>
    <p:sldLayoutId id="2147483660" r:id="rId4"/>
    <p:sldLayoutId id="2147483650" r:id="rId5"/>
    <p:sldLayoutId id="2147483653" r:id="rId6"/>
    <p:sldLayoutId id="2147483663" r:id="rId7"/>
    <p:sldLayoutId id="2147483654" r:id="rId8"/>
    <p:sldLayoutId id="2147483661" r:id="rId9"/>
    <p:sldLayoutId id="2147483662" r:id="rId10"/>
    <p:sldLayoutId id="2147483665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kern="1200" baseline="0">
          <a:solidFill>
            <a:srgbClr val="B1063A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B1063A"/>
        </a:buClr>
        <a:buFont typeface="Arial" panose="020B0604020202020204" pitchFamily="34" charset="0"/>
        <a:buChar char="•"/>
        <a:defRPr sz="2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360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B1063A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720000" indent="-360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B1063A"/>
        </a:buClr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080000" indent="-360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B1063A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440000" indent="-360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B1063A"/>
        </a:buClr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Visning av vyn Beställning</a:t>
            </a:r>
            <a:br>
              <a:rPr lang="sv-SE" dirty="0" smtClean="0"/>
            </a:br>
            <a:r>
              <a:rPr lang="sv-SE" dirty="0" smtClean="0"/>
              <a:t>Klinisk kemi, mikrobiologi och lokala analyser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 sz="3200" dirty="0"/>
          </a:p>
        </p:txBody>
      </p:sp>
    </p:spTree>
    <p:extLst>
      <p:ext uri="{BB962C8B-B14F-4D97-AF65-F5344CB8AC3E}">
        <p14:creationId xmlns:p14="http://schemas.microsoft.com/office/powerpoint/2010/main" val="312369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1077913" y="396000"/>
            <a:ext cx="9360000" cy="1296000"/>
          </a:xfrm>
        </p:spPr>
        <p:txBody>
          <a:bodyPr/>
          <a:lstStyle/>
          <a:p>
            <a:r>
              <a:rPr lang="sv-SE" dirty="0" smtClean="0"/>
              <a:t>Välkomna!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>
          <a:xfrm>
            <a:off x="1077913" y="1692000"/>
            <a:ext cx="9359900" cy="4331241"/>
          </a:xfrm>
        </p:spPr>
        <p:txBody>
          <a:bodyPr/>
          <a:lstStyle/>
          <a:p>
            <a:r>
              <a:rPr lang="sv-SE" b="1" dirty="0" smtClean="0"/>
              <a:t>På agendan: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 smtClean="0"/>
              <a:t>Information om införandet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 smtClean="0"/>
              <a:t>Visning av vyn beställning och hur man skapar beställningar av typen klinisk kemi och mikrobiologi samt beställning och registrering av lokala analyser.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 smtClean="0"/>
              <a:t>Frågor (spara era frågor så tar vi dem efter visningen)</a:t>
            </a:r>
          </a:p>
          <a:p>
            <a:endParaRPr lang="sv-SE" sz="1600" b="1" dirty="0" smtClean="0"/>
          </a:p>
          <a:p>
            <a:endParaRPr lang="sv-SE" sz="1400" b="1" dirty="0" smtClean="0"/>
          </a:p>
          <a:p>
            <a:r>
              <a:rPr lang="sv-SE" sz="1400" b="1" dirty="0" smtClean="0"/>
              <a:t>Vi som håller i visningen:</a:t>
            </a:r>
          </a:p>
          <a:p>
            <a:pPr>
              <a:spcAft>
                <a:spcPts val="0"/>
              </a:spcAft>
            </a:pPr>
            <a:r>
              <a:rPr lang="sv-SE" sz="1400" dirty="0" smtClean="0"/>
              <a:t>Sara Sterner, </a:t>
            </a:r>
            <a:r>
              <a:rPr lang="sv-SE" sz="1400" dirty="0" err="1" smtClean="0"/>
              <a:t>e-hälsa</a:t>
            </a:r>
            <a:endParaRPr lang="sv-SE" sz="1400" dirty="0" smtClean="0"/>
          </a:p>
          <a:p>
            <a:pPr>
              <a:spcAft>
                <a:spcPts val="0"/>
              </a:spcAft>
            </a:pPr>
            <a:r>
              <a:rPr lang="sv-SE" sz="1400" dirty="0" smtClean="0"/>
              <a:t>Maria Carlström, </a:t>
            </a:r>
            <a:r>
              <a:rPr lang="sv-SE" sz="1400" dirty="0" err="1" smtClean="0"/>
              <a:t>e-hälsa</a:t>
            </a:r>
            <a:endParaRPr lang="sv-SE" sz="1400" dirty="0"/>
          </a:p>
        </p:txBody>
      </p:sp>
      <p:sp>
        <p:nvSpPr>
          <p:cNvPr id="6" name="Platshållare för bild 5"/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34480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1013158" y="342000"/>
            <a:ext cx="9360000" cy="1296000"/>
          </a:xfrm>
        </p:spPr>
        <p:txBody>
          <a:bodyPr/>
          <a:lstStyle/>
          <a:p>
            <a:r>
              <a:rPr lang="sv-SE" dirty="0" smtClean="0"/>
              <a:t>Under mötet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>
          <a:xfrm>
            <a:off x="1118054" y="1638000"/>
            <a:ext cx="5878363" cy="2621597"/>
          </a:xfrm>
        </p:spPr>
        <p:txBody>
          <a:bodyPr/>
          <a:lstStyle/>
          <a:p>
            <a:r>
              <a:rPr lang="sv-SE" dirty="0" smtClean="0"/>
              <a:t>Stäng av mikrofonen när du inte talar i mötet </a:t>
            </a:r>
          </a:p>
          <a:p>
            <a:endParaRPr lang="sv-SE" dirty="0" smtClean="0"/>
          </a:p>
          <a:p>
            <a:r>
              <a:rPr lang="sv-SE" dirty="0" smtClean="0"/>
              <a:t>Räck upp handen om du vill ställa en fråga</a:t>
            </a:r>
          </a:p>
          <a:p>
            <a:endParaRPr lang="sv-SE" dirty="0" smtClean="0"/>
          </a:p>
          <a:p>
            <a:r>
              <a:rPr lang="sv-SE" dirty="0" smtClean="0"/>
              <a:t>Du kan också skriva frågor i chatten</a:t>
            </a:r>
            <a:endParaRPr lang="sv-SE" dirty="0"/>
          </a:p>
        </p:txBody>
      </p:sp>
      <p:sp>
        <p:nvSpPr>
          <p:cNvPr id="6" name="Platshållare för bild 5"/>
          <p:cNvSpPr>
            <a:spLocks noGrp="1"/>
          </p:cNvSpPr>
          <p:nvPr>
            <p:ph type="pic" sz="quarter" idx="14"/>
          </p:nvPr>
        </p:nvSpPr>
        <p:spPr/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2865" y="2488466"/>
            <a:ext cx="829010" cy="686077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9542" y="3462807"/>
            <a:ext cx="905241" cy="562202"/>
          </a:xfrm>
          <a:prstGeom prst="rect">
            <a:avLst/>
          </a:prstGeom>
        </p:spPr>
      </p:pic>
      <p:pic>
        <p:nvPicPr>
          <p:cNvPr id="1030" name="Picture 6" descr="Mic-mute - Free vector icons on creazilla.co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417" y="1638000"/>
            <a:ext cx="451491" cy="451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latshållare för text 4"/>
          <p:cNvSpPr txBox="1">
            <a:spLocks/>
          </p:cNvSpPr>
          <p:nvPr/>
        </p:nvSpPr>
        <p:spPr>
          <a:xfrm>
            <a:off x="1118055" y="4796176"/>
            <a:ext cx="9046534" cy="12204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1063A"/>
              </a:buClr>
              <a:buFontTx/>
              <a:buNone/>
              <a:defRPr sz="2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1063A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1063A"/>
              </a:buClr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1063A"/>
              </a:buClr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4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1063A"/>
              </a:buClr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 smtClean="0"/>
              <a:t>Visningen utförs i en testmiljö av Cosmic och de patienter som visas är testpatienter.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2237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7913" y="594000"/>
            <a:ext cx="9360000" cy="792000"/>
          </a:xfrm>
        </p:spPr>
        <p:txBody>
          <a:bodyPr/>
          <a:lstStyle/>
          <a:p>
            <a:r>
              <a:rPr lang="sv-SE" dirty="0" smtClean="0"/>
              <a:t>Vyn Beställning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Presentationsrubrik</a:t>
            </a: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9E62-4301-493A-8C73-0409F1A2D539}" type="slidenum">
              <a:rPr lang="sv-SE" smtClean="0"/>
              <a:t>4</a:t>
            </a:fld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>
          <a:xfrm>
            <a:off x="1077913" y="1442882"/>
            <a:ext cx="10493093" cy="4230168"/>
          </a:xfrm>
        </p:spPr>
        <p:txBody>
          <a:bodyPr/>
          <a:lstStyle/>
          <a:p>
            <a:r>
              <a:rPr lang="sv-SE" dirty="0" smtClean="0"/>
              <a:t>Leverantören av Cosmic satsar på en gemensam </a:t>
            </a:r>
            <a:r>
              <a:rPr lang="sv-SE" dirty="0" err="1" smtClean="0"/>
              <a:t>beställningsvy</a:t>
            </a:r>
            <a:r>
              <a:rPr lang="sv-SE" dirty="0" smtClean="0"/>
              <a:t> för:</a:t>
            </a:r>
          </a:p>
          <a:p>
            <a:pPr lvl="1" indent="0">
              <a:buNone/>
            </a:pPr>
            <a:endParaRPr lang="sv-SE" dirty="0" smtClean="0"/>
          </a:p>
          <a:p>
            <a:endParaRPr lang="sv-SE" dirty="0" smtClean="0"/>
          </a:p>
          <a:p>
            <a:endParaRPr lang="sv-SE" dirty="0"/>
          </a:p>
          <a:p>
            <a:endParaRPr lang="sv-SE" dirty="0" smtClean="0"/>
          </a:p>
          <a:p>
            <a:endParaRPr lang="sv-SE" dirty="0" smtClean="0"/>
          </a:p>
          <a:p>
            <a:endParaRPr lang="sv-SE" dirty="0" smtClean="0"/>
          </a:p>
          <a:p>
            <a:endParaRPr lang="sv-SE" dirty="0" smtClean="0"/>
          </a:p>
          <a:p>
            <a:r>
              <a:rPr lang="sv-SE" dirty="0" smtClean="0"/>
              <a:t>Tanken är att man så småningom kommer att kunna skapa multidisciplinära paket med olika typer av beställningar men vi vet inte när. </a:t>
            </a:r>
            <a:endParaRPr lang="sv-SE" dirty="0"/>
          </a:p>
        </p:txBody>
      </p:sp>
      <p:sp>
        <p:nvSpPr>
          <p:cNvPr id="6" name="Platshållare för bild 5"/>
          <p:cNvSpPr>
            <a:spLocks noGrp="1"/>
          </p:cNvSpPr>
          <p:nvPr>
            <p:ph type="pic" sz="quarter" idx="14"/>
          </p:nvPr>
        </p:nvSpPr>
        <p:spPr/>
      </p:sp>
      <p:grpSp>
        <p:nvGrpSpPr>
          <p:cNvPr id="13" name="Grupp 12"/>
          <p:cNvGrpSpPr/>
          <p:nvPr/>
        </p:nvGrpSpPr>
        <p:grpSpPr>
          <a:xfrm>
            <a:off x="1240731" y="2156840"/>
            <a:ext cx="5083728" cy="2961260"/>
            <a:chOff x="8279934" y="2302876"/>
            <a:chExt cx="5083728" cy="2696977"/>
          </a:xfrm>
        </p:grpSpPr>
        <p:sp>
          <p:nvSpPr>
            <p:cNvPr id="7" name="Rektangel 6"/>
            <p:cNvSpPr/>
            <p:nvPr/>
          </p:nvSpPr>
          <p:spPr>
            <a:xfrm>
              <a:off x="8279934" y="2302876"/>
              <a:ext cx="2541864" cy="973123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sv-SE" dirty="0" smtClean="0"/>
                <a:t>Uppgifter</a:t>
              </a:r>
            </a:p>
            <a:p>
              <a:r>
                <a:rPr lang="sv-SE" dirty="0" smtClean="0"/>
                <a:t>Kliniska parametrar</a:t>
              </a:r>
            </a:p>
            <a:p>
              <a:r>
                <a:rPr lang="sv-SE" dirty="0" smtClean="0"/>
                <a:t>Radiologi/fysiologi</a:t>
              </a:r>
              <a:endParaRPr lang="sv-SE" dirty="0"/>
            </a:p>
          </p:txBody>
        </p:sp>
        <p:sp>
          <p:nvSpPr>
            <p:cNvPr id="8" name="Rektangel 7"/>
            <p:cNvSpPr/>
            <p:nvPr/>
          </p:nvSpPr>
          <p:spPr>
            <a:xfrm>
              <a:off x="8279934" y="3275998"/>
              <a:ext cx="2541864" cy="973123"/>
            </a:xfrm>
            <a:prstGeom prst="rect">
              <a:avLst/>
            </a:prstGeom>
            <a:solidFill>
              <a:srgbClr val="FB703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sv-SE" dirty="0" smtClean="0"/>
                <a:t>Kemi</a:t>
              </a:r>
            </a:p>
            <a:p>
              <a:r>
                <a:rPr lang="sv-SE" dirty="0" smtClean="0"/>
                <a:t>Mikrobiologi</a:t>
              </a:r>
            </a:p>
            <a:p>
              <a:r>
                <a:rPr lang="sv-SE" dirty="0" smtClean="0"/>
                <a:t>Lokala analyser</a:t>
              </a:r>
            </a:p>
          </p:txBody>
        </p:sp>
        <p:sp>
          <p:nvSpPr>
            <p:cNvPr id="9" name="Rektangel 8"/>
            <p:cNvSpPr/>
            <p:nvPr/>
          </p:nvSpPr>
          <p:spPr>
            <a:xfrm>
              <a:off x="8279934" y="4249121"/>
              <a:ext cx="2541864" cy="750732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sv-SE" dirty="0" smtClean="0"/>
                <a:t>Patologi</a:t>
              </a:r>
            </a:p>
            <a:p>
              <a:r>
                <a:rPr lang="sv-SE" dirty="0" smtClean="0"/>
                <a:t>Remisser </a:t>
              </a:r>
            </a:p>
            <a:p>
              <a:r>
                <a:rPr lang="sv-SE" dirty="0" smtClean="0"/>
                <a:t>Bokningar</a:t>
              </a:r>
              <a:endParaRPr lang="sv-SE" dirty="0"/>
            </a:p>
          </p:txBody>
        </p:sp>
        <p:sp>
          <p:nvSpPr>
            <p:cNvPr id="10" name="Rektangel 9"/>
            <p:cNvSpPr/>
            <p:nvPr/>
          </p:nvSpPr>
          <p:spPr>
            <a:xfrm>
              <a:off x="10821798" y="2302876"/>
              <a:ext cx="2541864" cy="973123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sv-SE" dirty="0" smtClean="0"/>
                <a:t>Finns redan</a:t>
              </a:r>
              <a:endParaRPr lang="sv-SE" dirty="0"/>
            </a:p>
          </p:txBody>
        </p:sp>
        <p:sp>
          <p:nvSpPr>
            <p:cNvPr id="11" name="Rektangel 10"/>
            <p:cNvSpPr/>
            <p:nvPr/>
          </p:nvSpPr>
          <p:spPr>
            <a:xfrm>
              <a:off x="10821798" y="3275999"/>
              <a:ext cx="2541864" cy="973122"/>
            </a:xfrm>
            <a:prstGeom prst="rect">
              <a:avLst/>
            </a:prstGeom>
            <a:solidFill>
              <a:srgbClr val="FB703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sv-SE" dirty="0" smtClean="0"/>
                <a:t>Införs v.12</a:t>
              </a:r>
              <a:endParaRPr lang="sv-SE" dirty="0"/>
            </a:p>
          </p:txBody>
        </p:sp>
        <p:sp>
          <p:nvSpPr>
            <p:cNvPr id="12" name="Rektangel 11"/>
            <p:cNvSpPr/>
            <p:nvPr/>
          </p:nvSpPr>
          <p:spPr>
            <a:xfrm>
              <a:off x="10821798" y="4249121"/>
              <a:ext cx="2541864" cy="750732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sv-SE" dirty="0" smtClean="0"/>
                <a:t>Tidplan finns inte</a:t>
              </a:r>
              <a:endParaRPr lang="sv-SE" dirty="0"/>
            </a:p>
          </p:txBody>
        </p:sp>
      </p:grpSp>
    </p:spTree>
    <p:extLst>
      <p:ext uri="{BB962C8B-B14F-4D97-AF65-F5344CB8AC3E}">
        <p14:creationId xmlns:p14="http://schemas.microsoft.com/office/powerpoint/2010/main" val="245721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7913" y="288000"/>
            <a:ext cx="9360000" cy="1296000"/>
          </a:xfrm>
        </p:spPr>
        <p:txBody>
          <a:bodyPr/>
          <a:lstStyle/>
          <a:p>
            <a:r>
              <a:rPr lang="sv-SE" dirty="0" smtClean="0"/>
              <a:t>Införandet 20-21 mars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Presentationsrubrik</a:t>
            </a: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9E62-4301-493A-8C73-0409F1A2D539}" type="slidenum">
              <a:rPr lang="sv-SE" smtClean="0"/>
              <a:t>5</a:t>
            </a:fld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>
          <a:xfrm>
            <a:off x="1039826" y="1584000"/>
            <a:ext cx="9359900" cy="3780000"/>
          </a:xfrm>
        </p:spPr>
        <p:txBody>
          <a:bodyPr/>
          <a:lstStyle/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sv-SE" sz="1800" dirty="0" smtClean="0"/>
              <a:t>Kemi, </a:t>
            </a:r>
            <a:r>
              <a:rPr lang="sv-SE" sz="1800" dirty="0"/>
              <a:t>Mikrobiologi och Lokala analyser </a:t>
            </a:r>
            <a:r>
              <a:rPr lang="sv-SE" sz="1800" dirty="0" smtClean="0"/>
              <a:t>läggs till bland kategorierna i vyn Beställning och det går att skapa beställningar därifrån.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sv-SE" sz="1800" dirty="0" smtClean="0"/>
              <a:t>Registreringar </a:t>
            </a:r>
            <a:r>
              <a:rPr lang="sv-SE" sz="1800" dirty="0"/>
              <a:t>av Lokala analyser </a:t>
            </a:r>
            <a:r>
              <a:rPr lang="sv-SE" sz="1800" dirty="0" smtClean="0"/>
              <a:t>utförs i </a:t>
            </a:r>
            <a:r>
              <a:rPr lang="sv-SE" sz="1800" dirty="0"/>
              <a:t>vyn </a:t>
            </a:r>
            <a:r>
              <a:rPr lang="sv-SE" sz="1800" dirty="0" smtClean="0"/>
              <a:t>Beställning. 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sv-SE" sz="1800" dirty="0" smtClean="0"/>
              <a:t>Vyn </a:t>
            </a:r>
            <a:r>
              <a:rPr lang="sv-SE" sz="1800" dirty="0"/>
              <a:t>Inmatning av lokala analyser kommer att </a:t>
            </a:r>
            <a:r>
              <a:rPr lang="sv-SE" sz="1800" dirty="0" smtClean="0"/>
              <a:t>tas bort från Cosmicmenyn men via vyerna Att göra patient och Provtagningsunderlag öppnas fortsatt denna vy och det går att mata in värden precis som tidigare.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sv-SE" sz="1800" dirty="0" smtClean="0"/>
              <a:t>Beställningar </a:t>
            </a:r>
            <a:r>
              <a:rPr lang="sv-SE" sz="1800" dirty="0"/>
              <a:t>av typerna Klinisk patologi och Blod/Transfusionsmedicin kommer fortsatt att skapas i vyn Beställning </a:t>
            </a:r>
            <a:r>
              <a:rPr lang="sv-SE" sz="1800" dirty="0" err="1" smtClean="0"/>
              <a:t>provbunden</a:t>
            </a:r>
            <a:r>
              <a:rPr lang="sv-SE" sz="1800" dirty="0" smtClean="0"/>
              <a:t> under respektive flik. 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sv-SE" sz="1800" dirty="0" smtClean="0"/>
              <a:t>Flikarna Klinisk kemi och Klinisk Mikrobiologi kommer att finnas kvar men ska inte användas </a:t>
            </a:r>
            <a:r>
              <a:rPr lang="sv-SE" sz="1800" dirty="0" err="1" smtClean="0"/>
              <a:t>pga</a:t>
            </a:r>
            <a:r>
              <a:rPr lang="sv-SE" sz="1800" dirty="0" smtClean="0"/>
              <a:t> att provtagningspaketen försvinner.</a:t>
            </a:r>
            <a:endParaRPr lang="sv-SE" sz="1800" dirty="0"/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sv-SE" sz="1800" dirty="0" smtClean="0"/>
              <a:t>Vyn </a:t>
            </a:r>
            <a:r>
              <a:rPr lang="sv-SE" sz="1800" dirty="0"/>
              <a:t>Provtagningsunderlag kommer att finnas kvar och användas precis som tidigare.</a:t>
            </a:r>
          </a:p>
        </p:txBody>
      </p:sp>
      <p:sp>
        <p:nvSpPr>
          <p:cNvPr id="6" name="Platshållare för bild 5"/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155653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Region Jönköpings län">
      <a:dk1>
        <a:sysClr val="windowText" lastClr="000000"/>
      </a:dk1>
      <a:lt1>
        <a:sysClr val="window" lastClr="FFFFFF"/>
      </a:lt1>
      <a:dk2>
        <a:srgbClr val="579835"/>
      </a:dk2>
      <a:lt2>
        <a:srgbClr val="FBCFD0"/>
      </a:lt2>
      <a:accent1>
        <a:srgbClr val="790721"/>
      </a:accent1>
      <a:accent2>
        <a:srgbClr val="CE1141"/>
      </a:accent2>
      <a:accent3>
        <a:srgbClr val="EF4044"/>
      </a:accent3>
      <a:accent4>
        <a:srgbClr val="FF9DA2"/>
      </a:accent4>
      <a:accent5>
        <a:srgbClr val="C57813"/>
      </a:accent5>
      <a:accent6>
        <a:srgbClr val="FDB913"/>
      </a:accent6>
      <a:hlink>
        <a:srgbClr val="0563C1"/>
      </a:hlink>
      <a:folHlink>
        <a:srgbClr val="954F72"/>
      </a:folHlink>
    </a:clrScheme>
    <a:fontScheme name="RJL typsnit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gion Jönköping PPT mall.potx" id="{13E4399E-5F9B-40E6-94C3-C1F83C5BD43C}" vid="{82077F98-F605-4446-9AB5-D7AFC221889B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Region Jönköpings län</Template>
  <TotalTime>5582</TotalTime>
  <Words>285</Words>
  <Application>Microsoft Office PowerPoint</Application>
  <PresentationFormat>Bredbild</PresentationFormat>
  <Paragraphs>51</Paragraphs>
  <Slides>5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Office-tema</vt:lpstr>
      <vt:lpstr>Visning av vyn Beställning Klinisk kemi, mikrobiologi och lokala analyser</vt:lpstr>
      <vt:lpstr>Välkomna!</vt:lpstr>
      <vt:lpstr>Under mötet</vt:lpstr>
      <vt:lpstr>Vyn Beställning</vt:lpstr>
      <vt:lpstr>Införandet 20-21 mars</vt:lpstr>
    </vt:vector>
  </TitlesOfParts>
  <Company>Region Jönköpings län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Visning av vyn Beställning Radiologibeställningar</dc:title>
  <dc:creator>Sterner Sara</dc:creator>
  <cp:lastModifiedBy>Carlström Maria</cp:lastModifiedBy>
  <cp:revision>23</cp:revision>
  <dcterms:created xsi:type="dcterms:W3CDTF">2025-02-20T10:27:46Z</dcterms:created>
  <dcterms:modified xsi:type="dcterms:W3CDTF">2026-02-27T12:19:26Z</dcterms:modified>
</cp:coreProperties>
</file>