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Lst>
  <p:notesMasterIdLst>
    <p:notesMasterId r:id="rId25"/>
  </p:notesMasterIdLst>
  <p:sldIdLst>
    <p:sldId id="256" r:id="rId3"/>
    <p:sldId id="258" r:id="rId4"/>
    <p:sldId id="286" r:id="rId5"/>
    <p:sldId id="363" r:id="rId6"/>
    <p:sldId id="263" r:id="rId7"/>
    <p:sldId id="359" r:id="rId8"/>
    <p:sldId id="360" r:id="rId9"/>
    <p:sldId id="266" r:id="rId10"/>
    <p:sldId id="271" r:id="rId11"/>
    <p:sldId id="262" r:id="rId12"/>
    <p:sldId id="358" r:id="rId13"/>
    <p:sldId id="309" r:id="rId14"/>
    <p:sldId id="362" r:id="rId15"/>
    <p:sldId id="310" r:id="rId16"/>
    <p:sldId id="296" r:id="rId17"/>
    <p:sldId id="273" r:id="rId18"/>
    <p:sldId id="336" r:id="rId19"/>
    <p:sldId id="344" r:id="rId20"/>
    <p:sldId id="307" r:id="rId21"/>
    <p:sldId id="272" r:id="rId22"/>
    <p:sldId id="333" r:id="rId23"/>
    <p:sldId id="260"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72E"/>
    <a:srgbClr val="B1063A"/>
    <a:srgbClr val="AE1738"/>
    <a:srgbClr val="82112B"/>
    <a:srgbClr val="790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01" autoAdjust="0"/>
    <p:restoredTop sz="94660"/>
  </p:normalViewPr>
  <p:slideViewPr>
    <p:cSldViewPr snapToGrid="0">
      <p:cViewPr varScale="1">
        <p:scale>
          <a:sx n="107" d="100"/>
          <a:sy n="107" d="100"/>
        </p:scale>
        <p:origin x="144" y="15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8192A-6D49-41EE-B815-3DD312242F70}" type="doc">
      <dgm:prSet loTypeId="urn:microsoft.com/office/officeart/2005/8/layout/hierarchy2" loCatId="hierarchy" qsTypeId="urn:microsoft.com/office/officeart/2005/8/quickstyle/3d3" qsCatId="3D" csTypeId="urn:microsoft.com/office/officeart/2005/8/colors/accent1_2" csCatId="accent1" phldr="1"/>
      <dgm:spPr/>
      <dgm:t>
        <a:bodyPr/>
        <a:lstStyle/>
        <a:p>
          <a:endParaRPr lang="sv-SE"/>
        </a:p>
      </dgm:t>
    </dgm:pt>
    <dgm:pt modelId="{8132FE6F-E1D0-4C4B-A2A7-F3DD85F28EF0}">
      <dgm:prSet phldrT="[Text]"/>
      <dgm:spPr/>
      <dgm:t>
        <a:bodyPr/>
        <a:lstStyle/>
        <a:p>
          <a:r>
            <a:rPr lang="sv-SE" dirty="0" smtClean="0"/>
            <a:t>E-hälsa</a:t>
          </a:r>
          <a:endParaRPr lang="sv-SE" dirty="0"/>
        </a:p>
      </dgm:t>
    </dgm:pt>
    <dgm:pt modelId="{27F58D41-C5BE-4198-B97F-F1A9E3A7310F}" type="parTrans" cxnId="{AA3DFBEF-2C7D-421B-BBE5-41BFD48F1FF1}">
      <dgm:prSet/>
      <dgm:spPr/>
      <dgm:t>
        <a:bodyPr/>
        <a:lstStyle/>
        <a:p>
          <a:endParaRPr lang="sv-SE"/>
        </a:p>
      </dgm:t>
    </dgm:pt>
    <dgm:pt modelId="{D0781144-21D5-4E2E-942C-5ADE9469A721}" type="sibTrans" cxnId="{AA3DFBEF-2C7D-421B-BBE5-41BFD48F1FF1}">
      <dgm:prSet/>
      <dgm:spPr/>
      <dgm:t>
        <a:bodyPr/>
        <a:lstStyle/>
        <a:p>
          <a:endParaRPr lang="sv-SE"/>
        </a:p>
      </dgm:t>
    </dgm:pt>
    <dgm:pt modelId="{63606B2F-B72D-4927-9386-EC543F81169E}">
      <dgm:prSet phldrT="[Text]"/>
      <dgm:spPr/>
      <dgm:t>
        <a:bodyPr/>
        <a:lstStyle/>
        <a:p>
          <a:r>
            <a:rPr lang="sv-SE" dirty="0" smtClean="0"/>
            <a:t>Superanvändare</a:t>
          </a:r>
          <a:endParaRPr lang="sv-SE" dirty="0"/>
        </a:p>
      </dgm:t>
    </dgm:pt>
    <dgm:pt modelId="{FCE2BA0B-3BF2-4D57-9A21-0E1F68D4B9F1}" type="parTrans" cxnId="{705D89FF-D528-40A1-9457-0B98549CE413}">
      <dgm:prSet/>
      <dgm:spPr/>
      <dgm:t>
        <a:bodyPr/>
        <a:lstStyle/>
        <a:p>
          <a:endParaRPr lang="sv-SE" dirty="0"/>
        </a:p>
      </dgm:t>
    </dgm:pt>
    <dgm:pt modelId="{8C33BB12-BD34-42F1-8515-D30A77921A62}" type="sibTrans" cxnId="{705D89FF-D528-40A1-9457-0B98549CE413}">
      <dgm:prSet/>
      <dgm:spPr/>
      <dgm:t>
        <a:bodyPr/>
        <a:lstStyle/>
        <a:p>
          <a:endParaRPr lang="sv-SE"/>
        </a:p>
      </dgm:t>
    </dgm:pt>
    <dgm:pt modelId="{2E483482-1358-4077-9F06-57A5E82B7C95}">
      <dgm:prSet phldrT="[Text]"/>
      <dgm:spPr/>
      <dgm:t>
        <a:bodyPr/>
        <a:lstStyle/>
        <a:p>
          <a:r>
            <a:rPr lang="sv-SE" dirty="0" smtClean="0"/>
            <a:t>Användare</a:t>
          </a:r>
          <a:endParaRPr lang="sv-SE" dirty="0"/>
        </a:p>
      </dgm:t>
    </dgm:pt>
    <dgm:pt modelId="{5CD599CC-0D08-47FF-B580-EEA0013711CB}" type="parTrans" cxnId="{95AB3BE0-E3FB-4B3E-8E1E-977DB216E37F}">
      <dgm:prSet/>
      <dgm:spPr/>
      <dgm:t>
        <a:bodyPr/>
        <a:lstStyle/>
        <a:p>
          <a:endParaRPr lang="sv-SE" dirty="0"/>
        </a:p>
      </dgm:t>
    </dgm:pt>
    <dgm:pt modelId="{84B5F66A-749A-41B8-BCC7-B76EAA62BF41}" type="sibTrans" cxnId="{95AB3BE0-E3FB-4B3E-8E1E-977DB216E37F}">
      <dgm:prSet/>
      <dgm:spPr/>
      <dgm:t>
        <a:bodyPr/>
        <a:lstStyle/>
        <a:p>
          <a:endParaRPr lang="sv-SE"/>
        </a:p>
      </dgm:t>
    </dgm:pt>
    <dgm:pt modelId="{566E8AE6-7193-4215-931E-30B5E4934C20}">
      <dgm:prSet phldrT="[Text]"/>
      <dgm:spPr/>
      <dgm:t>
        <a:bodyPr/>
        <a:lstStyle/>
        <a:p>
          <a:r>
            <a:rPr lang="sv-SE" dirty="0" smtClean="0"/>
            <a:t>Användare</a:t>
          </a:r>
          <a:endParaRPr lang="sv-SE" dirty="0"/>
        </a:p>
      </dgm:t>
    </dgm:pt>
    <dgm:pt modelId="{961CC9E9-A3D7-4202-9AE6-191E91EE3C64}" type="parTrans" cxnId="{83B97EA6-68ED-44B0-95AF-30AB69A1521E}">
      <dgm:prSet/>
      <dgm:spPr/>
      <dgm:t>
        <a:bodyPr/>
        <a:lstStyle/>
        <a:p>
          <a:endParaRPr lang="sv-SE" dirty="0"/>
        </a:p>
      </dgm:t>
    </dgm:pt>
    <dgm:pt modelId="{8925CB15-7ED1-4924-BAB3-C4CCC5DF4688}" type="sibTrans" cxnId="{83B97EA6-68ED-44B0-95AF-30AB69A1521E}">
      <dgm:prSet/>
      <dgm:spPr/>
      <dgm:t>
        <a:bodyPr/>
        <a:lstStyle/>
        <a:p>
          <a:endParaRPr lang="sv-SE"/>
        </a:p>
      </dgm:t>
    </dgm:pt>
    <dgm:pt modelId="{BFDC7295-BEA8-447C-9A31-990611F4C7D9}">
      <dgm:prSet phldrT="[Text]"/>
      <dgm:spPr/>
      <dgm:t>
        <a:bodyPr/>
        <a:lstStyle/>
        <a:p>
          <a:r>
            <a:rPr lang="sv-SE" dirty="0" smtClean="0"/>
            <a:t>Superanvändare</a:t>
          </a:r>
          <a:endParaRPr lang="sv-SE" dirty="0"/>
        </a:p>
      </dgm:t>
    </dgm:pt>
    <dgm:pt modelId="{CC3F4EB9-0493-40D8-99E4-85AD70B1C300}" type="parTrans" cxnId="{199389E4-EEDD-47CA-A4AE-60DD0AAFD497}">
      <dgm:prSet/>
      <dgm:spPr/>
      <dgm:t>
        <a:bodyPr/>
        <a:lstStyle/>
        <a:p>
          <a:endParaRPr lang="sv-SE" dirty="0"/>
        </a:p>
      </dgm:t>
    </dgm:pt>
    <dgm:pt modelId="{10DB2C92-6FD2-4F47-882A-328B4E471E46}" type="sibTrans" cxnId="{199389E4-EEDD-47CA-A4AE-60DD0AAFD497}">
      <dgm:prSet/>
      <dgm:spPr/>
      <dgm:t>
        <a:bodyPr/>
        <a:lstStyle/>
        <a:p>
          <a:endParaRPr lang="sv-SE"/>
        </a:p>
      </dgm:t>
    </dgm:pt>
    <dgm:pt modelId="{30B3790D-2654-48A0-9C3E-F6947187B8BD}">
      <dgm:prSet phldrT="[Text]"/>
      <dgm:spPr/>
      <dgm:t>
        <a:bodyPr/>
        <a:lstStyle/>
        <a:p>
          <a:r>
            <a:rPr lang="sv-SE" dirty="0" smtClean="0"/>
            <a:t>Användare</a:t>
          </a:r>
          <a:endParaRPr lang="sv-SE" dirty="0"/>
        </a:p>
      </dgm:t>
    </dgm:pt>
    <dgm:pt modelId="{AACE6289-76F0-45BB-A85C-96EA43463E40}" type="parTrans" cxnId="{21897F8E-C84D-4B41-97D6-2DE6DD2189ED}">
      <dgm:prSet/>
      <dgm:spPr/>
      <dgm:t>
        <a:bodyPr/>
        <a:lstStyle/>
        <a:p>
          <a:endParaRPr lang="sv-SE" dirty="0"/>
        </a:p>
      </dgm:t>
    </dgm:pt>
    <dgm:pt modelId="{CC4F9550-C582-469B-A17B-C7A6DFD2FC50}" type="sibTrans" cxnId="{21897F8E-C84D-4B41-97D6-2DE6DD2189ED}">
      <dgm:prSet/>
      <dgm:spPr/>
      <dgm:t>
        <a:bodyPr/>
        <a:lstStyle/>
        <a:p>
          <a:endParaRPr lang="sv-SE"/>
        </a:p>
      </dgm:t>
    </dgm:pt>
    <dgm:pt modelId="{E64F8124-73D3-4C01-A04F-153C0FEEFACC}">
      <dgm:prSet/>
      <dgm:spPr/>
      <dgm:t>
        <a:bodyPr/>
        <a:lstStyle/>
        <a:p>
          <a:r>
            <a:rPr lang="sv-SE" dirty="0" smtClean="0"/>
            <a:t>Användare</a:t>
          </a:r>
          <a:endParaRPr lang="sv-SE" dirty="0"/>
        </a:p>
      </dgm:t>
    </dgm:pt>
    <dgm:pt modelId="{2CFA7E10-DD54-4456-B2F7-297643A58509}" type="parTrans" cxnId="{A5DD9C76-B335-4F98-BEC7-B21283E8B810}">
      <dgm:prSet/>
      <dgm:spPr/>
      <dgm:t>
        <a:bodyPr/>
        <a:lstStyle/>
        <a:p>
          <a:endParaRPr lang="sv-SE" dirty="0"/>
        </a:p>
      </dgm:t>
    </dgm:pt>
    <dgm:pt modelId="{B41A24E8-962F-4B9E-872C-DC379F76C471}" type="sibTrans" cxnId="{A5DD9C76-B335-4F98-BEC7-B21283E8B810}">
      <dgm:prSet/>
      <dgm:spPr/>
      <dgm:t>
        <a:bodyPr/>
        <a:lstStyle/>
        <a:p>
          <a:endParaRPr lang="sv-SE"/>
        </a:p>
      </dgm:t>
    </dgm:pt>
    <dgm:pt modelId="{84214ED0-65DB-4579-991A-1E0195FA598F}">
      <dgm:prSet/>
      <dgm:spPr/>
      <dgm:t>
        <a:bodyPr/>
        <a:lstStyle/>
        <a:p>
          <a:r>
            <a:rPr lang="sv-SE" dirty="0" smtClean="0"/>
            <a:t>Användare</a:t>
          </a:r>
          <a:endParaRPr lang="sv-SE" dirty="0"/>
        </a:p>
      </dgm:t>
    </dgm:pt>
    <dgm:pt modelId="{26C480AD-6297-4862-9DEA-9D985F1B3977}" type="parTrans" cxnId="{0B35D9D5-DAA7-47B3-BA9D-F2F308AFA176}">
      <dgm:prSet/>
      <dgm:spPr/>
      <dgm:t>
        <a:bodyPr/>
        <a:lstStyle/>
        <a:p>
          <a:endParaRPr lang="sv-SE" dirty="0"/>
        </a:p>
      </dgm:t>
    </dgm:pt>
    <dgm:pt modelId="{F1CD8A3B-8650-443D-A298-0510A1DD9F4A}" type="sibTrans" cxnId="{0B35D9D5-DAA7-47B3-BA9D-F2F308AFA176}">
      <dgm:prSet/>
      <dgm:spPr/>
      <dgm:t>
        <a:bodyPr/>
        <a:lstStyle/>
        <a:p>
          <a:endParaRPr lang="sv-SE"/>
        </a:p>
      </dgm:t>
    </dgm:pt>
    <dgm:pt modelId="{69195984-D791-4BE4-9EEE-5768DBEF4610}">
      <dgm:prSet/>
      <dgm:spPr/>
      <dgm:t>
        <a:bodyPr/>
        <a:lstStyle/>
        <a:p>
          <a:r>
            <a:rPr lang="sv-SE" dirty="0" smtClean="0"/>
            <a:t>Användare</a:t>
          </a:r>
          <a:endParaRPr lang="sv-SE" dirty="0"/>
        </a:p>
      </dgm:t>
    </dgm:pt>
    <dgm:pt modelId="{F95EED25-96EA-4692-8B7D-0CC448709265}" type="parTrans" cxnId="{04B69F79-B9C0-44D6-B8D9-D31DC2160189}">
      <dgm:prSet/>
      <dgm:spPr/>
      <dgm:t>
        <a:bodyPr/>
        <a:lstStyle/>
        <a:p>
          <a:endParaRPr lang="sv-SE" dirty="0"/>
        </a:p>
      </dgm:t>
    </dgm:pt>
    <dgm:pt modelId="{C1EFC314-B350-4CD0-9A88-61D340A53F2A}" type="sibTrans" cxnId="{04B69F79-B9C0-44D6-B8D9-D31DC2160189}">
      <dgm:prSet/>
      <dgm:spPr/>
      <dgm:t>
        <a:bodyPr/>
        <a:lstStyle/>
        <a:p>
          <a:endParaRPr lang="sv-SE"/>
        </a:p>
      </dgm:t>
    </dgm:pt>
    <dgm:pt modelId="{5C48E517-C925-4F1A-9F84-096D1620AC60}" type="pres">
      <dgm:prSet presAssocID="{A978192A-6D49-41EE-B815-3DD312242F70}" presName="diagram" presStyleCnt="0">
        <dgm:presLayoutVars>
          <dgm:chPref val="1"/>
          <dgm:dir/>
          <dgm:animOne val="branch"/>
          <dgm:animLvl val="lvl"/>
          <dgm:resizeHandles val="exact"/>
        </dgm:presLayoutVars>
      </dgm:prSet>
      <dgm:spPr/>
      <dgm:t>
        <a:bodyPr/>
        <a:lstStyle/>
        <a:p>
          <a:endParaRPr lang="sv-SE"/>
        </a:p>
      </dgm:t>
    </dgm:pt>
    <dgm:pt modelId="{90C1FBB5-13AC-43D7-BD22-501DA942669C}" type="pres">
      <dgm:prSet presAssocID="{8132FE6F-E1D0-4C4B-A2A7-F3DD85F28EF0}" presName="root1" presStyleCnt="0"/>
      <dgm:spPr/>
    </dgm:pt>
    <dgm:pt modelId="{A710A796-8AD6-4A56-B518-F4378DD99128}" type="pres">
      <dgm:prSet presAssocID="{8132FE6F-E1D0-4C4B-A2A7-F3DD85F28EF0}" presName="LevelOneTextNode" presStyleLbl="node0" presStyleIdx="0" presStyleCnt="1">
        <dgm:presLayoutVars>
          <dgm:chPref val="3"/>
        </dgm:presLayoutVars>
      </dgm:prSet>
      <dgm:spPr/>
      <dgm:t>
        <a:bodyPr/>
        <a:lstStyle/>
        <a:p>
          <a:endParaRPr lang="sv-SE"/>
        </a:p>
      </dgm:t>
    </dgm:pt>
    <dgm:pt modelId="{F36A175E-4502-4DD7-92BD-AFF9BDABB6D4}" type="pres">
      <dgm:prSet presAssocID="{8132FE6F-E1D0-4C4B-A2A7-F3DD85F28EF0}" presName="level2hierChild" presStyleCnt="0"/>
      <dgm:spPr/>
    </dgm:pt>
    <dgm:pt modelId="{7E9A2B25-9F62-4108-8A56-70015240BE16}" type="pres">
      <dgm:prSet presAssocID="{FCE2BA0B-3BF2-4D57-9A21-0E1F68D4B9F1}" presName="conn2-1" presStyleLbl="parChTrans1D2" presStyleIdx="0" presStyleCnt="2"/>
      <dgm:spPr/>
      <dgm:t>
        <a:bodyPr/>
        <a:lstStyle/>
        <a:p>
          <a:endParaRPr lang="sv-SE"/>
        </a:p>
      </dgm:t>
    </dgm:pt>
    <dgm:pt modelId="{F457F0B1-0318-49B5-8DF1-6F529CE770AE}" type="pres">
      <dgm:prSet presAssocID="{FCE2BA0B-3BF2-4D57-9A21-0E1F68D4B9F1}" presName="connTx" presStyleLbl="parChTrans1D2" presStyleIdx="0" presStyleCnt="2"/>
      <dgm:spPr/>
      <dgm:t>
        <a:bodyPr/>
        <a:lstStyle/>
        <a:p>
          <a:endParaRPr lang="sv-SE"/>
        </a:p>
      </dgm:t>
    </dgm:pt>
    <dgm:pt modelId="{94CB2FD8-7AAC-4D6C-8E87-684841979CBD}" type="pres">
      <dgm:prSet presAssocID="{63606B2F-B72D-4927-9386-EC543F81169E}" presName="root2" presStyleCnt="0"/>
      <dgm:spPr/>
    </dgm:pt>
    <dgm:pt modelId="{3AC4059E-8166-4EFA-81C2-913497F57DE1}" type="pres">
      <dgm:prSet presAssocID="{63606B2F-B72D-4927-9386-EC543F81169E}" presName="LevelTwoTextNode" presStyleLbl="node2" presStyleIdx="0" presStyleCnt="2">
        <dgm:presLayoutVars>
          <dgm:chPref val="3"/>
        </dgm:presLayoutVars>
      </dgm:prSet>
      <dgm:spPr/>
      <dgm:t>
        <a:bodyPr/>
        <a:lstStyle/>
        <a:p>
          <a:endParaRPr lang="sv-SE"/>
        </a:p>
      </dgm:t>
    </dgm:pt>
    <dgm:pt modelId="{B9E3F4E9-CA26-44D6-97C5-D45A6AE0BD0A}" type="pres">
      <dgm:prSet presAssocID="{63606B2F-B72D-4927-9386-EC543F81169E}" presName="level3hierChild" presStyleCnt="0"/>
      <dgm:spPr/>
    </dgm:pt>
    <dgm:pt modelId="{8DC6BC84-6F3A-4E21-9D3D-EEC4895CE9D7}" type="pres">
      <dgm:prSet presAssocID="{5CD599CC-0D08-47FF-B580-EEA0013711CB}" presName="conn2-1" presStyleLbl="parChTrans1D3" presStyleIdx="0" presStyleCnt="6"/>
      <dgm:spPr/>
      <dgm:t>
        <a:bodyPr/>
        <a:lstStyle/>
        <a:p>
          <a:endParaRPr lang="sv-SE"/>
        </a:p>
      </dgm:t>
    </dgm:pt>
    <dgm:pt modelId="{32A7B04C-6954-40DF-83F7-40B75A948232}" type="pres">
      <dgm:prSet presAssocID="{5CD599CC-0D08-47FF-B580-EEA0013711CB}" presName="connTx" presStyleLbl="parChTrans1D3" presStyleIdx="0" presStyleCnt="6"/>
      <dgm:spPr/>
      <dgm:t>
        <a:bodyPr/>
        <a:lstStyle/>
        <a:p>
          <a:endParaRPr lang="sv-SE"/>
        </a:p>
      </dgm:t>
    </dgm:pt>
    <dgm:pt modelId="{D4FAB0AC-D794-4573-80D8-002144D201ED}" type="pres">
      <dgm:prSet presAssocID="{2E483482-1358-4077-9F06-57A5E82B7C95}" presName="root2" presStyleCnt="0"/>
      <dgm:spPr/>
    </dgm:pt>
    <dgm:pt modelId="{CB4548E1-5778-451C-BAF9-432C899904C8}" type="pres">
      <dgm:prSet presAssocID="{2E483482-1358-4077-9F06-57A5E82B7C95}" presName="LevelTwoTextNode" presStyleLbl="node3" presStyleIdx="0" presStyleCnt="6">
        <dgm:presLayoutVars>
          <dgm:chPref val="3"/>
        </dgm:presLayoutVars>
      </dgm:prSet>
      <dgm:spPr/>
      <dgm:t>
        <a:bodyPr/>
        <a:lstStyle/>
        <a:p>
          <a:endParaRPr lang="sv-SE"/>
        </a:p>
      </dgm:t>
    </dgm:pt>
    <dgm:pt modelId="{59AD23EB-5C51-4357-A572-CD5B5B398B10}" type="pres">
      <dgm:prSet presAssocID="{2E483482-1358-4077-9F06-57A5E82B7C95}" presName="level3hierChild" presStyleCnt="0"/>
      <dgm:spPr/>
    </dgm:pt>
    <dgm:pt modelId="{1E61CAFE-072B-401D-826E-588A423BA281}" type="pres">
      <dgm:prSet presAssocID="{2CFA7E10-DD54-4456-B2F7-297643A58509}" presName="conn2-1" presStyleLbl="parChTrans1D3" presStyleIdx="1" presStyleCnt="6"/>
      <dgm:spPr/>
      <dgm:t>
        <a:bodyPr/>
        <a:lstStyle/>
        <a:p>
          <a:endParaRPr lang="sv-SE"/>
        </a:p>
      </dgm:t>
    </dgm:pt>
    <dgm:pt modelId="{CB2546B7-CCC4-43F7-89F1-7457DA4ED7B2}" type="pres">
      <dgm:prSet presAssocID="{2CFA7E10-DD54-4456-B2F7-297643A58509}" presName="connTx" presStyleLbl="parChTrans1D3" presStyleIdx="1" presStyleCnt="6"/>
      <dgm:spPr/>
      <dgm:t>
        <a:bodyPr/>
        <a:lstStyle/>
        <a:p>
          <a:endParaRPr lang="sv-SE"/>
        </a:p>
      </dgm:t>
    </dgm:pt>
    <dgm:pt modelId="{0F8C8BAE-83CC-4D08-B407-5BB3F059830D}" type="pres">
      <dgm:prSet presAssocID="{E64F8124-73D3-4C01-A04F-153C0FEEFACC}" presName="root2" presStyleCnt="0"/>
      <dgm:spPr/>
    </dgm:pt>
    <dgm:pt modelId="{CF64E702-5049-447C-A101-24E413695E36}" type="pres">
      <dgm:prSet presAssocID="{E64F8124-73D3-4C01-A04F-153C0FEEFACC}" presName="LevelTwoTextNode" presStyleLbl="node3" presStyleIdx="1" presStyleCnt="6">
        <dgm:presLayoutVars>
          <dgm:chPref val="3"/>
        </dgm:presLayoutVars>
      </dgm:prSet>
      <dgm:spPr/>
      <dgm:t>
        <a:bodyPr/>
        <a:lstStyle/>
        <a:p>
          <a:endParaRPr lang="sv-SE"/>
        </a:p>
      </dgm:t>
    </dgm:pt>
    <dgm:pt modelId="{FB63AE14-6F89-4C41-9ED0-5013812C049F}" type="pres">
      <dgm:prSet presAssocID="{E64F8124-73D3-4C01-A04F-153C0FEEFACC}" presName="level3hierChild" presStyleCnt="0"/>
      <dgm:spPr/>
    </dgm:pt>
    <dgm:pt modelId="{0BE0DF4C-2134-4F09-BB97-96916B1E3036}" type="pres">
      <dgm:prSet presAssocID="{961CC9E9-A3D7-4202-9AE6-191E91EE3C64}" presName="conn2-1" presStyleLbl="parChTrans1D3" presStyleIdx="2" presStyleCnt="6"/>
      <dgm:spPr/>
      <dgm:t>
        <a:bodyPr/>
        <a:lstStyle/>
        <a:p>
          <a:endParaRPr lang="sv-SE"/>
        </a:p>
      </dgm:t>
    </dgm:pt>
    <dgm:pt modelId="{8634F466-1602-4A25-BA63-FCA5B8FD7B3C}" type="pres">
      <dgm:prSet presAssocID="{961CC9E9-A3D7-4202-9AE6-191E91EE3C64}" presName="connTx" presStyleLbl="parChTrans1D3" presStyleIdx="2" presStyleCnt="6"/>
      <dgm:spPr/>
      <dgm:t>
        <a:bodyPr/>
        <a:lstStyle/>
        <a:p>
          <a:endParaRPr lang="sv-SE"/>
        </a:p>
      </dgm:t>
    </dgm:pt>
    <dgm:pt modelId="{E9B30577-9C55-4197-A0D1-567A6527C15C}" type="pres">
      <dgm:prSet presAssocID="{566E8AE6-7193-4215-931E-30B5E4934C20}" presName="root2" presStyleCnt="0"/>
      <dgm:spPr/>
    </dgm:pt>
    <dgm:pt modelId="{8918E046-54C6-4D27-BD96-0F323E59D64F}" type="pres">
      <dgm:prSet presAssocID="{566E8AE6-7193-4215-931E-30B5E4934C20}" presName="LevelTwoTextNode" presStyleLbl="node3" presStyleIdx="2" presStyleCnt="6">
        <dgm:presLayoutVars>
          <dgm:chPref val="3"/>
        </dgm:presLayoutVars>
      </dgm:prSet>
      <dgm:spPr/>
      <dgm:t>
        <a:bodyPr/>
        <a:lstStyle/>
        <a:p>
          <a:endParaRPr lang="sv-SE"/>
        </a:p>
      </dgm:t>
    </dgm:pt>
    <dgm:pt modelId="{8CB6C88D-66C5-4235-9D9D-DCF61FD98103}" type="pres">
      <dgm:prSet presAssocID="{566E8AE6-7193-4215-931E-30B5E4934C20}" presName="level3hierChild" presStyleCnt="0"/>
      <dgm:spPr/>
    </dgm:pt>
    <dgm:pt modelId="{D6ACE679-DF65-43BC-893D-64A2699932E7}" type="pres">
      <dgm:prSet presAssocID="{CC3F4EB9-0493-40D8-99E4-85AD70B1C300}" presName="conn2-1" presStyleLbl="parChTrans1D2" presStyleIdx="1" presStyleCnt="2"/>
      <dgm:spPr/>
      <dgm:t>
        <a:bodyPr/>
        <a:lstStyle/>
        <a:p>
          <a:endParaRPr lang="sv-SE"/>
        </a:p>
      </dgm:t>
    </dgm:pt>
    <dgm:pt modelId="{CBD8A024-63F7-4B1E-9F8C-82845066ECA4}" type="pres">
      <dgm:prSet presAssocID="{CC3F4EB9-0493-40D8-99E4-85AD70B1C300}" presName="connTx" presStyleLbl="parChTrans1D2" presStyleIdx="1" presStyleCnt="2"/>
      <dgm:spPr/>
      <dgm:t>
        <a:bodyPr/>
        <a:lstStyle/>
        <a:p>
          <a:endParaRPr lang="sv-SE"/>
        </a:p>
      </dgm:t>
    </dgm:pt>
    <dgm:pt modelId="{3FB7983D-A581-4369-9A6D-51C1DEFA530F}" type="pres">
      <dgm:prSet presAssocID="{BFDC7295-BEA8-447C-9A31-990611F4C7D9}" presName="root2" presStyleCnt="0"/>
      <dgm:spPr/>
    </dgm:pt>
    <dgm:pt modelId="{BDB38F9A-0C25-4942-A167-1F65DCFA9410}" type="pres">
      <dgm:prSet presAssocID="{BFDC7295-BEA8-447C-9A31-990611F4C7D9}" presName="LevelTwoTextNode" presStyleLbl="node2" presStyleIdx="1" presStyleCnt="2">
        <dgm:presLayoutVars>
          <dgm:chPref val="3"/>
        </dgm:presLayoutVars>
      </dgm:prSet>
      <dgm:spPr/>
      <dgm:t>
        <a:bodyPr/>
        <a:lstStyle/>
        <a:p>
          <a:endParaRPr lang="sv-SE"/>
        </a:p>
      </dgm:t>
    </dgm:pt>
    <dgm:pt modelId="{92CD2DA9-653C-4709-BDDF-D7BB474572EE}" type="pres">
      <dgm:prSet presAssocID="{BFDC7295-BEA8-447C-9A31-990611F4C7D9}" presName="level3hierChild" presStyleCnt="0"/>
      <dgm:spPr/>
    </dgm:pt>
    <dgm:pt modelId="{B760F685-8B0A-4B27-96FF-32D0AE95CB62}" type="pres">
      <dgm:prSet presAssocID="{AACE6289-76F0-45BB-A85C-96EA43463E40}" presName="conn2-1" presStyleLbl="parChTrans1D3" presStyleIdx="3" presStyleCnt="6"/>
      <dgm:spPr/>
      <dgm:t>
        <a:bodyPr/>
        <a:lstStyle/>
        <a:p>
          <a:endParaRPr lang="sv-SE"/>
        </a:p>
      </dgm:t>
    </dgm:pt>
    <dgm:pt modelId="{782F189A-8EC2-4CCA-949C-14B18749633A}" type="pres">
      <dgm:prSet presAssocID="{AACE6289-76F0-45BB-A85C-96EA43463E40}" presName="connTx" presStyleLbl="parChTrans1D3" presStyleIdx="3" presStyleCnt="6"/>
      <dgm:spPr/>
      <dgm:t>
        <a:bodyPr/>
        <a:lstStyle/>
        <a:p>
          <a:endParaRPr lang="sv-SE"/>
        </a:p>
      </dgm:t>
    </dgm:pt>
    <dgm:pt modelId="{79DFBF6D-4EE0-44A6-B602-F46E320A414C}" type="pres">
      <dgm:prSet presAssocID="{30B3790D-2654-48A0-9C3E-F6947187B8BD}" presName="root2" presStyleCnt="0"/>
      <dgm:spPr/>
    </dgm:pt>
    <dgm:pt modelId="{857460BB-326F-4355-9D23-632AA3373576}" type="pres">
      <dgm:prSet presAssocID="{30B3790D-2654-48A0-9C3E-F6947187B8BD}" presName="LevelTwoTextNode" presStyleLbl="node3" presStyleIdx="3" presStyleCnt="6">
        <dgm:presLayoutVars>
          <dgm:chPref val="3"/>
        </dgm:presLayoutVars>
      </dgm:prSet>
      <dgm:spPr/>
      <dgm:t>
        <a:bodyPr/>
        <a:lstStyle/>
        <a:p>
          <a:endParaRPr lang="sv-SE"/>
        </a:p>
      </dgm:t>
    </dgm:pt>
    <dgm:pt modelId="{8628E069-FB54-4053-A43A-6A795BB8CAB2}" type="pres">
      <dgm:prSet presAssocID="{30B3790D-2654-48A0-9C3E-F6947187B8BD}" presName="level3hierChild" presStyleCnt="0"/>
      <dgm:spPr/>
    </dgm:pt>
    <dgm:pt modelId="{C02334F0-F472-40CD-AE42-EBA062668E3E}" type="pres">
      <dgm:prSet presAssocID="{26C480AD-6297-4862-9DEA-9D985F1B3977}" presName="conn2-1" presStyleLbl="parChTrans1D3" presStyleIdx="4" presStyleCnt="6"/>
      <dgm:spPr/>
      <dgm:t>
        <a:bodyPr/>
        <a:lstStyle/>
        <a:p>
          <a:endParaRPr lang="sv-SE"/>
        </a:p>
      </dgm:t>
    </dgm:pt>
    <dgm:pt modelId="{AF7834EE-7E37-4B60-A6E0-D1B0A8DFEA7F}" type="pres">
      <dgm:prSet presAssocID="{26C480AD-6297-4862-9DEA-9D985F1B3977}" presName="connTx" presStyleLbl="parChTrans1D3" presStyleIdx="4" presStyleCnt="6"/>
      <dgm:spPr/>
      <dgm:t>
        <a:bodyPr/>
        <a:lstStyle/>
        <a:p>
          <a:endParaRPr lang="sv-SE"/>
        </a:p>
      </dgm:t>
    </dgm:pt>
    <dgm:pt modelId="{E87309F6-C5DC-4FFD-ADDB-D830807FE4AC}" type="pres">
      <dgm:prSet presAssocID="{84214ED0-65DB-4579-991A-1E0195FA598F}" presName="root2" presStyleCnt="0"/>
      <dgm:spPr/>
    </dgm:pt>
    <dgm:pt modelId="{E0D1A7C1-5465-4157-AE1B-A4874773CEB3}" type="pres">
      <dgm:prSet presAssocID="{84214ED0-65DB-4579-991A-1E0195FA598F}" presName="LevelTwoTextNode" presStyleLbl="node3" presStyleIdx="4" presStyleCnt="6">
        <dgm:presLayoutVars>
          <dgm:chPref val="3"/>
        </dgm:presLayoutVars>
      </dgm:prSet>
      <dgm:spPr/>
      <dgm:t>
        <a:bodyPr/>
        <a:lstStyle/>
        <a:p>
          <a:endParaRPr lang="sv-SE"/>
        </a:p>
      </dgm:t>
    </dgm:pt>
    <dgm:pt modelId="{0DAA89B0-F304-498D-BD05-13A6D0AA6C7C}" type="pres">
      <dgm:prSet presAssocID="{84214ED0-65DB-4579-991A-1E0195FA598F}" presName="level3hierChild" presStyleCnt="0"/>
      <dgm:spPr/>
    </dgm:pt>
    <dgm:pt modelId="{F36D8BA7-5819-4FDD-A09D-5DF58B31376F}" type="pres">
      <dgm:prSet presAssocID="{F95EED25-96EA-4692-8B7D-0CC448709265}" presName="conn2-1" presStyleLbl="parChTrans1D3" presStyleIdx="5" presStyleCnt="6"/>
      <dgm:spPr/>
      <dgm:t>
        <a:bodyPr/>
        <a:lstStyle/>
        <a:p>
          <a:endParaRPr lang="sv-SE"/>
        </a:p>
      </dgm:t>
    </dgm:pt>
    <dgm:pt modelId="{5E672CF3-242A-4FEC-AD21-CAA8A3BB2D30}" type="pres">
      <dgm:prSet presAssocID="{F95EED25-96EA-4692-8B7D-0CC448709265}" presName="connTx" presStyleLbl="parChTrans1D3" presStyleIdx="5" presStyleCnt="6"/>
      <dgm:spPr/>
      <dgm:t>
        <a:bodyPr/>
        <a:lstStyle/>
        <a:p>
          <a:endParaRPr lang="sv-SE"/>
        </a:p>
      </dgm:t>
    </dgm:pt>
    <dgm:pt modelId="{3BEBC328-89AE-4E56-A6BF-FD7A462A250F}" type="pres">
      <dgm:prSet presAssocID="{69195984-D791-4BE4-9EEE-5768DBEF4610}" presName="root2" presStyleCnt="0"/>
      <dgm:spPr/>
    </dgm:pt>
    <dgm:pt modelId="{41742B59-F5E0-4125-9361-C110F559A41A}" type="pres">
      <dgm:prSet presAssocID="{69195984-D791-4BE4-9EEE-5768DBEF4610}" presName="LevelTwoTextNode" presStyleLbl="node3" presStyleIdx="5" presStyleCnt="6">
        <dgm:presLayoutVars>
          <dgm:chPref val="3"/>
        </dgm:presLayoutVars>
      </dgm:prSet>
      <dgm:spPr/>
      <dgm:t>
        <a:bodyPr/>
        <a:lstStyle/>
        <a:p>
          <a:endParaRPr lang="sv-SE"/>
        </a:p>
      </dgm:t>
    </dgm:pt>
    <dgm:pt modelId="{2DB99146-183C-47FE-92AA-8AA2769224F0}" type="pres">
      <dgm:prSet presAssocID="{69195984-D791-4BE4-9EEE-5768DBEF4610}" presName="level3hierChild" presStyleCnt="0"/>
      <dgm:spPr/>
    </dgm:pt>
  </dgm:ptLst>
  <dgm:cxnLst>
    <dgm:cxn modelId="{2351001C-7A67-4021-82FC-7C0BE7BD9053}" type="presOf" srcId="{84214ED0-65DB-4579-991A-1E0195FA598F}" destId="{E0D1A7C1-5465-4157-AE1B-A4874773CEB3}" srcOrd="0" destOrd="0" presId="urn:microsoft.com/office/officeart/2005/8/layout/hierarchy2"/>
    <dgm:cxn modelId="{F7AC38D1-E437-46E2-9DEB-59170C8F5A86}" type="presOf" srcId="{63606B2F-B72D-4927-9386-EC543F81169E}" destId="{3AC4059E-8166-4EFA-81C2-913497F57DE1}" srcOrd="0" destOrd="0" presId="urn:microsoft.com/office/officeart/2005/8/layout/hierarchy2"/>
    <dgm:cxn modelId="{C01BC838-9A4C-44A2-8BC5-643F380331A4}" type="presOf" srcId="{A978192A-6D49-41EE-B815-3DD312242F70}" destId="{5C48E517-C925-4F1A-9F84-096D1620AC60}" srcOrd="0" destOrd="0" presId="urn:microsoft.com/office/officeart/2005/8/layout/hierarchy2"/>
    <dgm:cxn modelId="{24CFE91C-751C-4AFE-BC75-F30A8AB86386}" type="presOf" srcId="{566E8AE6-7193-4215-931E-30B5E4934C20}" destId="{8918E046-54C6-4D27-BD96-0F323E59D64F}" srcOrd="0" destOrd="0" presId="urn:microsoft.com/office/officeart/2005/8/layout/hierarchy2"/>
    <dgm:cxn modelId="{080CF2DA-CB8B-4376-BFD8-E4FF95E0CCD3}" type="presOf" srcId="{8132FE6F-E1D0-4C4B-A2A7-F3DD85F28EF0}" destId="{A710A796-8AD6-4A56-B518-F4378DD99128}" srcOrd="0" destOrd="0" presId="urn:microsoft.com/office/officeart/2005/8/layout/hierarchy2"/>
    <dgm:cxn modelId="{20A7F25B-2AFA-40EE-AF7C-29AA2B1A13CF}" type="presOf" srcId="{F95EED25-96EA-4692-8B7D-0CC448709265}" destId="{F36D8BA7-5819-4FDD-A09D-5DF58B31376F}" srcOrd="0" destOrd="0" presId="urn:microsoft.com/office/officeart/2005/8/layout/hierarchy2"/>
    <dgm:cxn modelId="{55987A32-6D6C-4B50-B0CD-398E1055B2E7}" type="presOf" srcId="{2E483482-1358-4077-9F06-57A5E82B7C95}" destId="{CB4548E1-5778-451C-BAF9-432C899904C8}" srcOrd="0" destOrd="0" presId="urn:microsoft.com/office/officeart/2005/8/layout/hierarchy2"/>
    <dgm:cxn modelId="{AC02999B-AB8F-4C4F-8B5B-8A48E9FA62FF}" type="presOf" srcId="{2CFA7E10-DD54-4456-B2F7-297643A58509}" destId="{CB2546B7-CCC4-43F7-89F1-7457DA4ED7B2}" srcOrd="1" destOrd="0" presId="urn:microsoft.com/office/officeart/2005/8/layout/hierarchy2"/>
    <dgm:cxn modelId="{6D699205-993C-4940-9010-3FC49AC55390}" type="presOf" srcId="{30B3790D-2654-48A0-9C3E-F6947187B8BD}" destId="{857460BB-326F-4355-9D23-632AA3373576}" srcOrd="0" destOrd="0" presId="urn:microsoft.com/office/officeart/2005/8/layout/hierarchy2"/>
    <dgm:cxn modelId="{0A8C3D77-A3BB-4126-8691-31EDE01192EA}" type="presOf" srcId="{26C480AD-6297-4862-9DEA-9D985F1B3977}" destId="{AF7834EE-7E37-4B60-A6E0-D1B0A8DFEA7F}" srcOrd="1" destOrd="0" presId="urn:microsoft.com/office/officeart/2005/8/layout/hierarchy2"/>
    <dgm:cxn modelId="{C02A4AC4-0DA6-4450-8787-FD4320040769}" type="presOf" srcId="{FCE2BA0B-3BF2-4D57-9A21-0E1F68D4B9F1}" destId="{F457F0B1-0318-49B5-8DF1-6F529CE770AE}" srcOrd="1" destOrd="0" presId="urn:microsoft.com/office/officeart/2005/8/layout/hierarchy2"/>
    <dgm:cxn modelId="{666C098C-7833-4498-A249-F060EA778A1A}" type="presOf" srcId="{CC3F4EB9-0493-40D8-99E4-85AD70B1C300}" destId="{D6ACE679-DF65-43BC-893D-64A2699932E7}" srcOrd="0" destOrd="0" presId="urn:microsoft.com/office/officeart/2005/8/layout/hierarchy2"/>
    <dgm:cxn modelId="{8201513D-07BB-4B88-869C-3F1ADBEC8A37}" type="presOf" srcId="{26C480AD-6297-4862-9DEA-9D985F1B3977}" destId="{C02334F0-F472-40CD-AE42-EBA062668E3E}" srcOrd="0" destOrd="0" presId="urn:microsoft.com/office/officeart/2005/8/layout/hierarchy2"/>
    <dgm:cxn modelId="{AA3DFBEF-2C7D-421B-BBE5-41BFD48F1FF1}" srcId="{A978192A-6D49-41EE-B815-3DD312242F70}" destId="{8132FE6F-E1D0-4C4B-A2A7-F3DD85F28EF0}" srcOrd="0" destOrd="0" parTransId="{27F58D41-C5BE-4198-B97F-F1A9E3A7310F}" sibTransId="{D0781144-21D5-4E2E-942C-5ADE9469A721}"/>
    <dgm:cxn modelId="{3104FE37-E4F7-43B8-ABA9-679F07C3B316}" type="presOf" srcId="{2CFA7E10-DD54-4456-B2F7-297643A58509}" destId="{1E61CAFE-072B-401D-826E-588A423BA281}" srcOrd="0" destOrd="0" presId="urn:microsoft.com/office/officeart/2005/8/layout/hierarchy2"/>
    <dgm:cxn modelId="{21897F8E-C84D-4B41-97D6-2DE6DD2189ED}" srcId="{BFDC7295-BEA8-447C-9A31-990611F4C7D9}" destId="{30B3790D-2654-48A0-9C3E-F6947187B8BD}" srcOrd="0" destOrd="0" parTransId="{AACE6289-76F0-45BB-A85C-96EA43463E40}" sibTransId="{CC4F9550-C582-469B-A17B-C7A6DFD2FC50}"/>
    <dgm:cxn modelId="{595BD925-44FC-493C-BE0F-356937BB3679}" type="presOf" srcId="{AACE6289-76F0-45BB-A85C-96EA43463E40}" destId="{B760F685-8B0A-4B27-96FF-32D0AE95CB62}" srcOrd="0" destOrd="0" presId="urn:microsoft.com/office/officeart/2005/8/layout/hierarchy2"/>
    <dgm:cxn modelId="{705D89FF-D528-40A1-9457-0B98549CE413}" srcId="{8132FE6F-E1D0-4C4B-A2A7-F3DD85F28EF0}" destId="{63606B2F-B72D-4927-9386-EC543F81169E}" srcOrd="0" destOrd="0" parTransId="{FCE2BA0B-3BF2-4D57-9A21-0E1F68D4B9F1}" sibTransId="{8C33BB12-BD34-42F1-8515-D30A77921A62}"/>
    <dgm:cxn modelId="{9515DC41-16BA-4772-AB8D-FB4DA2A2658E}" type="presOf" srcId="{FCE2BA0B-3BF2-4D57-9A21-0E1F68D4B9F1}" destId="{7E9A2B25-9F62-4108-8A56-70015240BE16}" srcOrd="0" destOrd="0" presId="urn:microsoft.com/office/officeart/2005/8/layout/hierarchy2"/>
    <dgm:cxn modelId="{0B35D9D5-DAA7-47B3-BA9D-F2F308AFA176}" srcId="{BFDC7295-BEA8-447C-9A31-990611F4C7D9}" destId="{84214ED0-65DB-4579-991A-1E0195FA598F}" srcOrd="1" destOrd="0" parTransId="{26C480AD-6297-4862-9DEA-9D985F1B3977}" sibTransId="{F1CD8A3B-8650-443D-A298-0510A1DD9F4A}"/>
    <dgm:cxn modelId="{93E286B3-B132-4D6B-A75F-D8252C28AB99}" type="presOf" srcId="{961CC9E9-A3D7-4202-9AE6-191E91EE3C64}" destId="{0BE0DF4C-2134-4F09-BB97-96916B1E3036}" srcOrd="0" destOrd="0" presId="urn:microsoft.com/office/officeart/2005/8/layout/hierarchy2"/>
    <dgm:cxn modelId="{68BEE53E-EAAD-401A-87E4-296FA1B5B2DB}" type="presOf" srcId="{AACE6289-76F0-45BB-A85C-96EA43463E40}" destId="{782F189A-8EC2-4CCA-949C-14B18749633A}" srcOrd="1" destOrd="0" presId="urn:microsoft.com/office/officeart/2005/8/layout/hierarchy2"/>
    <dgm:cxn modelId="{A5DD9C76-B335-4F98-BEC7-B21283E8B810}" srcId="{63606B2F-B72D-4927-9386-EC543F81169E}" destId="{E64F8124-73D3-4C01-A04F-153C0FEEFACC}" srcOrd="1" destOrd="0" parTransId="{2CFA7E10-DD54-4456-B2F7-297643A58509}" sibTransId="{B41A24E8-962F-4B9E-872C-DC379F76C471}"/>
    <dgm:cxn modelId="{95AB3BE0-E3FB-4B3E-8E1E-977DB216E37F}" srcId="{63606B2F-B72D-4927-9386-EC543F81169E}" destId="{2E483482-1358-4077-9F06-57A5E82B7C95}" srcOrd="0" destOrd="0" parTransId="{5CD599CC-0D08-47FF-B580-EEA0013711CB}" sibTransId="{84B5F66A-749A-41B8-BCC7-B76EAA62BF41}"/>
    <dgm:cxn modelId="{199389E4-EEDD-47CA-A4AE-60DD0AAFD497}" srcId="{8132FE6F-E1D0-4C4B-A2A7-F3DD85F28EF0}" destId="{BFDC7295-BEA8-447C-9A31-990611F4C7D9}" srcOrd="1" destOrd="0" parTransId="{CC3F4EB9-0493-40D8-99E4-85AD70B1C300}" sibTransId="{10DB2C92-6FD2-4F47-882A-328B4E471E46}"/>
    <dgm:cxn modelId="{04B69F79-B9C0-44D6-B8D9-D31DC2160189}" srcId="{BFDC7295-BEA8-447C-9A31-990611F4C7D9}" destId="{69195984-D791-4BE4-9EEE-5768DBEF4610}" srcOrd="2" destOrd="0" parTransId="{F95EED25-96EA-4692-8B7D-0CC448709265}" sibTransId="{C1EFC314-B350-4CD0-9A88-61D340A53F2A}"/>
    <dgm:cxn modelId="{0951DF09-1E9D-49D5-B91B-59695D4A5CD1}" type="presOf" srcId="{BFDC7295-BEA8-447C-9A31-990611F4C7D9}" destId="{BDB38F9A-0C25-4942-A167-1F65DCFA9410}" srcOrd="0" destOrd="0" presId="urn:microsoft.com/office/officeart/2005/8/layout/hierarchy2"/>
    <dgm:cxn modelId="{1D987ADF-D524-424C-A4EA-6AD05BE26DE9}" type="presOf" srcId="{CC3F4EB9-0493-40D8-99E4-85AD70B1C300}" destId="{CBD8A024-63F7-4B1E-9F8C-82845066ECA4}" srcOrd="1" destOrd="0" presId="urn:microsoft.com/office/officeart/2005/8/layout/hierarchy2"/>
    <dgm:cxn modelId="{75448742-A7A6-4EBB-84EE-7D1FFBD8484C}" type="presOf" srcId="{69195984-D791-4BE4-9EEE-5768DBEF4610}" destId="{41742B59-F5E0-4125-9361-C110F559A41A}" srcOrd="0" destOrd="0" presId="urn:microsoft.com/office/officeart/2005/8/layout/hierarchy2"/>
    <dgm:cxn modelId="{83B97EA6-68ED-44B0-95AF-30AB69A1521E}" srcId="{63606B2F-B72D-4927-9386-EC543F81169E}" destId="{566E8AE6-7193-4215-931E-30B5E4934C20}" srcOrd="2" destOrd="0" parTransId="{961CC9E9-A3D7-4202-9AE6-191E91EE3C64}" sibTransId="{8925CB15-7ED1-4924-BAB3-C4CCC5DF4688}"/>
    <dgm:cxn modelId="{3AD4D520-30D1-4076-8467-8BFB68BBCD05}" type="presOf" srcId="{5CD599CC-0D08-47FF-B580-EEA0013711CB}" destId="{32A7B04C-6954-40DF-83F7-40B75A948232}" srcOrd="1" destOrd="0" presId="urn:microsoft.com/office/officeart/2005/8/layout/hierarchy2"/>
    <dgm:cxn modelId="{2FB08B2E-0443-49D6-80E4-221A02D2E533}" type="presOf" srcId="{5CD599CC-0D08-47FF-B580-EEA0013711CB}" destId="{8DC6BC84-6F3A-4E21-9D3D-EEC4895CE9D7}" srcOrd="0" destOrd="0" presId="urn:microsoft.com/office/officeart/2005/8/layout/hierarchy2"/>
    <dgm:cxn modelId="{6FBAE278-2D1C-4376-A49E-DF68E2D901B4}" type="presOf" srcId="{E64F8124-73D3-4C01-A04F-153C0FEEFACC}" destId="{CF64E702-5049-447C-A101-24E413695E36}" srcOrd="0" destOrd="0" presId="urn:microsoft.com/office/officeart/2005/8/layout/hierarchy2"/>
    <dgm:cxn modelId="{A900DB9D-8E3C-4B50-A923-6801F0A97888}" type="presOf" srcId="{961CC9E9-A3D7-4202-9AE6-191E91EE3C64}" destId="{8634F466-1602-4A25-BA63-FCA5B8FD7B3C}" srcOrd="1" destOrd="0" presId="urn:microsoft.com/office/officeart/2005/8/layout/hierarchy2"/>
    <dgm:cxn modelId="{CD3F3371-51B2-488C-A5DB-C567954A4AD9}" type="presOf" srcId="{F95EED25-96EA-4692-8B7D-0CC448709265}" destId="{5E672CF3-242A-4FEC-AD21-CAA8A3BB2D30}" srcOrd="1" destOrd="0" presId="urn:microsoft.com/office/officeart/2005/8/layout/hierarchy2"/>
    <dgm:cxn modelId="{5949945D-C6BF-45AE-B2EE-7A328F76F123}" type="presParOf" srcId="{5C48E517-C925-4F1A-9F84-096D1620AC60}" destId="{90C1FBB5-13AC-43D7-BD22-501DA942669C}" srcOrd="0" destOrd="0" presId="urn:microsoft.com/office/officeart/2005/8/layout/hierarchy2"/>
    <dgm:cxn modelId="{B5E3A528-8172-4F80-A001-68A4D1A05527}" type="presParOf" srcId="{90C1FBB5-13AC-43D7-BD22-501DA942669C}" destId="{A710A796-8AD6-4A56-B518-F4378DD99128}" srcOrd="0" destOrd="0" presId="urn:microsoft.com/office/officeart/2005/8/layout/hierarchy2"/>
    <dgm:cxn modelId="{3CA5CBC0-4562-4E82-9867-9FE5702A4244}" type="presParOf" srcId="{90C1FBB5-13AC-43D7-BD22-501DA942669C}" destId="{F36A175E-4502-4DD7-92BD-AFF9BDABB6D4}" srcOrd="1" destOrd="0" presId="urn:microsoft.com/office/officeart/2005/8/layout/hierarchy2"/>
    <dgm:cxn modelId="{1F3AF1D9-4018-4A8E-AE15-521064058C6D}" type="presParOf" srcId="{F36A175E-4502-4DD7-92BD-AFF9BDABB6D4}" destId="{7E9A2B25-9F62-4108-8A56-70015240BE16}" srcOrd="0" destOrd="0" presId="urn:microsoft.com/office/officeart/2005/8/layout/hierarchy2"/>
    <dgm:cxn modelId="{B39BF3BC-6C13-4136-A63E-B95775B69D23}" type="presParOf" srcId="{7E9A2B25-9F62-4108-8A56-70015240BE16}" destId="{F457F0B1-0318-49B5-8DF1-6F529CE770AE}" srcOrd="0" destOrd="0" presId="urn:microsoft.com/office/officeart/2005/8/layout/hierarchy2"/>
    <dgm:cxn modelId="{1A6609F9-F004-4909-B167-E03CC4C58678}" type="presParOf" srcId="{F36A175E-4502-4DD7-92BD-AFF9BDABB6D4}" destId="{94CB2FD8-7AAC-4D6C-8E87-684841979CBD}" srcOrd="1" destOrd="0" presId="urn:microsoft.com/office/officeart/2005/8/layout/hierarchy2"/>
    <dgm:cxn modelId="{C6EC4859-F9B7-462B-9B4E-8E0808833EAD}" type="presParOf" srcId="{94CB2FD8-7AAC-4D6C-8E87-684841979CBD}" destId="{3AC4059E-8166-4EFA-81C2-913497F57DE1}" srcOrd="0" destOrd="0" presId="urn:microsoft.com/office/officeart/2005/8/layout/hierarchy2"/>
    <dgm:cxn modelId="{6990F9F6-C435-4F8A-B3BC-FE7DCE6613D3}" type="presParOf" srcId="{94CB2FD8-7AAC-4D6C-8E87-684841979CBD}" destId="{B9E3F4E9-CA26-44D6-97C5-D45A6AE0BD0A}" srcOrd="1" destOrd="0" presId="urn:microsoft.com/office/officeart/2005/8/layout/hierarchy2"/>
    <dgm:cxn modelId="{552A53D9-B5B7-4F2B-8482-C96BF95F2089}" type="presParOf" srcId="{B9E3F4E9-CA26-44D6-97C5-D45A6AE0BD0A}" destId="{8DC6BC84-6F3A-4E21-9D3D-EEC4895CE9D7}" srcOrd="0" destOrd="0" presId="urn:microsoft.com/office/officeart/2005/8/layout/hierarchy2"/>
    <dgm:cxn modelId="{E930537F-3918-4A70-B518-1F7A0134350A}" type="presParOf" srcId="{8DC6BC84-6F3A-4E21-9D3D-EEC4895CE9D7}" destId="{32A7B04C-6954-40DF-83F7-40B75A948232}" srcOrd="0" destOrd="0" presId="urn:microsoft.com/office/officeart/2005/8/layout/hierarchy2"/>
    <dgm:cxn modelId="{B266A5DF-3061-4CAE-B610-48023F139204}" type="presParOf" srcId="{B9E3F4E9-CA26-44D6-97C5-D45A6AE0BD0A}" destId="{D4FAB0AC-D794-4573-80D8-002144D201ED}" srcOrd="1" destOrd="0" presId="urn:microsoft.com/office/officeart/2005/8/layout/hierarchy2"/>
    <dgm:cxn modelId="{3D158164-690A-44C2-8F15-D437DE4382D1}" type="presParOf" srcId="{D4FAB0AC-D794-4573-80D8-002144D201ED}" destId="{CB4548E1-5778-451C-BAF9-432C899904C8}" srcOrd="0" destOrd="0" presId="urn:microsoft.com/office/officeart/2005/8/layout/hierarchy2"/>
    <dgm:cxn modelId="{70D060E7-16DA-40A6-8368-FAC69DA18F5F}" type="presParOf" srcId="{D4FAB0AC-D794-4573-80D8-002144D201ED}" destId="{59AD23EB-5C51-4357-A572-CD5B5B398B10}" srcOrd="1" destOrd="0" presId="urn:microsoft.com/office/officeart/2005/8/layout/hierarchy2"/>
    <dgm:cxn modelId="{F1D509C5-EBAE-4DB9-BB02-6A5F08F1CE5D}" type="presParOf" srcId="{B9E3F4E9-CA26-44D6-97C5-D45A6AE0BD0A}" destId="{1E61CAFE-072B-401D-826E-588A423BA281}" srcOrd="2" destOrd="0" presId="urn:microsoft.com/office/officeart/2005/8/layout/hierarchy2"/>
    <dgm:cxn modelId="{41EF8DAF-C32C-441E-9917-ECCC5A7F53F9}" type="presParOf" srcId="{1E61CAFE-072B-401D-826E-588A423BA281}" destId="{CB2546B7-CCC4-43F7-89F1-7457DA4ED7B2}" srcOrd="0" destOrd="0" presId="urn:microsoft.com/office/officeart/2005/8/layout/hierarchy2"/>
    <dgm:cxn modelId="{2B4FDEDA-D3CE-49AD-8462-6BE088725443}" type="presParOf" srcId="{B9E3F4E9-CA26-44D6-97C5-D45A6AE0BD0A}" destId="{0F8C8BAE-83CC-4D08-B407-5BB3F059830D}" srcOrd="3" destOrd="0" presId="urn:microsoft.com/office/officeart/2005/8/layout/hierarchy2"/>
    <dgm:cxn modelId="{11AFAEDD-5A70-4DFC-8C3A-702358731080}" type="presParOf" srcId="{0F8C8BAE-83CC-4D08-B407-5BB3F059830D}" destId="{CF64E702-5049-447C-A101-24E413695E36}" srcOrd="0" destOrd="0" presId="urn:microsoft.com/office/officeart/2005/8/layout/hierarchy2"/>
    <dgm:cxn modelId="{454A2E98-77A5-404E-89FC-CB8564596767}" type="presParOf" srcId="{0F8C8BAE-83CC-4D08-B407-5BB3F059830D}" destId="{FB63AE14-6F89-4C41-9ED0-5013812C049F}" srcOrd="1" destOrd="0" presId="urn:microsoft.com/office/officeart/2005/8/layout/hierarchy2"/>
    <dgm:cxn modelId="{6737EB8B-0EA1-4378-8304-F2F42A1DE175}" type="presParOf" srcId="{B9E3F4E9-CA26-44D6-97C5-D45A6AE0BD0A}" destId="{0BE0DF4C-2134-4F09-BB97-96916B1E3036}" srcOrd="4" destOrd="0" presId="urn:microsoft.com/office/officeart/2005/8/layout/hierarchy2"/>
    <dgm:cxn modelId="{3E633F11-462C-4D33-ABDB-8F2041EF5C44}" type="presParOf" srcId="{0BE0DF4C-2134-4F09-BB97-96916B1E3036}" destId="{8634F466-1602-4A25-BA63-FCA5B8FD7B3C}" srcOrd="0" destOrd="0" presId="urn:microsoft.com/office/officeart/2005/8/layout/hierarchy2"/>
    <dgm:cxn modelId="{383C3024-C924-4A96-90B0-06CE3A00164F}" type="presParOf" srcId="{B9E3F4E9-CA26-44D6-97C5-D45A6AE0BD0A}" destId="{E9B30577-9C55-4197-A0D1-567A6527C15C}" srcOrd="5" destOrd="0" presId="urn:microsoft.com/office/officeart/2005/8/layout/hierarchy2"/>
    <dgm:cxn modelId="{C1F45CF2-4008-401F-89D2-8041A22E5422}" type="presParOf" srcId="{E9B30577-9C55-4197-A0D1-567A6527C15C}" destId="{8918E046-54C6-4D27-BD96-0F323E59D64F}" srcOrd="0" destOrd="0" presId="urn:microsoft.com/office/officeart/2005/8/layout/hierarchy2"/>
    <dgm:cxn modelId="{98A64E84-4B15-4C64-8785-DE8118F235CA}" type="presParOf" srcId="{E9B30577-9C55-4197-A0D1-567A6527C15C}" destId="{8CB6C88D-66C5-4235-9D9D-DCF61FD98103}" srcOrd="1" destOrd="0" presId="urn:microsoft.com/office/officeart/2005/8/layout/hierarchy2"/>
    <dgm:cxn modelId="{648C8395-5EE2-4A1B-8EF4-9C3A0C3BE77C}" type="presParOf" srcId="{F36A175E-4502-4DD7-92BD-AFF9BDABB6D4}" destId="{D6ACE679-DF65-43BC-893D-64A2699932E7}" srcOrd="2" destOrd="0" presId="urn:microsoft.com/office/officeart/2005/8/layout/hierarchy2"/>
    <dgm:cxn modelId="{3DB3F169-B117-4D6C-8838-9101BA76A22C}" type="presParOf" srcId="{D6ACE679-DF65-43BC-893D-64A2699932E7}" destId="{CBD8A024-63F7-4B1E-9F8C-82845066ECA4}" srcOrd="0" destOrd="0" presId="urn:microsoft.com/office/officeart/2005/8/layout/hierarchy2"/>
    <dgm:cxn modelId="{7FE4D9D6-66B8-4105-9ABE-532A440CD8D9}" type="presParOf" srcId="{F36A175E-4502-4DD7-92BD-AFF9BDABB6D4}" destId="{3FB7983D-A581-4369-9A6D-51C1DEFA530F}" srcOrd="3" destOrd="0" presId="urn:microsoft.com/office/officeart/2005/8/layout/hierarchy2"/>
    <dgm:cxn modelId="{21EBE012-DC02-427C-A721-C9F855F018E7}" type="presParOf" srcId="{3FB7983D-A581-4369-9A6D-51C1DEFA530F}" destId="{BDB38F9A-0C25-4942-A167-1F65DCFA9410}" srcOrd="0" destOrd="0" presId="urn:microsoft.com/office/officeart/2005/8/layout/hierarchy2"/>
    <dgm:cxn modelId="{70F08A10-07D8-4396-ABBD-F51AE8CE42F0}" type="presParOf" srcId="{3FB7983D-A581-4369-9A6D-51C1DEFA530F}" destId="{92CD2DA9-653C-4709-BDDF-D7BB474572EE}" srcOrd="1" destOrd="0" presId="urn:microsoft.com/office/officeart/2005/8/layout/hierarchy2"/>
    <dgm:cxn modelId="{8D80CF54-8178-4D00-BBAF-47935BF4973A}" type="presParOf" srcId="{92CD2DA9-653C-4709-BDDF-D7BB474572EE}" destId="{B760F685-8B0A-4B27-96FF-32D0AE95CB62}" srcOrd="0" destOrd="0" presId="urn:microsoft.com/office/officeart/2005/8/layout/hierarchy2"/>
    <dgm:cxn modelId="{6FF585D6-2521-471D-B9BC-B9F61E500A33}" type="presParOf" srcId="{B760F685-8B0A-4B27-96FF-32D0AE95CB62}" destId="{782F189A-8EC2-4CCA-949C-14B18749633A}" srcOrd="0" destOrd="0" presId="urn:microsoft.com/office/officeart/2005/8/layout/hierarchy2"/>
    <dgm:cxn modelId="{60D2749E-B565-4BDC-8737-AE77FE0B37A7}" type="presParOf" srcId="{92CD2DA9-653C-4709-BDDF-D7BB474572EE}" destId="{79DFBF6D-4EE0-44A6-B602-F46E320A414C}" srcOrd="1" destOrd="0" presId="urn:microsoft.com/office/officeart/2005/8/layout/hierarchy2"/>
    <dgm:cxn modelId="{972D19D9-FAC6-4DB4-BCC4-36D279C58F7F}" type="presParOf" srcId="{79DFBF6D-4EE0-44A6-B602-F46E320A414C}" destId="{857460BB-326F-4355-9D23-632AA3373576}" srcOrd="0" destOrd="0" presId="urn:microsoft.com/office/officeart/2005/8/layout/hierarchy2"/>
    <dgm:cxn modelId="{178EF4FA-E8FC-4210-91E4-74F370C6BBFF}" type="presParOf" srcId="{79DFBF6D-4EE0-44A6-B602-F46E320A414C}" destId="{8628E069-FB54-4053-A43A-6A795BB8CAB2}" srcOrd="1" destOrd="0" presId="urn:microsoft.com/office/officeart/2005/8/layout/hierarchy2"/>
    <dgm:cxn modelId="{B20ADC36-1E5D-4B60-AF33-9306E6B4E3DE}" type="presParOf" srcId="{92CD2DA9-653C-4709-BDDF-D7BB474572EE}" destId="{C02334F0-F472-40CD-AE42-EBA062668E3E}" srcOrd="2" destOrd="0" presId="urn:microsoft.com/office/officeart/2005/8/layout/hierarchy2"/>
    <dgm:cxn modelId="{0A5188C4-5994-4AFD-AAA3-B0DC80B94597}" type="presParOf" srcId="{C02334F0-F472-40CD-AE42-EBA062668E3E}" destId="{AF7834EE-7E37-4B60-A6E0-D1B0A8DFEA7F}" srcOrd="0" destOrd="0" presId="urn:microsoft.com/office/officeart/2005/8/layout/hierarchy2"/>
    <dgm:cxn modelId="{3303EBF1-8E57-4971-BD2B-94D772A746C5}" type="presParOf" srcId="{92CD2DA9-653C-4709-BDDF-D7BB474572EE}" destId="{E87309F6-C5DC-4FFD-ADDB-D830807FE4AC}" srcOrd="3" destOrd="0" presId="urn:microsoft.com/office/officeart/2005/8/layout/hierarchy2"/>
    <dgm:cxn modelId="{00DCD398-ECF8-42F7-92B6-4C4DA5D72E20}" type="presParOf" srcId="{E87309F6-C5DC-4FFD-ADDB-D830807FE4AC}" destId="{E0D1A7C1-5465-4157-AE1B-A4874773CEB3}" srcOrd="0" destOrd="0" presId="urn:microsoft.com/office/officeart/2005/8/layout/hierarchy2"/>
    <dgm:cxn modelId="{CC92B3B6-858B-4F6F-AC40-32A5739D41B3}" type="presParOf" srcId="{E87309F6-C5DC-4FFD-ADDB-D830807FE4AC}" destId="{0DAA89B0-F304-498D-BD05-13A6D0AA6C7C}" srcOrd="1" destOrd="0" presId="urn:microsoft.com/office/officeart/2005/8/layout/hierarchy2"/>
    <dgm:cxn modelId="{825E389A-61A2-4FA9-A46F-D6CAD9DEC0A4}" type="presParOf" srcId="{92CD2DA9-653C-4709-BDDF-D7BB474572EE}" destId="{F36D8BA7-5819-4FDD-A09D-5DF58B31376F}" srcOrd="4" destOrd="0" presId="urn:microsoft.com/office/officeart/2005/8/layout/hierarchy2"/>
    <dgm:cxn modelId="{A88FFE08-032A-41AF-A78D-32F35CCCB9EB}" type="presParOf" srcId="{F36D8BA7-5819-4FDD-A09D-5DF58B31376F}" destId="{5E672CF3-242A-4FEC-AD21-CAA8A3BB2D30}" srcOrd="0" destOrd="0" presId="urn:microsoft.com/office/officeart/2005/8/layout/hierarchy2"/>
    <dgm:cxn modelId="{709A9C29-8BA0-4590-9FC2-51D5487667F0}" type="presParOf" srcId="{92CD2DA9-653C-4709-BDDF-D7BB474572EE}" destId="{3BEBC328-89AE-4E56-A6BF-FD7A462A250F}" srcOrd="5" destOrd="0" presId="urn:microsoft.com/office/officeart/2005/8/layout/hierarchy2"/>
    <dgm:cxn modelId="{D029E9C0-DFD7-4034-8661-1CB84337B8B3}" type="presParOf" srcId="{3BEBC328-89AE-4E56-A6BF-FD7A462A250F}" destId="{41742B59-F5E0-4125-9361-C110F559A41A}" srcOrd="0" destOrd="0" presId="urn:microsoft.com/office/officeart/2005/8/layout/hierarchy2"/>
    <dgm:cxn modelId="{83181546-E2A9-462C-A3CB-0AD362B7BD98}" type="presParOf" srcId="{3BEBC328-89AE-4E56-A6BF-FD7A462A250F}" destId="{2DB99146-183C-47FE-92AA-8AA2769224F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0A796-8AD6-4A56-B518-F4378DD99128}">
      <dsp:nvSpPr>
        <dsp:cNvPr id="0" name=""/>
        <dsp:cNvSpPr/>
      </dsp:nvSpPr>
      <dsp:spPr>
        <a:xfrm>
          <a:off x="42066" y="1894250"/>
          <a:ext cx="1315662" cy="65783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dirty="0" smtClean="0"/>
            <a:t>E-hälsa</a:t>
          </a:r>
          <a:endParaRPr lang="sv-SE" sz="1300" kern="1200" dirty="0"/>
        </a:p>
      </dsp:txBody>
      <dsp:txXfrm>
        <a:off x="61333" y="1913517"/>
        <a:ext cx="1277128" cy="619297"/>
      </dsp:txXfrm>
    </dsp:sp>
    <dsp:sp modelId="{7E9A2B25-9F62-4108-8A56-70015240BE16}">
      <dsp:nvSpPr>
        <dsp:cNvPr id="0" name=""/>
        <dsp:cNvSpPr/>
      </dsp:nvSpPr>
      <dsp:spPr>
        <a:xfrm rot="17692822">
          <a:off x="995435" y="1642471"/>
          <a:ext cx="1250853" cy="26630"/>
        </a:xfrm>
        <a:custGeom>
          <a:avLst/>
          <a:gdLst/>
          <a:ahLst/>
          <a:cxnLst/>
          <a:rect l="0" t="0" r="0" b="0"/>
          <a:pathLst>
            <a:path>
              <a:moveTo>
                <a:pt x="0" y="13315"/>
              </a:moveTo>
              <a:lnTo>
                <a:pt x="1250853" y="1331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dirty="0"/>
        </a:p>
      </dsp:txBody>
      <dsp:txXfrm>
        <a:off x="1589591" y="1624515"/>
        <a:ext cx="62542" cy="62542"/>
      </dsp:txXfrm>
    </dsp:sp>
    <dsp:sp modelId="{3AC4059E-8166-4EFA-81C2-913497F57DE1}">
      <dsp:nvSpPr>
        <dsp:cNvPr id="0" name=""/>
        <dsp:cNvSpPr/>
      </dsp:nvSpPr>
      <dsp:spPr>
        <a:xfrm>
          <a:off x="1883995" y="759491"/>
          <a:ext cx="1315662" cy="65783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dirty="0" smtClean="0"/>
            <a:t>Superanvändare</a:t>
          </a:r>
          <a:endParaRPr lang="sv-SE" sz="1300" kern="1200" dirty="0"/>
        </a:p>
      </dsp:txBody>
      <dsp:txXfrm>
        <a:off x="1903262" y="778758"/>
        <a:ext cx="1277128" cy="619297"/>
      </dsp:txXfrm>
    </dsp:sp>
    <dsp:sp modelId="{8DC6BC84-6F3A-4E21-9D3D-EEC4895CE9D7}">
      <dsp:nvSpPr>
        <dsp:cNvPr id="0" name=""/>
        <dsp:cNvSpPr/>
      </dsp:nvSpPr>
      <dsp:spPr>
        <a:xfrm rot="18289469">
          <a:off x="3002014" y="696838"/>
          <a:ext cx="921551" cy="26630"/>
        </a:xfrm>
        <a:custGeom>
          <a:avLst/>
          <a:gdLst/>
          <a:ahLst/>
          <a:cxnLst/>
          <a:rect l="0" t="0" r="0" b="0"/>
          <a:pathLst>
            <a:path>
              <a:moveTo>
                <a:pt x="0" y="13315"/>
              </a:moveTo>
              <a:lnTo>
                <a:pt x="921551" y="13315"/>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dirty="0"/>
        </a:p>
      </dsp:txBody>
      <dsp:txXfrm>
        <a:off x="3439751" y="687115"/>
        <a:ext cx="46077" cy="46077"/>
      </dsp:txXfrm>
    </dsp:sp>
    <dsp:sp modelId="{CB4548E1-5778-451C-BAF9-432C899904C8}">
      <dsp:nvSpPr>
        <dsp:cNvPr id="0" name=""/>
        <dsp:cNvSpPr/>
      </dsp:nvSpPr>
      <dsp:spPr>
        <a:xfrm>
          <a:off x="3725923" y="2985"/>
          <a:ext cx="1315662" cy="65783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dirty="0" smtClean="0"/>
            <a:t>Användare</a:t>
          </a:r>
          <a:endParaRPr lang="sv-SE" sz="1300" kern="1200" dirty="0"/>
        </a:p>
      </dsp:txBody>
      <dsp:txXfrm>
        <a:off x="3745190" y="22252"/>
        <a:ext cx="1277128" cy="619297"/>
      </dsp:txXfrm>
    </dsp:sp>
    <dsp:sp modelId="{1E61CAFE-072B-401D-826E-588A423BA281}">
      <dsp:nvSpPr>
        <dsp:cNvPr id="0" name=""/>
        <dsp:cNvSpPr/>
      </dsp:nvSpPr>
      <dsp:spPr>
        <a:xfrm>
          <a:off x="3199657" y="1075091"/>
          <a:ext cx="526265" cy="26630"/>
        </a:xfrm>
        <a:custGeom>
          <a:avLst/>
          <a:gdLst/>
          <a:ahLst/>
          <a:cxnLst/>
          <a:rect l="0" t="0" r="0" b="0"/>
          <a:pathLst>
            <a:path>
              <a:moveTo>
                <a:pt x="0" y="13315"/>
              </a:moveTo>
              <a:lnTo>
                <a:pt x="526265" y="13315"/>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dirty="0"/>
        </a:p>
      </dsp:txBody>
      <dsp:txXfrm>
        <a:off x="3449633" y="1075250"/>
        <a:ext cx="26313" cy="26313"/>
      </dsp:txXfrm>
    </dsp:sp>
    <dsp:sp modelId="{CF64E702-5049-447C-A101-24E413695E36}">
      <dsp:nvSpPr>
        <dsp:cNvPr id="0" name=""/>
        <dsp:cNvSpPr/>
      </dsp:nvSpPr>
      <dsp:spPr>
        <a:xfrm>
          <a:off x="3725923" y="759491"/>
          <a:ext cx="1315662" cy="65783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dirty="0" smtClean="0"/>
            <a:t>Användare</a:t>
          </a:r>
          <a:endParaRPr lang="sv-SE" sz="1300" kern="1200" dirty="0"/>
        </a:p>
      </dsp:txBody>
      <dsp:txXfrm>
        <a:off x="3745190" y="778758"/>
        <a:ext cx="1277128" cy="619297"/>
      </dsp:txXfrm>
    </dsp:sp>
    <dsp:sp modelId="{0BE0DF4C-2134-4F09-BB97-96916B1E3036}">
      <dsp:nvSpPr>
        <dsp:cNvPr id="0" name=""/>
        <dsp:cNvSpPr/>
      </dsp:nvSpPr>
      <dsp:spPr>
        <a:xfrm rot="3310531">
          <a:off x="3002014" y="1453344"/>
          <a:ext cx="921551" cy="26630"/>
        </a:xfrm>
        <a:custGeom>
          <a:avLst/>
          <a:gdLst/>
          <a:ahLst/>
          <a:cxnLst/>
          <a:rect l="0" t="0" r="0" b="0"/>
          <a:pathLst>
            <a:path>
              <a:moveTo>
                <a:pt x="0" y="13315"/>
              </a:moveTo>
              <a:lnTo>
                <a:pt x="921551" y="13315"/>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dirty="0"/>
        </a:p>
      </dsp:txBody>
      <dsp:txXfrm>
        <a:off x="3439751" y="1443621"/>
        <a:ext cx="46077" cy="46077"/>
      </dsp:txXfrm>
    </dsp:sp>
    <dsp:sp modelId="{8918E046-54C6-4D27-BD96-0F323E59D64F}">
      <dsp:nvSpPr>
        <dsp:cNvPr id="0" name=""/>
        <dsp:cNvSpPr/>
      </dsp:nvSpPr>
      <dsp:spPr>
        <a:xfrm>
          <a:off x="3725923" y="1515997"/>
          <a:ext cx="1315662" cy="65783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dirty="0" smtClean="0"/>
            <a:t>Användare</a:t>
          </a:r>
          <a:endParaRPr lang="sv-SE" sz="1300" kern="1200" dirty="0"/>
        </a:p>
      </dsp:txBody>
      <dsp:txXfrm>
        <a:off x="3745190" y="1535264"/>
        <a:ext cx="1277128" cy="619297"/>
      </dsp:txXfrm>
    </dsp:sp>
    <dsp:sp modelId="{D6ACE679-DF65-43BC-893D-64A2699932E7}">
      <dsp:nvSpPr>
        <dsp:cNvPr id="0" name=""/>
        <dsp:cNvSpPr/>
      </dsp:nvSpPr>
      <dsp:spPr>
        <a:xfrm rot="3907178">
          <a:off x="995435" y="2777230"/>
          <a:ext cx="1250853" cy="26630"/>
        </a:xfrm>
        <a:custGeom>
          <a:avLst/>
          <a:gdLst/>
          <a:ahLst/>
          <a:cxnLst/>
          <a:rect l="0" t="0" r="0" b="0"/>
          <a:pathLst>
            <a:path>
              <a:moveTo>
                <a:pt x="0" y="13315"/>
              </a:moveTo>
              <a:lnTo>
                <a:pt x="1250853" y="1331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dirty="0"/>
        </a:p>
      </dsp:txBody>
      <dsp:txXfrm>
        <a:off x="1589591" y="2759274"/>
        <a:ext cx="62542" cy="62542"/>
      </dsp:txXfrm>
    </dsp:sp>
    <dsp:sp modelId="{BDB38F9A-0C25-4942-A167-1F65DCFA9410}">
      <dsp:nvSpPr>
        <dsp:cNvPr id="0" name=""/>
        <dsp:cNvSpPr/>
      </dsp:nvSpPr>
      <dsp:spPr>
        <a:xfrm>
          <a:off x="1883995" y="3029010"/>
          <a:ext cx="1315662" cy="65783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dirty="0" smtClean="0"/>
            <a:t>Superanvändare</a:t>
          </a:r>
          <a:endParaRPr lang="sv-SE" sz="1300" kern="1200" dirty="0"/>
        </a:p>
      </dsp:txBody>
      <dsp:txXfrm>
        <a:off x="1903262" y="3048277"/>
        <a:ext cx="1277128" cy="619297"/>
      </dsp:txXfrm>
    </dsp:sp>
    <dsp:sp modelId="{B760F685-8B0A-4B27-96FF-32D0AE95CB62}">
      <dsp:nvSpPr>
        <dsp:cNvPr id="0" name=""/>
        <dsp:cNvSpPr/>
      </dsp:nvSpPr>
      <dsp:spPr>
        <a:xfrm rot="18289469">
          <a:off x="3002014" y="2966357"/>
          <a:ext cx="921551" cy="26630"/>
        </a:xfrm>
        <a:custGeom>
          <a:avLst/>
          <a:gdLst/>
          <a:ahLst/>
          <a:cxnLst/>
          <a:rect l="0" t="0" r="0" b="0"/>
          <a:pathLst>
            <a:path>
              <a:moveTo>
                <a:pt x="0" y="13315"/>
              </a:moveTo>
              <a:lnTo>
                <a:pt x="921551" y="13315"/>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dirty="0"/>
        </a:p>
      </dsp:txBody>
      <dsp:txXfrm>
        <a:off x="3439751" y="2956633"/>
        <a:ext cx="46077" cy="46077"/>
      </dsp:txXfrm>
    </dsp:sp>
    <dsp:sp modelId="{857460BB-326F-4355-9D23-632AA3373576}">
      <dsp:nvSpPr>
        <dsp:cNvPr id="0" name=""/>
        <dsp:cNvSpPr/>
      </dsp:nvSpPr>
      <dsp:spPr>
        <a:xfrm>
          <a:off x="3725923" y="2272503"/>
          <a:ext cx="1315662" cy="65783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dirty="0" smtClean="0"/>
            <a:t>Användare</a:t>
          </a:r>
          <a:endParaRPr lang="sv-SE" sz="1300" kern="1200" dirty="0"/>
        </a:p>
      </dsp:txBody>
      <dsp:txXfrm>
        <a:off x="3745190" y="2291770"/>
        <a:ext cx="1277128" cy="619297"/>
      </dsp:txXfrm>
    </dsp:sp>
    <dsp:sp modelId="{C02334F0-F472-40CD-AE42-EBA062668E3E}">
      <dsp:nvSpPr>
        <dsp:cNvPr id="0" name=""/>
        <dsp:cNvSpPr/>
      </dsp:nvSpPr>
      <dsp:spPr>
        <a:xfrm>
          <a:off x="3199657" y="3344610"/>
          <a:ext cx="526265" cy="26630"/>
        </a:xfrm>
        <a:custGeom>
          <a:avLst/>
          <a:gdLst/>
          <a:ahLst/>
          <a:cxnLst/>
          <a:rect l="0" t="0" r="0" b="0"/>
          <a:pathLst>
            <a:path>
              <a:moveTo>
                <a:pt x="0" y="13315"/>
              </a:moveTo>
              <a:lnTo>
                <a:pt x="526265" y="13315"/>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dirty="0"/>
        </a:p>
      </dsp:txBody>
      <dsp:txXfrm>
        <a:off x="3449633" y="3344769"/>
        <a:ext cx="26313" cy="26313"/>
      </dsp:txXfrm>
    </dsp:sp>
    <dsp:sp modelId="{E0D1A7C1-5465-4157-AE1B-A4874773CEB3}">
      <dsp:nvSpPr>
        <dsp:cNvPr id="0" name=""/>
        <dsp:cNvSpPr/>
      </dsp:nvSpPr>
      <dsp:spPr>
        <a:xfrm>
          <a:off x="3725923" y="3029010"/>
          <a:ext cx="1315662" cy="65783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dirty="0" smtClean="0"/>
            <a:t>Användare</a:t>
          </a:r>
          <a:endParaRPr lang="sv-SE" sz="1300" kern="1200" dirty="0"/>
        </a:p>
      </dsp:txBody>
      <dsp:txXfrm>
        <a:off x="3745190" y="3048277"/>
        <a:ext cx="1277128" cy="619297"/>
      </dsp:txXfrm>
    </dsp:sp>
    <dsp:sp modelId="{F36D8BA7-5819-4FDD-A09D-5DF58B31376F}">
      <dsp:nvSpPr>
        <dsp:cNvPr id="0" name=""/>
        <dsp:cNvSpPr/>
      </dsp:nvSpPr>
      <dsp:spPr>
        <a:xfrm rot="3310531">
          <a:off x="3002014" y="3722863"/>
          <a:ext cx="921551" cy="26630"/>
        </a:xfrm>
        <a:custGeom>
          <a:avLst/>
          <a:gdLst/>
          <a:ahLst/>
          <a:cxnLst/>
          <a:rect l="0" t="0" r="0" b="0"/>
          <a:pathLst>
            <a:path>
              <a:moveTo>
                <a:pt x="0" y="13315"/>
              </a:moveTo>
              <a:lnTo>
                <a:pt x="921551" y="13315"/>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dirty="0"/>
        </a:p>
      </dsp:txBody>
      <dsp:txXfrm>
        <a:off x="3439751" y="3713140"/>
        <a:ext cx="46077" cy="46077"/>
      </dsp:txXfrm>
    </dsp:sp>
    <dsp:sp modelId="{41742B59-F5E0-4125-9361-C110F559A41A}">
      <dsp:nvSpPr>
        <dsp:cNvPr id="0" name=""/>
        <dsp:cNvSpPr/>
      </dsp:nvSpPr>
      <dsp:spPr>
        <a:xfrm>
          <a:off x="3725923" y="3785516"/>
          <a:ext cx="1315662" cy="65783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dirty="0" smtClean="0"/>
            <a:t>Användare</a:t>
          </a:r>
          <a:endParaRPr lang="sv-SE" sz="1300" kern="1200" dirty="0"/>
        </a:p>
      </dsp:txBody>
      <dsp:txXfrm>
        <a:off x="3745190" y="3804783"/>
        <a:ext cx="1277128" cy="6192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E57BE-6F8E-41A8-AAB0-3D37B669DA70}" type="datetimeFigureOut">
              <a:rPr lang="sv-SE" smtClean="0"/>
              <a:t>2023-03-20</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dirty="0"/>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a:t>
            </a:fld>
            <a:endParaRPr lang="sv-SE" dirty="0"/>
          </a:p>
        </p:txBody>
      </p:sp>
    </p:spTree>
    <p:extLst>
      <p:ext uri="{BB962C8B-B14F-4D97-AF65-F5344CB8AC3E}">
        <p14:creationId xmlns:p14="http://schemas.microsoft.com/office/powerpoint/2010/main" val="3821999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BoS måste beställningen både signeras och skickas för att beställning skickas</a:t>
            </a:r>
            <a:r>
              <a:rPr lang="sv-SE" baseline="0" dirty="0" smtClean="0"/>
              <a:t> iväg</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15</a:t>
            </a:fld>
            <a:endParaRPr lang="sv-SE" dirty="0"/>
          </a:p>
        </p:txBody>
      </p:sp>
    </p:spTree>
    <p:extLst>
      <p:ext uri="{BB962C8B-B14F-4D97-AF65-F5344CB8AC3E}">
        <p14:creationId xmlns:p14="http://schemas.microsoft.com/office/powerpoint/2010/main" val="1103513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Felhantering</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Om </a:t>
            </a:r>
            <a:r>
              <a:rPr lang="sv-SE" sz="1200" kern="1200" dirty="0" err="1" smtClean="0">
                <a:solidFill>
                  <a:schemeClr val="tx1"/>
                </a:solidFill>
                <a:effectLst/>
                <a:latin typeface="+mn-lt"/>
                <a:ea typeface="+mn-ea"/>
                <a:cs typeface="+mn-cs"/>
              </a:rPr>
              <a:t>dett</a:t>
            </a:r>
            <a:r>
              <a:rPr lang="sv-SE" sz="1200" kern="1200" dirty="0" smtClean="0">
                <a:solidFill>
                  <a:schemeClr val="tx1"/>
                </a:solidFill>
                <a:effectLst/>
                <a:latin typeface="+mn-lt"/>
                <a:ea typeface="+mn-ea"/>
                <a:cs typeface="+mn-cs"/>
              </a:rPr>
              <a:t> ändå skulle hända kommer beställningen att fastna i en </a:t>
            </a:r>
            <a:r>
              <a:rPr lang="sv-SE" sz="1200" kern="1200" dirty="0" err="1" smtClean="0">
                <a:solidFill>
                  <a:schemeClr val="tx1"/>
                </a:solidFill>
                <a:effectLst/>
                <a:latin typeface="+mn-lt"/>
                <a:ea typeface="+mn-ea"/>
                <a:cs typeface="+mn-cs"/>
              </a:rPr>
              <a:t>felmapp</a:t>
            </a:r>
            <a:r>
              <a:rPr lang="sv-SE" sz="1200" kern="1200" dirty="0" smtClean="0">
                <a:solidFill>
                  <a:schemeClr val="tx1"/>
                </a:solidFill>
                <a:effectLst/>
                <a:latin typeface="+mn-lt"/>
                <a:ea typeface="+mn-ea"/>
                <a:cs typeface="+mn-cs"/>
              </a:rPr>
              <a:t> i mammografins produktionssystem.</a:t>
            </a:r>
          </a:p>
          <a:p>
            <a:r>
              <a:rPr lang="sv-SE" sz="1200" kern="1200" dirty="0" smtClean="0">
                <a:solidFill>
                  <a:schemeClr val="tx1"/>
                </a:solidFill>
                <a:effectLst/>
                <a:latin typeface="+mn-lt"/>
                <a:ea typeface="+mn-ea"/>
                <a:cs typeface="+mn-cs"/>
              </a:rPr>
              <a:t>Mammografin kommer i dessa fall att höra av sig beställaren som får skicka en ny beställning med kortare anamnestext.</a:t>
            </a:r>
          </a:p>
          <a:p>
            <a:r>
              <a:rPr lang="sv-SE" sz="1200" kern="1200" dirty="0" smtClean="0">
                <a:solidFill>
                  <a:schemeClr val="tx1"/>
                </a:solidFill>
                <a:effectLst/>
                <a:latin typeface="+mn-lt"/>
                <a:ea typeface="+mn-ea"/>
                <a:cs typeface="+mn-cs"/>
              </a:rPr>
              <a:t>Den tidigare beställningen kommer att ligga kvar i BoS i status 2 (skickad) och Cambio kommer sedan att hjälpa till att plocka bort den </a:t>
            </a:r>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16</a:t>
            </a:fld>
            <a:endParaRPr lang="sv-SE" dirty="0"/>
          </a:p>
        </p:txBody>
      </p:sp>
    </p:spTree>
    <p:extLst>
      <p:ext uri="{BB962C8B-B14F-4D97-AF65-F5344CB8AC3E}">
        <p14:creationId xmlns:p14="http://schemas.microsoft.com/office/powerpoint/2010/main" val="18724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17</a:t>
            </a:fld>
            <a:endParaRPr lang="sv-SE"/>
          </a:p>
        </p:txBody>
      </p:sp>
    </p:spTree>
    <p:extLst>
      <p:ext uri="{BB962C8B-B14F-4D97-AF65-F5344CB8AC3E}">
        <p14:creationId xmlns:p14="http://schemas.microsoft.com/office/powerpoint/2010/main" val="1224464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18</a:t>
            </a:fld>
            <a:endParaRPr lang="sv-SE" dirty="0"/>
          </a:p>
        </p:txBody>
      </p:sp>
    </p:spTree>
    <p:extLst>
      <p:ext uri="{BB962C8B-B14F-4D97-AF65-F5344CB8AC3E}">
        <p14:creationId xmlns:p14="http://schemas.microsoft.com/office/powerpoint/2010/main" val="1437329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21</a:t>
            </a:fld>
            <a:endParaRPr lang="sv-SE" dirty="0"/>
          </a:p>
        </p:txBody>
      </p:sp>
    </p:spTree>
    <p:extLst>
      <p:ext uri="{BB962C8B-B14F-4D97-AF65-F5344CB8AC3E}">
        <p14:creationId xmlns:p14="http://schemas.microsoft.com/office/powerpoint/2010/main" val="2368818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22</a:t>
            </a:fld>
            <a:endParaRPr lang="sv-SE" dirty="0"/>
          </a:p>
        </p:txBody>
      </p:sp>
    </p:spTree>
    <p:extLst>
      <p:ext uri="{BB962C8B-B14F-4D97-AF65-F5344CB8AC3E}">
        <p14:creationId xmlns:p14="http://schemas.microsoft.com/office/powerpoint/2010/main" val="247663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3</a:t>
            </a:fld>
            <a:endParaRPr lang="sv-SE" dirty="0"/>
          </a:p>
        </p:txBody>
      </p:sp>
    </p:spTree>
    <p:extLst>
      <p:ext uri="{BB962C8B-B14F-4D97-AF65-F5344CB8AC3E}">
        <p14:creationId xmlns:p14="http://schemas.microsoft.com/office/powerpoint/2010/main" val="343981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4</a:t>
            </a:fld>
            <a:endParaRPr lang="sv-SE" dirty="0"/>
          </a:p>
        </p:txBody>
      </p:sp>
    </p:spTree>
    <p:extLst>
      <p:ext uri="{BB962C8B-B14F-4D97-AF65-F5344CB8AC3E}">
        <p14:creationId xmlns:p14="http://schemas.microsoft.com/office/powerpoint/2010/main" val="196563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5</a:t>
            </a:fld>
            <a:endParaRPr lang="sv-SE" dirty="0"/>
          </a:p>
        </p:txBody>
      </p:sp>
    </p:spTree>
    <p:extLst>
      <p:ext uri="{BB962C8B-B14F-4D97-AF65-F5344CB8AC3E}">
        <p14:creationId xmlns:p14="http://schemas.microsoft.com/office/powerpoint/2010/main" val="176908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ändra</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8</a:t>
            </a:fld>
            <a:endParaRPr lang="sv-SE" dirty="0"/>
          </a:p>
        </p:txBody>
      </p:sp>
    </p:spTree>
    <p:extLst>
      <p:ext uri="{BB962C8B-B14F-4D97-AF65-F5344CB8AC3E}">
        <p14:creationId xmlns:p14="http://schemas.microsoft.com/office/powerpoint/2010/main" val="189425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9</a:t>
            </a:fld>
            <a:endParaRPr lang="sv-SE" dirty="0"/>
          </a:p>
        </p:txBody>
      </p:sp>
    </p:spTree>
    <p:extLst>
      <p:ext uri="{BB962C8B-B14F-4D97-AF65-F5344CB8AC3E}">
        <p14:creationId xmlns:p14="http://schemas.microsoft.com/office/powerpoint/2010/main" val="233369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10</a:t>
            </a:fld>
            <a:endParaRPr lang="sv-SE" dirty="0"/>
          </a:p>
        </p:txBody>
      </p:sp>
    </p:spTree>
    <p:extLst>
      <p:ext uri="{BB962C8B-B14F-4D97-AF65-F5344CB8AC3E}">
        <p14:creationId xmlns:p14="http://schemas.microsoft.com/office/powerpoint/2010/main" val="3824705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a:t>
            </a:r>
            <a:r>
              <a:rPr lang="sv-SE" baseline="0" dirty="0" smtClean="0"/>
              <a:t> du ska lägga en beställning i BoS ligger alltid beställare och svarsmottagare kvar i beställningsfönstret om du tidigare under inloggningen gjort en beställning eller haft en beställning öppen. Det gäller även om du har stängt ner fönstret eller använt knappen ”Rensa”. Var noga med att alltid kontroller att du har valt rätt beställare och svarsmottagare.</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11</a:t>
            </a:fld>
            <a:endParaRPr lang="sv-SE"/>
          </a:p>
        </p:txBody>
      </p:sp>
    </p:spTree>
    <p:extLst>
      <p:ext uri="{BB962C8B-B14F-4D97-AF65-F5344CB8AC3E}">
        <p14:creationId xmlns:p14="http://schemas.microsoft.com/office/powerpoint/2010/main" val="1665307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13</a:t>
            </a:fld>
            <a:endParaRPr lang="sv-SE" dirty="0"/>
          </a:p>
        </p:txBody>
      </p:sp>
    </p:spTree>
    <p:extLst>
      <p:ext uri="{BB962C8B-B14F-4D97-AF65-F5344CB8AC3E}">
        <p14:creationId xmlns:p14="http://schemas.microsoft.com/office/powerpoint/2010/main" val="1251720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4026708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4005868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08055107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Frågestund inför driftstart Cosmic BoS Mammografi</a:t>
            </a:r>
            <a:endParaRPr lang="sv-SE" dirty="0"/>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dirty="0"/>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fld id="{5E5DACC9-E602-4662-8657-1233AC61D70A}" type="datetime1">
              <a:rPr lang="sv-SE" smtClean="0"/>
              <a:t>2023-03-20</a:t>
            </a:fld>
            <a:endParaRPr lang="sv-SE" dirty="0"/>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560166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5764C1C-31E7-4A73-946F-E072ECF7811A}" type="datetime1">
              <a:rPr lang="sv-SE" smtClean="0"/>
              <a:t>2023-03-20</a:t>
            </a:fld>
            <a:endParaRPr lang="sv-SE" dirty="0"/>
          </a:p>
        </p:txBody>
      </p:sp>
      <p:sp>
        <p:nvSpPr>
          <p:cNvPr id="5" name="Platshållare för sidfot 4"/>
          <p:cNvSpPr>
            <a:spLocks noGrp="1"/>
          </p:cNvSpPr>
          <p:nvPr>
            <p:ph type="ftr" sz="quarter" idx="11"/>
          </p:nvPr>
        </p:nvSpPr>
        <p:spPr>
          <a:xfrm>
            <a:off x="1080000" y="6228000"/>
            <a:ext cx="3600000" cy="365125"/>
          </a:xfrm>
        </p:spPr>
        <p:txBody>
          <a:bodyPr/>
          <a:lstStyle/>
          <a:p>
            <a:r>
              <a:rPr lang="sv-SE" smtClean="0"/>
              <a:t>Frågestund inför driftstart Cosmic BoS Mammografi</a:t>
            </a:r>
            <a:endParaRPr lang="sv-SE" dirty="0"/>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dirty="0"/>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0453649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fld id="{85C05A9C-8B57-4555-A734-4CD50DA4915A}" type="datetime1">
              <a:rPr lang="sv-SE" smtClean="0"/>
              <a:t>2023-03-20</a:t>
            </a:fld>
            <a:endParaRPr lang="sv-SE" dirty="0"/>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Frågestund inför driftstart Cosmic BoS Mammografi</a:t>
            </a:r>
            <a:endParaRPr lang="sv-SE" dirty="0"/>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dirty="0"/>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680641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fld id="{5D973C68-0C3E-441A-913D-E78A6E7D6BEC}" type="datetime1">
              <a:rPr lang="sv-SE" smtClean="0"/>
              <a:t>2023-03-20</a:t>
            </a:fld>
            <a:endParaRPr lang="sv-SE" dirty="0"/>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Frågestund inför driftstart Cosmic BoS Mammografi</a:t>
            </a:r>
            <a:endParaRPr lang="sv-SE" dirty="0"/>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dirty="0"/>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2106144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00420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Frågestund inför driftstart Cosmic BoS Mammografi</a:t>
            </a:r>
            <a:endParaRPr lang="sv-SE" dirty="0"/>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dirty="0"/>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fld id="{C9975F42-1C2E-4DE3-87D0-505F64DC14C7}" type="datetime1">
              <a:rPr lang="sv-SE" smtClean="0"/>
              <a:t>2023-03-20</a:t>
            </a:fld>
            <a:endParaRPr lang="sv-SE" dirty="0"/>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92012357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946123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740984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Vit bakgrund - Rött Tema">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8332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Frågestund inför driftstart Cosmic BoS Mammografi</a:t>
            </a:r>
            <a:endParaRPr lang="sv-SE" dirty="0"/>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dirty="0"/>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fld id="{01D40CB7-C917-4AF1-93A8-E38A3042A6C5}" type="datetime1">
              <a:rPr lang="sv-SE" smtClean="0"/>
              <a:t>2023-03-20</a:t>
            </a:fld>
            <a:endParaRPr lang="sv-SE" dirty="0"/>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2BF69676-E997-4674-8A1A-5802CFB8806C}" type="datetime1">
              <a:rPr lang="sv-SE" smtClean="0"/>
              <a:t>2023-03-20</a:t>
            </a:fld>
            <a:endParaRPr lang="sv-SE" dirty="0"/>
          </a:p>
        </p:txBody>
      </p:sp>
      <p:sp>
        <p:nvSpPr>
          <p:cNvPr id="5" name="Platshållare för sidfot 4"/>
          <p:cNvSpPr>
            <a:spLocks noGrp="1"/>
          </p:cNvSpPr>
          <p:nvPr>
            <p:ph type="ftr" sz="quarter" idx="11"/>
          </p:nvPr>
        </p:nvSpPr>
        <p:spPr>
          <a:xfrm>
            <a:off x="1080000" y="6228000"/>
            <a:ext cx="3600000" cy="365125"/>
          </a:xfrm>
        </p:spPr>
        <p:txBody>
          <a:bodyPr/>
          <a:lstStyle/>
          <a:p>
            <a:r>
              <a:rPr lang="sv-SE" smtClean="0"/>
              <a:t>Frågestund inför driftstart Cosmic BoS Mammografi</a:t>
            </a:r>
            <a:endParaRPr lang="sv-SE" dirty="0"/>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dirty="0"/>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fld id="{4428ADA3-4D5D-4C94-8872-C55887786B3A}" type="datetime1">
              <a:rPr lang="sv-SE" smtClean="0"/>
              <a:t>2023-03-20</a:t>
            </a:fld>
            <a:endParaRPr lang="sv-SE" dirty="0"/>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Frågestund inför driftstart Cosmic BoS Mammografi</a:t>
            </a:r>
            <a:endParaRPr lang="sv-SE" dirty="0"/>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dirty="0"/>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307346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fld id="{DD311567-4EEB-4322-930F-4E30335F1111}" type="datetime1">
              <a:rPr lang="sv-SE" smtClean="0"/>
              <a:t>2023-03-20</a:t>
            </a:fld>
            <a:endParaRPr lang="sv-SE" dirty="0"/>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Frågestund inför driftstart Cosmic BoS Mammografi</a:t>
            </a:r>
            <a:endParaRPr lang="sv-SE" dirty="0"/>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dirty="0"/>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600438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Frågestund inför driftstart Cosmic BoS Mammografi</a:t>
            </a:r>
            <a:endParaRPr lang="sv-SE" dirty="0"/>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dirty="0"/>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fld id="{900E1EEB-0D6E-4523-8AFB-34A9773385B1}" type="datetime1">
              <a:rPr lang="sv-SE" smtClean="0"/>
              <a:t>2023-03-20</a:t>
            </a:fld>
            <a:endParaRPr lang="sv-SE" dirty="0"/>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fld id="{F8F70E1D-092F-400E-B2D9-0047C49F0C17}" type="datetime1">
              <a:rPr lang="sv-SE" smtClean="0"/>
              <a:t>2023-03-20</a:t>
            </a:fld>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smtClean="0"/>
              <a:t>Frågestund inför driftstart Cosmic BoS Mammografi</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dirty="0"/>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0" r:id="rId5"/>
    <p:sldLayoutId id="2147483653" r:id="rId6"/>
    <p:sldLayoutId id="2147483663" r:id="rId7"/>
    <p:sldLayoutId id="2147483654" r:id="rId8"/>
    <p:sldLayoutId id="2147483661" r:id="rId9"/>
    <p:sldLayoutId id="2147483662" r:id="rId10"/>
    <p:sldLayoutId id="2147483665" r:id="rId11"/>
  </p:sldLayoutIdLst>
  <p:hf hdr="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fld id="{EE7B58D1-2101-43C4-A241-0D3F1365DE8C}" type="datetime1">
              <a:rPr lang="sv-SE" smtClean="0"/>
              <a:t>2023-03-20</a:t>
            </a:fld>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smtClean="0"/>
              <a:t>Frågestund inför driftstart Cosmic BoS Mammografi</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dirty="0"/>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1915308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folkhalsaochsjukvard.rjl.se/administration/cosmic/utbildningar-och-utbildningsmaterial/?accordionAnchor=124257"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rontgen.varnamo@rjl.se" TargetMode="External"/><Relationship Id="rId2" Type="http://schemas.openxmlformats.org/officeDocument/2006/relationships/hyperlink" Target="mailto:klinisk.fysiologi.jonkoping@rjl.se" TargetMode="External"/><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hyperlink" Target="mailto:mammosystemadmin@rjl.se" TargetMode="External"/><Relationship Id="rId4" Type="http://schemas.openxmlformats.org/officeDocument/2006/relationships/hyperlink" Target="mailto:rontgen.eksjo@rjl.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folkhalsaochsjukvard.rjl.se/administration/cosmic/cosmics-delar/bos---bestallning-och-svar/?accordionAnchor=157003" TargetMode="External"/><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https://folkhalsaochsjukvard.rjl.se/vardstod/diagnostik/rontgen/" TargetMode="External"/><Relationship Id="rId5" Type="http://schemas.openxmlformats.org/officeDocument/2006/relationships/hyperlink" Target="https://folkhalsaochsjukvard.rjl.se/administration/cosmic/reservrutiner-och-felanmalan/?accordionAnchor=124176" TargetMode="External"/><Relationship Id="rId4" Type="http://schemas.openxmlformats.org/officeDocument/2006/relationships/hyperlink" Target="https://lok.rjl.se/luvitportal/activities/onlinecoursedetails.aspx?inapp=1&amp;courseid=539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257487" y="1003800"/>
            <a:ext cx="9725025" cy="3240000"/>
          </a:xfrm>
        </p:spPr>
        <p:txBody>
          <a:bodyPr/>
          <a:lstStyle/>
          <a:p>
            <a:r>
              <a:rPr lang="sv-SE" dirty="0" smtClean="0"/>
              <a:t>Frågestunder inför driftstart Cosmic BoS</a:t>
            </a:r>
            <a:r>
              <a:rPr lang="sv-SE" dirty="0"/>
              <a:t/>
            </a:r>
            <a:br>
              <a:rPr lang="sv-SE" dirty="0"/>
            </a:br>
            <a:r>
              <a:rPr lang="sv-SE" dirty="0" smtClean="0"/>
              <a:t>Mammografi</a:t>
            </a:r>
            <a:r>
              <a:rPr lang="sv-SE" dirty="0"/>
              <a:t/>
            </a:r>
            <a:br>
              <a:rPr lang="sv-SE" dirty="0"/>
            </a:br>
            <a:endParaRPr lang="sv-SE" dirty="0"/>
          </a:p>
        </p:txBody>
      </p:sp>
      <p:sp>
        <p:nvSpPr>
          <p:cNvPr id="3" name="Underrubrik 2"/>
          <p:cNvSpPr>
            <a:spLocks noGrp="1"/>
          </p:cNvSpPr>
          <p:nvPr>
            <p:ph type="subTitle" idx="1"/>
          </p:nvPr>
        </p:nvSpPr>
        <p:spPr>
          <a:xfrm>
            <a:off x="2159999" y="3591006"/>
            <a:ext cx="7920000" cy="2987923"/>
          </a:xfrm>
        </p:spPr>
        <p:txBody>
          <a:bodyPr/>
          <a:lstStyle/>
          <a:p>
            <a:r>
              <a:rPr lang="sv-SE" dirty="0" smtClean="0"/>
              <a:t>2023-03-15</a:t>
            </a:r>
            <a:endParaRPr lang="sv-SE" dirty="0"/>
          </a:p>
          <a:p>
            <a:endParaRPr lang="sv-SE" dirty="0"/>
          </a:p>
          <a:p>
            <a:endParaRPr lang="sv-SE" dirty="0"/>
          </a:p>
        </p:txBody>
      </p:sp>
    </p:spTree>
    <p:extLst>
      <p:ext uri="{BB962C8B-B14F-4D97-AF65-F5344CB8AC3E}">
        <p14:creationId xmlns:p14="http://schemas.microsoft.com/office/powerpoint/2010/main" val="3123696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9887" y="396000"/>
            <a:ext cx="9360000" cy="1296000"/>
          </a:xfrm>
        </p:spPr>
        <p:txBody>
          <a:bodyPr/>
          <a:lstStyle/>
          <a:p>
            <a:r>
              <a:rPr lang="sv-SE" dirty="0" smtClean="0"/>
              <a:t>ROS</a:t>
            </a:r>
            <a:endParaRPr lang="sv-SE" dirty="0"/>
          </a:p>
        </p:txBody>
      </p:sp>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pPr/>
              <a:t>10</a:t>
            </a:fld>
            <a:endParaRPr lang="sv-SE" dirty="0"/>
          </a:p>
        </p:txBody>
      </p:sp>
      <p:sp>
        <p:nvSpPr>
          <p:cNvPr id="5" name="Platshållare för text 4"/>
          <p:cNvSpPr>
            <a:spLocks noGrp="1"/>
          </p:cNvSpPr>
          <p:nvPr>
            <p:ph type="body" sz="quarter" idx="13"/>
          </p:nvPr>
        </p:nvSpPr>
        <p:spPr>
          <a:xfrm>
            <a:off x="1079887" y="1692000"/>
            <a:ext cx="9668794" cy="4115434"/>
          </a:xfrm>
        </p:spPr>
        <p:txBody>
          <a:bodyPr/>
          <a:lstStyle/>
          <a:p>
            <a:pPr>
              <a:lnSpc>
                <a:spcPts val="2000"/>
              </a:lnSpc>
              <a:spcBef>
                <a:spcPts val="600"/>
              </a:spcBef>
            </a:pPr>
            <a:r>
              <a:rPr lang="sv-SE" sz="1800" dirty="0"/>
              <a:t>ROS kommer att finnas kvar i </a:t>
            </a:r>
            <a:r>
              <a:rPr lang="sv-SE" sz="1800" dirty="0" smtClean="0"/>
              <a:t>läsläge och du kan se skickade beställningar och historiska svar.</a:t>
            </a:r>
          </a:p>
          <a:p>
            <a:pPr>
              <a:lnSpc>
                <a:spcPts val="2000"/>
              </a:lnSpc>
              <a:spcBef>
                <a:spcPts val="600"/>
              </a:spcBef>
            </a:pPr>
            <a:r>
              <a:rPr lang="sv-SE" sz="1800" dirty="0" smtClean="0"/>
              <a:t>Du kan även se statusuppdateringar t.o.m. status </a:t>
            </a:r>
            <a:r>
              <a:rPr lang="sv-SE" sz="1800" i="1" dirty="0" smtClean="0"/>
              <a:t>utförd. </a:t>
            </a:r>
            <a:r>
              <a:rPr lang="sv-SE" sz="1800" dirty="0" smtClean="0">
                <a:solidFill>
                  <a:srgbClr val="FF0000"/>
                </a:solidFill>
              </a:rPr>
              <a:t>Just nu fungerar inte detta men man arbetar på att lösa problemet.</a:t>
            </a:r>
            <a:endParaRPr lang="sv-SE" sz="1800" dirty="0">
              <a:solidFill>
                <a:srgbClr val="FF0000"/>
              </a:solidFill>
            </a:endParaRPr>
          </a:p>
          <a:p>
            <a:pPr>
              <a:lnSpc>
                <a:spcPts val="2000"/>
              </a:lnSpc>
              <a:spcBef>
                <a:spcPts val="600"/>
              </a:spcBef>
            </a:pPr>
            <a:r>
              <a:rPr lang="sv-SE" sz="1800" dirty="0" smtClean="0"/>
              <a:t>Remisser </a:t>
            </a:r>
            <a:r>
              <a:rPr lang="sv-SE" sz="1800" dirty="0"/>
              <a:t>som är sparade i ROS ska istället skapas i BoS</a:t>
            </a:r>
            <a:r>
              <a:rPr lang="sv-SE" sz="1800" dirty="0" smtClean="0"/>
              <a:t>.</a:t>
            </a:r>
            <a:endParaRPr lang="sv-SE" sz="1800" dirty="0"/>
          </a:p>
          <a:p>
            <a:pPr>
              <a:lnSpc>
                <a:spcPts val="2000"/>
              </a:lnSpc>
              <a:spcBef>
                <a:spcPts val="600"/>
              </a:spcBef>
            </a:pPr>
            <a:r>
              <a:rPr lang="sv-SE" sz="1800" dirty="0"/>
              <a:t>Remisser som är sparade i ROS går fortfarande att läsa efter driftstart BoS men de kommer inte gå att skicka.</a:t>
            </a:r>
          </a:p>
          <a:p>
            <a:pPr>
              <a:lnSpc>
                <a:spcPts val="2000"/>
              </a:lnSpc>
              <a:spcBef>
                <a:spcPts val="600"/>
              </a:spcBef>
            </a:pPr>
            <a:r>
              <a:rPr lang="sv-SE" sz="1800" dirty="0"/>
              <a:t>Texten i anamnes och frågeställning från ROS går att kopiera till BoS, övrig information måste fyllas i manuellt.</a:t>
            </a:r>
          </a:p>
          <a:p>
            <a:pPr>
              <a:lnSpc>
                <a:spcPts val="2000"/>
              </a:lnSpc>
              <a:spcBef>
                <a:spcPts val="600"/>
              </a:spcBef>
            </a:pPr>
            <a:r>
              <a:rPr lang="sv-SE" sz="1800" dirty="0"/>
              <a:t>Alla svar kommer att presenteras och vidimeras i BoS.</a:t>
            </a:r>
          </a:p>
          <a:p>
            <a:pPr marL="0" indent="0">
              <a:lnSpc>
                <a:spcPts val="2000"/>
              </a:lnSpc>
              <a:buNone/>
            </a:pPr>
            <a:endParaRPr lang="sv-SE" sz="1600" dirty="0"/>
          </a:p>
        </p:txBody>
      </p:sp>
      <p:sp>
        <p:nvSpPr>
          <p:cNvPr id="7" name="Platshållare för datum 6"/>
          <p:cNvSpPr>
            <a:spLocks noGrp="1"/>
          </p:cNvSpPr>
          <p:nvPr>
            <p:ph type="dt" sz="half" idx="10"/>
          </p:nvPr>
        </p:nvSpPr>
        <p:spPr/>
        <p:txBody>
          <a:bodyPr/>
          <a:lstStyle/>
          <a:p>
            <a:fld id="{3098B0CB-2513-4A2A-B621-836CA55E6694}" type="datetime1">
              <a:rPr lang="sv-SE" smtClean="0"/>
              <a:t>2023-03-20</a:t>
            </a:fld>
            <a:endParaRPr lang="sv-SE" dirty="0"/>
          </a:p>
        </p:txBody>
      </p:sp>
      <p:pic>
        <p:nvPicPr>
          <p:cNvPr id="8" name="Picture 2" descr="http://jkpportfolio01:8085/organisationens_ikoner/api/v1/asset/207474/preview"/>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87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54000" y="342000"/>
            <a:ext cx="9360000" cy="1296000"/>
          </a:xfrm>
        </p:spPr>
        <p:txBody>
          <a:bodyPr/>
          <a:lstStyle/>
          <a:p>
            <a:r>
              <a:rPr lang="sv-SE" dirty="0" smtClean="0"/>
              <a:t>Beställare och svarsmottagare ligger kvar</a:t>
            </a:r>
            <a:endParaRPr lang="sv-SE" dirty="0"/>
          </a:p>
        </p:txBody>
      </p:sp>
      <p:pic>
        <p:nvPicPr>
          <p:cNvPr id="8" name="Picture 2" descr="http://jkpportfolio01:8085/organisationens_ikoner/api/v1/asset/207474/preview"/>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Platshållare för text 5"/>
          <p:cNvSpPr>
            <a:spLocks noGrp="1"/>
          </p:cNvSpPr>
          <p:nvPr>
            <p:ph type="body" sz="quarter" idx="13"/>
          </p:nvPr>
        </p:nvSpPr>
        <p:spPr>
          <a:xfrm>
            <a:off x="954000" y="1989067"/>
            <a:ext cx="9359900" cy="3780000"/>
          </a:xfrm>
        </p:spPr>
        <p:txBody>
          <a:bodyPr/>
          <a:lstStyle/>
          <a:p>
            <a:pPr lvl="0"/>
            <a:r>
              <a:rPr lang="sv-SE" b="1" dirty="0"/>
              <a:t>Om </a:t>
            </a:r>
            <a:r>
              <a:rPr lang="sv-SE" b="1" dirty="0" smtClean="0"/>
              <a:t>du ska göra en ny beställning:</a:t>
            </a:r>
            <a:endParaRPr lang="sv-SE" b="1" dirty="0"/>
          </a:p>
          <a:p>
            <a:r>
              <a:rPr lang="sv-SE" dirty="0" smtClean="0"/>
              <a:t>När du skapar ny beställning var </a:t>
            </a:r>
            <a:r>
              <a:rPr lang="sv-SE" dirty="0"/>
              <a:t>noga med att kontrollera att du har valt rätt beställare och svarsmottagare.</a:t>
            </a:r>
            <a:r>
              <a:rPr lang="sv-SE" dirty="0" smtClean="0"/>
              <a:t> </a:t>
            </a:r>
            <a:r>
              <a:rPr lang="sv-SE" dirty="0"/>
              <a:t>Beställare och Svarsmottagare från senast lagda eller öppnad beställning ligger kvar. </a:t>
            </a:r>
            <a:r>
              <a:rPr lang="sv-SE" dirty="0" smtClean="0"/>
              <a:t>Det gör det även om du har använt knappen ”Rensa”.</a:t>
            </a:r>
            <a:endParaRPr lang="sv-SE" dirty="0"/>
          </a:p>
          <a:p>
            <a:endParaRPr lang="sv-SE" dirty="0"/>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3950" y="1692000"/>
            <a:ext cx="1084439" cy="789051"/>
          </a:xfrm>
          <a:prstGeom prst="rect">
            <a:avLst/>
          </a:prstGeom>
        </p:spPr>
      </p:pic>
      <p:pic>
        <p:nvPicPr>
          <p:cNvPr id="3" name="Bildobjekt 2"/>
          <p:cNvPicPr>
            <a:picLocks noChangeAspect="1"/>
          </p:cNvPicPr>
          <p:nvPr/>
        </p:nvPicPr>
        <p:blipFill>
          <a:blip r:embed="rId5"/>
          <a:stretch>
            <a:fillRect/>
          </a:stretch>
        </p:blipFill>
        <p:spPr>
          <a:xfrm>
            <a:off x="8249064" y="3774354"/>
            <a:ext cx="1925338" cy="2154091"/>
          </a:xfrm>
          <a:prstGeom prst="rect">
            <a:avLst/>
          </a:prstGeom>
        </p:spPr>
      </p:pic>
    </p:spTree>
    <p:extLst>
      <p:ext uri="{BB962C8B-B14F-4D97-AF65-F5344CB8AC3E}">
        <p14:creationId xmlns:p14="http://schemas.microsoft.com/office/powerpoint/2010/main" val="512272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21999" y="475650"/>
            <a:ext cx="9360000" cy="1296000"/>
          </a:xfrm>
        </p:spPr>
        <p:txBody>
          <a:bodyPr/>
          <a:lstStyle/>
          <a:p>
            <a:r>
              <a:rPr lang="sv-SE" sz="2800" dirty="0" smtClean="0"/>
              <a:t>Beställning i ROS – Svar i BoS</a:t>
            </a:r>
            <a:endParaRPr lang="sv-SE" sz="2800" dirty="0"/>
          </a:p>
        </p:txBody>
      </p:sp>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t>12</a:t>
            </a:fld>
            <a:endParaRPr lang="sv-SE" dirty="0"/>
          </a:p>
        </p:txBody>
      </p:sp>
      <p:sp>
        <p:nvSpPr>
          <p:cNvPr id="5" name="Platshållare för datum 4"/>
          <p:cNvSpPr>
            <a:spLocks noGrp="1"/>
          </p:cNvSpPr>
          <p:nvPr>
            <p:ph type="dt" sz="half" idx="10"/>
          </p:nvPr>
        </p:nvSpPr>
        <p:spPr/>
        <p:txBody>
          <a:bodyPr/>
          <a:lstStyle/>
          <a:p>
            <a:fld id="{0BA77C5E-51A1-477A-9A05-45211E4B0A2C}" type="datetime1">
              <a:rPr lang="sv-SE" smtClean="0"/>
              <a:t>2023-03-20</a:t>
            </a:fld>
            <a:endParaRPr lang="sv-SE" dirty="0"/>
          </a:p>
        </p:txBody>
      </p:sp>
      <p:pic>
        <p:nvPicPr>
          <p:cNvPr id="9" name="Bildobjekt 8"/>
          <p:cNvPicPr>
            <a:picLocks noChangeAspect="1"/>
          </p:cNvPicPr>
          <p:nvPr/>
        </p:nvPicPr>
        <p:blipFill rotWithShape="1">
          <a:blip r:embed="rId2"/>
          <a:srcRect l="11097" t="61247" r="13599" b="12530"/>
          <a:stretch/>
        </p:blipFill>
        <p:spPr>
          <a:xfrm>
            <a:off x="2372340" y="3864600"/>
            <a:ext cx="7459317" cy="1447800"/>
          </a:xfrm>
          <a:prstGeom prst="rect">
            <a:avLst/>
          </a:prstGeom>
        </p:spPr>
      </p:pic>
      <p:sp>
        <p:nvSpPr>
          <p:cNvPr id="10" name="Platshållare för text 3"/>
          <p:cNvSpPr>
            <a:spLocks noGrp="1"/>
          </p:cNvSpPr>
          <p:nvPr>
            <p:ph type="body" sz="quarter" idx="13"/>
          </p:nvPr>
        </p:nvSpPr>
        <p:spPr>
          <a:xfrm>
            <a:off x="1422099" y="1842524"/>
            <a:ext cx="9359900" cy="3850875"/>
          </a:xfrm>
        </p:spPr>
        <p:txBody>
          <a:bodyPr/>
          <a:lstStyle/>
          <a:p>
            <a:r>
              <a:rPr lang="sv-SE" sz="1800" dirty="0" smtClean="0"/>
              <a:t>Om remissen är skriven i ROS och svaret ska komma till BoS eller om pappersremiss är använd kommer svaret in med svarsmottagare ingen.</a:t>
            </a:r>
          </a:p>
          <a:p>
            <a:r>
              <a:rPr lang="sv-SE" sz="1800" b="1" dirty="0" smtClean="0"/>
              <a:t>Daglig rutin måste finnas på enheterna för att kontrollera inkorg svar med svarsmottagare ingen. </a:t>
            </a:r>
            <a:endParaRPr lang="sv-SE" sz="1800" b="1" dirty="0"/>
          </a:p>
        </p:txBody>
      </p:sp>
      <p:pic>
        <p:nvPicPr>
          <p:cNvPr id="8" name="Picture 2" descr="http://jkpportfolio01:8085/organisationens_ikoner/api/v1/asset/207474/preview"/>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bwMode="auto">
          <a:xfrm>
            <a:off x="10557023" y="288000"/>
            <a:ext cx="1404000" cy="14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364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874767"/>
          </a:xfrm>
        </p:spPr>
        <p:txBody>
          <a:bodyPr/>
          <a:lstStyle/>
          <a:p>
            <a:r>
              <a:rPr lang="sv-SE" sz="2400" dirty="0" smtClean="0"/>
              <a:t>Svar på makulerade beställningar som skickats från ROS</a:t>
            </a:r>
            <a:endParaRPr lang="sv-SE" sz="2400" dirty="0"/>
          </a:p>
        </p:txBody>
      </p:sp>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t>13</a:t>
            </a:fld>
            <a:endParaRPr lang="sv-SE" dirty="0"/>
          </a:p>
        </p:txBody>
      </p:sp>
      <p:sp>
        <p:nvSpPr>
          <p:cNvPr id="5" name="Platshållare för text 4"/>
          <p:cNvSpPr>
            <a:spLocks noGrp="1"/>
          </p:cNvSpPr>
          <p:nvPr>
            <p:ph type="body" sz="quarter" idx="13"/>
          </p:nvPr>
        </p:nvSpPr>
        <p:spPr>
          <a:xfrm>
            <a:off x="1077913" y="3724102"/>
            <a:ext cx="9359900" cy="2251898"/>
          </a:xfrm>
        </p:spPr>
        <p:txBody>
          <a:bodyPr/>
          <a:lstStyle/>
          <a:p>
            <a:r>
              <a:rPr lang="sv-SE" sz="1800" dirty="0"/>
              <a:t>Beställningar som skickats i ROS där mammografin makulerar en eller flera undersökningar kommer att få svarsdatum med samma som beställande datum. Sökning på svarsmottagare ”ingen” måste därför göras bakåt i tiden. Detta gäller framförallt när beställningen skickats med lång framförhållning.</a:t>
            </a:r>
          </a:p>
        </p:txBody>
      </p:sp>
      <p:sp>
        <p:nvSpPr>
          <p:cNvPr id="7" name="Platshållare för datum 6"/>
          <p:cNvSpPr>
            <a:spLocks noGrp="1"/>
          </p:cNvSpPr>
          <p:nvPr>
            <p:ph type="dt" sz="half" idx="10"/>
          </p:nvPr>
        </p:nvSpPr>
        <p:spPr/>
        <p:txBody>
          <a:bodyPr/>
          <a:lstStyle/>
          <a:p>
            <a:fld id="{43CC0283-5EC9-4E25-B80A-6C8A1D3EA0BC}" type="datetime1">
              <a:rPr lang="sv-SE" smtClean="0"/>
              <a:t>2023-03-20</a:t>
            </a:fld>
            <a:endParaRPr lang="sv-SE" dirty="0"/>
          </a:p>
        </p:txBody>
      </p:sp>
      <p:pic>
        <p:nvPicPr>
          <p:cNvPr id="8" name="Picture 2" descr="http://jkpportfolio01:8085/organisationens_ikoner/api/v1/asset/207474/preview"/>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5"/>
          <p:cNvPicPr>
            <a:picLocks noChangeAspect="1"/>
          </p:cNvPicPr>
          <p:nvPr/>
        </p:nvPicPr>
        <p:blipFill>
          <a:blip r:embed="rId4"/>
          <a:stretch>
            <a:fillRect/>
          </a:stretch>
        </p:blipFill>
        <p:spPr>
          <a:xfrm>
            <a:off x="1077913" y="1827057"/>
            <a:ext cx="8437703" cy="1438872"/>
          </a:xfrm>
          <a:prstGeom prst="rect">
            <a:avLst/>
          </a:prstGeo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47530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0000" y="644477"/>
            <a:ext cx="9360000" cy="1296000"/>
          </a:xfrm>
        </p:spPr>
        <p:txBody>
          <a:bodyPr/>
          <a:lstStyle/>
          <a:p>
            <a:r>
              <a:rPr lang="sv-SE" sz="2800" dirty="0"/>
              <a:t>Beställning i ROS – Svar i BoS</a:t>
            </a:r>
          </a:p>
        </p:txBody>
      </p:sp>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dirty="0"/>
          </a:p>
        </p:txBody>
      </p:sp>
      <p:sp>
        <p:nvSpPr>
          <p:cNvPr id="6" name="Platshållare för text 5"/>
          <p:cNvSpPr>
            <a:spLocks noGrp="1"/>
          </p:cNvSpPr>
          <p:nvPr>
            <p:ph type="body" sz="quarter" idx="13"/>
          </p:nvPr>
        </p:nvSpPr>
        <p:spPr>
          <a:xfrm>
            <a:off x="1499263" y="1858963"/>
            <a:ext cx="3693223" cy="4012648"/>
          </a:xfrm>
        </p:spPr>
        <p:txBody>
          <a:bodyPr/>
          <a:lstStyle/>
          <a:p>
            <a:r>
              <a:rPr lang="sv-SE" sz="1800" dirty="0" smtClean="0"/>
              <a:t>För att underlätta arbetet med att ta hand om svar med svarsmottagare ”Ingen”, kommer svaret att innehålla information om:</a:t>
            </a:r>
          </a:p>
          <a:p>
            <a:pPr marL="285750" indent="-285750">
              <a:buFont typeface="Arial" panose="020B0604020202020204" pitchFamily="34" charset="0"/>
              <a:buChar char="•"/>
            </a:pPr>
            <a:r>
              <a:rPr lang="sv-SE" sz="1800" dirty="0"/>
              <a:t>B</a:t>
            </a:r>
            <a:r>
              <a:rPr lang="sv-SE" sz="1800" dirty="0" smtClean="0"/>
              <a:t>eställare</a:t>
            </a:r>
          </a:p>
          <a:p>
            <a:pPr marL="285750" indent="-285750">
              <a:buFont typeface="Arial" panose="020B0604020202020204" pitchFamily="34" charset="0"/>
              <a:buChar char="•"/>
            </a:pPr>
            <a:r>
              <a:rPr lang="sv-SE" sz="1800" dirty="0"/>
              <a:t>A</a:t>
            </a:r>
            <a:r>
              <a:rPr lang="sv-SE" sz="1800" dirty="0" smtClean="0"/>
              <a:t>namnes och frågeställning</a:t>
            </a:r>
          </a:p>
          <a:p>
            <a:r>
              <a:rPr lang="sv-SE" sz="1800" dirty="0" smtClean="0"/>
              <a:t>Detta görs under en begränsad tid.</a:t>
            </a:r>
            <a:endParaRPr lang="sv-SE" sz="1800" dirty="0"/>
          </a:p>
        </p:txBody>
      </p:sp>
      <p:pic>
        <p:nvPicPr>
          <p:cNvPr id="1026" name="Bildobjekt 2"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749" y="1858962"/>
            <a:ext cx="3998416" cy="373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tshållare för datum 6"/>
          <p:cNvSpPr>
            <a:spLocks noGrp="1"/>
          </p:cNvSpPr>
          <p:nvPr>
            <p:ph type="dt" sz="half" idx="10"/>
          </p:nvPr>
        </p:nvSpPr>
        <p:spPr/>
        <p:txBody>
          <a:bodyPr/>
          <a:lstStyle/>
          <a:p>
            <a:fld id="{4498CF25-C7E3-4035-B7A5-E871A97CE4B5}" type="datetime1">
              <a:rPr lang="sv-SE" smtClean="0"/>
              <a:t>2023-03-20</a:t>
            </a:fld>
            <a:endParaRPr lang="sv-SE" dirty="0"/>
          </a:p>
        </p:txBody>
      </p:sp>
      <p:sp>
        <p:nvSpPr>
          <p:cNvPr id="8" name="Platshållare för bildnummer 7"/>
          <p:cNvSpPr>
            <a:spLocks noGrp="1"/>
          </p:cNvSpPr>
          <p:nvPr>
            <p:ph type="sldNum" sz="quarter" idx="12"/>
          </p:nvPr>
        </p:nvSpPr>
        <p:spPr/>
        <p:txBody>
          <a:bodyPr/>
          <a:lstStyle/>
          <a:p>
            <a:fld id="{8EEB9E62-4301-493A-8C73-0409F1A2D539}" type="slidenum">
              <a:rPr lang="sv-SE" smtClean="0"/>
              <a:t>14</a:t>
            </a:fld>
            <a:endParaRPr lang="sv-SE" dirty="0"/>
          </a:p>
        </p:txBody>
      </p:sp>
      <p:pic>
        <p:nvPicPr>
          <p:cNvPr id="9" name="Picture 2" descr="http://jkpportfolio01:8085/organisationens_ikoner/api/v1/asset/207474/preview"/>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bwMode="auto">
          <a:xfrm>
            <a:off x="10557023" y="288000"/>
            <a:ext cx="1404000" cy="14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933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39900" y="342000"/>
            <a:ext cx="9360000" cy="1296000"/>
          </a:xfrm>
        </p:spPr>
        <p:txBody>
          <a:bodyPr/>
          <a:lstStyle/>
          <a:p>
            <a:r>
              <a:rPr lang="sv-SE" dirty="0" smtClean="0"/>
              <a:t>Tänk på</a:t>
            </a:r>
            <a:endParaRPr lang="sv-SE" dirty="0"/>
          </a:p>
        </p:txBody>
      </p:sp>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dirty="0"/>
          </a:p>
        </p:txBody>
      </p:sp>
      <p:sp>
        <p:nvSpPr>
          <p:cNvPr id="4" name="Platshållare för text 3"/>
          <p:cNvSpPr>
            <a:spLocks noGrp="1"/>
          </p:cNvSpPr>
          <p:nvPr>
            <p:ph type="body" sz="quarter" idx="13"/>
          </p:nvPr>
        </p:nvSpPr>
        <p:spPr>
          <a:xfrm>
            <a:off x="1440000" y="1526900"/>
            <a:ext cx="9359900" cy="4378600"/>
          </a:xfrm>
        </p:spPr>
        <p:txBody>
          <a:bodyPr/>
          <a:lstStyle/>
          <a:p>
            <a:r>
              <a:rPr lang="sv-SE" dirty="0" smtClean="0"/>
              <a:t>I en signerad beställning:</a:t>
            </a:r>
          </a:p>
          <a:p>
            <a:pPr marL="342900" indent="-342900">
              <a:buFont typeface="Arial" panose="020B0604020202020204" pitchFamily="34" charset="0"/>
              <a:buChar char="•"/>
            </a:pPr>
            <a:r>
              <a:rPr lang="sv-SE" dirty="0" smtClean="0"/>
              <a:t>Går det inte att göra några justeringar</a:t>
            </a:r>
          </a:p>
          <a:p>
            <a:pPr marL="342900" indent="-342900">
              <a:buFont typeface="Arial" panose="020B0604020202020204" pitchFamily="34" charset="0"/>
              <a:buChar char="•"/>
            </a:pPr>
            <a:r>
              <a:rPr lang="sv-SE" dirty="0"/>
              <a:t>G</a:t>
            </a:r>
            <a:r>
              <a:rPr lang="sv-SE" dirty="0" smtClean="0"/>
              <a:t>år det inte att komplettera medicinsk information. </a:t>
            </a:r>
          </a:p>
          <a:p>
            <a:pPr marL="342900" indent="-342900">
              <a:buFont typeface="Arial" panose="020B0604020202020204" pitchFamily="34" charset="0"/>
              <a:buChar char="•"/>
            </a:pPr>
            <a:r>
              <a:rPr lang="sv-SE" dirty="0" smtClean="0"/>
              <a:t>Går det att lägga till en kommentar i ”Beställarens kommentar”. </a:t>
            </a:r>
          </a:p>
          <a:p>
            <a:pPr marL="342900" indent="-342900">
              <a:buFont typeface="Arial" panose="020B0604020202020204" pitchFamily="34" charset="0"/>
              <a:buChar char="•"/>
            </a:pPr>
            <a:r>
              <a:rPr lang="sv-SE" dirty="0"/>
              <a:t>G</a:t>
            </a:r>
            <a:r>
              <a:rPr lang="sv-SE" dirty="0" smtClean="0"/>
              <a:t>år att makulera</a:t>
            </a:r>
          </a:p>
          <a:p>
            <a:r>
              <a:rPr lang="sv-SE" dirty="0" smtClean="0"/>
              <a:t>En skickad beställning går inte att makulera, göra några justeringar eller lägga till kommentarer i.</a:t>
            </a:r>
          </a:p>
          <a:p>
            <a:endParaRPr lang="sv-SE" dirty="0" smtClean="0"/>
          </a:p>
          <a:p>
            <a:pPr marL="342900" indent="-342900">
              <a:buFont typeface="Arial" panose="020B0604020202020204" pitchFamily="34" charset="0"/>
              <a:buChar char="•"/>
            </a:pPr>
            <a:endParaRPr lang="sv-SE" dirty="0"/>
          </a:p>
        </p:txBody>
      </p:sp>
      <p:sp>
        <p:nvSpPr>
          <p:cNvPr id="6" name="Platshållare för datum 5"/>
          <p:cNvSpPr>
            <a:spLocks noGrp="1"/>
          </p:cNvSpPr>
          <p:nvPr>
            <p:ph type="dt" sz="half" idx="10"/>
          </p:nvPr>
        </p:nvSpPr>
        <p:spPr/>
        <p:txBody>
          <a:bodyPr/>
          <a:lstStyle/>
          <a:p>
            <a:fld id="{D2A70B97-6381-4B6C-85F4-66037E31D7D5}" type="datetime1">
              <a:rPr lang="sv-SE" smtClean="0"/>
              <a:t>2023-03-20</a:t>
            </a:fld>
            <a:endParaRPr lang="sv-SE" dirty="0"/>
          </a:p>
        </p:txBody>
      </p:sp>
      <p:sp>
        <p:nvSpPr>
          <p:cNvPr id="7" name="Platshållare för bildnummer 6"/>
          <p:cNvSpPr>
            <a:spLocks noGrp="1"/>
          </p:cNvSpPr>
          <p:nvPr>
            <p:ph type="sldNum" sz="quarter" idx="12"/>
          </p:nvPr>
        </p:nvSpPr>
        <p:spPr/>
        <p:txBody>
          <a:bodyPr/>
          <a:lstStyle/>
          <a:p>
            <a:fld id="{8EEB9E62-4301-493A-8C73-0409F1A2D539}" type="slidenum">
              <a:rPr lang="sv-SE" smtClean="0"/>
              <a:t>15</a:t>
            </a:fld>
            <a:endParaRPr lang="sv-SE" dirty="0"/>
          </a:p>
        </p:txBody>
      </p:sp>
      <p:pic>
        <p:nvPicPr>
          <p:cNvPr id="8" name="Picture 2" descr="http://jkpportfolio01:8085/organisationens_ikoner/api/v1/asset/207474/preview"/>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228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22050" y="371469"/>
            <a:ext cx="9360000" cy="777600"/>
          </a:xfrm>
        </p:spPr>
        <p:txBody>
          <a:bodyPr/>
          <a:lstStyle/>
          <a:p>
            <a:r>
              <a:rPr lang="sv-SE" dirty="0" smtClean="0"/>
              <a:t>Kom ihåg!</a:t>
            </a:r>
            <a:endParaRPr lang="sv-SE" dirty="0"/>
          </a:p>
        </p:txBody>
      </p:sp>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dirty="0"/>
          </a:p>
        </p:txBody>
      </p:sp>
      <p:sp>
        <p:nvSpPr>
          <p:cNvPr id="4" name="Platshållare för text 3"/>
          <p:cNvSpPr>
            <a:spLocks noGrp="1"/>
          </p:cNvSpPr>
          <p:nvPr>
            <p:ph type="body" sz="quarter" idx="13"/>
          </p:nvPr>
        </p:nvSpPr>
        <p:spPr>
          <a:xfrm>
            <a:off x="1422050" y="1377668"/>
            <a:ext cx="9359900" cy="4683497"/>
          </a:xfrm>
        </p:spPr>
        <p:txBody>
          <a:bodyPr/>
          <a:lstStyle/>
          <a:p>
            <a:endParaRPr lang="sv-SE" dirty="0"/>
          </a:p>
          <a:p>
            <a:pPr marL="342900" indent="-342900">
              <a:buFont typeface="Arial" panose="020B0604020202020204" pitchFamily="34" charset="0"/>
              <a:buChar char="•"/>
            </a:pPr>
            <a:r>
              <a:rPr lang="sv-SE" dirty="0"/>
              <a:t>Fullständig och relevant anamnes ska fyllas i på varje beställning.</a:t>
            </a:r>
          </a:p>
          <a:p>
            <a:pPr marL="342900" indent="-342900">
              <a:buFont typeface="Arial" panose="020B0604020202020204" pitchFamily="34" charset="0"/>
              <a:buChar char="•"/>
            </a:pPr>
            <a:r>
              <a:rPr lang="sv-SE" dirty="0"/>
              <a:t>Anamnesfältet får max innehålla 2000 tecken för att beställning skall nå Mammografin</a:t>
            </a:r>
          </a:p>
          <a:p>
            <a:pPr marL="342900" indent="-342900">
              <a:buFont typeface="Arial" panose="020B0604020202020204" pitchFamily="34" charset="0"/>
              <a:buChar char="•"/>
            </a:pPr>
            <a:r>
              <a:rPr lang="sv-SE" dirty="0"/>
              <a:t>Vid beställning av Mammografi klinisk behöver inte beställningen kompletteras med Ultraljud bröst och/eller Bröstpunktion/biopsi.</a:t>
            </a:r>
          </a:p>
          <a:p>
            <a:pPr marL="342900" indent="-342900">
              <a:buFont typeface="Arial" panose="020B0604020202020204" pitchFamily="34" charset="0"/>
              <a:buChar char="•"/>
            </a:pPr>
            <a:r>
              <a:rPr lang="sv-SE" dirty="0"/>
              <a:t>Om beställaren har önskemål om när undersökningen ska utföras, anges detta i frågeställningen</a:t>
            </a:r>
          </a:p>
          <a:p>
            <a:pPr lvl="0"/>
            <a:endParaRPr lang="sv-SE" sz="1600" dirty="0"/>
          </a:p>
        </p:txBody>
      </p:sp>
      <p:sp>
        <p:nvSpPr>
          <p:cNvPr id="6" name="Platshållare för datum 5"/>
          <p:cNvSpPr>
            <a:spLocks noGrp="1"/>
          </p:cNvSpPr>
          <p:nvPr>
            <p:ph type="dt" sz="half" idx="10"/>
          </p:nvPr>
        </p:nvSpPr>
        <p:spPr/>
        <p:txBody>
          <a:bodyPr/>
          <a:lstStyle/>
          <a:p>
            <a:fld id="{BF365026-A251-45E7-AA31-1FE15F0EBEE2}" type="datetime1">
              <a:rPr lang="sv-SE" smtClean="0"/>
              <a:t>2023-03-20</a:t>
            </a:fld>
            <a:endParaRPr lang="sv-SE" dirty="0"/>
          </a:p>
        </p:txBody>
      </p:sp>
      <p:sp>
        <p:nvSpPr>
          <p:cNvPr id="7" name="Platshållare för bildnummer 6"/>
          <p:cNvSpPr>
            <a:spLocks noGrp="1"/>
          </p:cNvSpPr>
          <p:nvPr>
            <p:ph type="sldNum" sz="quarter" idx="12"/>
          </p:nvPr>
        </p:nvSpPr>
        <p:spPr/>
        <p:txBody>
          <a:bodyPr/>
          <a:lstStyle/>
          <a:p>
            <a:fld id="{8EEB9E62-4301-493A-8C73-0409F1A2D539}" type="slidenum">
              <a:rPr lang="sv-SE" smtClean="0"/>
              <a:t>16</a:t>
            </a:fld>
            <a:endParaRPr lang="sv-SE" dirty="0"/>
          </a:p>
        </p:txBody>
      </p:sp>
      <p:pic>
        <p:nvPicPr>
          <p:cNvPr id="8" name="Picture 2" descr="http://jkpportfolio01:8085/organisationens_ikoner/api/v1/asset/207474/preview"/>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bwMode="auto">
          <a:xfrm>
            <a:off x="10557023" y="288000"/>
            <a:ext cx="1404000" cy="14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724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7813" y="126000"/>
            <a:ext cx="9360000" cy="1296000"/>
          </a:xfrm>
        </p:spPr>
        <p:txBody>
          <a:bodyPr/>
          <a:lstStyle/>
          <a:p>
            <a:r>
              <a:rPr lang="sv-SE" dirty="0" smtClean="0"/>
              <a:t>Beställa SVF-förlopp</a:t>
            </a:r>
            <a:endParaRPr lang="sv-SE" dirty="0"/>
          </a:p>
        </p:txBody>
      </p:sp>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t>17</a:t>
            </a:fld>
            <a:endParaRPr lang="sv-SE" dirty="0"/>
          </a:p>
        </p:txBody>
      </p:sp>
      <p:sp>
        <p:nvSpPr>
          <p:cNvPr id="5" name="Platshållare för text 4"/>
          <p:cNvSpPr>
            <a:spLocks noGrp="1"/>
          </p:cNvSpPr>
          <p:nvPr>
            <p:ph type="body" sz="quarter" idx="13"/>
          </p:nvPr>
        </p:nvSpPr>
        <p:spPr>
          <a:xfrm>
            <a:off x="1039626" y="1239559"/>
            <a:ext cx="4540292" cy="3041496"/>
          </a:xfrm>
        </p:spPr>
        <p:txBody>
          <a:bodyPr/>
          <a:lstStyle/>
          <a:p>
            <a:r>
              <a:rPr lang="sv-SE" b="1" dirty="0"/>
              <a:t>För att ange SVF-förlopp vid beställning till mammografin:</a:t>
            </a:r>
            <a:endParaRPr lang="sv-SE" dirty="0"/>
          </a:p>
          <a:p>
            <a:r>
              <a:rPr lang="sv-SE" dirty="0"/>
              <a:t>Välj aktuell undersökning och ange </a:t>
            </a:r>
            <a:r>
              <a:rPr lang="sv-SE" b="1" dirty="0"/>
              <a:t>Ja/Nej</a:t>
            </a:r>
            <a:r>
              <a:rPr lang="sv-SE" dirty="0"/>
              <a:t> under frågan ”SVF-förlopp?”, i fönstret ”Medicinsk information”.</a:t>
            </a:r>
          </a:p>
        </p:txBody>
      </p:sp>
      <p:sp>
        <p:nvSpPr>
          <p:cNvPr id="7" name="Platshållare för datum 6"/>
          <p:cNvSpPr>
            <a:spLocks noGrp="1"/>
          </p:cNvSpPr>
          <p:nvPr>
            <p:ph type="dt" sz="half" idx="10"/>
          </p:nvPr>
        </p:nvSpPr>
        <p:spPr/>
        <p:txBody>
          <a:bodyPr/>
          <a:lstStyle/>
          <a:p>
            <a:fld id="{129AE414-FEA3-4288-9D48-81FB98A964DB}" type="datetime1">
              <a:rPr lang="sv-SE" smtClean="0"/>
              <a:t>2023-03-20</a:t>
            </a:fld>
            <a:endParaRPr lang="sv-SE" dirty="0"/>
          </a:p>
        </p:txBody>
      </p:sp>
      <p:pic>
        <p:nvPicPr>
          <p:cNvPr id="14" name="Bildobjekt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459" y="1891145"/>
            <a:ext cx="5978315" cy="4152505"/>
          </a:xfrm>
          <a:prstGeom prst="rect">
            <a:avLst/>
          </a:prstGeom>
          <a:effectLst>
            <a:outerShdw blurRad="50800" dist="38100" dir="5400000" algn="t" rotWithShape="0">
              <a:prstClr val="black">
                <a:alpha val="40000"/>
              </a:prstClr>
            </a:outerShdw>
          </a:effectLst>
        </p:spPr>
      </p:pic>
      <p:pic>
        <p:nvPicPr>
          <p:cNvPr id="16" name="Picture 2" descr="http://jkpportfolio01:8085/organisationens_ikoner/api/v1/asset/207474/preview"/>
          <p:cNvPicPr>
            <a:picLocks noGrp="1" noChangeAspect="1" noChangeArrowheads="1"/>
          </p:cNvPicPr>
          <p:nvPr>
            <p:ph type="pic" sz="quarter" idx="14"/>
          </p:nvPr>
        </p:nvPicPr>
        <p:blipFill>
          <a:blip r:embed="rId4" cstate="print">
            <a:extLst>
              <a:ext uri="{28A0092B-C50C-407E-A947-70E740481C1C}">
                <a14:useLocalDpi xmlns:a14="http://schemas.microsoft.com/office/drawing/2010/main" val="0"/>
              </a:ext>
            </a:extLst>
          </a:blip>
          <a:srcRect l="56" r="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006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XeroViewer</a:t>
            </a:r>
            <a:r>
              <a:rPr lang="sv-SE" sz="2800" dirty="0" smtClean="0"/>
              <a:t> </a:t>
            </a:r>
            <a:endParaRPr lang="sv-SE" sz="2800" dirty="0"/>
          </a:p>
        </p:txBody>
      </p:sp>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t>18</a:t>
            </a:fld>
            <a:endParaRPr lang="sv-SE" dirty="0"/>
          </a:p>
        </p:txBody>
      </p:sp>
      <p:sp>
        <p:nvSpPr>
          <p:cNvPr id="5" name="Platshållare för text 4"/>
          <p:cNvSpPr>
            <a:spLocks noGrp="1"/>
          </p:cNvSpPr>
          <p:nvPr>
            <p:ph type="body" sz="quarter" idx="13"/>
          </p:nvPr>
        </p:nvSpPr>
        <p:spPr>
          <a:xfrm>
            <a:off x="1077913" y="2447636"/>
            <a:ext cx="9359900" cy="3528364"/>
          </a:xfrm>
        </p:spPr>
        <p:txBody>
          <a:bodyPr/>
          <a:lstStyle/>
          <a:p>
            <a:r>
              <a:rPr lang="sv-SE" dirty="0" smtClean="0"/>
              <a:t> </a:t>
            </a:r>
          </a:p>
          <a:p>
            <a:r>
              <a:rPr lang="sv-SE" dirty="0" smtClean="0"/>
              <a:t>I </a:t>
            </a:r>
            <a:r>
              <a:rPr lang="sv-SE" dirty="0" err="1" smtClean="0"/>
              <a:t>XeroViewer</a:t>
            </a:r>
            <a:r>
              <a:rPr lang="sv-SE" dirty="0" smtClean="0"/>
              <a:t> går det att titta på bilderna och även se det senaste svaret efter 48 timmar. Observera att svaret kan vara preliminärt.</a:t>
            </a:r>
            <a:endParaRPr lang="sv-SE" dirty="0"/>
          </a:p>
        </p:txBody>
      </p:sp>
      <p:sp>
        <p:nvSpPr>
          <p:cNvPr id="7" name="Platshållare för datum 6"/>
          <p:cNvSpPr>
            <a:spLocks noGrp="1"/>
          </p:cNvSpPr>
          <p:nvPr>
            <p:ph type="dt" sz="half" idx="10"/>
          </p:nvPr>
        </p:nvSpPr>
        <p:spPr/>
        <p:txBody>
          <a:bodyPr/>
          <a:lstStyle/>
          <a:p>
            <a:fld id="{43CC0283-5EC9-4E25-B80A-6C8A1D3EA0BC}" type="datetime1">
              <a:rPr lang="sv-SE" smtClean="0"/>
              <a:t>2023-03-20</a:t>
            </a:fld>
            <a:endParaRPr lang="sv-SE" dirty="0"/>
          </a:p>
        </p:txBody>
      </p:sp>
      <p:pic>
        <p:nvPicPr>
          <p:cNvPr id="8" name="Picture 2" descr="http://jkpportfolio01:8085/organisationens_ikoner/api/v1/asset/207474/preview"/>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029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t>19</a:t>
            </a:fld>
            <a:endParaRPr lang="sv-SE" dirty="0"/>
          </a:p>
        </p:txBody>
      </p:sp>
      <p:pic>
        <p:nvPicPr>
          <p:cNvPr id="8" name="Bildobjekt 7"/>
          <p:cNvPicPr>
            <a:picLocks noChangeAspect="1"/>
          </p:cNvPicPr>
          <p:nvPr/>
        </p:nvPicPr>
        <p:blipFill>
          <a:blip r:embed="rId2"/>
          <a:stretch>
            <a:fillRect/>
          </a:stretch>
        </p:blipFill>
        <p:spPr>
          <a:xfrm>
            <a:off x="483000" y="141263"/>
            <a:ext cx="11238000" cy="5973747"/>
          </a:xfrm>
          <a:prstGeom prst="rect">
            <a:avLst/>
          </a:prstGeom>
        </p:spPr>
      </p:pic>
      <p:sp>
        <p:nvSpPr>
          <p:cNvPr id="5" name="Platshållare för datum 4"/>
          <p:cNvSpPr>
            <a:spLocks noGrp="1"/>
          </p:cNvSpPr>
          <p:nvPr>
            <p:ph type="dt" sz="half" idx="10"/>
          </p:nvPr>
        </p:nvSpPr>
        <p:spPr/>
        <p:txBody>
          <a:bodyPr/>
          <a:lstStyle/>
          <a:p>
            <a:fld id="{D5E76BCD-7150-4184-A261-F1492433AEF8}" type="datetime1">
              <a:rPr lang="sv-SE" smtClean="0"/>
              <a:t>2023-03-20</a:t>
            </a:fld>
            <a:endParaRPr lang="sv-SE" dirty="0"/>
          </a:p>
        </p:txBody>
      </p:sp>
    </p:spTree>
    <p:extLst>
      <p:ext uri="{BB962C8B-B14F-4D97-AF65-F5344CB8AC3E}">
        <p14:creationId xmlns:p14="http://schemas.microsoft.com/office/powerpoint/2010/main" val="4286412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title"/>
          </p:nvPr>
        </p:nvSpPr>
        <p:spPr>
          <a:xfrm>
            <a:off x="1439863" y="453786"/>
            <a:ext cx="9180512" cy="746364"/>
          </a:xfrm>
        </p:spPr>
        <p:txBody>
          <a:bodyPr/>
          <a:lstStyle/>
          <a:p>
            <a:pPr algn="ctr"/>
            <a:r>
              <a:rPr lang="sv-SE" sz="7200" dirty="0" smtClean="0"/>
              <a:t>Välkomna</a:t>
            </a:r>
            <a:endParaRPr lang="sv-SE" sz="7200" dirty="0"/>
          </a:p>
        </p:txBody>
      </p:sp>
      <p:pic>
        <p:nvPicPr>
          <p:cNvPr id="9" name="Picture 2" descr="http://jkpportfolio01.jkp.ltjkpg.se:8085/ppt_varumarke_och_organisationens_grafik_rjl/api/v1/asset/213396/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6362" y="1639081"/>
            <a:ext cx="4931275" cy="3660245"/>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datum 1"/>
          <p:cNvSpPr>
            <a:spLocks noGrp="1"/>
          </p:cNvSpPr>
          <p:nvPr>
            <p:ph type="dt" sz="half" idx="10"/>
          </p:nvPr>
        </p:nvSpPr>
        <p:spPr/>
        <p:txBody>
          <a:bodyPr/>
          <a:lstStyle/>
          <a:p>
            <a:fld id="{B10719C3-A1D6-4C99-B62D-2137793A0370}" type="datetime1">
              <a:rPr lang="sv-SE" smtClean="0"/>
              <a:t>2023-03-20</a:t>
            </a:fld>
            <a:endParaRPr lang="sv-SE" dirty="0"/>
          </a:p>
        </p:txBody>
      </p:sp>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t>2</a:t>
            </a:fld>
            <a:endParaRPr lang="sv-SE" dirty="0"/>
          </a:p>
        </p:txBody>
      </p:sp>
    </p:spTree>
    <p:extLst>
      <p:ext uri="{BB962C8B-B14F-4D97-AF65-F5344CB8AC3E}">
        <p14:creationId xmlns:p14="http://schemas.microsoft.com/office/powerpoint/2010/main" val="2447823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Behörigheter i BoS</a:t>
            </a:r>
            <a:endParaRPr lang="sv-SE" dirty="0"/>
          </a:p>
        </p:txBody>
      </p:sp>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pPr/>
              <a:t>20</a:t>
            </a:fld>
            <a:endParaRPr lang="sv-SE" dirty="0"/>
          </a:p>
        </p:txBody>
      </p:sp>
      <p:graphicFrame>
        <p:nvGraphicFramePr>
          <p:cNvPr id="5" name="Tabell 4"/>
          <p:cNvGraphicFramePr>
            <a:graphicFrameLocks noGrp="1"/>
          </p:cNvGraphicFramePr>
          <p:nvPr>
            <p:extLst>
              <p:ext uri="{D42A27DB-BD31-4B8C-83A1-F6EECF244321}">
                <p14:modId xmlns:p14="http://schemas.microsoft.com/office/powerpoint/2010/main" val="697128361"/>
              </p:ext>
            </p:extLst>
          </p:nvPr>
        </p:nvGraphicFramePr>
        <p:xfrm>
          <a:off x="1145765" y="2392793"/>
          <a:ext cx="9100503" cy="2677160"/>
        </p:xfrm>
        <a:graphic>
          <a:graphicData uri="http://schemas.openxmlformats.org/drawingml/2006/table">
            <a:tbl>
              <a:tblPr firstRow="1" bandRow="1">
                <a:tableStyleId>{5C22544A-7EE6-4342-B048-85BDC9FD1C3A}</a:tableStyleId>
              </a:tblPr>
              <a:tblGrid>
                <a:gridCol w="1508443">
                  <a:extLst>
                    <a:ext uri="{9D8B030D-6E8A-4147-A177-3AD203B41FA5}">
                      <a16:colId xmlns:a16="http://schemas.microsoft.com/office/drawing/2014/main" val="193563256"/>
                    </a:ext>
                  </a:extLst>
                </a:gridCol>
                <a:gridCol w="1016000">
                  <a:extLst>
                    <a:ext uri="{9D8B030D-6E8A-4147-A177-3AD203B41FA5}">
                      <a16:colId xmlns:a16="http://schemas.microsoft.com/office/drawing/2014/main" val="1951726831"/>
                    </a:ext>
                  </a:extLst>
                </a:gridCol>
                <a:gridCol w="1016000">
                  <a:extLst>
                    <a:ext uri="{9D8B030D-6E8A-4147-A177-3AD203B41FA5}">
                      <a16:colId xmlns:a16="http://schemas.microsoft.com/office/drawing/2014/main" val="3033304348"/>
                    </a:ext>
                  </a:extLst>
                </a:gridCol>
                <a:gridCol w="1016000">
                  <a:extLst>
                    <a:ext uri="{9D8B030D-6E8A-4147-A177-3AD203B41FA5}">
                      <a16:colId xmlns:a16="http://schemas.microsoft.com/office/drawing/2014/main" val="2151256380"/>
                    </a:ext>
                  </a:extLst>
                </a:gridCol>
                <a:gridCol w="1016000">
                  <a:extLst>
                    <a:ext uri="{9D8B030D-6E8A-4147-A177-3AD203B41FA5}">
                      <a16:colId xmlns:a16="http://schemas.microsoft.com/office/drawing/2014/main" val="1930220856"/>
                    </a:ext>
                  </a:extLst>
                </a:gridCol>
                <a:gridCol w="2033905">
                  <a:extLst>
                    <a:ext uri="{9D8B030D-6E8A-4147-A177-3AD203B41FA5}">
                      <a16:colId xmlns:a16="http://schemas.microsoft.com/office/drawing/2014/main" val="3117589512"/>
                    </a:ext>
                  </a:extLst>
                </a:gridCol>
                <a:gridCol w="1494155">
                  <a:extLst>
                    <a:ext uri="{9D8B030D-6E8A-4147-A177-3AD203B41FA5}">
                      <a16:colId xmlns:a16="http://schemas.microsoft.com/office/drawing/2014/main" val="3462904639"/>
                    </a:ext>
                  </a:extLst>
                </a:gridCol>
              </a:tblGrid>
              <a:tr h="370840">
                <a:tc>
                  <a:txBody>
                    <a:bodyPr/>
                    <a:lstStyle/>
                    <a:p>
                      <a:r>
                        <a:rPr lang="sv-SE" sz="1200" dirty="0" smtClean="0"/>
                        <a:t>Behörighet</a:t>
                      </a:r>
                      <a:r>
                        <a:rPr lang="sv-SE" sz="1200" baseline="0" dirty="0" smtClean="0"/>
                        <a:t> att:</a:t>
                      </a:r>
                      <a:endParaRPr lang="sv-SE" sz="1200" dirty="0"/>
                    </a:p>
                  </a:txBody>
                  <a:tcPr/>
                </a:tc>
                <a:tc>
                  <a:txBody>
                    <a:bodyPr/>
                    <a:lstStyle/>
                    <a:p>
                      <a:r>
                        <a:rPr lang="sv-SE" sz="1200" dirty="0" smtClean="0"/>
                        <a:t>Skapa</a:t>
                      </a:r>
                    </a:p>
                    <a:p>
                      <a:r>
                        <a:rPr lang="sv-SE" sz="1200" dirty="0" smtClean="0"/>
                        <a:t>beställning</a:t>
                      </a:r>
                      <a:endParaRPr lang="sv-SE" sz="1200" dirty="0"/>
                    </a:p>
                  </a:txBody>
                  <a:tcPr/>
                </a:tc>
                <a:tc>
                  <a:txBody>
                    <a:bodyPr/>
                    <a:lstStyle/>
                    <a:p>
                      <a:r>
                        <a:rPr lang="sv-SE" sz="1200" dirty="0" smtClean="0"/>
                        <a:t>”Signera” beställning</a:t>
                      </a:r>
                      <a:endParaRPr lang="sv-SE" sz="1200" dirty="0"/>
                    </a:p>
                  </a:txBody>
                  <a:tcPr/>
                </a:tc>
                <a:tc>
                  <a:txBody>
                    <a:bodyPr/>
                    <a:lstStyle/>
                    <a:p>
                      <a:r>
                        <a:rPr lang="sv-SE" sz="1200" dirty="0" smtClean="0"/>
                        <a:t>”Signera och</a:t>
                      </a:r>
                      <a:r>
                        <a:rPr lang="sv-SE" sz="1200" baseline="0" dirty="0" smtClean="0"/>
                        <a:t> skicka” beställning</a:t>
                      </a:r>
                      <a:endParaRPr lang="sv-SE" sz="1200" dirty="0"/>
                    </a:p>
                  </a:txBody>
                  <a:tcPr/>
                </a:tc>
                <a:tc>
                  <a:txBody>
                    <a:bodyPr/>
                    <a:lstStyle/>
                    <a:p>
                      <a:r>
                        <a:rPr lang="sv-SE" sz="1200" dirty="0" smtClean="0"/>
                        <a:t>”Skicka”</a:t>
                      </a:r>
                      <a:r>
                        <a:rPr lang="sv-SE" sz="1200" baseline="0" dirty="0" smtClean="0"/>
                        <a:t> signerad beställning</a:t>
                      </a:r>
                      <a:endParaRPr lang="sv-SE" sz="1200" dirty="0"/>
                    </a:p>
                  </a:txBody>
                  <a:tcPr/>
                </a:tc>
                <a:tc>
                  <a:txBody>
                    <a:bodyPr/>
                    <a:lstStyle/>
                    <a:p>
                      <a:r>
                        <a:rPr lang="sv-SE" sz="1200" dirty="0" smtClean="0"/>
                        <a:t>Stå</a:t>
                      </a:r>
                      <a:r>
                        <a:rPr lang="sv-SE" sz="1200" baseline="0" dirty="0" smtClean="0"/>
                        <a:t> som svarsmottagare </a:t>
                      </a:r>
                    </a:p>
                    <a:p>
                      <a:r>
                        <a:rPr lang="sv-SE" sz="1200" baseline="0" dirty="0" smtClean="0"/>
                        <a:t>och vidimera svar</a:t>
                      </a:r>
                      <a:endParaRPr lang="sv-SE" sz="1200" dirty="0"/>
                    </a:p>
                  </a:txBody>
                  <a:tcPr/>
                </a:tc>
                <a:tc>
                  <a:txBody>
                    <a:bodyPr/>
                    <a:lstStyle/>
                    <a:p>
                      <a:r>
                        <a:rPr lang="sv-SE" sz="1200" dirty="0" smtClean="0"/>
                        <a:t>Läsa svar och se </a:t>
                      </a:r>
                    </a:p>
                    <a:p>
                      <a:r>
                        <a:rPr lang="sv-SE" sz="1200" dirty="0" smtClean="0"/>
                        <a:t>bilder</a:t>
                      </a:r>
                      <a:endParaRPr lang="sv-SE" sz="1200" dirty="0"/>
                    </a:p>
                  </a:txBody>
                  <a:tcPr/>
                </a:tc>
                <a:extLst>
                  <a:ext uri="{0D108BD9-81ED-4DB2-BD59-A6C34878D82A}">
                    <a16:rowId xmlns:a16="http://schemas.microsoft.com/office/drawing/2014/main" val="2320756199"/>
                  </a:ext>
                </a:extLst>
              </a:tr>
              <a:tr h="370840">
                <a:tc>
                  <a:txBody>
                    <a:bodyPr/>
                    <a:lstStyle/>
                    <a:p>
                      <a:r>
                        <a:rPr lang="sv-SE" sz="1200" dirty="0" smtClean="0">
                          <a:solidFill>
                            <a:schemeClr val="bg1"/>
                          </a:solidFill>
                        </a:rPr>
                        <a:t>Läkare</a:t>
                      </a:r>
                      <a:endParaRPr lang="sv-SE" sz="1200" dirty="0">
                        <a:solidFill>
                          <a:schemeClr val="bg1"/>
                        </a:solidFill>
                      </a:endParaRPr>
                    </a:p>
                  </a:txBody>
                  <a:tcPr>
                    <a:solidFill>
                      <a:srgbClr val="AE172E"/>
                    </a:solidFill>
                  </a:tcPr>
                </a:tc>
                <a:tc>
                  <a:txBody>
                    <a:bodyPr/>
                    <a:lstStyle/>
                    <a:p>
                      <a:pPr algn="ctr"/>
                      <a:r>
                        <a:rPr lang="sv-SE" dirty="0" smtClean="0"/>
                        <a:t>X</a:t>
                      </a:r>
                      <a:endParaRPr lang="sv-SE" dirty="0"/>
                    </a:p>
                  </a:txBody>
                  <a:tcPr anchor="ctr"/>
                </a:tc>
                <a:tc>
                  <a:txBody>
                    <a:bodyPr/>
                    <a:lstStyle/>
                    <a:p>
                      <a:pPr algn="ctr"/>
                      <a:r>
                        <a:rPr lang="sv-SE" dirty="0" smtClean="0"/>
                        <a:t>X</a:t>
                      </a:r>
                      <a:endParaRPr lang="sv-SE" dirty="0"/>
                    </a:p>
                  </a:txBody>
                  <a:tcPr anchor="ctr"/>
                </a:tc>
                <a:tc>
                  <a:txBody>
                    <a:bodyPr/>
                    <a:lstStyle/>
                    <a:p>
                      <a:pPr algn="ctr"/>
                      <a:r>
                        <a:rPr lang="sv-SE" dirty="0" smtClean="0"/>
                        <a:t>X</a:t>
                      </a:r>
                      <a:endParaRPr lang="sv-SE" dirty="0"/>
                    </a:p>
                  </a:txBody>
                  <a:tcPr anchor="ctr"/>
                </a:tc>
                <a:tc>
                  <a:txBody>
                    <a:bodyPr/>
                    <a:lstStyle/>
                    <a:p>
                      <a:pPr algn="ctr"/>
                      <a:r>
                        <a:rPr lang="sv-SE" dirty="0" smtClean="0"/>
                        <a:t>X</a:t>
                      </a:r>
                      <a:endParaRPr lang="sv-SE" dirty="0"/>
                    </a:p>
                  </a:txBody>
                  <a:tcPr anchor="ctr"/>
                </a:tc>
                <a:tc>
                  <a:txBody>
                    <a:bodyPr/>
                    <a:lstStyle/>
                    <a:p>
                      <a:pPr algn="ctr"/>
                      <a:r>
                        <a:rPr lang="sv-SE" dirty="0" smtClean="0"/>
                        <a:t>X</a:t>
                      </a:r>
                      <a:endParaRPr lang="sv-SE" dirty="0"/>
                    </a:p>
                  </a:txBody>
                  <a:tcPr anchor="ctr"/>
                </a:tc>
                <a:tc>
                  <a:txBody>
                    <a:bodyPr/>
                    <a:lstStyle/>
                    <a:p>
                      <a:pPr algn="ctr"/>
                      <a:r>
                        <a:rPr lang="sv-SE" dirty="0" smtClean="0"/>
                        <a:t>X</a:t>
                      </a:r>
                      <a:endParaRPr lang="sv-SE" dirty="0"/>
                    </a:p>
                  </a:txBody>
                  <a:tcPr anchor="ctr"/>
                </a:tc>
                <a:extLst>
                  <a:ext uri="{0D108BD9-81ED-4DB2-BD59-A6C34878D82A}">
                    <a16:rowId xmlns:a16="http://schemas.microsoft.com/office/drawing/2014/main" val="4156490242"/>
                  </a:ext>
                </a:extLst>
              </a:tr>
              <a:tr h="370840">
                <a:tc>
                  <a:txBody>
                    <a:bodyPr/>
                    <a:lstStyle/>
                    <a:p>
                      <a:r>
                        <a:rPr lang="sv-SE" sz="1200" dirty="0" smtClean="0">
                          <a:solidFill>
                            <a:schemeClr val="bg1"/>
                          </a:solidFill>
                        </a:rPr>
                        <a:t>Vårdadministratör</a:t>
                      </a:r>
                      <a:endParaRPr lang="sv-SE" sz="1200" dirty="0">
                        <a:solidFill>
                          <a:schemeClr val="bg1"/>
                        </a:solidFill>
                      </a:endParaRPr>
                    </a:p>
                  </a:txBody>
                  <a:tcPr>
                    <a:solidFill>
                      <a:srgbClr val="AE172E"/>
                    </a:solidFill>
                  </a:tcPr>
                </a:tc>
                <a:tc>
                  <a:txBody>
                    <a:bodyPr/>
                    <a:lstStyle/>
                    <a:p>
                      <a:pPr algn="ctr"/>
                      <a:r>
                        <a:rPr lang="sv-SE" dirty="0" smtClean="0"/>
                        <a:t>X</a:t>
                      </a:r>
                      <a:endParaRPr lang="sv-SE" dirty="0"/>
                    </a:p>
                  </a:txBody>
                  <a:tcPr anchor="ctr"/>
                </a:tc>
                <a:tc>
                  <a:txBody>
                    <a:bodyPr/>
                    <a:lstStyle/>
                    <a:p>
                      <a:pPr algn="ctr"/>
                      <a:endParaRPr lang="sv-SE"/>
                    </a:p>
                  </a:txBody>
                  <a:tcPr anchor="ctr"/>
                </a:tc>
                <a:tc>
                  <a:txBody>
                    <a:bodyPr/>
                    <a:lstStyle/>
                    <a:p>
                      <a:pPr algn="ctr"/>
                      <a:endParaRPr lang="sv-SE"/>
                    </a:p>
                  </a:txBody>
                  <a:tcPr anchor="ctr"/>
                </a:tc>
                <a:tc>
                  <a:txBody>
                    <a:bodyPr/>
                    <a:lstStyle/>
                    <a:p>
                      <a:pPr algn="ctr"/>
                      <a:r>
                        <a:rPr lang="sv-SE" dirty="0" smtClean="0"/>
                        <a:t>X</a:t>
                      </a:r>
                      <a:endParaRPr lang="sv-SE" dirty="0"/>
                    </a:p>
                  </a:txBody>
                  <a:tcPr anchor="ctr"/>
                </a:tc>
                <a:tc>
                  <a:txBody>
                    <a:bodyPr/>
                    <a:lstStyle/>
                    <a:p>
                      <a:pPr algn="ctr"/>
                      <a:endParaRPr lang="sv-SE"/>
                    </a:p>
                  </a:txBody>
                  <a:tcPr anchor="ctr"/>
                </a:tc>
                <a:tc>
                  <a:txBody>
                    <a:bodyPr/>
                    <a:lstStyle/>
                    <a:p>
                      <a:pPr algn="ctr"/>
                      <a:r>
                        <a:rPr lang="sv-SE" dirty="0" smtClean="0"/>
                        <a:t>X</a:t>
                      </a:r>
                      <a:endParaRPr lang="sv-SE" dirty="0"/>
                    </a:p>
                  </a:txBody>
                  <a:tcPr anchor="ctr"/>
                </a:tc>
                <a:extLst>
                  <a:ext uri="{0D108BD9-81ED-4DB2-BD59-A6C34878D82A}">
                    <a16:rowId xmlns:a16="http://schemas.microsoft.com/office/drawing/2014/main" val="2282511904"/>
                  </a:ext>
                </a:extLst>
              </a:tr>
              <a:tr h="370840">
                <a:tc>
                  <a:txBody>
                    <a:bodyPr/>
                    <a:lstStyle/>
                    <a:p>
                      <a:r>
                        <a:rPr lang="sv-SE" sz="1200" dirty="0" smtClean="0">
                          <a:solidFill>
                            <a:schemeClr val="bg1"/>
                          </a:solidFill>
                        </a:rPr>
                        <a:t>Övrig vårdpersonal</a:t>
                      </a:r>
                      <a:endParaRPr lang="sv-SE" sz="1200" dirty="0">
                        <a:solidFill>
                          <a:schemeClr val="bg1"/>
                        </a:solidFill>
                      </a:endParaRPr>
                    </a:p>
                  </a:txBody>
                  <a:tcPr>
                    <a:solidFill>
                      <a:srgbClr val="AE172E"/>
                    </a:solidFill>
                  </a:tcPr>
                </a:tc>
                <a:tc>
                  <a:txBody>
                    <a:bodyPr/>
                    <a:lstStyle/>
                    <a:p>
                      <a:pPr algn="ctr"/>
                      <a:endParaRPr lang="sv-SE"/>
                    </a:p>
                  </a:txBody>
                  <a:tcPr anchor="ctr"/>
                </a:tc>
                <a:tc>
                  <a:txBody>
                    <a:bodyPr/>
                    <a:lstStyle/>
                    <a:p>
                      <a:pPr algn="ctr"/>
                      <a:endParaRPr lang="sv-SE"/>
                    </a:p>
                  </a:txBody>
                  <a:tcPr anchor="ctr"/>
                </a:tc>
                <a:tc>
                  <a:txBody>
                    <a:bodyPr/>
                    <a:lstStyle/>
                    <a:p>
                      <a:pPr algn="ctr"/>
                      <a:endParaRPr lang="sv-SE"/>
                    </a:p>
                  </a:txBody>
                  <a:tcPr anchor="ctr"/>
                </a:tc>
                <a:tc>
                  <a:txBody>
                    <a:bodyPr/>
                    <a:lstStyle/>
                    <a:p>
                      <a:pPr algn="ctr"/>
                      <a:r>
                        <a:rPr lang="sv-SE" dirty="0" smtClean="0"/>
                        <a:t>X</a:t>
                      </a:r>
                      <a:endParaRPr lang="sv-SE" dirty="0"/>
                    </a:p>
                  </a:txBody>
                  <a:tcPr anchor="ctr"/>
                </a:tc>
                <a:tc>
                  <a:txBody>
                    <a:bodyPr/>
                    <a:lstStyle/>
                    <a:p>
                      <a:pPr algn="ctr"/>
                      <a:endParaRPr lang="sv-SE"/>
                    </a:p>
                  </a:txBody>
                  <a:tcPr anchor="ctr"/>
                </a:tc>
                <a:tc>
                  <a:txBody>
                    <a:bodyPr/>
                    <a:lstStyle/>
                    <a:p>
                      <a:pPr algn="ctr"/>
                      <a:r>
                        <a:rPr lang="sv-SE" dirty="0" smtClean="0"/>
                        <a:t>X</a:t>
                      </a:r>
                      <a:endParaRPr lang="sv-SE" dirty="0"/>
                    </a:p>
                  </a:txBody>
                  <a:tcPr anchor="ctr"/>
                </a:tc>
                <a:extLst>
                  <a:ext uri="{0D108BD9-81ED-4DB2-BD59-A6C34878D82A}">
                    <a16:rowId xmlns:a16="http://schemas.microsoft.com/office/drawing/2014/main" val="30397025"/>
                  </a:ext>
                </a:extLst>
              </a:tr>
              <a:tr h="370840">
                <a:tc>
                  <a:txBody>
                    <a:bodyPr/>
                    <a:lstStyle/>
                    <a:p>
                      <a:r>
                        <a:rPr lang="sv-SE" sz="1200" dirty="0" smtClean="0">
                          <a:solidFill>
                            <a:schemeClr val="bg1"/>
                          </a:solidFill>
                        </a:rPr>
                        <a:t>BOS_Sign</a:t>
                      </a:r>
                      <a:endParaRPr lang="sv-SE" sz="1200" dirty="0">
                        <a:solidFill>
                          <a:schemeClr val="bg1"/>
                        </a:solidFill>
                      </a:endParaRPr>
                    </a:p>
                  </a:txBody>
                  <a:tcPr>
                    <a:solidFill>
                      <a:srgbClr val="AE172E"/>
                    </a:solidFill>
                  </a:tcPr>
                </a:tc>
                <a:tc>
                  <a:txBody>
                    <a:bodyPr/>
                    <a:lstStyle/>
                    <a:p>
                      <a:pPr algn="ctr"/>
                      <a:r>
                        <a:rPr lang="sv-SE" dirty="0" smtClean="0"/>
                        <a:t>X</a:t>
                      </a:r>
                      <a:endParaRPr lang="sv-SE" dirty="0"/>
                    </a:p>
                  </a:txBody>
                  <a:tcPr anchor="ctr"/>
                </a:tc>
                <a:tc>
                  <a:txBody>
                    <a:bodyPr/>
                    <a:lstStyle/>
                    <a:p>
                      <a:pPr algn="ctr"/>
                      <a:r>
                        <a:rPr lang="sv-SE" dirty="0" smtClean="0"/>
                        <a:t>X</a:t>
                      </a:r>
                      <a:endParaRPr lang="sv-SE" dirty="0"/>
                    </a:p>
                  </a:txBody>
                  <a:tcPr anchor="ctr"/>
                </a:tc>
                <a:tc>
                  <a:txBody>
                    <a:bodyPr/>
                    <a:lstStyle/>
                    <a:p>
                      <a:pPr algn="ctr"/>
                      <a:r>
                        <a:rPr lang="sv-SE" dirty="0" smtClean="0"/>
                        <a:t>X</a:t>
                      </a:r>
                      <a:endParaRPr lang="sv-SE" dirty="0"/>
                    </a:p>
                  </a:txBody>
                  <a:tcPr anchor="ctr"/>
                </a:tc>
                <a:tc>
                  <a:txBody>
                    <a:bodyPr/>
                    <a:lstStyle/>
                    <a:p>
                      <a:pPr algn="ctr"/>
                      <a:r>
                        <a:rPr lang="sv-SE" dirty="0" smtClean="0"/>
                        <a:t>X</a:t>
                      </a:r>
                      <a:endParaRPr lang="sv-SE" dirty="0"/>
                    </a:p>
                  </a:txBody>
                  <a:tcPr anchor="ctr"/>
                </a:tc>
                <a:tc>
                  <a:txBody>
                    <a:bodyPr/>
                    <a:lstStyle/>
                    <a:p>
                      <a:pPr algn="ctr"/>
                      <a:r>
                        <a:rPr lang="sv-SE" dirty="0" smtClean="0"/>
                        <a:t>X</a:t>
                      </a:r>
                      <a:endParaRPr lang="sv-SE" dirty="0"/>
                    </a:p>
                  </a:txBody>
                  <a:tcPr anchor="ctr"/>
                </a:tc>
                <a:tc>
                  <a:txBody>
                    <a:bodyPr/>
                    <a:lstStyle/>
                    <a:p>
                      <a:pPr algn="ctr"/>
                      <a:r>
                        <a:rPr lang="sv-SE" dirty="0" smtClean="0"/>
                        <a:t>X</a:t>
                      </a:r>
                      <a:endParaRPr lang="sv-SE" dirty="0"/>
                    </a:p>
                  </a:txBody>
                  <a:tcPr anchor="ctr"/>
                </a:tc>
                <a:extLst>
                  <a:ext uri="{0D108BD9-81ED-4DB2-BD59-A6C34878D82A}">
                    <a16:rowId xmlns:a16="http://schemas.microsoft.com/office/drawing/2014/main" val="2717840715"/>
                  </a:ext>
                </a:extLst>
              </a:tr>
              <a:tr h="370840">
                <a:tc>
                  <a:txBody>
                    <a:bodyPr/>
                    <a:lstStyle/>
                    <a:p>
                      <a:r>
                        <a:rPr lang="sv-SE" sz="1200" dirty="0" smtClean="0">
                          <a:solidFill>
                            <a:schemeClr val="bg1"/>
                          </a:solidFill>
                        </a:rPr>
                        <a:t>BOS-Delegering</a:t>
                      </a:r>
                      <a:endParaRPr lang="sv-SE" sz="1200" dirty="0">
                        <a:solidFill>
                          <a:schemeClr val="bg1"/>
                        </a:solidFill>
                      </a:endParaRPr>
                    </a:p>
                  </a:txBody>
                  <a:tcPr>
                    <a:solidFill>
                      <a:srgbClr val="AE172E"/>
                    </a:solidFill>
                  </a:tcPr>
                </a:tc>
                <a:tc>
                  <a:txBody>
                    <a:bodyPr/>
                    <a:lstStyle/>
                    <a:p>
                      <a:pPr algn="ctr"/>
                      <a:r>
                        <a:rPr lang="sv-SE" dirty="0" smtClean="0"/>
                        <a:t>X</a:t>
                      </a:r>
                      <a:endParaRPr lang="sv-SE" dirty="0"/>
                    </a:p>
                  </a:txBody>
                  <a:tcPr anchor="ctr"/>
                </a:tc>
                <a:tc>
                  <a:txBody>
                    <a:bodyPr/>
                    <a:lstStyle/>
                    <a:p>
                      <a:pPr algn="ctr"/>
                      <a:endParaRPr lang="sv-SE" strike="sngStrike" dirty="0">
                        <a:solidFill>
                          <a:srgbClr val="FF0000"/>
                        </a:solidFill>
                      </a:endParaRPr>
                    </a:p>
                  </a:txBody>
                  <a:tcPr anchor="ctr"/>
                </a:tc>
                <a:tc>
                  <a:txBody>
                    <a:bodyPr/>
                    <a:lstStyle/>
                    <a:p>
                      <a:pPr algn="ctr"/>
                      <a:r>
                        <a:rPr lang="sv-SE" dirty="0" smtClean="0"/>
                        <a:t>X</a:t>
                      </a:r>
                      <a:endParaRPr lang="sv-SE" dirty="0"/>
                    </a:p>
                  </a:txBody>
                  <a:tcPr anchor="ctr"/>
                </a:tc>
                <a:tc>
                  <a:txBody>
                    <a:bodyPr/>
                    <a:lstStyle/>
                    <a:p>
                      <a:pPr algn="ctr"/>
                      <a:r>
                        <a:rPr lang="sv-SE" dirty="0" smtClean="0"/>
                        <a:t>X</a:t>
                      </a:r>
                      <a:endParaRPr lang="sv-SE" dirty="0"/>
                    </a:p>
                  </a:txBody>
                  <a:tcPr anchor="ctr"/>
                </a:tc>
                <a:tc>
                  <a:txBody>
                    <a:bodyPr/>
                    <a:lstStyle/>
                    <a:p>
                      <a:pPr algn="ctr"/>
                      <a:endParaRPr lang="sv-SE" dirty="0"/>
                    </a:p>
                  </a:txBody>
                  <a:tcPr anchor="ctr"/>
                </a:tc>
                <a:tc>
                  <a:txBody>
                    <a:bodyPr/>
                    <a:lstStyle/>
                    <a:p>
                      <a:pPr algn="ctr"/>
                      <a:r>
                        <a:rPr lang="sv-SE" dirty="0" smtClean="0"/>
                        <a:t>X</a:t>
                      </a:r>
                      <a:endParaRPr lang="sv-SE" dirty="0"/>
                    </a:p>
                  </a:txBody>
                  <a:tcPr anchor="ctr"/>
                </a:tc>
                <a:extLst>
                  <a:ext uri="{0D108BD9-81ED-4DB2-BD59-A6C34878D82A}">
                    <a16:rowId xmlns:a16="http://schemas.microsoft.com/office/drawing/2014/main" val="1868512878"/>
                  </a:ext>
                </a:extLst>
              </a:tr>
            </a:tbl>
          </a:graphicData>
        </a:graphic>
      </p:graphicFrame>
      <p:sp>
        <p:nvSpPr>
          <p:cNvPr id="6" name="Platshållare för datum 5"/>
          <p:cNvSpPr>
            <a:spLocks noGrp="1"/>
          </p:cNvSpPr>
          <p:nvPr>
            <p:ph type="dt" sz="half" idx="10"/>
          </p:nvPr>
        </p:nvSpPr>
        <p:spPr/>
        <p:txBody>
          <a:bodyPr/>
          <a:lstStyle/>
          <a:p>
            <a:fld id="{3B3B97F2-247D-4AF6-AB4A-74E8E0D4161B}" type="datetime1">
              <a:rPr lang="sv-SE" smtClean="0"/>
              <a:t>2023-03-20</a:t>
            </a:fld>
            <a:endParaRPr lang="sv-SE" dirty="0"/>
          </a:p>
        </p:txBody>
      </p:sp>
      <p:pic>
        <p:nvPicPr>
          <p:cNvPr id="7" name="Picture 2" descr="http://jkpportfolio01:8085/organisationens_ikoner/api/v1/asset/207474/preview"/>
          <p:cNvPicPr>
            <a:picLocks noGrp="1" noChangeAspect="1" noChangeArrowheads="1"/>
          </p:cNvPicPr>
          <p:nvPr>
            <p:ph type="pic" sz="quarter" idx="14"/>
          </p:nvPr>
        </p:nvPicPr>
        <p:blipFill>
          <a:blip r:embed="rId2" cstate="print">
            <a:extLst>
              <a:ext uri="{28A0092B-C50C-407E-A947-70E740481C1C}">
                <a14:useLocalDpi xmlns:a14="http://schemas.microsoft.com/office/drawing/2010/main" val="0"/>
              </a:ext>
            </a:extLst>
          </a:blip>
          <a:srcRect l="56" r="56"/>
          <a:stretch>
            <a:fillRect/>
          </a:stretch>
        </p:blipFill>
        <p:spPr bwMode="auto">
          <a:xfrm>
            <a:off x="10557023" y="288000"/>
            <a:ext cx="1404000" cy="14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668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044000"/>
          </a:xfrm>
        </p:spPr>
        <p:txBody>
          <a:bodyPr/>
          <a:lstStyle/>
          <a:p>
            <a:r>
              <a:rPr lang="sv-SE" dirty="0" smtClean="0"/>
              <a:t>Testpatienter</a:t>
            </a:r>
            <a:r>
              <a:rPr lang="sv-SE" dirty="0"/>
              <a:t/>
            </a:r>
            <a:br>
              <a:rPr lang="sv-SE" dirty="0"/>
            </a:br>
            <a:endParaRPr lang="sv-SE" dirty="0"/>
          </a:p>
        </p:txBody>
      </p:sp>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t>21</a:t>
            </a:fld>
            <a:endParaRPr lang="sv-SE"/>
          </a:p>
        </p:txBody>
      </p:sp>
      <p:sp>
        <p:nvSpPr>
          <p:cNvPr id="5" name="Platshållare för text 4"/>
          <p:cNvSpPr>
            <a:spLocks noGrp="1"/>
          </p:cNvSpPr>
          <p:nvPr>
            <p:ph type="body" sz="quarter" idx="13"/>
          </p:nvPr>
        </p:nvSpPr>
        <p:spPr>
          <a:xfrm>
            <a:off x="1077913" y="1944000"/>
            <a:ext cx="9359900" cy="4032000"/>
          </a:xfrm>
        </p:spPr>
        <p:txBody>
          <a:bodyPr/>
          <a:lstStyle/>
          <a:p>
            <a:r>
              <a:rPr lang="sv-SE" dirty="0"/>
              <a:t>Det händer att verksamheter skickar remisser på </a:t>
            </a:r>
            <a:r>
              <a:rPr lang="sv-SE" dirty="0" smtClean="0"/>
              <a:t>testpatienter i produktionsmiljön. Även om beställningen görs på testpatienter kommer beställningen att gå fram till mammografin. </a:t>
            </a:r>
          </a:p>
          <a:p>
            <a:r>
              <a:rPr lang="sv-SE" dirty="0" smtClean="0"/>
              <a:t>Om </a:t>
            </a:r>
            <a:r>
              <a:rPr lang="sv-SE" dirty="0"/>
              <a:t>du vill testa remissflödet i </a:t>
            </a:r>
            <a:r>
              <a:rPr lang="sv-SE" dirty="0" smtClean="0"/>
              <a:t>BoS </a:t>
            </a:r>
            <a:r>
              <a:rPr lang="sv-SE" dirty="0"/>
              <a:t>använder du ”Cosmic </a:t>
            </a:r>
            <a:r>
              <a:rPr lang="sv-SE" dirty="0" smtClean="0"/>
              <a:t>BoS </a:t>
            </a:r>
            <a:r>
              <a:rPr lang="sv-SE" dirty="0"/>
              <a:t>demo” som du hittar under Start-menyn i Windows. Detta gäller fram till dess att elevmiljön är </a:t>
            </a:r>
            <a:r>
              <a:rPr lang="sv-SE" dirty="0" smtClean="0"/>
              <a:t>uppgraderad</a:t>
            </a:r>
            <a:r>
              <a:rPr lang="sv-SE" dirty="0"/>
              <a:t> </a:t>
            </a:r>
            <a:r>
              <a:rPr lang="sv-SE" dirty="0" err="1" smtClean="0"/>
              <a:t>fr.o.m</a:t>
            </a:r>
            <a:r>
              <a:rPr lang="sv-SE" dirty="0" smtClean="0"/>
              <a:t> 20/3</a:t>
            </a:r>
          </a:p>
          <a:p>
            <a:r>
              <a:rPr lang="sv-SE" dirty="0" smtClean="0"/>
              <a:t>Testpatienter hittar du här: </a:t>
            </a:r>
            <a:r>
              <a:rPr lang="sv-SE" dirty="0" smtClean="0">
                <a:hlinkClick r:id="rId3"/>
              </a:rPr>
              <a:t>Utbildning-Folkhälsa </a:t>
            </a:r>
            <a:r>
              <a:rPr lang="sv-SE" dirty="0">
                <a:hlinkClick r:id="rId3"/>
              </a:rPr>
              <a:t>och sjukvård (</a:t>
            </a:r>
            <a:r>
              <a:rPr lang="sv-SE" dirty="0" smtClean="0">
                <a:hlinkClick r:id="rId3"/>
              </a:rPr>
              <a:t>rjl.se)</a:t>
            </a:r>
            <a:r>
              <a:rPr lang="sv-SE" dirty="0" smtClean="0"/>
              <a:t>, </a:t>
            </a:r>
            <a:r>
              <a:rPr lang="sv-SE" dirty="0"/>
              <a:t>u</a:t>
            </a:r>
            <a:r>
              <a:rPr lang="sv-SE" dirty="0" smtClean="0"/>
              <a:t>nder rubriken Cosmic</a:t>
            </a:r>
          </a:p>
          <a:p>
            <a:endParaRPr lang="sv-SE" dirty="0"/>
          </a:p>
          <a:p>
            <a:endParaRPr lang="sv-SE" dirty="0"/>
          </a:p>
        </p:txBody>
      </p:sp>
      <p:pic>
        <p:nvPicPr>
          <p:cNvPr id="7" name="Picture 2" descr="http://jkpportfolio01:8085/organisationens_ikoner/api/v1/asset/207474/preview"/>
          <p:cNvPicPr>
            <a:picLocks noGrp="1" noChangeAspect="1" noChangeArrowheads="1"/>
          </p:cNvPicPr>
          <p:nvPr>
            <p:ph type="pic" sz="quarter" idx="14"/>
          </p:nvPr>
        </p:nvPicPr>
        <p:blipFill>
          <a:blip r:embed="rId4" cstate="print">
            <a:extLst>
              <a:ext uri="{28A0092B-C50C-407E-A947-70E740481C1C}">
                <a14:useLocalDpi xmlns:a14="http://schemas.microsoft.com/office/drawing/2010/main" val="0"/>
              </a:ext>
            </a:extLst>
          </a:blip>
          <a:srcRect l="56" r="56"/>
          <a:stretch>
            <a:fillRect/>
          </a:stretch>
        </p:blipFill>
        <p:spPr bwMode="auto">
          <a:xfrm>
            <a:off x="10557023" y="288000"/>
            <a:ext cx="1404000" cy="1404000"/>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datum 5"/>
          <p:cNvSpPr>
            <a:spLocks noGrp="1"/>
          </p:cNvSpPr>
          <p:nvPr>
            <p:ph type="dt" sz="half" idx="10"/>
          </p:nvPr>
        </p:nvSpPr>
        <p:spPr/>
        <p:txBody>
          <a:bodyPr/>
          <a:lstStyle/>
          <a:p>
            <a:fld id="{F39C3192-3EEB-4D7F-BB6A-58A9DC293B31}" type="datetime1">
              <a:rPr lang="sv-SE" smtClean="0"/>
              <a:t>2023-03-20</a:t>
            </a:fld>
            <a:endParaRPr lang="sv-SE" dirty="0"/>
          </a:p>
        </p:txBody>
      </p:sp>
    </p:spTree>
    <p:extLst>
      <p:ext uri="{BB962C8B-B14F-4D97-AF65-F5344CB8AC3E}">
        <p14:creationId xmlns:p14="http://schemas.microsoft.com/office/powerpoint/2010/main" val="3495154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5400" dirty="0" smtClean="0"/>
              <a:t>Frågor</a:t>
            </a:r>
            <a:endParaRPr lang="sv-SE" sz="5400" dirty="0"/>
          </a:p>
        </p:txBody>
      </p:sp>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dirty="0"/>
          </a:p>
        </p:txBody>
      </p:sp>
      <p:sp>
        <p:nvSpPr>
          <p:cNvPr id="5" name="Platshållare för bild 4"/>
          <p:cNvSpPr>
            <a:spLocks noGrp="1"/>
          </p:cNvSpPr>
          <p:nvPr>
            <p:ph type="pic" sz="quarter" idx="14"/>
          </p:nvPr>
        </p:nvSpPr>
        <p:spPr/>
      </p:sp>
      <p:pic>
        <p:nvPicPr>
          <p:cNvPr id="2052" name="Picture 4" descr="Ställ frågor till kandidaterna till förtroendeposter 2021 —  Naturvetenskapliga Förenin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77" y="2436064"/>
            <a:ext cx="10923923" cy="3539936"/>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datum 3"/>
          <p:cNvSpPr>
            <a:spLocks noGrp="1"/>
          </p:cNvSpPr>
          <p:nvPr>
            <p:ph type="dt" sz="half" idx="10"/>
          </p:nvPr>
        </p:nvSpPr>
        <p:spPr/>
        <p:txBody>
          <a:bodyPr/>
          <a:lstStyle/>
          <a:p>
            <a:fld id="{38CD5F2F-8C0E-4B4B-B2BB-DEA58D2AC273}" type="datetime1">
              <a:rPr lang="sv-SE" smtClean="0"/>
              <a:t>2023-03-20</a:t>
            </a:fld>
            <a:endParaRPr lang="sv-SE" dirty="0"/>
          </a:p>
        </p:txBody>
      </p:sp>
      <p:sp>
        <p:nvSpPr>
          <p:cNvPr id="6" name="Platshållare för bildnummer 5"/>
          <p:cNvSpPr>
            <a:spLocks noGrp="1"/>
          </p:cNvSpPr>
          <p:nvPr>
            <p:ph type="sldNum" sz="quarter" idx="12"/>
          </p:nvPr>
        </p:nvSpPr>
        <p:spPr/>
        <p:txBody>
          <a:bodyPr/>
          <a:lstStyle/>
          <a:p>
            <a:fld id="{8EEB9E62-4301-493A-8C73-0409F1A2D539}" type="slidenum">
              <a:rPr lang="sv-SE" smtClean="0"/>
              <a:t>22</a:t>
            </a:fld>
            <a:endParaRPr lang="sv-SE" dirty="0"/>
          </a:p>
        </p:txBody>
      </p:sp>
    </p:spTree>
    <p:extLst>
      <p:ext uri="{BB962C8B-B14F-4D97-AF65-F5344CB8AC3E}">
        <p14:creationId xmlns:p14="http://schemas.microsoft.com/office/powerpoint/2010/main" val="4175394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439763" y="558403"/>
            <a:ext cx="9360000" cy="1133597"/>
          </a:xfrm>
        </p:spPr>
        <p:txBody>
          <a:bodyPr/>
          <a:lstStyle/>
          <a:p>
            <a:r>
              <a:rPr lang="sv-SE" sz="2800" dirty="0" smtClean="0"/>
              <a:t>Vi som medverkar på frågestunderna</a:t>
            </a:r>
            <a:endParaRPr lang="sv-SE" sz="2800" dirty="0"/>
          </a:p>
        </p:txBody>
      </p:sp>
      <p:sp>
        <p:nvSpPr>
          <p:cNvPr id="5" name="Platshållare för text 4"/>
          <p:cNvSpPr>
            <a:spLocks noGrp="1"/>
          </p:cNvSpPr>
          <p:nvPr>
            <p:ph type="body" sz="quarter" idx="13"/>
          </p:nvPr>
        </p:nvSpPr>
        <p:spPr>
          <a:xfrm>
            <a:off x="1439763" y="1853925"/>
            <a:ext cx="9359900" cy="3816763"/>
          </a:xfrm>
        </p:spPr>
        <p:txBody>
          <a:bodyPr/>
          <a:lstStyle/>
          <a:p>
            <a:r>
              <a:rPr lang="sv-SE" sz="1600" b="1" dirty="0" smtClean="0">
                <a:solidFill>
                  <a:srgbClr val="82112B"/>
                </a:solidFill>
              </a:rPr>
              <a:t>Sektion E-hälsa</a:t>
            </a:r>
          </a:p>
          <a:p>
            <a:r>
              <a:rPr lang="sv-SE" sz="1400" b="1" dirty="0"/>
              <a:t>Sara Sterner, </a:t>
            </a:r>
            <a:r>
              <a:rPr lang="sv-SE" sz="1400" dirty="0"/>
              <a:t>e-hälsoutvecklare </a:t>
            </a:r>
            <a:endParaRPr lang="sv-SE" sz="1400" dirty="0" smtClean="0"/>
          </a:p>
          <a:p>
            <a:r>
              <a:rPr lang="sv-SE" sz="1400" b="1" dirty="0" smtClean="0"/>
              <a:t>Emily Tärneberg</a:t>
            </a:r>
            <a:r>
              <a:rPr lang="sv-SE" sz="1400" dirty="0" smtClean="0"/>
              <a:t>, e-hälsoutvecklare</a:t>
            </a:r>
          </a:p>
          <a:p>
            <a:r>
              <a:rPr lang="sv-SE" sz="1400" b="1" dirty="0" smtClean="0"/>
              <a:t>Eva-Marie Malmtoft, </a:t>
            </a:r>
            <a:r>
              <a:rPr lang="sv-SE" sz="1400" dirty="0" smtClean="0"/>
              <a:t>e-hälsoutvecklare </a:t>
            </a:r>
          </a:p>
          <a:p>
            <a:endParaRPr lang="sv-SE" sz="1400" dirty="0" smtClean="0"/>
          </a:p>
          <a:p>
            <a:r>
              <a:rPr lang="sv-SE" sz="1600" b="1" dirty="0" smtClean="0">
                <a:solidFill>
                  <a:srgbClr val="82112B"/>
                </a:solidFill>
              </a:rPr>
              <a:t>Mammografi</a:t>
            </a:r>
          </a:p>
          <a:p>
            <a:r>
              <a:rPr lang="sv-SE" sz="1400" b="1" dirty="0" smtClean="0"/>
              <a:t>Victoria Allard, </a:t>
            </a:r>
            <a:r>
              <a:rPr lang="sv-SE" sz="1400" dirty="0" smtClean="0"/>
              <a:t>Projektledare </a:t>
            </a:r>
            <a:r>
              <a:rPr lang="sv-SE" sz="1400" dirty="0"/>
              <a:t>	</a:t>
            </a:r>
            <a:endParaRPr lang="sv-SE" sz="1400" dirty="0" smtClean="0"/>
          </a:p>
          <a:p>
            <a:r>
              <a:rPr lang="sv-SE" sz="1400" b="1" dirty="0"/>
              <a:t>Kerstin </a:t>
            </a:r>
            <a:r>
              <a:rPr lang="sv-SE" sz="1400" b="1" dirty="0" smtClean="0"/>
              <a:t>Hillergård, </a:t>
            </a:r>
            <a:r>
              <a:rPr lang="sv-SE" sz="1400" dirty="0" smtClean="0"/>
              <a:t>Verksamhetsutvecklare Röntgen</a:t>
            </a:r>
            <a:endParaRPr lang="sv-SE" sz="1400" dirty="0"/>
          </a:p>
          <a:p>
            <a:endParaRPr lang="sv-SE" sz="1400" dirty="0" smtClean="0"/>
          </a:p>
          <a:p>
            <a:endParaRPr lang="sv-SE" sz="1400" dirty="0"/>
          </a:p>
        </p:txBody>
      </p:sp>
      <p:sp>
        <p:nvSpPr>
          <p:cNvPr id="7" name="Platshållare för sidfot 6"/>
          <p:cNvSpPr>
            <a:spLocks noGrp="1"/>
          </p:cNvSpPr>
          <p:nvPr>
            <p:ph type="ftr" sz="quarter" idx="11"/>
          </p:nvPr>
        </p:nvSpPr>
        <p:spPr/>
        <p:txBody>
          <a:bodyPr/>
          <a:lstStyle/>
          <a:p>
            <a:r>
              <a:rPr lang="sv-SE" smtClean="0"/>
              <a:t>Frågestund inför driftstart Cosmic BoS Mammografi</a:t>
            </a:r>
            <a:endParaRPr lang="sv-SE" dirty="0"/>
          </a:p>
        </p:txBody>
      </p:sp>
      <p:sp>
        <p:nvSpPr>
          <p:cNvPr id="2" name="Platshållare för datum 1"/>
          <p:cNvSpPr>
            <a:spLocks noGrp="1"/>
          </p:cNvSpPr>
          <p:nvPr>
            <p:ph type="dt" sz="half" idx="10"/>
          </p:nvPr>
        </p:nvSpPr>
        <p:spPr/>
        <p:txBody>
          <a:bodyPr/>
          <a:lstStyle/>
          <a:p>
            <a:fld id="{CB0110BC-A734-4DCB-AC2C-28D1F120B5AA}" type="datetime1">
              <a:rPr lang="sv-SE" smtClean="0"/>
              <a:t>2023-03-20</a:t>
            </a:fld>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t>3</a:t>
            </a:fld>
            <a:endParaRPr lang="sv-SE" dirty="0"/>
          </a:p>
        </p:txBody>
      </p:sp>
      <p:pic>
        <p:nvPicPr>
          <p:cNvPr id="8" name="Picture 2" descr="http://jkpportfolio01:8085/organisationens_ikoner/api/v1/asset/207474/preview"/>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753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bete pågår! / Stegeborgs IF - Svenskalag.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7514" y="3857625"/>
            <a:ext cx="2492957" cy="2485478"/>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lstStyle/>
          <a:p>
            <a:r>
              <a:rPr lang="sv-SE" sz="2800" dirty="0" smtClean="0"/>
              <a:t>Information efter uppstart av mammografi i BoS</a:t>
            </a:r>
            <a:endParaRPr lang="sv-SE" sz="2800" dirty="0"/>
          </a:p>
        </p:txBody>
      </p:sp>
      <p:sp>
        <p:nvSpPr>
          <p:cNvPr id="3" name="Platshållare för datum 2"/>
          <p:cNvSpPr>
            <a:spLocks noGrp="1"/>
          </p:cNvSpPr>
          <p:nvPr>
            <p:ph type="dt" sz="half" idx="10"/>
          </p:nvPr>
        </p:nvSpPr>
        <p:spPr/>
        <p:txBody>
          <a:bodyPr/>
          <a:lstStyle/>
          <a:p>
            <a:fld id="{2BF69676-E997-4674-8A1A-5802CFB8806C}" type="datetime1">
              <a:rPr lang="sv-SE" smtClean="0"/>
              <a:t>2023-03-20</a:t>
            </a:fld>
            <a:endParaRPr lang="sv-SE" dirty="0"/>
          </a:p>
        </p:txBody>
      </p:sp>
      <p:sp>
        <p:nvSpPr>
          <p:cNvPr id="4" name="Platshållare för sidfot 3"/>
          <p:cNvSpPr>
            <a:spLocks noGrp="1"/>
          </p:cNvSpPr>
          <p:nvPr>
            <p:ph type="ftr" sz="quarter" idx="11"/>
          </p:nvPr>
        </p:nvSpPr>
        <p:spPr/>
        <p:txBody>
          <a:bodyPr/>
          <a:lstStyle/>
          <a:p>
            <a:r>
              <a:rPr lang="sv-SE" smtClean="0"/>
              <a:t>Frågestund inför driftstart Cosmic BoS Mammografi</a:t>
            </a:r>
            <a:endParaRPr lang="sv-SE" dirty="0"/>
          </a:p>
        </p:txBody>
      </p:sp>
      <p:sp>
        <p:nvSpPr>
          <p:cNvPr id="5" name="Platshållare för bildnummer 4"/>
          <p:cNvSpPr>
            <a:spLocks noGrp="1"/>
          </p:cNvSpPr>
          <p:nvPr>
            <p:ph type="sldNum" sz="quarter" idx="12"/>
          </p:nvPr>
        </p:nvSpPr>
        <p:spPr/>
        <p:txBody>
          <a:bodyPr/>
          <a:lstStyle/>
          <a:p>
            <a:fld id="{8EEB9E62-4301-493A-8C73-0409F1A2D539}" type="slidenum">
              <a:rPr lang="sv-SE" smtClean="0"/>
              <a:t>4</a:t>
            </a:fld>
            <a:endParaRPr lang="sv-SE" dirty="0"/>
          </a:p>
        </p:txBody>
      </p:sp>
      <p:sp>
        <p:nvSpPr>
          <p:cNvPr id="6" name="Platshållare för text 5"/>
          <p:cNvSpPr>
            <a:spLocks noGrp="1"/>
          </p:cNvSpPr>
          <p:nvPr>
            <p:ph type="body" sz="quarter" idx="13"/>
          </p:nvPr>
        </p:nvSpPr>
        <p:spPr>
          <a:xfrm>
            <a:off x="1161564" y="2104426"/>
            <a:ext cx="9276486" cy="3229574"/>
          </a:xfrm>
        </p:spPr>
        <p:txBody>
          <a:bodyPr/>
          <a:lstStyle/>
          <a:p>
            <a:r>
              <a:rPr lang="sv-SE" sz="1800" dirty="0" smtClean="0"/>
              <a:t>Uppstarten gick bra frånsett några enstaka fel som nu till största del är korrigerade. </a:t>
            </a:r>
          </a:p>
          <a:p>
            <a:endParaRPr lang="sv-SE" sz="1800" dirty="0" smtClean="0"/>
          </a:p>
          <a:p>
            <a:r>
              <a:rPr lang="sv-SE" sz="1800" dirty="0" smtClean="0"/>
              <a:t>Det fel som kvarstår är att inga statusuppdateringar går över till ROS på de remisser som skickats därifrån. Arbete pågår</a:t>
            </a:r>
            <a:r>
              <a:rPr lang="sv-SE" sz="1800" dirty="0" smtClean="0"/>
              <a:t>.</a:t>
            </a:r>
          </a:p>
          <a:p>
            <a:r>
              <a:rPr lang="sv-SE" sz="1800" dirty="0" smtClean="0"/>
              <a:t>Statusuppdatering 17/3: Problem är löst med statusuppgraderingar till ROS</a:t>
            </a:r>
            <a:endParaRPr lang="sv-SE" sz="1800" dirty="0"/>
          </a:p>
          <a:p>
            <a:endParaRPr lang="sv-SE" sz="1800" dirty="0"/>
          </a:p>
        </p:txBody>
      </p:sp>
      <p:sp>
        <p:nvSpPr>
          <p:cNvPr id="7" name="Platshållare för bild 6"/>
          <p:cNvSpPr>
            <a:spLocks noGrp="1"/>
          </p:cNvSpPr>
          <p:nvPr>
            <p:ph type="pic" sz="quarter" idx="14"/>
          </p:nvPr>
        </p:nvSpPr>
        <p:spPr/>
      </p:sp>
    </p:spTree>
    <p:extLst>
      <p:ext uri="{BB962C8B-B14F-4D97-AF65-F5344CB8AC3E}">
        <p14:creationId xmlns:p14="http://schemas.microsoft.com/office/powerpoint/2010/main" val="485444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0000" y="196989"/>
            <a:ext cx="9360000" cy="1296000"/>
          </a:xfrm>
        </p:spPr>
        <p:txBody>
          <a:bodyPr/>
          <a:lstStyle/>
          <a:p>
            <a:r>
              <a:rPr lang="sv-SE" dirty="0" smtClean="0"/>
              <a:t>Supportkedjan</a:t>
            </a:r>
            <a:endParaRPr lang="sv-SE" dirty="0"/>
          </a:p>
        </p:txBody>
      </p:sp>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pPr/>
              <a:t>5</a:t>
            </a:fld>
            <a:endParaRPr lang="sv-SE" dirty="0"/>
          </a:p>
        </p:txBody>
      </p:sp>
      <p:grpSp>
        <p:nvGrpSpPr>
          <p:cNvPr id="16" name="Grupp 15"/>
          <p:cNvGrpSpPr/>
          <p:nvPr/>
        </p:nvGrpSpPr>
        <p:grpSpPr>
          <a:xfrm>
            <a:off x="6288311" y="1206888"/>
            <a:ext cx="5083653" cy="4446333"/>
            <a:chOff x="6288311" y="1219995"/>
            <a:chExt cx="5083653" cy="4446333"/>
          </a:xfrm>
        </p:grpSpPr>
        <p:graphicFrame>
          <p:nvGraphicFramePr>
            <p:cNvPr id="13" name="Diagram 12"/>
            <p:cNvGraphicFramePr/>
            <p:nvPr>
              <p:extLst/>
            </p:nvPr>
          </p:nvGraphicFramePr>
          <p:xfrm>
            <a:off x="6288311" y="1219995"/>
            <a:ext cx="5083653" cy="444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ktangel med rundade hörn 13"/>
            <p:cNvSpPr/>
            <p:nvPr/>
          </p:nvSpPr>
          <p:spPr>
            <a:xfrm>
              <a:off x="8128000" y="2953634"/>
              <a:ext cx="1579419" cy="979054"/>
            </a:xfrm>
            <a:prstGeom prst="roundRect">
              <a:avLst/>
            </a:prstGeom>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1200" dirty="0" smtClean="0"/>
                <a:t>Utbildningsmaterial</a:t>
              </a:r>
            </a:p>
            <a:p>
              <a:pPr algn="ctr"/>
              <a:r>
                <a:rPr lang="sv-SE" sz="1200" dirty="0" smtClean="0"/>
                <a:t>Manual</a:t>
              </a:r>
            </a:p>
            <a:p>
              <a:pPr algn="ctr"/>
              <a:r>
                <a:rPr lang="sv-SE" sz="1200" dirty="0" smtClean="0"/>
                <a:t>Rekommenderade arbetssätt</a:t>
              </a:r>
              <a:endParaRPr lang="sv-SE" sz="1200" dirty="0"/>
            </a:p>
          </p:txBody>
        </p:sp>
      </p:grpSp>
      <p:sp>
        <p:nvSpPr>
          <p:cNvPr id="17" name="Platshållare för text 4"/>
          <p:cNvSpPr>
            <a:spLocks noGrp="1"/>
          </p:cNvSpPr>
          <p:nvPr>
            <p:ph type="body" sz="quarter" idx="13"/>
          </p:nvPr>
        </p:nvSpPr>
        <p:spPr>
          <a:xfrm>
            <a:off x="1080000" y="1524795"/>
            <a:ext cx="5736435" cy="4128426"/>
          </a:xfrm>
        </p:spPr>
        <p:txBody>
          <a:bodyPr/>
          <a:lstStyle/>
          <a:p>
            <a:pPr marL="0" indent="0">
              <a:buNone/>
            </a:pPr>
            <a:r>
              <a:rPr lang="sv-SE" sz="2000" b="1" dirty="0" smtClean="0"/>
              <a:t>Vid frågor:</a:t>
            </a:r>
          </a:p>
          <a:p>
            <a:r>
              <a:rPr lang="sv-SE" sz="2000" dirty="0" smtClean="0"/>
              <a:t>Användare kontaktar superanvändare på sin enhet</a:t>
            </a:r>
          </a:p>
          <a:p>
            <a:r>
              <a:rPr lang="sv-SE" sz="2000" dirty="0" smtClean="0"/>
              <a:t>Superanvändare kontaktar:</a:t>
            </a:r>
          </a:p>
          <a:p>
            <a:pPr lvl="2"/>
            <a:r>
              <a:rPr lang="sv-SE" sz="2000" dirty="0" smtClean="0"/>
              <a:t>Tekniska frågor: IT-Kundservice</a:t>
            </a:r>
          </a:p>
          <a:p>
            <a:pPr lvl="2"/>
            <a:r>
              <a:rPr lang="sv-SE" sz="2000" dirty="0" smtClean="0"/>
              <a:t>BoS-frågor: E-hälsa (tjänstekatalogen)</a:t>
            </a:r>
          </a:p>
          <a:p>
            <a:pPr lvl="2"/>
            <a:r>
              <a:rPr lang="sv-SE" sz="2000" dirty="0" smtClean="0"/>
              <a:t>Undersökningar, väntetider m.m.: Mammografin</a:t>
            </a:r>
          </a:p>
          <a:p>
            <a:pPr lvl="2"/>
            <a:endParaRPr lang="sv-SE" sz="2000" dirty="0" smtClean="0"/>
          </a:p>
          <a:p>
            <a:pPr lvl="2"/>
            <a:endParaRPr lang="sv-SE" sz="2000" dirty="0" smtClean="0"/>
          </a:p>
        </p:txBody>
      </p:sp>
      <p:sp>
        <p:nvSpPr>
          <p:cNvPr id="5" name="Platshållare för datum 4"/>
          <p:cNvSpPr>
            <a:spLocks noGrp="1"/>
          </p:cNvSpPr>
          <p:nvPr>
            <p:ph type="dt" sz="half" idx="10"/>
          </p:nvPr>
        </p:nvSpPr>
        <p:spPr/>
        <p:txBody>
          <a:bodyPr/>
          <a:lstStyle/>
          <a:p>
            <a:fld id="{6DF98DC8-207E-477D-B2EB-F36B85B71123}" type="datetime1">
              <a:rPr lang="sv-SE" smtClean="0"/>
              <a:t>2023-03-20</a:t>
            </a:fld>
            <a:endParaRPr lang="sv-SE" dirty="0"/>
          </a:p>
        </p:txBody>
      </p:sp>
    </p:spTree>
    <p:extLst>
      <p:ext uri="{BB962C8B-B14F-4D97-AF65-F5344CB8AC3E}">
        <p14:creationId xmlns:p14="http://schemas.microsoft.com/office/powerpoint/2010/main" val="1783352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0000" y="342000"/>
            <a:ext cx="9360000" cy="1296000"/>
          </a:xfrm>
        </p:spPr>
        <p:txBody>
          <a:bodyPr/>
          <a:lstStyle/>
          <a:p>
            <a:r>
              <a:rPr lang="sv-SE" dirty="0"/>
              <a:t>Kontaktvägar användarsupport</a:t>
            </a:r>
            <a:br>
              <a:rPr lang="sv-SE" dirty="0"/>
            </a:br>
            <a:r>
              <a:rPr lang="sv-SE" sz="2400" dirty="0"/>
              <a:t>Kundservice, support &amp; förvaltning</a:t>
            </a:r>
          </a:p>
        </p:txBody>
      </p:sp>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pPr/>
              <a:t>6</a:t>
            </a:fld>
            <a:endParaRPr lang="sv-SE" dirty="0"/>
          </a:p>
        </p:txBody>
      </p:sp>
      <p:sp>
        <p:nvSpPr>
          <p:cNvPr id="5" name="Platshållare för datum 4"/>
          <p:cNvSpPr>
            <a:spLocks noGrp="1"/>
          </p:cNvSpPr>
          <p:nvPr>
            <p:ph type="dt" sz="half" idx="10"/>
          </p:nvPr>
        </p:nvSpPr>
        <p:spPr/>
        <p:txBody>
          <a:bodyPr/>
          <a:lstStyle/>
          <a:p>
            <a:fld id="{01D40CB7-C917-4AF1-93A8-E38A3042A6C5}" type="datetime1">
              <a:rPr lang="sv-SE" smtClean="0"/>
              <a:t>2023-03-20</a:t>
            </a:fld>
            <a:endParaRPr lang="sv-SE" dirty="0"/>
          </a:p>
        </p:txBody>
      </p:sp>
      <p:grpSp>
        <p:nvGrpSpPr>
          <p:cNvPr id="27" name="Grupp 26"/>
          <p:cNvGrpSpPr/>
          <p:nvPr/>
        </p:nvGrpSpPr>
        <p:grpSpPr>
          <a:xfrm>
            <a:off x="1080000" y="2373980"/>
            <a:ext cx="8712967" cy="3118040"/>
            <a:chOff x="1500848" y="2268367"/>
            <a:chExt cx="8712967" cy="3118040"/>
          </a:xfrm>
        </p:grpSpPr>
        <p:grpSp>
          <p:nvGrpSpPr>
            <p:cNvPr id="23" name="Grupp 22"/>
            <p:cNvGrpSpPr/>
            <p:nvPr/>
          </p:nvGrpSpPr>
          <p:grpSpPr>
            <a:xfrm>
              <a:off x="1500848" y="2877313"/>
              <a:ext cx="8712967" cy="2509094"/>
              <a:chOff x="1500848" y="2877313"/>
              <a:chExt cx="8712967" cy="2509094"/>
            </a:xfrm>
          </p:grpSpPr>
          <p:sp>
            <p:nvSpPr>
              <p:cNvPr id="8" name="Rektangel med rundade hörn 7"/>
              <p:cNvSpPr/>
              <p:nvPr/>
            </p:nvSpPr>
            <p:spPr>
              <a:xfrm>
                <a:off x="1500848" y="3741409"/>
                <a:ext cx="1514263" cy="798508"/>
              </a:xfrm>
              <a:prstGeom prst="roundRect">
                <a:avLst/>
              </a:prstGeom>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IT-Vårdtjänster</a:t>
                </a:r>
              </a:p>
            </p:txBody>
          </p:sp>
          <p:sp>
            <p:nvSpPr>
              <p:cNvPr id="9" name="Rektangel med rundade hörn 8"/>
              <p:cNvSpPr/>
              <p:nvPr/>
            </p:nvSpPr>
            <p:spPr>
              <a:xfrm>
                <a:off x="1500848" y="2877313"/>
                <a:ext cx="1514369" cy="803224"/>
              </a:xfrm>
              <a:prstGeom prst="roundRect">
                <a:avLst/>
              </a:prstGeom>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Kundservice IT</a:t>
                </a:r>
              </a:p>
            </p:txBody>
          </p:sp>
          <p:sp>
            <p:nvSpPr>
              <p:cNvPr id="10" name="Rektangel med rundade hörn 9"/>
              <p:cNvSpPr/>
              <p:nvPr/>
            </p:nvSpPr>
            <p:spPr>
              <a:xfrm>
                <a:off x="1500848" y="4605505"/>
                <a:ext cx="1514263" cy="780902"/>
              </a:xfrm>
              <a:prstGeom prst="roundRect">
                <a:avLst/>
              </a:prstGeom>
              <a:solidFill>
                <a:srgbClr val="FFC00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FS/e-hälsa</a:t>
                </a:r>
              </a:p>
            </p:txBody>
          </p:sp>
          <p:sp>
            <p:nvSpPr>
              <p:cNvPr id="11" name="Högerpil 10"/>
              <p:cNvSpPr/>
              <p:nvPr/>
            </p:nvSpPr>
            <p:spPr>
              <a:xfrm>
                <a:off x="3229039" y="3151283"/>
                <a:ext cx="978408" cy="279463"/>
              </a:xfrm>
              <a:prstGeom prst="rightArrow">
                <a:avLst/>
              </a:prstGeom>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Högerpil 11"/>
              <p:cNvSpPr/>
              <p:nvPr/>
            </p:nvSpPr>
            <p:spPr>
              <a:xfrm>
                <a:off x="3229039" y="4038011"/>
                <a:ext cx="978408" cy="279463"/>
              </a:xfrm>
              <a:prstGeom prst="rightArrow">
                <a:avLst/>
              </a:prstGeom>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Högerpil 12"/>
              <p:cNvSpPr/>
              <p:nvPr/>
            </p:nvSpPr>
            <p:spPr>
              <a:xfrm>
                <a:off x="3229039" y="4897233"/>
                <a:ext cx="978408" cy="284336"/>
              </a:xfrm>
              <a:prstGeom prst="rightArrow">
                <a:avLst/>
              </a:prstGeom>
              <a:solidFill>
                <a:srgbClr val="FFC00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ktangel med rundade hörn 13"/>
              <p:cNvSpPr/>
              <p:nvPr/>
            </p:nvSpPr>
            <p:spPr>
              <a:xfrm>
                <a:off x="4381167" y="2877313"/>
                <a:ext cx="2395716" cy="803224"/>
              </a:xfrm>
              <a:prstGeom prst="roundRect">
                <a:avLst/>
              </a:prstGeom>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white"/>
                    </a:solidFill>
                    <a:effectLst/>
                    <a:uLnTx/>
                    <a:uFillTx/>
                    <a:latin typeface="Arial"/>
                    <a:ea typeface="+mn-ea"/>
                    <a:cs typeface="+mn-cs"/>
                  </a:rPr>
                  <a:t>Hantera första och andra linjens support för tekniska problem i IT-miljön specifikt relaterat till uthopp, integrationer samt skrivare</a:t>
                </a:r>
              </a:p>
            </p:txBody>
          </p:sp>
          <p:sp>
            <p:nvSpPr>
              <p:cNvPr id="15" name="Rektangel med rundade hörn 14"/>
              <p:cNvSpPr/>
              <p:nvPr/>
            </p:nvSpPr>
            <p:spPr>
              <a:xfrm>
                <a:off x="4381167" y="3741409"/>
                <a:ext cx="2395716" cy="798508"/>
              </a:xfrm>
              <a:prstGeom prst="roundRect">
                <a:avLst/>
              </a:prstGeom>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white"/>
                    </a:solidFill>
                    <a:effectLst/>
                    <a:uLnTx/>
                    <a:uFillTx/>
                    <a:latin typeface="Arial"/>
                    <a:ea typeface="+mn-ea"/>
                    <a:cs typeface="+mn-cs"/>
                  </a:rPr>
                  <a:t>Hantera frågor avseende  inloggning, behörighet, konfiguration, användare, inställningar, urval samt enklare rutiner</a:t>
                </a:r>
              </a:p>
            </p:txBody>
          </p:sp>
          <p:sp>
            <p:nvSpPr>
              <p:cNvPr id="16" name="Rektangel med rundade hörn 15"/>
              <p:cNvSpPr/>
              <p:nvPr/>
            </p:nvSpPr>
            <p:spPr>
              <a:xfrm>
                <a:off x="4381167" y="4605505"/>
                <a:ext cx="2395716" cy="780902"/>
              </a:xfrm>
              <a:prstGeom prst="roundRect">
                <a:avLst/>
              </a:prstGeom>
              <a:solidFill>
                <a:srgbClr val="FFC00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white"/>
                    </a:solidFill>
                    <a:effectLst/>
                    <a:uLnTx/>
                    <a:uFillTx/>
                    <a:latin typeface="Arial"/>
                    <a:ea typeface="+mn-ea"/>
                    <a:cs typeface="+mn-cs"/>
                  </a:rPr>
                  <a:t>Frågor om funktioner och rekommenderade arbetssätt i Cosmic</a:t>
                </a:r>
              </a:p>
            </p:txBody>
          </p:sp>
          <p:sp>
            <p:nvSpPr>
              <p:cNvPr id="17" name="Rektangel med rundade hörn 16"/>
              <p:cNvSpPr/>
              <p:nvPr/>
            </p:nvSpPr>
            <p:spPr>
              <a:xfrm>
                <a:off x="8053575" y="3731846"/>
                <a:ext cx="2160240" cy="784137"/>
              </a:xfrm>
              <a:prstGeom prst="roundRect">
                <a:avLst/>
              </a:prstGeom>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white"/>
                    </a:solidFill>
                    <a:effectLst/>
                    <a:uLnTx/>
                    <a:uFillTx/>
                    <a:latin typeface="Arial"/>
                    <a:ea typeface="+mn-ea"/>
                    <a:cs typeface="+mn-cs"/>
                  </a:rPr>
                  <a:t>Telefon (010-24) 141 41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white"/>
                    </a:solidFill>
                    <a:effectLst/>
                    <a:uLnTx/>
                    <a:uFillTx/>
                    <a:latin typeface="Arial"/>
                    <a:ea typeface="+mn-ea"/>
                    <a:cs typeface="+mn-cs"/>
                  </a:rPr>
                  <a:t>Tjänstekatalog 	</a:t>
                </a:r>
              </a:p>
            </p:txBody>
          </p:sp>
          <p:sp>
            <p:nvSpPr>
              <p:cNvPr id="18" name="Rektangel med rundade hörn 17"/>
              <p:cNvSpPr/>
              <p:nvPr/>
            </p:nvSpPr>
            <p:spPr>
              <a:xfrm>
                <a:off x="8053575" y="2877313"/>
                <a:ext cx="2160240" cy="803224"/>
              </a:xfrm>
              <a:prstGeom prst="roundRect">
                <a:avLst/>
              </a:prstGeom>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white"/>
                    </a:solidFill>
                    <a:effectLst/>
                    <a:uLnTx/>
                    <a:uFillTx/>
                    <a:latin typeface="Arial"/>
                    <a:ea typeface="+mn-ea"/>
                    <a:cs typeface="+mn-cs"/>
                  </a:rPr>
                  <a:t>Telefon (010-24) 141 41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white"/>
                    </a:solidFill>
                    <a:effectLst/>
                    <a:uLnTx/>
                    <a:uFillTx/>
                    <a:latin typeface="Arial"/>
                    <a:ea typeface="+mn-ea"/>
                    <a:cs typeface="+mn-cs"/>
                  </a:rPr>
                  <a:t>Tjänstekatalog</a:t>
                </a:r>
              </a:p>
            </p:txBody>
          </p:sp>
          <p:sp>
            <p:nvSpPr>
              <p:cNvPr id="19" name="Rektangel med rundade hörn 18"/>
              <p:cNvSpPr/>
              <p:nvPr/>
            </p:nvSpPr>
            <p:spPr>
              <a:xfrm>
                <a:off x="8053575" y="4595941"/>
                <a:ext cx="2160240" cy="780902"/>
              </a:xfrm>
              <a:prstGeom prst="roundRect">
                <a:avLst/>
              </a:prstGeom>
              <a:solidFill>
                <a:srgbClr val="FFC00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white"/>
                  </a:solidFill>
                  <a:effectLst/>
                  <a:uLnTx/>
                  <a:uFillTx/>
                  <a:latin typeface="Arial"/>
                  <a:ea typeface="+mn-ea"/>
                  <a:cs typeface="+mn-cs"/>
                  <a:hlinkClick r:i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white"/>
                    </a:solidFill>
                    <a:effectLst/>
                    <a:uLnTx/>
                    <a:uFillTx/>
                    <a:latin typeface="Arial"/>
                    <a:ea typeface="+mn-ea"/>
                    <a:cs typeface="+mn-cs"/>
                  </a:rPr>
                  <a:t>Tjänstekatalog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20" name="Högerpil 19"/>
              <p:cNvSpPr/>
              <p:nvPr/>
            </p:nvSpPr>
            <p:spPr>
              <a:xfrm>
                <a:off x="6974633" y="3173915"/>
                <a:ext cx="978408" cy="279463"/>
              </a:xfrm>
              <a:prstGeom prst="rightArrow">
                <a:avLst/>
              </a:prstGeom>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Högerpil 20"/>
              <p:cNvSpPr/>
              <p:nvPr/>
            </p:nvSpPr>
            <p:spPr>
              <a:xfrm>
                <a:off x="6974633" y="4038011"/>
                <a:ext cx="978408" cy="279463"/>
              </a:xfrm>
              <a:prstGeom prst="rightArrow">
                <a:avLst/>
              </a:prstGeom>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2" name="Högerpil 21"/>
              <p:cNvSpPr/>
              <p:nvPr/>
            </p:nvSpPr>
            <p:spPr>
              <a:xfrm>
                <a:off x="6974633" y="4897233"/>
                <a:ext cx="978408" cy="284336"/>
              </a:xfrm>
              <a:prstGeom prst="rightArrow">
                <a:avLst/>
              </a:prstGeom>
              <a:solidFill>
                <a:srgbClr val="FFC00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4" name="textruta 23"/>
            <p:cNvSpPr txBox="1"/>
            <p:nvPr/>
          </p:nvSpPr>
          <p:spPr>
            <a:xfrm>
              <a:off x="1875086" y="2281691"/>
              <a:ext cx="7873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Aktör</a:t>
              </a:r>
            </a:p>
          </p:txBody>
        </p:sp>
        <p:sp>
          <p:nvSpPr>
            <p:cNvPr id="25" name="textruta 24"/>
            <p:cNvSpPr txBox="1"/>
            <p:nvPr/>
          </p:nvSpPr>
          <p:spPr>
            <a:xfrm>
              <a:off x="5023009" y="2268367"/>
              <a:ext cx="113364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Uppdrag</a:t>
              </a:r>
            </a:p>
          </p:txBody>
        </p:sp>
        <p:sp>
          <p:nvSpPr>
            <p:cNvPr id="26" name="textruta 25"/>
            <p:cNvSpPr txBox="1"/>
            <p:nvPr/>
          </p:nvSpPr>
          <p:spPr>
            <a:xfrm>
              <a:off x="8475087" y="2295935"/>
              <a:ext cx="14414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Kontaktväg</a:t>
              </a:r>
            </a:p>
          </p:txBody>
        </p:sp>
      </p:grpSp>
      <p:pic>
        <p:nvPicPr>
          <p:cNvPr id="43" name="Picture 2" descr="http://jkpportfolio01:8085/organisationens_ikoner/api/v1/asset/207474/preview"/>
          <p:cNvPicPr>
            <a:picLocks noGrp="1" noChangeAspect="1" noChangeArrowheads="1"/>
          </p:cNvPicPr>
          <p:nvPr>
            <p:ph type="pic" sz="quarter" idx="14"/>
          </p:nvPr>
        </p:nvPicPr>
        <p:blipFill>
          <a:blip r:embed="rId2" cstate="print">
            <a:extLst>
              <a:ext uri="{28A0092B-C50C-407E-A947-70E740481C1C}">
                <a14:useLocalDpi xmlns:a14="http://schemas.microsoft.com/office/drawing/2010/main" val="0"/>
              </a:ext>
            </a:extLst>
          </a:blip>
          <a:srcRect l="56" r="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510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A5764C1C-31E7-4A73-946F-E072ECF7811A}" type="datetime1">
              <a:rPr lang="sv-SE" smtClean="0"/>
              <a:t>2023-03-20</a:t>
            </a:fld>
            <a:endParaRPr lang="sv-SE" dirty="0"/>
          </a:p>
        </p:txBody>
      </p:sp>
      <p:sp>
        <p:nvSpPr>
          <p:cNvPr id="4" name="Platshållare för sidfot 3"/>
          <p:cNvSpPr>
            <a:spLocks noGrp="1"/>
          </p:cNvSpPr>
          <p:nvPr>
            <p:ph type="ftr" sz="quarter" idx="11"/>
          </p:nvPr>
        </p:nvSpPr>
        <p:spPr/>
        <p:txBody>
          <a:bodyPr/>
          <a:lstStyle/>
          <a:p>
            <a:r>
              <a:rPr lang="sv-SE" smtClean="0"/>
              <a:t>Frågestund inför driftstart Cosmic BoS Mammografi</a:t>
            </a:r>
            <a:endParaRPr lang="sv-SE" dirty="0"/>
          </a:p>
        </p:txBody>
      </p:sp>
      <p:sp>
        <p:nvSpPr>
          <p:cNvPr id="5" name="Platshållare för bildnummer 4"/>
          <p:cNvSpPr>
            <a:spLocks noGrp="1"/>
          </p:cNvSpPr>
          <p:nvPr>
            <p:ph type="sldNum" sz="quarter" idx="12"/>
          </p:nvPr>
        </p:nvSpPr>
        <p:spPr/>
        <p:txBody>
          <a:bodyPr/>
          <a:lstStyle/>
          <a:p>
            <a:fld id="{8EEB9E62-4301-493A-8C73-0409F1A2D539}" type="slidenum">
              <a:rPr lang="sv-SE" smtClean="0"/>
              <a:t>7</a:t>
            </a:fld>
            <a:endParaRPr lang="sv-SE" dirty="0"/>
          </a:p>
        </p:txBody>
      </p:sp>
      <p:grpSp>
        <p:nvGrpSpPr>
          <p:cNvPr id="8" name="Grupp 7"/>
          <p:cNvGrpSpPr/>
          <p:nvPr/>
        </p:nvGrpSpPr>
        <p:grpSpPr>
          <a:xfrm>
            <a:off x="954000" y="681414"/>
            <a:ext cx="8720981" cy="4918789"/>
            <a:chOff x="852154" y="905532"/>
            <a:chExt cx="8720981" cy="4918789"/>
          </a:xfrm>
        </p:grpSpPr>
        <p:sp>
          <p:nvSpPr>
            <p:cNvPr id="9" name="Rektangel med rundade hörn 8"/>
            <p:cNvSpPr/>
            <p:nvPr/>
          </p:nvSpPr>
          <p:spPr>
            <a:xfrm>
              <a:off x="3732475" y="1608258"/>
              <a:ext cx="2395716" cy="791372"/>
            </a:xfrm>
            <a:prstGeom prst="roundRect">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00" dirty="0" smtClean="0"/>
                <a:t>Hantera frågor avseende provbundna och patientnära remisser, provtagning, analyser och </a:t>
              </a:r>
              <a:r>
                <a:rPr lang="sv-SE" sz="900" dirty="0"/>
                <a:t>svar</a:t>
              </a:r>
            </a:p>
          </p:txBody>
        </p:sp>
        <p:sp>
          <p:nvSpPr>
            <p:cNvPr id="10" name="Rektangel med rundade hörn 9"/>
            <p:cNvSpPr/>
            <p:nvPr/>
          </p:nvSpPr>
          <p:spPr>
            <a:xfrm>
              <a:off x="7404883" y="1598694"/>
              <a:ext cx="2160240" cy="791372"/>
            </a:xfrm>
            <a:prstGeom prst="roundRect">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000" dirty="0" smtClean="0"/>
            </a:p>
            <a:p>
              <a:pPr algn="ctr"/>
              <a:endParaRPr lang="sv-SE" sz="1000" dirty="0" smtClean="0"/>
            </a:p>
            <a:p>
              <a:pPr algn="ctr"/>
              <a:r>
                <a:rPr lang="sv-SE" sz="1000" dirty="0" smtClean="0"/>
                <a:t>Telefon </a:t>
              </a:r>
              <a:r>
                <a:rPr lang="sv-SE" sz="1000" dirty="0"/>
                <a:t>(010-24) 220 </a:t>
              </a:r>
              <a:r>
                <a:rPr lang="sv-SE" sz="1000" dirty="0" smtClean="0"/>
                <a:t>00</a:t>
              </a:r>
            </a:p>
            <a:p>
              <a:pPr algn="ctr"/>
              <a:endParaRPr lang="sv-SE" sz="1000" dirty="0">
                <a:hlinkClick r:id=""/>
              </a:endParaRPr>
            </a:p>
            <a:p>
              <a:pPr algn="ctr"/>
              <a:r>
                <a:rPr lang="sv-SE" sz="1000" dirty="0">
                  <a:hlinkClick r:id=""/>
                </a:rPr>
                <a:t>laboratoriemedicin@rjl.se</a:t>
              </a:r>
              <a:endParaRPr lang="sv-SE" sz="1000" dirty="0"/>
            </a:p>
            <a:p>
              <a:pPr algn="ctr"/>
              <a:endParaRPr lang="sv-SE" sz="1000" dirty="0"/>
            </a:p>
            <a:p>
              <a:pPr algn="ctr"/>
              <a:endParaRPr lang="sv-SE" sz="1000" dirty="0"/>
            </a:p>
          </p:txBody>
        </p:sp>
        <p:sp>
          <p:nvSpPr>
            <p:cNvPr id="11" name="textruta 10"/>
            <p:cNvSpPr txBox="1"/>
            <p:nvPr/>
          </p:nvSpPr>
          <p:spPr>
            <a:xfrm>
              <a:off x="1223599" y="912923"/>
              <a:ext cx="7873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Aktör</a:t>
              </a:r>
            </a:p>
          </p:txBody>
        </p:sp>
        <p:sp>
          <p:nvSpPr>
            <p:cNvPr id="12" name="textruta 11"/>
            <p:cNvSpPr txBox="1"/>
            <p:nvPr/>
          </p:nvSpPr>
          <p:spPr>
            <a:xfrm>
              <a:off x="4363510" y="905532"/>
              <a:ext cx="113364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Uppdrag</a:t>
              </a:r>
            </a:p>
          </p:txBody>
        </p:sp>
        <p:sp>
          <p:nvSpPr>
            <p:cNvPr id="13" name="textruta 12"/>
            <p:cNvSpPr txBox="1"/>
            <p:nvPr/>
          </p:nvSpPr>
          <p:spPr>
            <a:xfrm>
              <a:off x="7990720" y="906827"/>
              <a:ext cx="14414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Kontaktväg</a:t>
              </a:r>
            </a:p>
          </p:txBody>
        </p:sp>
        <p:sp>
          <p:nvSpPr>
            <p:cNvPr id="14" name="Rektangel med rundade hörn 13"/>
            <p:cNvSpPr/>
            <p:nvPr/>
          </p:nvSpPr>
          <p:spPr>
            <a:xfrm>
              <a:off x="852155" y="1608258"/>
              <a:ext cx="1514263" cy="791372"/>
            </a:xfrm>
            <a:prstGeom prst="roundRect">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t>Kundtjänst </a:t>
              </a:r>
              <a:r>
                <a:rPr lang="sv-SE" sz="1200" dirty="0" smtClean="0"/>
                <a:t>Lab</a:t>
              </a:r>
              <a:endParaRPr lang="sv-SE" sz="1200" dirty="0"/>
            </a:p>
          </p:txBody>
        </p:sp>
        <p:sp>
          <p:nvSpPr>
            <p:cNvPr id="15" name="Högerpil 14"/>
            <p:cNvSpPr/>
            <p:nvPr/>
          </p:nvSpPr>
          <p:spPr>
            <a:xfrm>
              <a:off x="2580347" y="1908762"/>
              <a:ext cx="978408" cy="275560"/>
            </a:xfrm>
            <a:prstGeom prst="rightArrow">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900"/>
            </a:p>
          </p:txBody>
        </p:sp>
        <p:sp>
          <p:nvSpPr>
            <p:cNvPr id="16" name="Högerpil 15"/>
            <p:cNvSpPr/>
            <p:nvPr/>
          </p:nvSpPr>
          <p:spPr>
            <a:xfrm>
              <a:off x="2580347" y="2760386"/>
              <a:ext cx="978408" cy="255013"/>
            </a:xfrm>
            <a:prstGeom prst="rightArrow">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900"/>
            </a:p>
          </p:txBody>
        </p:sp>
        <p:sp>
          <p:nvSpPr>
            <p:cNvPr id="17" name="Rektangel med rundade hörn 16"/>
            <p:cNvSpPr/>
            <p:nvPr/>
          </p:nvSpPr>
          <p:spPr>
            <a:xfrm>
              <a:off x="7404883" y="2462790"/>
              <a:ext cx="2160240" cy="791372"/>
            </a:xfrm>
            <a:prstGeom prst="roundRect">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dirty="0" smtClean="0"/>
                <a:t>Telefon (010-24) 223 80</a:t>
              </a:r>
            </a:p>
          </p:txBody>
        </p:sp>
        <p:sp>
          <p:nvSpPr>
            <p:cNvPr id="18" name="Högerpil 17"/>
            <p:cNvSpPr/>
            <p:nvPr/>
          </p:nvSpPr>
          <p:spPr>
            <a:xfrm>
              <a:off x="6325941" y="1908762"/>
              <a:ext cx="978408" cy="275560"/>
            </a:xfrm>
            <a:prstGeom prst="rightArrow">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900"/>
            </a:p>
          </p:txBody>
        </p:sp>
        <p:sp>
          <p:nvSpPr>
            <p:cNvPr id="19" name="Högerpil 18"/>
            <p:cNvSpPr/>
            <p:nvPr/>
          </p:nvSpPr>
          <p:spPr>
            <a:xfrm>
              <a:off x="6325941" y="2760386"/>
              <a:ext cx="978408" cy="255013"/>
            </a:xfrm>
            <a:prstGeom prst="rightArrow">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900"/>
            </a:p>
          </p:txBody>
        </p:sp>
        <p:sp>
          <p:nvSpPr>
            <p:cNvPr id="20" name="Rektangel med rundade hörn 19"/>
            <p:cNvSpPr/>
            <p:nvPr/>
          </p:nvSpPr>
          <p:spPr>
            <a:xfrm>
              <a:off x="3732475" y="2472354"/>
              <a:ext cx="2448272" cy="791372"/>
            </a:xfrm>
            <a:prstGeom prst="roundRect">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dirty="0" smtClean="0"/>
                <a:t>Hantera frågor om uthopp Interinfo samt patientinformation, serologiska utlåtanden, blodbeställningar, transfusionskontroller mm</a:t>
              </a:r>
            </a:p>
          </p:txBody>
        </p:sp>
        <p:sp>
          <p:nvSpPr>
            <p:cNvPr id="21" name="Rektangel med rundade hörn 20"/>
            <p:cNvSpPr/>
            <p:nvPr/>
          </p:nvSpPr>
          <p:spPr>
            <a:xfrm>
              <a:off x="852154" y="3336450"/>
              <a:ext cx="1514263" cy="791372"/>
            </a:xfrm>
            <a:prstGeom prst="roundRect">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smtClean="0"/>
                <a:t>Klinisk fysiologi</a:t>
              </a:r>
              <a:endParaRPr lang="sv-SE" sz="1200" dirty="0"/>
            </a:p>
          </p:txBody>
        </p:sp>
        <p:sp>
          <p:nvSpPr>
            <p:cNvPr id="22" name="Högerpil 21"/>
            <p:cNvSpPr/>
            <p:nvPr/>
          </p:nvSpPr>
          <p:spPr>
            <a:xfrm>
              <a:off x="2580347" y="3636845"/>
              <a:ext cx="978408" cy="255013"/>
            </a:xfrm>
            <a:prstGeom prst="rightArrow">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900"/>
            </a:p>
          </p:txBody>
        </p:sp>
        <p:sp>
          <p:nvSpPr>
            <p:cNvPr id="23" name="Rektangel med rundade hörn 22"/>
            <p:cNvSpPr/>
            <p:nvPr/>
          </p:nvSpPr>
          <p:spPr>
            <a:xfrm>
              <a:off x="7404883" y="3339249"/>
              <a:ext cx="2160240" cy="791372"/>
            </a:xfrm>
            <a:prstGeom prst="roundRect">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dirty="0" smtClean="0">
                  <a:solidFill>
                    <a:schemeClr val="bg1"/>
                  </a:solidFill>
                </a:rPr>
                <a:t>Telefon (010-24) 234 34/234 35</a:t>
              </a:r>
            </a:p>
            <a:p>
              <a:pPr algn="ctr"/>
              <a:r>
                <a:rPr lang="sv-SE" sz="1000" i="1" dirty="0" smtClean="0">
                  <a:solidFill>
                    <a:schemeClr val="bg1"/>
                  </a:solidFill>
                </a:rPr>
                <a:t> </a:t>
              </a:r>
              <a:endParaRPr lang="sv-SE" sz="1000" i="1" dirty="0">
                <a:solidFill>
                  <a:schemeClr val="bg1"/>
                </a:solidFill>
              </a:endParaRPr>
            </a:p>
            <a:p>
              <a:pPr algn="ctr"/>
              <a:r>
                <a:rPr lang="sv-SE" sz="1000" u="sng" dirty="0">
                  <a:solidFill>
                    <a:schemeClr val="bg1"/>
                  </a:solidFill>
                  <a:hlinkClick r:id="rId2"/>
                </a:rPr>
                <a:t>klinisk.fysiologi.jonkoping@rjl.se</a:t>
              </a:r>
              <a:endParaRPr lang="sv-SE" sz="1000" dirty="0">
                <a:solidFill>
                  <a:schemeClr val="bg1"/>
                </a:solidFill>
              </a:endParaRPr>
            </a:p>
          </p:txBody>
        </p:sp>
        <p:sp>
          <p:nvSpPr>
            <p:cNvPr id="24" name="Högerpil 23"/>
            <p:cNvSpPr/>
            <p:nvPr/>
          </p:nvSpPr>
          <p:spPr>
            <a:xfrm>
              <a:off x="6325941" y="3636845"/>
              <a:ext cx="978408" cy="255013"/>
            </a:xfrm>
            <a:prstGeom prst="rightArrow">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900"/>
            </a:p>
          </p:txBody>
        </p:sp>
        <p:sp>
          <p:nvSpPr>
            <p:cNvPr id="25" name="Rektangel med rundade hörn 24"/>
            <p:cNvSpPr/>
            <p:nvPr/>
          </p:nvSpPr>
          <p:spPr>
            <a:xfrm>
              <a:off x="3732475" y="3348813"/>
              <a:ext cx="2448272" cy="791372"/>
            </a:xfrm>
            <a:prstGeom prst="roundRect">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dirty="0"/>
                <a:t>Hantera frågor avseende </a:t>
              </a:r>
              <a:r>
                <a:rPr lang="sv-SE" sz="1000" i="1" dirty="0" err="1"/>
                <a:t>PAFWeb</a:t>
              </a:r>
              <a:r>
                <a:rPr lang="sv-SE" sz="1000" i="1" dirty="0"/>
                <a:t>, undersökningskatalog</a:t>
              </a:r>
            </a:p>
          </p:txBody>
        </p:sp>
        <p:sp>
          <p:nvSpPr>
            <p:cNvPr id="26" name="Rektangel med rundade hörn 25"/>
            <p:cNvSpPr/>
            <p:nvPr/>
          </p:nvSpPr>
          <p:spPr>
            <a:xfrm>
              <a:off x="852154" y="4178518"/>
              <a:ext cx="1514263" cy="791372"/>
            </a:xfrm>
            <a:prstGeom prst="roundRect">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smtClean="0"/>
                <a:t>Kundtjänst Röntgen</a:t>
              </a:r>
              <a:endParaRPr lang="sv-SE" sz="1200" dirty="0"/>
            </a:p>
          </p:txBody>
        </p:sp>
        <p:sp>
          <p:nvSpPr>
            <p:cNvPr id="27" name="Högerpil 26"/>
            <p:cNvSpPr/>
            <p:nvPr/>
          </p:nvSpPr>
          <p:spPr>
            <a:xfrm>
              <a:off x="2580347" y="4478913"/>
              <a:ext cx="978408" cy="255013"/>
            </a:xfrm>
            <a:prstGeom prst="rightArrow">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900"/>
            </a:p>
          </p:txBody>
        </p:sp>
        <p:sp>
          <p:nvSpPr>
            <p:cNvPr id="28" name="Rektangel med rundade hörn 27"/>
            <p:cNvSpPr/>
            <p:nvPr/>
          </p:nvSpPr>
          <p:spPr>
            <a:xfrm>
              <a:off x="7404883" y="4181317"/>
              <a:ext cx="2160240" cy="791372"/>
            </a:xfrm>
            <a:prstGeom prst="roundRect">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dirty="0" smtClean="0">
                  <a:solidFill>
                    <a:schemeClr val="bg1"/>
                  </a:solidFill>
                </a:rPr>
                <a:t>Tfn kundtjänst </a:t>
              </a:r>
              <a:r>
                <a:rPr lang="sv-SE" sz="1000" dirty="0">
                  <a:solidFill>
                    <a:schemeClr val="bg1"/>
                  </a:solidFill>
                </a:rPr>
                <a:t>(010-24) </a:t>
              </a:r>
              <a:r>
                <a:rPr lang="sv-SE" sz="1000" dirty="0" smtClean="0">
                  <a:solidFill>
                    <a:schemeClr val="bg1"/>
                  </a:solidFill>
                </a:rPr>
                <a:t>10 400</a:t>
              </a:r>
              <a:endParaRPr lang="sv-SE" sz="1000" u="sng" dirty="0" smtClean="0">
                <a:solidFill>
                  <a:schemeClr val="bg1"/>
                </a:solidFill>
                <a:hlinkClick r:id=""/>
              </a:endParaRPr>
            </a:p>
            <a:p>
              <a:pPr algn="ctr"/>
              <a:r>
                <a:rPr lang="sv-SE" sz="1000" u="sng" dirty="0" smtClean="0">
                  <a:solidFill>
                    <a:schemeClr val="bg1"/>
                  </a:solidFill>
                  <a:hlinkClick r:id=""/>
                </a:rPr>
                <a:t>rontgen.eksjo@rjl.se</a:t>
              </a:r>
              <a:endParaRPr lang="sv-SE" sz="1000" u="sng" dirty="0" smtClean="0">
                <a:solidFill>
                  <a:schemeClr val="bg1"/>
                </a:solidFill>
              </a:endParaRPr>
            </a:p>
            <a:p>
              <a:pPr algn="ctr"/>
              <a:r>
                <a:rPr lang="sv-SE" sz="1000" u="sng" dirty="0" smtClean="0">
                  <a:solidFill>
                    <a:schemeClr val="bg1"/>
                  </a:solidFill>
                  <a:hlinkClick r:id="rId3"/>
                </a:rPr>
                <a:t>rontgen.varnamo@rjl.se</a:t>
              </a:r>
              <a:endParaRPr lang="sv-SE" sz="1000" u="sng" dirty="0" smtClean="0">
                <a:solidFill>
                  <a:schemeClr val="bg1"/>
                </a:solidFill>
              </a:endParaRPr>
            </a:p>
            <a:p>
              <a:pPr algn="ctr"/>
              <a:r>
                <a:rPr lang="sv-SE" sz="1000" u="sng" dirty="0" smtClean="0">
                  <a:solidFill>
                    <a:schemeClr val="bg1"/>
                  </a:solidFill>
                  <a:hlinkClick r:id="rId4"/>
                </a:rPr>
                <a:t>rontgen.jonkoping@rjl.se</a:t>
              </a:r>
              <a:endParaRPr lang="sv-SE" sz="1000" dirty="0" smtClean="0">
                <a:solidFill>
                  <a:schemeClr val="bg1"/>
                </a:solidFill>
              </a:endParaRPr>
            </a:p>
          </p:txBody>
        </p:sp>
        <p:sp>
          <p:nvSpPr>
            <p:cNvPr id="29" name="Högerpil 28"/>
            <p:cNvSpPr/>
            <p:nvPr/>
          </p:nvSpPr>
          <p:spPr>
            <a:xfrm>
              <a:off x="6325941" y="4478913"/>
              <a:ext cx="978408" cy="255013"/>
            </a:xfrm>
            <a:prstGeom prst="rightArrow">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900"/>
            </a:p>
          </p:txBody>
        </p:sp>
        <p:sp>
          <p:nvSpPr>
            <p:cNvPr id="30" name="Rektangel med rundade hörn 29"/>
            <p:cNvSpPr/>
            <p:nvPr/>
          </p:nvSpPr>
          <p:spPr>
            <a:xfrm>
              <a:off x="3732475" y="4190881"/>
              <a:ext cx="2448272" cy="791372"/>
            </a:xfrm>
            <a:prstGeom prst="roundRect">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dirty="0"/>
                <a:t>Hantera frågor avseende </a:t>
              </a:r>
              <a:r>
                <a:rPr lang="sv-SE" sz="1000" i="1" dirty="0" err="1" smtClean="0"/>
                <a:t>Xero</a:t>
              </a:r>
              <a:r>
                <a:rPr lang="sv-SE" sz="1000" i="1" dirty="0" smtClean="0"/>
                <a:t> Viewer, </a:t>
              </a:r>
              <a:r>
                <a:rPr lang="sv-SE" sz="1000" i="1" dirty="0"/>
                <a:t>undersökningskatalog</a:t>
              </a:r>
            </a:p>
          </p:txBody>
        </p:sp>
        <p:sp>
          <p:nvSpPr>
            <p:cNvPr id="31" name="Rektangel med rundade hörn 30"/>
            <p:cNvSpPr/>
            <p:nvPr/>
          </p:nvSpPr>
          <p:spPr>
            <a:xfrm>
              <a:off x="852154" y="2472354"/>
              <a:ext cx="1514263" cy="791372"/>
            </a:xfrm>
            <a:prstGeom prst="roundRect">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smtClean="0"/>
                <a:t>Blodcentralen</a:t>
              </a:r>
              <a:endParaRPr lang="sv-SE" sz="1200" dirty="0"/>
            </a:p>
          </p:txBody>
        </p:sp>
        <p:sp>
          <p:nvSpPr>
            <p:cNvPr id="32" name="Rektangel med rundade hörn 31"/>
            <p:cNvSpPr/>
            <p:nvPr/>
          </p:nvSpPr>
          <p:spPr>
            <a:xfrm>
              <a:off x="860166" y="5020586"/>
              <a:ext cx="1514263" cy="791372"/>
            </a:xfrm>
            <a:prstGeom prst="roundRect">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smtClean="0"/>
                <a:t>Mammografi</a:t>
              </a:r>
              <a:endParaRPr lang="sv-SE" sz="1200" dirty="0"/>
            </a:p>
          </p:txBody>
        </p:sp>
        <p:sp>
          <p:nvSpPr>
            <p:cNvPr id="33" name="Högerpil 32"/>
            <p:cNvSpPr/>
            <p:nvPr/>
          </p:nvSpPr>
          <p:spPr>
            <a:xfrm>
              <a:off x="2588359" y="5320981"/>
              <a:ext cx="978408" cy="255013"/>
            </a:xfrm>
            <a:prstGeom prst="rightArrow">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900"/>
            </a:p>
          </p:txBody>
        </p:sp>
        <p:sp>
          <p:nvSpPr>
            <p:cNvPr id="34" name="Rektangel med rundade hörn 33"/>
            <p:cNvSpPr/>
            <p:nvPr/>
          </p:nvSpPr>
          <p:spPr>
            <a:xfrm>
              <a:off x="7412895" y="5023385"/>
              <a:ext cx="2160240" cy="791372"/>
            </a:xfrm>
            <a:prstGeom prst="roundRect">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dirty="0" smtClean="0">
                  <a:solidFill>
                    <a:schemeClr val="bg1"/>
                  </a:solidFill>
                </a:rPr>
                <a:t>Tfn (010-24</a:t>
              </a:r>
              <a:r>
                <a:rPr lang="sv-SE" sz="1000" smtClean="0">
                  <a:solidFill>
                    <a:schemeClr val="bg1"/>
                  </a:solidFill>
                </a:rPr>
                <a:t>) 264 62</a:t>
              </a:r>
              <a:endParaRPr lang="sv-SE" sz="1000" dirty="0">
                <a:solidFill>
                  <a:schemeClr val="bg1"/>
                </a:solidFill>
                <a:hlinkClick r:id="rId4"/>
              </a:endParaRPr>
            </a:p>
            <a:p>
              <a:pPr algn="ctr"/>
              <a:r>
                <a:rPr lang="sv-SE" sz="1000" u="sng" dirty="0" smtClean="0">
                  <a:solidFill>
                    <a:schemeClr val="bg1"/>
                  </a:solidFill>
                  <a:hlinkClick r:id="rId5"/>
                </a:rPr>
                <a:t>mammosystemadmin@rjl.se</a:t>
              </a:r>
              <a:endParaRPr lang="sv-SE" sz="1000" u="sng" dirty="0">
                <a:solidFill>
                  <a:schemeClr val="bg1"/>
                </a:solidFill>
              </a:endParaRPr>
            </a:p>
          </p:txBody>
        </p:sp>
        <p:sp>
          <p:nvSpPr>
            <p:cNvPr id="35" name="Högerpil 34"/>
            <p:cNvSpPr/>
            <p:nvPr/>
          </p:nvSpPr>
          <p:spPr>
            <a:xfrm>
              <a:off x="6333953" y="5320981"/>
              <a:ext cx="978408" cy="255013"/>
            </a:xfrm>
            <a:prstGeom prst="rightArrow">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900"/>
            </a:p>
          </p:txBody>
        </p:sp>
        <p:sp>
          <p:nvSpPr>
            <p:cNvPr id="36" name="Rektangel med rundade hörn 35"/>
            <p:cNvSpPr/>
            <p:nvPr/>
          </p:nvSpPr>
          <p:spPr>
            <a:xfrm>
              <a:off x="3740487" y="5032949"/>
              <a:ext cx="2448272" cy="791372"/>
            </a:xfrm>
            <a:prstGeom prst="roundRect">
              <a:avLst/>
            </a:prstGeom>
            <a:solidFill>
              <a:srgbClr val="92D050"/>
            </a:solidFill>
            <a:ln w="3175">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dirty="0"/>
                <a:t>Hantera frågor avseende </a:t>
              </a:r>
              <a:r>
                <a:rPr lang="sv-SE" sz="1000" i="1" dirty="0" err="1" smtClean="0"/>
                <a:t>Xero</a:t>
              </a:r>
              <a:r>
                <a:rPr lang="sv-SE" sz="1000" i="1" dirty="0" smtClean="0"/>
                <a:t> Viewer, </a:t>
              </a:r>
              <a:r>
                <a:rPr lang="sv-SE" sz="1000" i="1" dirty="0"/>
                <a:t>undersökningskatalog</a:t>
              </a:r>
            </a:p>
          </p:txBody>
        </p:sp>
      </p:grpSp>
      <p:pic>
        <p:nvPicPr>
          <p:cNvPr id="37" name="Picture 2" descr="http://jkpportfolio01:8085/organisationens_ikoner/api/v1/asset/207474/preview"/>
          <p:cNvPicPr>
            <a:picLocks noGrp="1" noChangeAspect="1" noChangeArrowheads="1"/>
          </p:cNvPicPr>
          <p:nvPr>
            <p:ph type="pic" sz="quarter" idx="14"/>
          </p:nvPr>
        </p:nvPicPr>
        <p:blipFill>
          <a:blip r:embed="rId6" cstate="print">
            <a:extLst>
              <a:ext uri="{28A0092B-C50C-407E-A947-70E740481C1C}">
                <a14:useLocalDpi xmlns:a14="http://schemas.microsoft.com/office/drawing/2010/main" val="0"/>
              </a:ext>
            </a:extLst>
          </a:blip>
          <a:srcRect l="56" r="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54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078050" y="387927"/>
            <a:ext cx="9360000" cy="953091"/>
          </a:xfrm>
        </p:spPr>
        <p:txBody>
          <a:bodyPr/>
          <a:lstStyle/>
          <a:p>
            <a:r>
              <a:rPr lang="sv-SE" dirty="0" smtClean="0"/>
              <a:t>Reservrutiner</a:t>
            </a:r>
            <a:endParaRPr lang="sv-SE" dirty="0"/>
          </a:p>
        </p:txBody>
      </p:sp>
      <p:sp>
        <p:nvSpPr>
          <p:cNvPr id="5" name="Platshållare för text 4"/>
          <p:cNvSpPr>
            <a:spLocks noGrp="1"/>
          </p:cNvSpPr>
          <p:nvPr>
            <p:ph type="body" sz="quarter" idx="13"/>
          </p:nvPr>
        </p:nvSpPr>
        <p:spPr>
          <a:xfrm>
            <a:off x="1078150" y="1534982"/>
            <a:ext cx="10310286" cy="4010909"/>
          </a:xfrm>
        </p:spPr>
        <p:txBody>
          <a:bodyPr/>
          <a:lstStyle/>
          <a:p>
            <a:r>
              <a:rPr lang="sv-SE" b="1" dirty="0" smtClean="0"/>
              <a:t>Vid driftstopp i Cosmic: </a:t>
            </a:r>
          </a:p>
          <a:p>
            <a:pPr marL="285750" indent="-285750">
              <a:buFont typeface="Arial" panose="020B0604020202020204" pitchFamily="34" charset="0"/>
              <a:buChar char="•"/>
            </a:pPr>
            <a:r>
              <a:rPr lang="sv-SE" u="sng" dirty="0" smtClean="0"/>
              <a:t>Akuta</a:t>
            </a:r>
            <a:r>
              <a:rPr lang="sv-SE" dirty="0" smtClean="0"/>
              <a:t> beställningar görs på pappersremiss övriga skickas när systemet är i drift</a:t>
            </a:r>
          </a:p>
          <a:p>
            <a:endParaRPr lang="sv-SE" dirty="0" smtClean="0"/>
          </a:p>
          <a:p>
            <a:r>
              <a:rPr lang="sv-SE" b="1" dirty="0" smtClean="0"/>
              <a:t>Vid driftstopp i </a:t>
            </a:r>
            <a:r>
              <a:rPr lang="sv-SE" b="1" dirty="0"/>
              <a:t>M</a:t>
            </a:r>
            <a:r>
              <a:rPr lang="sv-SE" b="1" dirty="0" smtClean="0"/>
              <a:t>ammografins produktionssystem: </a:t>
            </a:r>
          </a:p>
          <a:p>
            <a:pPr marL="285750" indent="-285750">
              <a:buFont typeface="Arial" panose="020B0604020202020204" pitchFamily="34" charset="0"/>
              <a:buChar char="•"/>
            </a:pPr>
            <a:r>
              <a:rPr lang="sv-SE" dirty="0" smtClean="0"/>
              <a:t>Beställning skapas i BoS och skrivs ut från vyn Beställningsstatus. Detta för att man då kan se hela flödet i Cosmic. </a:t>
            </a:r>
          </a:p>
          <a:p>
            <a:pPr marL="285750" indent="-285750">
              <a:buFont typeface="Arial" panose="020B0604020202020204" pitchFamily="34" charset="0"/>
              <a:buChar char="•"/>
            </a:pPr>
            <a:r>
              <a:rPr lang="sv-SE" dirty="0" smtClean="0"/>
              <a:t>Svaret kommer in i BoS så snart produktionssystemet åter är i drift.</a:t>
            </a:r>
          </a:p>
        </p:txBody>
      </p:sp>
      <p:sp>
        <p:nvSpPr>
          <p:cNvPr id="2" name="Platshållare för datum 1"/>
          <p:cNvSpPr>
            <a:spLocks noGrp="1"/>
          </p:cNvSpPr>
          <p:nvPr>
            <p:ph type="dt" sz="half" idx="10"/>
          </p:nvPr>
        </p:nvSpPr>
        <p:spPr/>
        <p:txBody>
          <a:bodyPr/>
          <a:lstStyle/>
          <a:p>
            <a:fld id="{D3D522C4-4AAA-42B9-9A1B-BDFB38612904}" type="datetime1">
              <a:rPr lang="sv-SE" smtClean="0"/>
              <a:t>2023-03-20</a:t>
            </a:fld>
            <a:endParaRPr lang="sv-SE" dirty="0"/>
          </a:p>
        </p:txBody>
      </p:sp>
      <p:sp>
        <p:nvSpPr>
          <p:cNvPr id="3" name="Platshållare för sidfot 2"/>
          <p:cNvSpPr>
            <a:spLocks noGrp="1"/>
          </p:cNvSpPr>
          <p:nvPr>
            <p:ph type="ftr" sz="quarter" idx="11"/>
          </p:nvPr>
        </p:nvSpPr>
        <p:spPr/>
        <p:txBody>
          <a:bodyPr/>
          <a:lstStyle/>
          <a:p>
            <a:r>
              <a:rPr lang="sv-SE" dirty="0" smtClean="0"/>
              <a:t>Frågestund inför </a:t>
            </a:r>
            <a:r>
              <a:rPr lang="sv-SE" dirty="0" err="1" smtClean="0"/>
              <a:t>driftstart</a:t>
            </a:r>
            <a:r>
              <a:rPr lang="sv-SE" dirty="0" smtClean="0"/>
              <a:t> Cosmic BoS Mammografi</a:t>
            </a:r>
            <a:endParaRPr lang="sv-SE" dirty="0"/>
          </a:p>
        </p:txBody>
      </p:sp>
      <p:sp>
        <p:nvSpPr>
          <p:cNvPr id="7" name="Platshållare för bildnummer 6"/>
          <p:cNvSpPr>
            <a:spLocks noGrp="1"/>
          </p:cNvSpPr>
          <p:nvPr>
            <p:ph type="sldNum" sz="quarter" idx="12"/>
          </p:nvPr>
        </p:nvSpPr>
        <p:spPr/>
        <p:txBody>
          <a:bodyPr/>
          <a:lstStyle/>
          <a:p>
            <a:fld id="{8EEB9E62-4301-493A-8C73-0409F1A2D539}" type="slidenum">
              <a:rPr lang="sv-SE" smtClean="0"/>
              <a:t>8</a:t>
            </a:fld>
            <a:endParaRPr lang="sv-SE" dirty="0"/>
          </a:p>
        </p:txBody>
      </p:sp>
      <p:pic>
        <p:nvPicPr>
          <p:cNvPr id="8" name="Picture 2" descr="http://jkpportfolio01:8085/organisationens_ikoner/api/v1/asset/207474/preview"/>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744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Information på intranätet</a:t>
            </a:r>
            <a:endParaRPr lang="sv-SE" dirty="0"/>
          </a:p>
        </p:txBody>
      </p:sp>
      <p:sp>
        <p:nvSpPr>
          <p:cNvPr id="3" name="Platshållare för sidfot 2"/>
          <p:cNvSpPr>
            <a:spLocks noGrp="1"/>
          </p:cNvSpPr>
          <p:nvPr>
            <p:ph type="ftr" sz="quarter" idx="11"/>
          </p:nvPr>
        </p:nvSpPr>
        <p:spPr/>
        <p:txBody>
          <a:bodyPr/>
          <a:lstStyle/>
          <a:p>
            <a:r>
              <a:rPr lang="sv-SE" smtClean="0"/>
              <a:t>Frågestund inför driftstart Cosmic BoS Mammografi</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pPr/>
              <a:t>9</a:t>
            </a:fld>
            <a:endParaRPr lang="sv-SE" dirty="0"/>
          </a:p>
        </p:txBody>
      </p:sp>
      <p:sp>
        <p:nvSpPr>
          <p:cNvPr id="5" name="Platshållare för text 4"/>
          <p:cNvSpPr>
            <a:spLocks noGrp="1"/>
          </p:cNvSpPr>
          <p:nvPr>
            <p:ph type="body" sz="quarter" idx="13"/>
          </p:nvPr>
        </p:nvSpPr>
        <p:spPr>
          <a:xfrm>
            <a:off x="1079888" y="2196000"/>
            <a:ext cx="10578712" cy="3780000"/>
          </a:xfrm>
        </p:spPr>
        <p:txBody>
          <a:bodyPr/>
          <a:lstStyle/>
          <a:p>
            <a:r>
              <a:rPr lang="sv-SE" altLang="sv-SE" dirty="0">
                <a:hlinkClick r:id="rId3"/>
              </a:rPr>
              <a:t>BOS - Beställning och svar-Folkhälsa och sjukvård (rjl.se</a:t>
            </a:r>
            <a:r>
              <a:rPr lang="sv-SE" altLang="sv-SE" dirty="0" smtClean="0">
                <a:hlinkClick r:id="rId3"/>
              </a:rPr>
              <a:t>)</a:t>
            </a:r>
            <a:endParaRPr lang="sv-SE" dirty="0" smtClean="0"/>
          </a:p>
          <a:p>
            <a:r>
              <a:rPr lang="sv-SE" dirty="0" smtClean="0">
                <a:hlinkClick r:id="rId4"/>
              </a:rPr>
              <a:t>Cosmic BoS för Mammografi – Utbildning (LOK)</a:t>
            </a:r>
            <a:endParaRPr lang="sv-SE" dirty="0" smtClean="0"/>
          </a:p>
          <a:p>
            <a:r>
              <a:rPr lang="sv-SE" dirty="0" smtClean="0">
                <a:hlinkClick r:id="rId5"/>
              </a:rPr>
              <a:t>Reservrutiner </a:t>
            </a:r>
            <a:r>
              <a:rPr lang="sv-SE" dirty="0">
                <a:hlinkClick r:id="rId5"/>
              </a:rPr>
              <a:t>vid akuta och planerade driftstopp Cosmic, (BoS) -Folkhälsa och sjukvård (rjl.se</a:t>
            </a:r>
            <a:r>
              <a:rPr lang="sv-SE" dirty="0" smtClean="0">
                <a:hlinkClick r:id="rId5"/>
              </a:rPr>
              <a:t>)</a:t>
            </a:r>
            <a:r>
              <a:rPr lang="sv-SE" dirty="0" smtClean="0"/>
              <a:t> </a:t>
            </a:r>
          </a:p>
          <a:p>
            <a:r>
              <a:rPr lang="sv-SE" altLang="sv-SE" dirty="0">
                <a:hlinkClick r:id="rId6"/>
              </a:rPr>
              <a:t>Röntgen-Folkhälsa och sjukvård (rjl.se)</a:t>
            </a:r>
            <a:r>
              <a:rPr lang="sv-SE" altLang="sv-SE" dirty="0"/>
              <a:t> </a:t>
            </a:r>
          </a:p>
          <a:p>
            <a:endParaRPr lang="sv-SE" sz="1600" dirty="0"/>
          </a:p>
        </p:txBody>
      </p:sp>
      <p:sp>
        <p:nvSpPr>
          <p:cNvPr id="7" name="Platshållare för datum 6"/>
          <p:cNvSpPr>
            <a:spLocks noGrp="1"/>
          </p:cNvSpPr>
          <p:nvPr>
            <p:ph type="dt" sz="half" idx="10"/>
          </p:nvPr>
        </p:nvSpPr>
        <p:spPr/>
        <p:txBody>
          <a:bodyPr/>
          <a:lstStyle/>
          <a:p>
            <a:fld id="{7EDFF882-C579-4B00-AD43-95749549A861}" type="datetime1">
              <a:rPr lang="sv-SE" smtClean="0"/>
              <a:t>2023-03-20</a:t>
            </a:fld>
            <a:endParaRPr lang="sv-SE" dirty="0"/>
          </a:p>
        </p:txBody>
      </p:sp>
      <p:sp>
        <p:nvSpPr>
          <p:cNvPr id="8" name="Rectangle 1"/>
          <p:cNvSpPr>
            <a:spLocks noChangeArrowheads="1"/>
          </p:cNvSpPr>
          <p:nvPr/>
        </p:nvSpPr>
        <p:spPr bwMode="auto">
          <a:xfrm>
            <a:off x="0" y="-756960"/>
            <a:ext cx="1852499" cy="197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a:t>
            </a:r>
            <a:endParaRPr kumimoji="0" lang="sv-SE" altLang="sv-SE"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2" descr="http://jkpportfolio01:8085/organisationens_ikoner/api/v1/asset/207474/preview"/>
          <p:cNvPicPr>
            <a:picLocks noGrp="1" noChangeAspect="1" noChangeArrowheads="1"/>
          </p:cNvPicPr>
          <p:nvPr>
            <p:ph type="pic" sz="quarter" idx="14"/>
          </p:nvPr>
        </p:nvPicPr>
        <p:blipFill>
          <a:blip r:embed="rId7" cstate="print">
            <a:extLst>
              <a:ext uri="{28A0092B-C50C-407E-A947-70E740481C1C}">
                <a14:useLocalDpi xmlns:a14="http://schemas.microsoft.com/office/drawing/2010/main" val="0"/>
              </a:ext>
            </a:extLst>
          </a:blip>
          <a:srcRect l="56" r="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461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2.xml><?xml version="1.0" encoding="utf-8"?>
<a:theme xmlns:a="http://schemas.openxmlformats.org/drawingml/2006/main" name="1_Office-tema">
  <a:themeElements>
    <a:clrScheme name="RJL">
      <a:dk1>
        <a:sysClr val="windowText" lastClr="000000"/>
      </a:dk1>
      <a:lt1>
        <a:sysClr val="window" lastClr="FFFFFF"/>
      </a:lt1>
      <a:dk2>
        <a:srgbClr val="44546A"/>
      </a:dk2>
      <a:lt2>
        <a:srgbClr val="E7E6E6"/>
      </a:lt2>
      <a:accent1>
        <a:srgbClr val="790721"/>
      </a:accent1>
      <a:accent2>
        <a:srgbClr val="B1063A"/>
      </a:accent2>
      <a:accent3>
        <a:srgbClr val="CE1141"/>
      </a:accent3>
      <a:accent4>
        <a:srgbClr val="EF4044"/>
      </a:accent4>
      <a:accent5>
        <a:srgbClr val="FF9DA2"/>
      </a:accent5>
      <a:accent6>
        <a:srgbClr val="FDE7E8"/>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Jönköpings län</Template>
  <TotalTime>11196</TotalTime>
  <Words>1331</Words>
  <Application>Microsoft Office PowerPoint</Application>
  <PresentationFormat>Bredbild</PresentationFormat>
  <Paragraphs>258</Paragraphs>
  <Slides>22</Slides>
  <Notes>15</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22</vt:i4>
      </vt:variant>
    </vt:vector>
  </HeadingPairs>
  <TitlesOfParts>
    <vt:vector size="27" baseType="lpstr">
      <vt:lpstr>Arial</vt:lpstr>
      <vt:lpstr>Calibri</vt:lpstr>
      <vt:lpstr>Segoe UI</vt:lpstr>
      <vt:lpstr>Office-tema</vt:lpstr>
      <vt:lpstr>1_Office-tema</vt:lpstr>
      <vt:lpstr>Frågestunder inför driftstart Cosmic BoS Mammografi </vt:lpstr>
      <vt:lpstr>Välkomna</vt:lpstr>
      <vt:lpstr>Vi som medverkar på frågestunderna</vt:lpstr>
      <vt:lpstr>Information efter uppstart av mammografi i BoS</vt:lpstr>
      <vt:lpstr>Supportkedjan</vt:lpstr>
      <vt:lpstr>Kontaktvägar användarsupport Kundservice, support &amp; förvaltning</vt:lpstr>
      <vt:lpstr>PowerPoint-presentation</vt:lpstr>
      <vt:lpstr>Reservrutiner</vt:lpstr>
      <vt:lpstr>Information på intranätet</vt:lpstr>
      <vt:lpstr>ROS</vt:lpstr>
      <vt:lpstr>Beställare och svarsmottagare ligger kvar</vt:lpstr>
      <vt:lpstr>Beställning i ROS – Svar i BoS</vt:lpstr>
      <vt:lpstr>Svar på makulerade beställningar som skickats från ROS</vt:lpstr>
      <vt:lpstr>Beställning i ROS – Svar i BoS</vt:lpstr>
      <vt:lpstr>Tänk på</vt:lpstr>
      <vt:lpstr>Kom ihåg!</vt:lpstr>
      <vt:lpstr>Beställa SVF-förlopp</vt:lpstr>
      <vt:lpstr>XeroViewer </vt:lpstr>
      <vt:lpstr>PowerPoint-presentation</vt:lpstr>
      <vt:lpstr>Behörigheter i BoS</vt:lpstr>
      <vt:lpstr>Testpatienter </vt:lpstr>
      <vt:lpstr>Frågor</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Frågestund inför driftstart Cosmic BoS</dc:title>
  <dc:creator>Sterner Sara</dc:creator>
  <cp:lastModifiedBy>Malmtoft Eva-Marie</cp:lastModifiedBy>
  <cp:revision>94</cp:revision>
  <dcterms:created xsi:type="dcterms:W3CDTF">2022-03-14T14:36:24Z</dcterms:created>
  <dcterms:modified xsi:type="dcterms:W3CDTF">2023-03-20T12:32:56Z</dcterms:modified>
</cp:coreProperties>
</file>