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93" r:id="rId2"/>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lvardsson Frida" initials="HF" lastIdx="3" clrIdx="0">
    <p:extLst>
      <p:ext uri="{19B8F6BF-5375-455C-9EA6-DF929625EA0E}">
        <p15:presenceInfo xmlns:p15="http://schemas.microsoft.com/office/powerpoint/2012/main" userId="S-1-5-21-796845957-343818398-839522115-722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00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7000" autoAdjust="0"/>
  </p:normalViewPr>
  <p:slideViewPr>
    <p:cSldViewPr>
      <p:cViewPr varScale="1">
        <p:scale>
          <a:sx n="50" d="100"/>
          <a:sy n="50" d="100"/>
        </p:scale>
        <p:origin x="1806" y="42"/>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notesViewPr>
    <p:cSldViewPr showGuide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26FF9-0C3F-4853-8303-533EC9D5C49C}" type="datetimeFigureOut">
              <a:rPr lang="sv-SE" smtClean="0"/>
              <a:t>2021-10-05</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444401-568A-494C-BAC8-7EC91C2B6052}" type="slidenum">
              <a:rPr lang="sv-SE" smtClean="0"/>
              <a:t>‹#›</a:t>
            </a:fld>
            <a:endParaRPr lang="sv-SE"/>
          </a:p>
        </p:txBody>
      </p:sp>
    </p:spTree>
    <p:extLst>
      <p:ext uri="{BB962C8B-B14F-4D97-AF65-F5344CB8AC3E}">
        <p14:creationId xmlns:p14="http://schemas.microsoft.com/office/powerpoint/2010/main" val="3293012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B9444401-568A-494C-BAC8-7EC91C2B6052}" type="slidenum">
              <a:rPr lang="sv-SE" smtClean="0"/>
              <a:t>1</a:t>
            </a:fld>
            <a:endParaRPr lang="sv-SE"/>
          </a:p>
        </p:txBody>
      </p:sp>
    </p:spTree>
    <p:extLst>
      <p:ext uri="{BB962C8B-B14F-4D97-AF65-F5344CB8AC3E}">
        <p14:creationId xmlns:p14="http://schemas.microsoft.com/office/powerpoint/2010/main" val="2112157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effectLst/>
                <a:latin typeface="Times New Roman" panose="02020603050405020304" pitchFamily="18" charset="0"/>
                <a:ea typeface="Times New Roman" panose="02020603050405020304" pitchFamily="18" charset="0"/>
                <a:cs typeface="Times New Roman" panose="02020603050405020304" pitchFamily="18" charset="0"/>
              </a:rPr>
              <a:t>Om ett samtal om olika aspekter på vårdens utförande riskerar att trappas upp till en aggressiv konflikt kan det, förutsatt att det medicinska tillståndet inte är akut livshotande, bli nödvändigt att fysisk avvisa personen från regionens lokaler med hjälp av ordningsvakt. </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B9444401-568A-494C-BAC8-7EC91C2B6052}" type="slidenum">
              <a:rPr lang="sv-SE" smtClean="0"/>
              <a:t>10</a:t>
            </a:fld>
            <a:endParaRPr lang="sv-SE"/>
          </a:p>
        </p:txBody>
      </p:sp>
    </p:spTree>
    <p:extLst>
      <p:ext uri="{BB962C8B-B14F-4D97-AF65-F5344CB8AC3E}">
        <p14:creationId xmlns:p14="http://schemas.microsoft.com/office/powerpoint/2010/main" val="34188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Sammanfattning av patienträttigheter.</a:t>
            </a:r>
          </a:p>
        </p:txBody>
      </p:sp>
      <p:sp>
        <p:nvSpPr>
          <p:cNvPr id="4" name="Platshållare för bildnummer 3"/>
          <p:cNvSpPr>
            <a:spLocks noGrp="1"/>
          </p:cNvSpPr>
          <p:nvPr>
            <p:ph type="sldNum" sz="quarter" idx="10"/>
          </p:nvPr>
        </p:nvSpPr>
        <p:spPr/>
        <p:txBody>
          <a:bodyPr/>
          <a:lstStyle/>
          <a:p>
            <a:fld id="{B9444401-568A-494C-BAC8-7EC91C2B6052}" type="slidenum">
              <a:rPr lang="sv-SE" smtClean="0"/>
              <a:t>11</a:t>
            </a:fld>
            <a:endParaRPr lang="sv-SE"/>
          </a:p>
        </p:txBody>
      </p:sp>
    </p:spTree>
    <p:extLst>
      <p:ext uri="{BB962C8B-B14F-4D97-AF65-F5344CB8AC3E}">
        <p14:creationId xmlns:p14="http://schemas.microsoft.com/office/powerpoint/2010/main" val="27104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Förtydligande av vad en patient </a:t>
            </a:r>
            <a:r>
              <a:rPr lang="sv-SE" u="sng" dirty="0"/>
              <a:t>inte</a:t>
            </a:r>
            <a:r>
              <a:rPr lang="sv-SE" dirty="0"/>
              <a:t> har rätt till.</a:t>
            </a:r>
          </a:p>
        </p:txBody>
      </p:sp>
      <p:sp>
        <p:nvSpPr>
          <p:cNvPr id="4" name="Platshållare för bildnummer 3"/>
          <p:cNvSpPr>
            <a:spLocks noGrp="1"/>
          </p:cNvSpPr>
          <p:nvPr>
            <p:ph type="sldNum" sz="quarter" idx="10"/>
          </p:nvPr>
        </p:nvSpPr>
        <p:spPr/>
        <p:txBody>
          <a:bodyPr/>
          <a:lstStyle/>
          <a:p>
            <a:fld id="{B9444401-568A-494C-BAC8-7EC91C2B6052}" type="slidenum">
              <a:rPr lang="sv-SE" smtClean="0"/>
              <a:t>12</a:t>
            </a:fld>
            <a:endParaRPr lang="sv-SE"/>
          </a:p>
        </p:txBody>
      </p:sp>
    </p:spTree>
    <p:extLst>
      <p:ext uri="{BB962C8B-B14F-4D97-AF65-F5344CB8AC3E}">
        <p14:creationId xmlns:p14="http://schemas.microsoft.com/office/powerpoint/2010/main" val="3502368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B9444401-568A-494C-BAC8-7EC91C2B6052}" type="slidenum">
              <a:rPr lang="sv-SE" smtClean="0"/>
              <a:t>13</a:t>
            </a:fld>
            <a:endParaRPr lang="sv-SE"/>
          </a:p>
        </p:txBody>
      </p:sp>
    </p:spTree>
    <p:extLst>
      <p:ext uri="{BB962C8B-B14F-4D97-AF65-F5344CB8AC3E}">
        <p14:creationId xmlns:p14="http://schemas.microsoft.com/office/powerpoint/2010/main" val="3486232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b="0" i="0" dirty="0">
                <a:effectLst/>
              </a:rPr>
              <a:t>Belyser och ger stöd </a:t>
            </a:r>
            <a:r>
              <a:rPr lang="sv-SE" dirty="0"/>
              <a:t>i </a:t>
            </a:r>
            <a:r>
              <a:rPr lang="sv-SE" b="0" i="0" dirty="0">
                <a:effectLst/>
              </a:rPr>
              <a:t>situationer där patienter eller närstående på ett förolämpande, hotfullt eller diskriminerande sätt:</a:t>
            </a:r>
          </a:p>
          <a:p>
            <a:pPr marL="171450" indent="-171450">
              <a:buFont typeface="Arial" panose="020B0604020202020204" pitchFamily="34" charset="0"/>
              <a:buChar char="•"/>
            </a:pPr>
            <a:r>
              <a:rPr lang="sv-SE" b="0" i="0" dirty="0">
                <a:effectLst/>
              </a:rPr>
              <a:t>kräver att få vård av en viss kategori av behandlare och därmed anser sig ha rätt att välja bort andra kategorier eller individer </a:t>
            </a:r>
          </a:p>
          <a:p>
            <a:pPr marL="171450" indent="-171450">
              <a:buFont typeface="Arial" panose="020B0604020202020204" pitchFamily="34" charset="0"/>
              <a:buChar char="•"/>
            </a:pPr>
            <a:r>
              <a:rPr lang="sv-SE" b="0" i="0" dirty="0">
                <a:effectLst/>
              </a:rPr>
              <a:t>kräver eller utövar någon form av utpressning för att erhålla vård eller andra tjänster.</a:t>
            </a:r>
            <a:br>
              <a:rPr lang="sv-SE" b="0" i="0" dirty="0">
                <a:effectLst/>
              </a:rPr>
            </a:br>
            <a:r>
              <a:rPr lang="sv-SE" b="0" i="0" dirty="0">
                <a:effectLst/>
              </a:rPr>
              <a:t> </a:t>
            </a:r>
          </a:p>
          <a:p>
            <a:pPr marL="0" indent="0">
              <a:buNone/>
            </a:pPr>
            <a:r>
              <a:rPr lang="sv-SE" b="0" dirty="0">
                <a:effectLst/>
              </a:rPr>
              <a:t>Kan också tillämpas i situationer då patienter av andra skäl än ovanstående uppträder förolämpande, hotfullt eller inte följer gällande ordningsregler.</a:t>
            </a:r>
            <a:endParaRPr lang="sv-SE" dirty="0"/>
          </a:p>
          <a:p>
            <a:endParaRPr lang="sv-SE" dirty="0"/>
          </a:p>
        </p:txBody>
      </p:sp>
      <p:sp>
        <p:nvSpPr>
          <p:cNvPr id="4" name="Platshållare för bildnummer 3"/>
          <p:cNvSpPr>
            <a:spLocks noGrp="1"/>
          </p:cNvSpPr>
          <p:nvPr>
            <p:ph type="sldNum" sz="quarter" idx="5"/>
          </p:nvPr>
        </p:nvSpPr>
        <p:spPr/>
        <p:txBody>
          <a:bodyPr/>
          <a:lstStyle/>
          <a:p>
            <a:fld id="{B9444401-568A-494C-BAC8-7EC91C2B6052}" type="slidenum">
              <a:rPr lang="sv-SE" smtClean="0"/>
              <a:t>14</a:t>
            </a:fld>
            <a:endParaRPr lang="sv-SE"/>
          </a:p>
        </p:txBody>
      </p:sp>
    </p:spTree>
    <p:extLst>
      <p:ext uri="{BB962C8B-B14F-4D97-AF65-F5344CB8AC3E}">
        <p14:creationId xmlns:p14="http://schemas.microsoft.com/office/powerpoint/2010/main" val="676293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kern="1200" dirty="0">
                <a:solidFill>
                  <a:schemeClr val="tx1"/>
                </a:solidFill>
                <a:effectLst/>
                <a:latin typeface="+mn-lt"/>
                <a:ea typeface="+mn-ea"/>
                <a:cs typeface="+mn-cs"/>
              </a:rPr>
              <a:t>Om patienten är ett barn måste i första hand barnets bästa beaktas. Vid kännedom eller misstanke om att ett barn far illa måste anmälan enligt lag göras till socialnämnden.</a:t>
            </a:r>
          </a:p>
        </p:txBody>
      </p:sp>
      <p:sp>
        <p:nvSpPr>
          <p:cNvPr id="4" name="Platshållare för bildnummer 3"/>
          <p:cNvSpPr>
            <a:spLocks noGrp="1"/>
          </p:cNvSpPr>
          <p:nvPr>
            <p:ph type="sldNum" sz="quarter" idx="10"/>
          </p:nvPr>
        </p:nvSpPr>
        <p:spPr/>
        <p:txBody>
          <a:bodyPr/>
          <a:lstStyle/>
          <a:p>
            <a:fld id="{B9444401-568A-494C-BAC8-7EC91C2B6052}" type="slidenum">
              <a:rPr lang="sv-SE" smtClean="0"/>
              <a:t>19</a:t>
            </a:fld>
            <a:endParaRPr lang="sv-SE"/>
          </a:p>
        </p:txBody>
      </p:sp>
    </p:spTree>
    <p:extLst>
      <p:ext uri="{BB962C8B-B14F-4D97-AF65-F5344CB8AC3E}">
        <p14:creationId xmlns:p14="http://schemas.microsoft.com/office/powerpoint/2010/main" val="1871417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B9444401-568A-494C-BAC8-7EC91C2B6052}" type="slidenum">
              <a:rPr lang="sv-SE" smtClean="0"/>
              <a:t>27</a:t>
            </a:fld>
            <a:endParaRPr lang="sv-SE"/>
          </a:p>
        </p:txBody>
      </p:sp>
    </p:spTree>
    <p:extLst>
      <p:ext uri="{BB962C8B-B14F-4D97-AF65-F5344CB8AC3E}">
        <p14:creationId xmlns:p14="http://schemas.microsoft.com/office/powerpoint/2010/main" val="3141550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b="0" i="0" dirty="0">
                <a:effectLst/>
              </a:rPr>
              <a:t>Riktlinjerna handlar om situationer där patienter eller närstående på ett förolämpande, hotfullt eller diskriminerande sätt:</a:t>
            </a:r>
          </a:p>
          <a:p>
            <a:pPr marL="0" indent="0">
              <a:buNone/>
            </a:pPr>
            <a:endParaRPr lang="sv-SE" b="0" i="0" dirty="0">
              <a:effectLst/>
            </a:endParaRPr>
          </a:p>
          <a:p>
            <a:pPr>
              <a:buFont typeface="Arial" panose="020B0604020202020204" pitchFamily="34" charset="0"/>
              <a:buNone/>
            </a:pPr>
            <a:r>
              <a:rPr lang="sv-SE" b="0" i="0" dirty="0">
                <a:effectLst/>
              </a:rPr>
              <a:t>1. Kräver att få vård av en viss kategori av behandlare och därmed anser sig ha rätt att välja bort andra kategorier eller individer. Det kan till exempel handla om att man vägrar få hjälp av en person av visst kön, etnicitet eller hudfärg.</a:t>
            </a:r>
          </a:p>
          <a:p>
            <a:pPr>
              <a:buFont typeface="Arial" panose="020B0604020202020204" pitchFamily="34" charset="0"/>
              <a:buChar char="•"/>
            </a:pPr>
            <a:endParaRPr lang="sv-SE" b="0" i="0" dirty="0">
              <a:effectLst/>
            </a:endParaRPr>
          </a:p>
          <a:p>
            <a:pPr>
              <a:buFont typeface="Arial" panose="020B0604020202020204" pitchFamily="34" charset="0"/>
              <a:buNone/>
            </a:pPr>
            <a:r>
              <a:rPr lang="sv-SE" b="0" i="0" dirty="0">
                <a:effectLst/>
              </a:rPr>
              <a:t>2. Kräver eller utövar någon form av utpressning för att erhålla vård eller andra tjänster.</a:t>
            </a:r>
          </a:p>
          <a:p>
            <a:endParaRPr lang="sv-SE" dirty="0"/>
          </a:p>
          <a:p>
            <a:endParaRPr lang="sv-SE" dirty="0"/>
          </a:p>
        </p:txBody>
      </p:sp>
      <p:sp>
        <p:nvSpPr>
          <p:cNvPr id="4" name="Platshållare för bildnummer 3"/>
          <p:cNvSpPr>
            <a:spLocks noGrp="1"/>
          </p:cNvSpPr>
          <p:nvPr>
            <p:ph type="sldNum" sz="quarter" idx="10"/>
          </p:nvPr>
        </p:nvSpPr>
        <p:spPr/>
        <p:txBody>
          <a:bodyPr/>
          <a:lstStyle/>
          <a:p>
            <a:fld id="{B9444401-568A-494C-BAC8-7EC91C2B6052}" type="slidenum">
              <a:rPr lang="sv-SE" smtClean="0"/>
              <a:t>2</a:t>
            </a:fld>
            <a:endParaRPr lang="sv-SE"/>
          </a:p>
        </p:txBody>
      </p:sp>
    </p:spTree>
    <p:extLst>
      <p:ext uri="{BB962C8B-B14F-4D97-AF65-F5344CB8AC3E}">
        <p14:creationId xmlns:p14="http://schemas.microsoft.com/office/powerpoint/2010/main" val="2456743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Times New Roman" panose="02020603050405020304" pitchFamily="18" charset="0"/>
                <a:ea typeface="Times New Roman" panose="02020603050405020304" pitchFamily="18" charset="0"/>
                <a:cs typeface="Times New Roman" panose="02020603050405020304" pitchFamily="18" charset="0"/>
              </a:rPr>
              <a:t>Patienter och närstående har rätt att bli bemötta med omtanke, respekt och värdighet oavsett kön, etnicitet, religion eller trosuppfattning, sexuell läggning, ålder, könsöverskridande identitet eller uttryck, eller funktionshinder. På motsvarande sätt ska patienter och närstående visa vårdpersonalen respekt.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effectLst/>
              </a:rPr>
              <a:t>På samma sätt som vårdpersonal förväntas ha ett respektfullt bemötande gäller det omvända, nämligen att patienter och närstående visar respekt gentemot personal som arbetar i vården.</a:t>
            </a:r>
            <a:endParaRPr lang="sv-S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effectLst/>
              </a:rPr>
              <a:t>Region Jönköpings län tillämpar kompetensbaserad rekrytering, vilket innebär att den mest kompetenta sökanden ska få jobb oavsett kön, könsöverskridande identitet eller uttryck, etnisk tillhörighet, religion eller annan trosuppfattning, funktionsnedsättning, sexuell läggning och ålder. Befolkning och patienter kan därmed förvänta sig att vårdpersonal som grupp kännetecknas av mångfald. Patienter som söker vård inom Region Jönköpings län ska känna trygghet i att alla medarbetare har den kompetens och erfarenhet som krävs för att ge god och säker vård utifrån medicinskt bedömda vårdbehov.</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B9444401-568A-494C-BAC8-7EC91C2B6052}" type="slidenum">
              <a:rPr lang="sv-SE" smtClean="0"/>
              <a:t>3</a:t>
            </a:fld>
            <a:endParaRPr lang="sv-SE"/>
          </a:p>
        </p:txBody>
      </p:sp>
    </p:spTree>
    <p:extLst>
      <p:ext uri="{BB962C8B-B14F-4D97-AF65-F5344CB8AC3E}">
        <p14:creationId xmlns:p14="http://schemas.microsoft.com/office/powerpoint/2010/main" val="2126812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Times New Roman" panose="02020603050405020304" pitchFamily="18" charset="0"/>
                <a:ea typeface="Times New Roman" panose="02020603050405020304" pitchFamily="18" charset="0"/>
                <a:cs typeface="Times New Roman" panose="02020603050405020304" pitchFamily="18" charset="0"/>
              </a:rPr>
              <a:t>Vårdinrättningar är tillgängliga för allmänheten men utgör generellt sett inte offentliga platser. Endast den som har ett befogat intresse av tillträde till lokalerna har rätt att vistas där. Där råder till exempel sträng sekretess och patienter och besökare ska förhålla sig till lag och ordningsregler. </a:t>
            </a:r>
          </a:p>
        </p:txBody>
      </p:sp>
      <p:sp>
        <p:nvSpPr>
          <p:cNvPr id="4" name="Platshållare för bildnummer 3"/>
          <p:cNvSpPr>
            <a:spLocks noGrp="1"/>
          </p:cNvSpPr>
          <p:nvPr>
            <p:ph type="sldNum" sz="quarter" idx="5"/>
          </p:nvPr>
        </p:nvSpPr>
        <p:spPr/>
        <p:txBody>
          <a:bodyPr/>
          <a:lstStyle/>
          <a:p>
            <a:fld id="{B9444401-568A-494C-BAC8-7EC91C2B6052}" type="slidenum">
              <a:rPr lang="sv-SE" smtClean="0"/>
              <a:t>4</a:t>
            </a:fld>
            <a:endParaRPr lang="sv-SE"/>
          </a:p>
        </p:txBody>
      </p:sp>
    </p:spTree>
    <p:extLst>
      <p:ext uri="{BB962C8B-B14F-4D97-AF65-F5344CB8AC3E}">
        <p14:creationId xmlns:p14="http://schemas.microsoft.com/office/powerpoint/2010/main" val="1971769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dirty="0">
                <a:effectLst/>
              </a:rPr>
              <a:t>Det är vårdens uppgift att utifrån patientens medicinska tillstånd välja det behandlingsalternativ och därmed också den profession som bäst tillgodoser patientens behov utifrån de resurser som finns att tillgå. En patient kan framföra önskemål om att få träffa en viss behandlare, men har ingen rätt att ställa krav på att bli behandlad av personal av ett visst kön, etniskt ursprung, trosuppfattning eller liknande. Vården har inte heller skyldighet att vara organiserad så att specifika krav på behandlarens personliga egenskaper tillgodoses.</a:t>
            </a:r>
          </a:p>
        </p:txBody>
      </p:sp>
      <p:sp>
        <p:nvSpPr>
          <p:cNvPr id="4" name="Platshållare för bildnummer 3"/>
          <p:cNvSpPr>
            <a:spLocks noGrp="1"/>
          </p:cNvSpPr>
          <p:nvPr>
            <p:ph type="sldNum" sz="quarter" idx="5"/>
          </p:nvPr>
        </p:nvSpPr>
        <p:spPr/>
        <p:txBody>
          <a:bodyPr/>
          <a:lstStyle/>
          <a:p>
            <a:fld id="{B9444401-568A-494C-BAC8-7EC91C2B6052}" type="slidenum">
              <a:rPr lang="sv-SE" smtClean="0"/>
              <a:t>5</a:t>
            </a:fld>
            <a:endParaRPr lang="sv-SE"/>
          </a:p>
        </p:txBody>
      </p:sp>
    </p:spTree>
    <p:extLst>
      <p:ext uri="{BB962C8B-B14F-4D97-AF65-F5344CB8AC3E}">
        <p14:creationId xmlns:p14="http://schemas.microsoft.com/office/powerpoint/2010/main" val="59762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dirty="0">
                <a:effectLst/>
                <a:latin typeface="Calibri" panose="020F0502020204030204" pitchFamily="34" charset="0"/>
                <a:ea typeface="Times New Roman" panose="02020603050405020304" pitchFamily="18" charset="0"/>
                <a:cs typeface="Calibri" panose="020F0502020204030204" pitchFamily="34" charset="0"/>
              </a:rPr>
              <a:t>Region Jönköpings län ser allvarligt på och tolererar inte att en medarbetare i samband med dialog om vårdens utförande utsätts för diskriminerande beteende eller hot. </a:t>
            </a:r>
            <a:r>
              <a:rPr lang="sv-SE" sz="1800" dirty="0">
                <a:effectLst/>
                <a:latin typeface="Calibri" panose="020F0502020204030204" pitchFamily="34" charset="0"/>
                <a:ea typeface="Times New Roman" panose="02020603050405020304" pitchFamily="18" charset="0"/>
              </a:rPr>
              <a:t>Hot mot medarbetare polisanmäls i samråd med den som har utsatts. </a:t>
            </a:r>
            <a:endParaRPr lang="sv-SE" sz="1800" dirty="0">
              <a:effectLst/>
              <a:latin typeface="Calibri" panose="020F0502020204030204" pitchFamily="34" charset="0"/>
              <a:ea typeface="Times New Roman" panose="02020603050405020304" pitchFamily="18" charset="0"/>
              <a:cs typeface="Calibri" panose="020F0502020204030204" pitchFamily="34" charset="0"/>
            </a:endParaRPr>
          </a:p>
          <a:p>
            <a:endParaRPr lang="sv-SE" sz="1800" dirty="0">
              <a:effectLst/>
              <a:latin typeface="Calibri" panose="020F0502020204030204" pitchFamily="34" charset="0"/>
              <a:ea typeface="Times New Roman" panose="02020603050405020304" pitchFamily="18" charset="0"/>
              <a:cs typeface="Calibri" panose="020F0502020204030204" pitchFamily="34" charset="0"/>
            </a:endParaRPr>
          </a:p>
          <a:p>
            <a:r>
              <a:rPr lang="sv-SE" sz="1800" dirty="0">
                <a:effectLst/>
                <a:latin typeface="Calibri" panose="020F0502020204030204" pitchFamily="34" charset="0"/>
                <a:ea typeface="Times New Roman" panose="02020603050405020304" pitchFamily="18" charset="0"/>
                <a:cs typeface="Calibri" panose="020F0502020204030204" pitchFamily="34" charset="0"/>
              </a:rPr>
              <a:t>Otrygg personal riskerar att göra missbedömningar och misstag som i sin tur påverkar patienter negativt. Kränkningar och trakasserier av medarbetare utgör därmed indirekt en patientsäkerhetsfråga.</a:t>
            </a:r>
          </a:p>
          <a:p>
            <a:endParaRPr lang="sv-SE" sz="1800" dirty="0">
              <a:effectLst/>
              <a:latin typeface="Calibri" panose="020F0502020204030204" pitchFamily="34" charset="0"/>
              <a:ea typeface="Times New Roman" panose="02020603050405020304" pitchFamily="18" charset="0"/>
              <a:cs typeface="Calibri" panose="020F0502020204030204" pitchFamily="34" charset="0"/>
            </a:endParaRPr>
          </a:p>
          <a:p>
            <a:r>
              <a:rPr lang="sv-SE" sz="1800" dirty="0">
                <a:effectLst/>
                <a:latin typeface="Calibri" panose="020F0502020204030204" pitchFamily="34" charset="0"/>
                <a:ea typeface="Times New Roman" panose="02020603050405020304" pitchFamily="18" charset="0"/>
                <a:cs typeface="Calibri" panose="020F0502020204030204" pitchFamily="34" charset="0"/>
              </a:rPr>
              <a:t>I ett arbetslag måste också medarbetare </a:t>
            </a:r>
            <a:r>
              <a:rPr lang="sv-SE" sz="1800" dirty="0" err="1">
                <a:effectLst/>
                <a:latin typeface="Calibri" panose="020F0502020204030204" pitchFamily="34" charset="0"/>
                <a:ea typeface="Times New Roman" panose="02020603050405020304" pitchFamily="18" charset="0"/>
                <a:cs typeface="Calibri" panose="020F0502020204030204" pitchFamily="34" charset="0"/>
              </a:rPr>
              <a:t>sins</a:t>
            </a:r>
            <a:r>
              <a:rPr lang="sv-SE" sz="1800" dirty="0">
                <a:effectLst/>
                <a:latin typeface="Calibri" panose="020F0502020204030204" pitchFamily="34" charset="0"/>
                <a:ea typeface="Times New Roman" panose="02020603050405020304" pitchFamily="18" charset="0"/>
                <a:cs typeface="Calibri" panose="020F0502020204030204" pitchFamily="34" charset="0"/>
              </a:rPr>
              <a:t> emellan visa varandra respekt och omsorg. Vårdpersonal får inte själva ta aktiv del i ett diskriminerande beteende gentemot kollegor genom att bejaka patienters eller närståendes orättmätiga krav.</a:t>
            </a: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B9444401-568A-494C-BAC8-7EC91C2B6052}" type="slidenum">
              <a:rPr lang="sv-SE" smtClean="0"/>
              <a:t>6</a:t>
            </a:fld>
            <a:endParaRPr lang="sv-SE"/>
          </a:p>
        </p:txBody>
      </p:sp>
    </p:spTree>
    <p:extLst>
      <p:ext uri="{BB962C8B-B14F-4D97-AF65-F5344CB8AC3E}">
        <p14:creationId xmlns:p14="http://schemas.microsoft.com/office/powerpoint/2010/main" val="329987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Times New Roman" panose="02020603050405020304" pitchFamily="18" charset="0"/>
                <a:ea typeface="Times New Roman" panose="02020603050405020304" pitchFamily="18" charset="0"/>
                <a:cs typeface="Times New Roman" panose="02020603050405020304" pitchFamily="18" charset="0"/>
              </a:rPr>
              <a:t>Vårdgivare är skyldiga att ge vård vid direkt livshotande tillstånd. All annan vård, med undantag för tvångsvård, är frivillig och kräver patientens samtycke. Det betyder att patienten kan tacka nej till den vård som erbjuds och kontakta någon annan vårdgivare som bättre motsvarar önskemålen.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Times New Roman" panose="02020603050405020304" pitchFamily="18" charset="0"/>
                <a:ea typeface="Times New Roman" panose="02020603050405020304" pitchFamily="18" charset="0"/>
                <a:cs typeface="Times New Roman" panose="02020603050405020304" pitchFamily="18" charset="0"/>
              </a:rPr>
              <a:t>Att utöva sin rätt till självbestämmande handlar i det här fallet inte om möjlighet att kräva viss vård eller behandlare, utan om att avstå från den vård som erbjuds.</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B9444401-568A-494C-BAC8-7EC91C2B6052}" type="slidenum">
              <a:rPr lang="sv-SE" smtClean="0"/>
              <a:t>7</a:t>
            </a:fld>
            <a:endParaRPr lang="sv-SE"/>
          </a:p>
        </p:txBody>
      </p:sp>
    </p:spTree>
    <p:extLst>
      <p:ext uri="{BB962C8B-B14F-4D97-AF65-F5344CB8AC3E}">
        <p14:creationId xmlns:p14="http://schemas.microsoft.com/office/powerpoint/2010/main" val="264832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Times New Roman" panose="02020603050405020304" pitchFamily="18" charset="0"/>
                <a:ea typeface="Times New Roman" panose="02020603050405020304" pitchFamily="18" charset="0"/>
                <a:cs typeface="Times New Roman" panose="02020603050405020304" pitchFamily="18" charset="0"/>
              </a:rPr>
              <a:t>En patient som på ett förolämpande, hotfullt eller diskriminerande sätt ställer krav på viss behandling eller vägrar bli behandlad av viss medarbetare </a:t>
            </a:r>
            <a:r>
              <a:rPr lang="sv-SE" sz="1200" i="1" dirty="0">
                <a:effectLst/>
                <a:latin typeface="Times New Roman" panose="02020603050405020304" pitchFamily="18" charset="0"/>
                <a:ea typeface="Times New Roman" panose="02020603050405020304" pitchFamily="18" charset="0"/>
                <a:cs typeface="Times New Roman" panose="02020603050405020304" pitchFamily="18" charset="0"/>
              </a:rPr>
              <a:t>anses tacka nej till erbjuden vård.</a:t>
            </a:r>
            <a:r>
              <a:rPr lang="sv-SE"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Times New Roman" panose="02020603050405020304" pitchFamily="18" charset="0"/>
                <a:ea typeface="Times New Roman" panose="02020603050405020304" pitchFamily="18" charset="0"/>
                <a:cs typeface="Times New Roman" panose="02020603050405020304" pitchFamily="18" charset="0"/>
              </a:rPr>
              <a:t>På motsvarande sätt anses en våldsam eller hotfull patient genom sitt beteende dra tillbaka sitt samtycke till vård. </a:t>
            </a:r>
          </a:p>
        </p:txBody>
      </p:sp>
      <p:sp>
        <p:nvSpPr>
          <p:cNvPr id="4" name="Platshållare för bildnummer 3"/>
          <p:cNvSpPr>
            <a:spLocks noGrp="1"/>
          </p:cNvSpPr>
          <p:nvPr>
            <p:ph type="sldNum" sz="quarter" idx="5"/>
          </p:nvPr>
        </p:nvSpPr>
        <p:spPr/>
        <p:txBody>
          <a:bodyPr/>
          <a:lstStyle/>
          <a:p>
            <a:fld id="{B9444401-568A-494C-BAC8-7EC91C2B6052}" type="slidenum">
              <a:rPr lang="sv-SE" smtClean="0"/>
              <a:t>8</a:t>
            </a:fld>
            <a:endParaRPr lang="sv-SE"/>
          </a:p>
        </p:txBody>
      </p:sp>
    </p:spTree>
    <p:extLst>
      <p:ext uri="{BB962C8B-B14F-4D97-AF65-F5344CB8AC3E}">
        <p14:creationId xmlns:p14="http://schemas.microsoft.com/office/powerpoint/2010/main" val="1331947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Times New Roman" panose="02020603050405020304" pitchFamily="18" charset="0"/>
                <a:ea typeface="Times New Roman" panose="02020603050405020304" pitchFamily="18" charset="0"/>
                <a:cs typeface="Times New Roman" panose="02020603050405020304" pitchFamily="18" charset="0"/>
              </a:rPr>
              <a:t>Vid frivillig vård kan patienten efter information om de medicinska konsekvenserna hänvisas till någon annan utövare av hälso- och sjukvård. En hänvisning måste samtidigt alltid vägas mot patientens vårdbehov och situation i övrigt.</a:t>
            </a:r>
            <a:endParaRPr lang="sv-SE"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B9444401-568A-494C-BAC8-7EC91C2B6052}" type="slidenum">
              <a:rPr lang="sv-SE" smtClean="0"/>
              <a:t>9</a:t>
            </a:fld>
            <a:endParaRPr lang="sv-SE"/>
          </a:p>
        </p:txBody>
      </p:sp>
    </p:spTree>
    <p:extLst>
      <p:ext uri="{BB962C8B-B14F-4D97-AF65-F5344CB8AC3E}">
        <p14:creationId xmlns:p14="http://schemas.microsoft.com/office/powerpoint/2010/main" val="250510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4680000" y="1800000"/>
            <a:ext cx="4104000" cy="1296000"/>
          </a:xfrm>
        </p:spPr>
        <p:txBody>
          <a:bodyPr>
            <a:normAutofit/>
          </a:bodyPr>
          <a:lstStyle>
            <a:lvl1pPr>
              <a:defRPr sz="4000"/>
            </a:lvl1pPr>
          </a:lstStyle>
          <a:p>
            <a:r>
              <a:rPr lang="sv-SE"/>
              <a:t>Klicka här för att ändra format</a:t>
            </a:r>
          </a:p>
        </p:txBody>
      </p:sp>
      <p:sp>
        <p:nvSpPr>
          <p:cNvPr id="3" name="Underrubrik 2"/>
          <p:cNvSpPr>
            <a:spLocks noGrp="1"/>
          </p:cNvSpPr>
          <p:nvPr>
            <p:ph type="subTitle" idx="1"/>
          </p:nvPr>
        </p:nvSpPr>
        <p:spPr>
          <a:xfrm>
            <a:off x="4680000" y="3348000"/>
            <a:ext cx="4104000" cy="1296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p>
        </p:txBody>
      </p:sp>
      <p:sp>
        <p:nvSpPr>
          <p:cNvPr id="8" name="Platshållare för innehåll 7"/>
          <p:cNvSpPr>
            <a:spLocks noGrp="1"/>
          </p:cNvSpPr>
          <p:nvPr>
            <p:ph sz="quarter" idx="12"/>
          </p:nvPr>
        </p:nvSpPr>
        <p:spPr>
          <a:xfrm>
            <a:off x="0" y="856800"/>
            <a:ext cx="4212000" cy="60120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9" name="Line 11"/>
          <p:cNvSpPr>
            <a:spLocks noChangeShapeType="1"/>
          </p:cNvSpPr>
          <p:nvPr userDrawn="1"/>
        </p:nvSpPr>
        <p:spPr bwMode="auto">
          <a:xfrm>
            <a:off x="4680000" y="5949950"/>
            <a:ext cx="41040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06550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4C94B518-DFD2-4439-926B-C76E044C0916}" type="datetime1">
              <a:rPr lang="sv-SE" smtClean="0"/>
              <a:t>2021-10-05</a:t>
            </a:fld>
            <a:endParaRPr lang="sv-SE"/>
          </a:p>
        </p:txBody>
      </p:sp>
      <p:sp>
        <p:nvSpPr>
          <p:cNvPr id="5" name="Platshållare för sidfot 4"/>
          <p:cNvSpPr>
            <a:spLocks noGrp="1"/>
          </p:cNvSpPr>
          <p:nvPr>
            <p:ph type="ftr" sz="quarter" idx="11"/>
          </p:nvPr>
        </p:nvSpPr>
        <p:spPr/>
        <p:txBody>
          <a:bodyPr/>
          <a:lstStyle/>
          <a:p>
            <a:r>
              <a:rPr lang="sv-SE"/>
              <a:t>Etikrådet</a:t>
            </a:r>
          </a:p>
        </p:txBody>
      </p:sp>
      <p:sp>
        <p:nvSpPr>
          <p:cNvPr id="8" name="Platshållare för text 7"/>
          <p:cNvSpPr>
            <a:spLocks noGrp="1"/>
          </p:cNvSpPr>
          <p:nvPr>
            <p:ph type="body" sz="quarter" idx="12"/>
          </p:nvPr>
        </p:nvSpPr>
        <p:spPr>
          <a:xfrm>
            <a:off x="971550" y="2781299"/>
            <a:ext cx="7272338" cy="26640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9"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1202911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044000" y="1800000"/>
            <a:ext cx="7272000" cy="1310400"/>
          </a:xfrm>
        </p:spPr>
        <p:txBody>
          <a:bodyPr anchor="t">
            <a:noAutofit/>
          </a:bodyPr>
          <a:lstStyle>
            <a:lvl1pPr algn="l">
              <a:defRPr sz="4000" b="0" cap="none" baseline="0"/>
            </a:lvl1pPr>
          </a:lstStyle>
          <a:p>
            <a:r>
              <a:rPr lang="sv-SE"/>
              <a:t>Klicka här för att ändra format</a:t>
            </a:r>
          </a:p>
        </p:txBody>
      </p:sp>
      <p:sp>
        <p:nvSpPr>
          <p:cNvPr id="3" name="Platshållare för text 2"/>
          <p:cNvSpPr>
            <a:spLocks noGrp="1"/>
          </p:cNvSpPr>
          <p:nvPr>
            <p:ph type="body" idx="1"/>
          </p:nvPr>
        </p:nvSpPr>
        <p:spPr>
          <a:xfrm>
            <a:off x="1044000" y="3348000"/>
            <a:ext cx="7272000" cy="7020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748D7B7C-489F-46B7-81A5-F5F7079A7038}" type="datetime1">
              <a:rPr lang="sv-SE" smtClean="0"/>
              <a:t>2021-10-05</a:t>
            </a:fld>
            <a:endParaRPr lang="sv-SE"/>
          </a:p>
        </p:txBody>
      </p:sp>
      <p:sp>
        <p:nvSpPr>
          <p:cNvPr id="5" name="Platshållare för sidfot 4"/>
          <p:cNvSpPr>
            <a:spLocks noGrp="1"/>
          </p:cNvSpPr>
          <p:nvPr>
            <p:ph type="ftr" sz="quarter" idx="11"/>
          </p:nvPr>
        </p:nvSpPr>
        <p:spPr/>
        <p:txBody>
          <a:bodyPr/>
          <a:lstStyle/>
          <a:p>
            <a:r>
              <a:rPr lang="sv-SE"/>
              <a:t>Etikrådet</a:t>
            </a:r>
          </a:p>
        </p:txBody>
      </p:sp>
      <p:sp>
        <p:nvSpPr>
          <p:cNvPr id="7"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677598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4" name="Platshållare för innehåll 3"/>
          <p:cNvSpPr>
            <a:spLocks noGrp="1"/>
          </p:cNvSpPr>
          <p:nvPr>
            <p:ph sz="half" idx="2" hasCustomPrompt="1"/>
          </p:nvPr>
        </p:nvSpPr>
        <p:spPr>
          <a:xfrm>
            <a:off x="5004000" y="2782800"/>
            <a:ext cx="3240000" cy="2664000"/>
          </a:xfrm>
        </p:spPr>
        <p:txBody>
          <a:bodyPr>
            <a:normAutofit/>
          </a:bodyPr>
          <a:lstStyle>
            <a:lvl1pPr marL="0" indent="0">
              <a:buFontTx/>
              <a:buNone/>
              <a:defRPr sz="2000" baseline="0"/>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vl6pPr>
              <a:defRPr sz="1800"/>
            </a:lvl6pPr>
            <a:lvl7pPr>
              <a:defRPr sz="1800"/>
            </a:lvl7pPr>
            <a:lvl8pPr>
              <a:defRPr sz="1800"/>
            </a:lvl8pPr>
            <a:lvl9pPr>
              <a:defRPr sz="1800"/>
            </a:lvl9pPr>
          </a:lstStyle>
          <a:p>
            <a:pPr lvl="0"/>
            <a:r>
              <a:rPr lang="sv-SE" dirty="0"/>
              <a:t>Klicka här för att infoga objekt</a:t>
            </a:r>
          </a:p>
        </p:txBody>
      </p:sp>
      <p:sp>
        <p:nvSpPr>
          <p:cNvPr id="5" name="Platshållare för datum 4"/>
          <p:cNvSpPr>
            <a:spLocks noGrp="1"/>
          </p:cNvSpPr>
          <p:nvPr>
            <p:ph type="dt" sz="half" idx="10"/>
          </p:nvPr>
        </p:nvSpPr>
        <p:spPr/>
        <p:txBody>
          <a:bodyPr/>
          <a:lstStyle/>
          <a:p>
            <a:fld id="{B3353803-81C2-488F-BB9A-41900A45CB6C}" type="datetime1">
              <a:rPr lang="sv-SE" smtClean="0"/>
              <a:t>2021-10-05</a:t>
            </a:fld>
            <a:endParaRPr lang="sv-SE"/>
          </a:p>
        </p:txBody>
      </p:sp>
      <p:sp>
        <p:nvSpPr>
          <p:cNvPr id="6" name="Platshållare för sidfot 5"/>
          <p:cNvSpPr>
            <a:spLocks noGrp="1"/>
          </p:cNvSpPr>
          <p:nvPr>
            <p:ph type="ftr" sz="quarter" idx="11"/>
          </p:nvPr>
        </p:nvSpPr>
        <p:spPr/>
        <p:txBody>
          <a:bodyPr/>
          <a:lstStyle/>
          <a:p>
            <a:r>
              <a:rPr lang="sv-SE"/>
              <a:t>Etikrådet</a:t>
            </a:r>
          </a:p>
        </p:txBody>
      </p:sp>
      <p:sp>
        <p:nvSpPr>
          <p:cNvPr id="9" name="Platshållare för text 8"/>
          <p:cNvSpPr>
            <a:spLocks noGrp="1"/>
          </p:cNvSpPr>
          <p:nvPr>
            <p:ph type="body" sz="quarter" idx="12"/>
          </p:nvPr>
        </p:nvSpPr>
        <p:spPr>
          <a:xfrm>
            <a:off x="971550" y="2782800"/>
            <a:ext cx="3816000" cy="26640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2031795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972000" y="5086800"/>
            <a:ext cx="7272000" cy="360000"/>
          </a:xfrm>
        </p:spPr>
        <p:txBody>
          <a:bodyPr anchor="b">
            <a:no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972000" y="2278800"/>
            <a:ext cx="7272000" cy="2592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A3314894-6235-4C9F-B0C4-C74B9CBFA3DD}" type="datetime1">
              <a:rPr lang="sv-SE" smtClean="0"/>
              <a:t>2021-10-05</a:t>
            </a:fld>
            <a:endParaRPr lang="sv-SE"/>
          </a:p>
        </p:txBody>
      </p:sp>
      <p:sp>
        <p:nvSpPr>
          <p:cNvPr id="8" name="Platshållare för sidfot 7"/>
          <p:cNvSpPr>
            <a:spLocks noGrp="1"/>
          </p:cNvSpPr>
          <p:nvPr>
            <p:ph type="ftr" sz="quarter" idx="11"/>
          </p:nvPr>
        </p:nvSpPr>
        <p:spPr/>
        <p:txBody>
          <a:bodyPr/>
          <a:lstStyle/>
          <a:p>
            <a:r>
              <a:rPr lang="sv-SE"/>
              <a:t>Etikrådet</a:t>
            </a:r>
          </a:p>
        </p:txBody>
      </p:sp>
      <p:sp>
        <p:nvSpPr>
          <p:cNvPr id="10"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338535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10A7612C-6E41-49D8-B9BB-9351023A2B0A}" type="datetime1">
              <a:rPr lang="sv-SE" smtClean="0"/>
              <a:t>2021-10-05</a:t>
            </a:fld>
            <a:endParaRPr lang="sv-SE"/>
          </a:p>
        </p:txBody>
      </p:sp>
      <p:sp>
        <p:nvSpPr>
          <p:cNvPr id="4" name="Platshållare för sidfot 3"/>
          <p:cNvSpPr>
            <a:spLocks noGrp="1"/>
          </p:cNvSpPr>
          <p:nvPr>
            <p:ph type="ftr" sz="quarter" idx="11"/>
          </p:nvPr>
        </p:nvSpPr>
        <p:spPr/>
        <p:txBody>
          <a:bodyPr/>
          <a:lstStyle/>
          <a:p>
            <a:r>
              <a:rPr lang="sv-SE"/>
              <a:t>Etikrådet</a:t>
            </a:r>
          </a:p>
        </p:txBody>
      </p:sp>
      <p:sp>
        <p:nvSpPr>
          <p:cNvPr id="6" name="Line 11"/>
          <p:cNvSpPr>
            <a:spLocks noChangeShapeType="1"/>
          </p:cNvSpPr>
          <p:nvPr userDrawn="1"/>
        </p:nvSpPr>
        <p:spPr bwMode="auto">
          <a:xfrm>
            <a:off x="395288" y="5949950"/>
            <a:ext cx="8353425"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8" name="Platshållare för innehåll 7"/>
          <p:cNvSpPr>
            <a:spLocks noGrp="1"/>
          </p:cNvSpPr>
          <p:nvPr>
            <p:ph sz="quarter" idx="12"/>
          </p:nvPr>
        </p:nvSpPr>
        <p:spPr>
          <a:xfrm>
            <a:off x="395288" y="1080000"/>
            <a:ext cx="8353425" cy="46800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9400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972000" y="1411200"/>
            <a:ext cx="7272000" cy="648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972000" y="2782800"/>
            <a:ext cx="7272000" cy="26640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324000" y="6480000"/>
            <a:ext cx="720000" cy="216000"/>
          </a:xfrm>
          <a:prstGeom prst="rect">
            <a:avLst/>
          </a:prstGeom>
        </p:spPr>
        <p:txBody>
          <a:bodyPr vert="horz" lIns="91440" tIns="45720" rIns="91440" bIns="45720" rtlCol="0" anchor="ctr"/>
          <a:lstStyle>
            <a:lvl1pPr algn="l">
              <a:defRPr sz="800">
                <a:solidFill>
                  <a:schemeClr val="tx1">
                    <a:tint val="75000"/>
                  </a:schemeClr>
                </a:solidFill>
                <a:latin typeface="Arial" panose="020B0604020202020204" pitchFamily="34" charset="0"/>
                <a:cs typeface="Arial" panose="020B0604020202020204" pitchFamily="34" charset="0"/>
              </a:defRPr>
            </a:lvl1pPr>
          </a:lstStyle>
          <a:p>
            <a:fld id="{BDACDB04-575A-4BDB-BD3D-8FFEE8B43527}" type="datetime1">
              <a:rPr lang="sv-SE" smtClean="0"/>
              <a:t>2021-10-05</a:t>
            </a:fld>
            <a:endParaRPr lang="sv-SE"/>
          </a:p>
        </p:txBody>
      </p:sp>
      <p:sp>
        <p:nvSpPr>
          <p:cNvPr id="5" name="Platshållare för sidfot 4"/>
          <p:cNvSpPr>
            <a:spLocks noGrp="1"/>
          </p:cNvSpPr>
          <p:nvPr>
            <p:ph type="ftr" sz="quarter" idx="3"/>
          </p:nvPr>
        </p:nvSpPr>
        <p:spPr>
          <a:xfrm>
            <a:off x="324000" y="6192000"/>
            <a:ext cx="5184000" cy="216000"/>
          </a:xfrm>
          <a:prstGeom prst="rect">
            <a:avLst/>
          </a:prstGeom>
        </p:spPr>
        <p:txBody>
          <a:bodyPr vert="horz" lIns="91440" tIns="45720" rIns="91440" bIns="45720" rtlCol="0" anchor="ctr"/>
          <a:lstStyle>
            <a:lvl1pPr algn="l">
              <a:defRPr sz="1000" b="1">
                <a:solidFill>
                  <a:srgbClr val="8D0017"/>
                </a:solidFill>
                <a:latin typeface="Arial" panose="020B0604020202020204" pitchFamily="34" charset="0"/>
                <a:cs typeface="Arial" panose="020B0604020202020204" pitchFamily="34" charset="0"/>
              </a:defRPr>
            </a:lvl1pPr>
          </a:lstStyle>
          <a:p>
            <a:r>
              <a:rPr lang="sv-SE"/>
              <a:t>Etikrådet</a:t>
            </a:r>
          </a:p>
        </p:txBody>
      </p:sp>
      <p:pic>
        <p:nvPicPr>
          <p:cNvPr id="7" name="Picture 13"/>
          <p:cNvPicPr>
            <a:picLocks noChangeAspect="1" noChangeArrowheads="1"/>
          </p:cNvPicPr>
          <p:nvPr userDrawn="1"/>
        </p:nvPicPr>
        <p:blipFill>
          <a:blip r:embed="rId8">
            <a:extLst>
              <a:ext uri="{28A0092B-C50C-407E-A947-70E740481C1C}">
                <a14:useLocalDpi xmlns:a14="http://schemas.microsoft.com/office/drawing/2010/main" val="0"/>
              </a:ext>
            </a:extLst>
          </a:blip>
          <a:stretch>
            <a:fillRect/>
          </a:stretch>
        </p:blipFill>
        <p:spPr bwMode="auto">
          <a:xfrm>
            <a:off x="-21920" y="0"/>
            <a:ext cx="9182161" cy="858064"/>
          </a:xfrm>
          <a:prstGeom prst="rect">
            <a:avLst/>
          </a:prstGeom>
          <a:noFill/>
          <a:extLst>
            <a:ext uri="{909E8E84-426E-40DD-AFC4-6F175D3DCCD1}">
              <a14:hiddenFill xmlns:a14="http://schemas.microsoft.com/office/drawing/2010/main">
                <a:solidFill>
                  <a:srgbClr val="FFFFFF"/>
                </a:solidFill>
              </a14:hiddenFill>
            </a:ext>
          </a:extLst>
        </p:spPr>
      </p:pic>
      <p:pic>
        <p:nvPicPr>
          <p:cNvPr id="8" name="Bildobjekt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003020" y="6156790"/>
            <a:ext cx="1770892" cy="484633"/>
          </a:xfrm>
          <a:prstGeom prst="rect">
            <a:avLst/>
          </a:prstGeom>
        </p:spPr>
      </p:pic>
    </p:spTree>
    <p:extLst>
      <p:ext uri="{BB962C8B-B14F-4D97-AF65-F5344CB8AC3E}">
        <p14:creationId xmlns:p14="http://schemas.microsoft.com/office/powerpoint/2010/main" val="1338239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folkhalsaochsjukvard.rjl.se/vardstod/etik-i-varden/?accordionAnchor=3035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8" y="2566800"/>
            <a:ext cx="4104000" cy="1296000"/>
          </a:xfrm>
        </p:spPr>
        <p:txBody>
          <a:bodyPr>
            <a:normAutofit fontScale="90000"/>
          </a:bodyPr>
          <a:lstStyle/>
          <a:p>
            <a:r>
              <a:rPr lang="sv-SE" b="1" dirty="0" smtClean="0">
                <a:solidFill>
                  <a:srgbClr val="C00000"/>
                </a:solidFill>
              </a:rPr>
              <a:t>Riktlinjer</a:t>
            </a:r>
            <a:r>
              <a:rPr lang="sv-SE" b="1" dirty="0" smtClean="0"/>
              <a:t> </a:t>
            </a:r>
            <a:r>
              <a:rPr lang="sv-SE" dirty="0" smtClean="0"/>
              <a:t>för bemötande </a:t>
            </a:r>
            <a:r>
              <a:rPr lang="sv-SE" dirty="0"/>
              <a:t>av patienter med förolämpande, hotfullt eller diskriminerande beteende</a:t>
            </a:r>
          </a:p>
        </p:txBody>
      </p:sp>
    </p:spTree>
    <p:extLst>
      <p:ext uri="{BB962C8B-B14F-4D97-AF65-F5344CB8AC3E}">
        <p14:creationId xmlns:p14="http://schemas.microsoft.com/office/powerpoint/2010/main" val="1782326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26C5B9-74E6-4851-999D-C17FA5F08D45}"/>
              </a:ext>
            </a:extLst>
          </p:cNvPr>
          <p:cNvSpPr>
            <a:spLocks noGrp="1"/>
          </p:cNvSpPr>
          <p:nvPr>
            <p:ph type="title"/>
          </p:nvPr>
        </p:nvSpPr>
        <p:spPr>
          <a:xfrm>
            <a:off x="972000" y="1411200"/>
            <a:ext cx="7488432" cy="648000"/>
          </a:xfrm>
        </p:spPr>
        <p:txBody>
          <a:bodyPr>
            <a:normAutofit fontScale="90000"/>
          </a:bodyPr>
          <a:lstStyle/>
          <a:p>
            <a:r>
              <a:rPr lang="sv-SE" dirty="0"/>
              <a:t>Avvisning av patient eller närstående</a:t>
            </a:r>
          </a:p>
        </p:txBody>
      </p:sp>
      <p:sp>
        <p:nvSpPr>
          <p:cNvPr id="3" name="Platshållare för sidfot 2">
            <a:extLst>
              <a:ext uri="{FF2B5EF4-FFF2-40B4-BE49-F238E27FC236}">
                <a16:creationId xmlns:a16="http://schemas.microsoft.com/office/drawing/2014/main" id="{CC33E614-318D-4745-AFA9-64CBED18499F}"/>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1CC5B869-CED4-4FC9-A8E0-08899BBF4FA9}"/>
              </a:ext>
            </a:extLst>
          </p:cNvPr>
          <p:cNvSpPr>
            <a:spLocks noGrp="1"/>
          </p:cNvSpPr>
          <p:nvPr>
            <p:ph type="body" sz="quarter" idx="12"/>
          </p:nvPr>
        </p:nvSpPr>
        <p:spPr>
          <a:xfrm>
            <a:off x="972000" y="2781299"/>
            <a:ext cx="7271888" cy="1295797"/>
          </a:xfrm>
        </p:spPr>
        <p:txBody>
          <a:bodyPr>
            <a:normAutofit/>
          </a:bodyPr>
          <a:lstStyle/>
          <a:p>
            <a:r>
              <a:rPr lang="sv-SE" dirty="0"/>
              <a:t>Vid en aggressiv eller hotfylld konflikt kan det bli nödvändigt att </a:t>
            </a:r>
            <a:r>
              <a:rPr lang="sv-SE" u="sng" dirty="0"/>
              <a:t>fysiskt avvisa</a:t>
            </a:r>
            <a:r>
              <a:rPr lang="sv-SE" dirty="0"/>
              <a:t> patienter eller närstående från regionens lokaler med hjälp av ordningsvakt.</a:t>
            </a:r>
          </a:p>
        </p:txBody>
      </p:sp>
    </p:spTree>
    <p:extLst>
      <p:ext uri="{BB962C8B-B14F-4D97-AF65-F5344CB8AC3E}">
        <p14:creationId xmlns:p14="http://schemas.microsoft.com/office/powerpoint/2010/main" val="230510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305BD4-6740-4D4B-BF19-E04CFF6FDC12}"/>
              </a:ext>
            </a:extLst>
          </p:cNvPr>
          <p:cNvSpPr>
            <a:spLocks noGrp="1"/>
          </p:cNvSpPr>
          <p:nvPr>
            <p:ph type="title"/>
          </p:nvPr>
        </p:nvSpPr>
        <p:spPr>
          <a:xfrm>
            <a:off x="775857" y="1087268"/>
            <a:ext cx="7272000" cy="648000"/>
          </a:xfrm>
        </p:spPr>
        <p:txBody>
          <a:bodyPr/>
          <a:lstStyle/>
          <a:p>
            <a:r>
              <a:rPr lang="sv-SE" dirty="0"/>
              <a:t>En patient har rätt:</a:t>
            </a:r>
          </a:p>
        </p:txBody>
      </p:sp>
      <p:sp>
        <p:nvSpPr>
          <p:cNvPr id="3" name="Platshållare för sidfot 2">
            <a:extLst>
              <a:ext uri="{FF2B5EF4-FFF2-40B4-BE49-F238E27FC236}">
                <a16:creationId xmlns:a16="http://schemas.microsoft.com/office/drawing/2014/main" id="{E758DC61-6753-471E-8B15-F0ED5A79A1D0}"/>
              </a:ext>
            </a:extLst>
          </p:cNvPr>
          <p:cNvSpPr>
            <a:spLocks noGrp="1"/>
          </p:cNvSpPr>
          <p:nvPr>
            <p:ph type="ftr" sz="quarter" idx="11"/>
          </p:nvPr>
        </p:nvSpPr>
        <p:spPr/>
        <p:txBody>
          <a:bodyPr/>
          <a:lstStyle/>
          <a:p>
            <a:r>
              <a:rPr lang="sv-SE"/>
              <a:t>Etikrådet</a:t>
            </a:r>
          </a:p>
        </p:txBody>
      </p:sp>
      <p:sp>
        <p:nvSpPr>
          <p:cNvPr id="5" name="Rectangle 1">
            <a:extLst>
              <a:ext uri="{FF2B5EF4-FFF2-40B4-BE49-F238E27FC236}">
                <a16:creationId xmlns:a16="http://schemas.microsoft.com/office/drawing/2014/main" id="{5D407DEC-B822-4678-B8CF-14BDE2C04435}"/>
              </a:ext>
            </a:extLst>
          </p:cNvPr>
          <p:cNvSpPr>
            <a:spLocks noGrp="1" noChangeArrowheads="1"/>
          </p:cNvSpPr>
          <p:nvPr>
            <p:ph type="body" sz="quarter" idx="12"/>
          </p:nvPr>
        </p:nvSpPr>
        <p:spPr bwMode="auto">
          <a:xfrm>
            <a:off x="864314" y="1916832"/>
            <a:ext cx="7992243"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till god och säker vård av kompetent personal</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att tacka nej till den vård och behandling som erbjuds</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till samråd kring sin egen vård och behandling</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att med vissa förbehåll påverka valet av behandling</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att i vissa fall erhålla en ny medicinsk bedömning</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att byta vårdcentral eller annan vårdgivare/utförare av offentligt finansierad öppen vård</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att neka närvaro av studenter</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framföra </a:t>
            </a:r>
            <a:r>
              <a:rPr kumimoji="0" lang="sv-SE" altLang="sv-SE" sz="2400" b="0" i="1" u="none" strike="noStrike" cap="none" normalizeH="0" baseline="0" dirty="0">
                <a:ln>
                  <a:noFill/>
                </a:ln>
                <a:solidFill>
                  <a:schemeClr val="tx1"/>
                </a:solidFill>
                <a:effectLst/>
                <a:latin typeface="Arial" panose="020B0604020202020204" pitchFamily="34" charset="0"/>
              </a:rPr>
              <a:t>önskemål om</a:t>
            </a:r>
            <a:r>
              <a:rPr kumimoji="0" lang="sv-SE" altLang="sv-SE" sz="2400" b="0" i="0" u="none" strike="noStrike" cap="none" normalizeH="0" baseline="0" dirty="0">
                <a:ln>
                  <a:noFill/>
                </a:ln>
                <a:solidFill>
                  <a:schemeClr val="tx1"/>
                </a:solidFill>
                <a:effectLst/>
                <a:latin typeface="Arial" panose="020B0604020202020204" pitchFamily="34" charset="0"/>
              </a:rPr>
              <a:t> att få träffa en viss behandlare </a:t>
            </a:r>
          </a:p>
        </p:txBody>
      </p:sp>
    </p:spTree>
    <p:extLst>
      <p:ext uri="{BB962C8B-B14F-4D97-AF65-F5344CB8AC3E}">
        <p14:creationId xmlns:p14="http://schemas.microsoft.com/office/powerpoint/2010/main" val="3446952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68323-0375-438D-8312-D47CF2FDA768}"/>
              </a:ext>
            </a:extLst>
          </p:cNvPr>
          <p:cNvSpPr>
            <a:spLocks noGrp="1"/>
          </p:cNvSpPr>
          <p:nvPr>
            <p:ph type="title"/>
          </p:nvPr>
        </p:nvSpPr>
        <p:spPr>
          <a:xfrm>
            <a:off x="936000" y="1442148"/>
            <a:ext cx="7272000" cy="648000"/>
          </a:xfrm>
        </p:spPr>
        <p:txBody>
          <a:bodyPr/>
          <a:lstStyle/>
          <a:p>
            <a:r>
              <a:rPr lang="sv-SE" dirty="0"/>
              <a:t>En patient har inte rätt att:</a:t>
            </a:r>
          </a:p>
        </p:txBody>
      </p:sp>
      <p:sp>
        <p:nvSpPr>
          <p:cNvPr id="3" name="Platshållare för sidfot 2">
            <a:extLst>
              <a:ext uri="{FF2B5EF4-FFF2-40B4-BE49-F238E27FC236}">
                <a16:creationId xmlns:a16="http://schemas.microsoft.com/office/drawing/2014/main" id="{82E113D0-B265-4D35-BFC2-2F2F12325101}"/>
              </a:ext>
            </a:extLst>
          </p:cNvPr>
          <p:cNvSpPr>
            <a:spLocks noGrp="1"/>
          </p:cNvSpPr>
          <p:nvPr>
            <p:ph type="ftr" sz="quarter" idx="11"/>
          </p:nvPr>
        </p:nvSpPr>
        <p:spPr/>
        <p:txBody>
          <a:bodyPr/>
          <a:lstStyle/>
          <a:p>
            <a:r>
              <a:rPr lang="sv-SE"/>
              <a:t>Etikrådet</a:t>
            </a:r>
          </a:p>
        </p:txBody>
      </p:sp>
      <p:sp>
        <p:nvSpPr>
          <p:cNvPr id="5" name="Rectangle 1">
            <a:extLst>
              <a:ext uri="{FF2B5EF4-FFF2-40B4-BE49-F238E27FC236}">
                <a16:creationId xmlns:a16="http://schemas.microsoft.com/office/drawing/2014/main" id="{9D7E3E6F-60D1-42EC-B980-E0DB6B88BCF7}"/>
              </a:ext>
            </a:extLst>
          </p:cNvPr>
          <p:cNvSpPr>
            <a:spLocks noGrp="1" noChangeArrowheads="1"/>
          </p:cNvSpPr>
          <p:nvPr>
            <p:ph type="body" sz="quarter" idx="12"/>
          </p:nvPr>
        </p:nvSpPr>
        <p:spPr bwMode="auto">
          <a:xfrm>
            <a:off x="936000" y="2348880"/>
            <a:ext cx="745338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kräva viss behandling eller vissa tjänster om de inte är motiverade utifrån sjukdomstillståndet</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välja kategori av behandlare eller specifik behandlare på individnivå</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framföra önskemål av diskriminerande karaktär</a:t>
            </a:r>
          </a:p>
          <a:p>
            <a:pPr eaLnBrk="0" fontAlgn="base" hangingPunct="0">
              <a:spcBef>
                <a:spcPct val="0"/>
              </a:spcBef>
              <a:spcAft>
                <a:spcPct val="0"/>
              </a:spcAft>
            </a:pPr>
            <a:r>
              <a:rPr kumimoji="0" lang="sv-SE" altLang="sv-SE" sz="2400" b="0" i="0" u="none" strike="noStrike" cap="none" normalizeH="0" baseline="0" dirty="0">
                <a:ln>
                  <a:noFill/>
                </a:ln>
                <a:solidFill>
                  <a:schemeClr val="tx1"/>
                </a:solidFill>
                <a:effectLst/>
                <a:latin typeface="Arial" panose="020B0604020202020204" pitchFamily="34" charset="0"/>
              </a:rPr>
              <a:t>uppträda störande, förolämpande, hotfullt eller på annat sätt bryta mot gällande ordningsregler </a:t>
            </a:r>
          </a:p>
        </p:txBody>
      </p:sp>
    </p:spTree>
    <p:extLst>
      <p:ext uri="{BB962C8B-B14F-4D97-AF65-F5344CB8AC3E}">
        <p14:creationId xmlns:p14="http://schemas.microsoft.com/office/powerpoint/2010/main" val="39895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644008" y="2780928"/>
            <a:ext cx="4104000" cy="1296000"/>
          </a:xfrm>
        </p:spPr>
        <p:txBody>
          <a:bodyPr>
            <a:normAutofit fontScale="90000"/>
          </a:bodyPr>
          <a:lstStyle/>
          <a:p>
            <a:r>
              <a:rPr lang="sv-SE" b="1" dirty="0">
                <a:solidFill>
                  <a:srgbClr val="C00000"/>
                </a:solidFill>
              </a:rPr>
              <a:t>Rutin</a:t>
            </a:r>
            <a:r>
              <a:rPr lang="sv-SE" b="1" dirty="0"/>
              <a:t> </a:t>
            </a:r>
            <a:r>
              <a:rPr lang="sv-SE" dirty="0"/>
              <a:t>för bemötande av patienter med förolämpande, hotfullt eller diskriminerande beteende</a:t>
            </a:r>
          </a:p>
        </p:txBody>
      </p:sp>
    </p:spTree>
    <p:extLst>
      <p:ext uri="{BB962C8B-B14F-4D97-AF65-F5344CB8AC3E}">
        <p14:creationId xmlns:p14="http://schemas.microsoft.com/office/powerpoint/2010/main" val="50958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F468D1D-1FF3-4BD7-B6D4-4154AAC9158D}"/>
              </a:ext>
            </a:extLst>
          </p:cNvPr>
          <p:cNvSpPr>
            <a:spLocks noGrp="1"/>
          </p:cNvSpPr>
          <p:nvPr>
            <p:ph type="title"/>
          </p:nvPr>
        </p:nvSpPr>
        <p:spPr/>
        <p:txBody>
          <a:bodyPr/>
          <a:lstStyle/>
          <a:p>
            <a:r>
              <a:rPr lang="sv-SE" dirty="0"/>
              <a:t>Vad handlar rutinen om?</a:t>
            </a:r>
          </a:p>
        </p:txBody>
      </p:sp>
      <p:sp>
        <p:nvSpPr>
          <p:cNvPr id="3" name="Platshållare för sidfot 2">
            <a:extLst>
              <a:ext uri="{FF2B5EF4-FFF2-40B4-BE49-F238E27FC236}">
                <a16:creationId xmlns:a16="http://schemas.microsoft.com/office/drawing/2014/main" id="{75D8B687-C9B5-432F-81CD-BBD67E09C9E6}"/>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8EF517DE-5643-482C-8C75-EB7B358E590F}"/>
              </a:ext>
            </a:extLst>
          </p:cNvPr>
          <p:cNvSpPr>
            <a:spLocks noGrp="1"/>
          </p:cNvSpPr>
          <p:nvPr>
            <p:ph type="body" sz="quarter" idx="12"/>
          </p:nvPr>
        </p:nvSpPr>
        <p:spPr>
          <a:xfrm>
            <a:off x="979390" y="2636912"/>
            <a:ext cx="7272338" cy="2664000"/>
          </a:xfrm>
        </p:spPr>
        <p:txBody>
          <a:bodyPr>
            <a:normAutofit fontScale="85000" lnSpcReduction="20000"/>
          </a:bodyPr>
          <a:lstStyle/>
          <a:p>
            <a:pPr marL="0" indent="0">
              <a:buNone/>
            </a:pPr>
            <a:r>
              <a:rPr lang="sv-SE" b="0" i="0" dirty="0">
                <a:effectLst/>
              </a:rPr>
              <a:t>Belyser och ger stöd </a:t>
            </a:r>
            <a:r>
              <a:rPr lang="sv-SE" dirty="0"/>
              <a:t>i </a:t>
            </a:r>
            <a:r>
              <a:rPr lang="sv-SE" b="0" i="0" dirty="0">
                <a:effectLst/>
              </a:rPr>
              <a:t>situationer där patienter eller närstående på ett förolämpande, hotfullt eller diskriminerande sätt:</a:t>
            </a:r>
          </a:p>
          <a:p>
            <a:pPr marL="0" indent="0">
              <a:buNone/>
            </a:pPr>
            <a:endParaRPr lang="sv-SE" b="0" i="0" dirty="0">
              <a:effectLst/>
            </a:endParaRPr>
          </a:p>
          <a:p>
            <a:pPr marL="171450" indent="-171450">
              <a:buFont typeface="Arial" panose="020B0604020202020204" pitchFamily="34" charset="0"/>
              <a:buChar char="•"/>
            </a:pPr>
            <a:r>
              <a:rPr lang="sv-SE" b="0" i="0" dirty="0">
                <a:effectLst/>
              </a:rPr>
              <a:t>kräver att få vård av en viss kategori av behandlare och därmed anser sig ha rätt att välja bort andra kategorier eller individer </a:t>
            </a:r>
          </a:p>
          <a:p>
            <a:pPr marL="171450" indent="-171450">
              <a:buFont typeface="Arial" panose="020B0604020202020204" pitchFamily="34" charset="0"/>
              <a:buChar char="•"/>
            </a:pPr>
            <a:r>
              <a:rPr lang="sv-SE" b="0" i="0" dirty="0">
                <a:effectLst/>
              </a:rPr>
              <a:t>kräver eller utövar någon form av utpressning för att erhålla vård eller andra tjänster.</a:t>
            </a:r>
            <a:br>
              <a:rPr lang="sv-SE" b="0" i="0" dirty="0">
                <a:effectLst/>
              </a:rPr>
            </a:br>
            <a:r>
              <a:rPr lang="sv-SE" b="0" i="0" dirty="0">
                <a:effectLst/>
              </a:rPr>
              <a:t> </a:t>
            </a:r>
          </a:p>
          <a:p>
            <a:pPr marL="0" indent="0">
              <a:buNone/>
            </a:pPr>
            <a:r>
              <a:rPr lang="sv-SE" b="0" dirty="0">
                <a:effectLst/>
              </a:rPr>
              <a:t>De kan också tillämpas i situationer då patienter av andra skäl än ovanstående uppträder förolämpande, hotfullt eller inte följer gällande ordningsregler.</a:t>
            </a:r>
            <a:endParaRPr lang="sv-SE" dirty="0"/>
          </a:p>
          <a:p>
            <a:endParaRPr lang="sv-SE" dirty="0"/>
          </a:p>
        </p:txBody>
      </p:sp>
    </p:spTree>
    <p:extLst>
      <p:ext uri="{BB962C8B-B14F-4D97-AF65-F5344CB8AC3E}">
        <p14:creationId xmlns:p14="http://schemas.microsoft.com/office/powerpoint/2010/main" val="2473011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6B9E2E-F45B-4B12-A4D6-3DE0005B1869}"/>
              </a:ext>
            </a:extLst>
          </p:cNvPr>
          <p:cNvSpPr>
            <a:spLocks noGrp="1"/>
          </p:cNvSpPr>
          <p:nvPr>
            <p:ph type="title"/>
          </p:nvPr>
        </p:nvSpPr>
        <p:spPr/>
        <p:txBody>
          <a:bodyPr/>
          <a:lstStyle/>
          <a:p>
            <a:r>
              <a:rPr lang="sv-SE" dirty="0"/>
              <a:t>Steg för steg i ett akut läge</a:t>
            </a:r>
          </a:p>
        </p:txBody>
      </p:sp>
      <p:sp>
        <p:nvSpPr>
          <p:cNvPr id="3" name="Platshållare för sidfot 2">
            <a:extLst>
              <a:ext uri="{FF2B5EF4-FFF2-40B4-BE49-F238E27FC236}">
                <a16:creationId xmlns:a16="http://schemas.microsoft.com/office/drawing/2014/main" id="{21C16E14-3486-46EB-942B-FC3C176C38DA}"/>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F130B10A-F0BA-4738-893E-26ED592311E1}"/>
              </a:ext>
            </a:extLst>
          </p:cNvPr>
          <p:cNvSpPr>
            <a:spLocks noGrp="1"/>
          </p:cNvSpPr>
          <p:nvPr>
            <p:ph type="body" sz="quarter" idx="12"/>
          </p:nvPr>
        </p:nvSpPr>
        <p:spPr/>
        <p:txBody>
          <a:bodyPr/>
          <a:lstStyle/>
          <a:p>
            <a:pPr marL="457200" indent="-457200">
              <a:buFont typeface="+mj-lt"/>
              <a:buAutoNum type="arabicPeriod"/>
            </a:pPr>
            <a:r>
              <a:rPr lang="sv-SE" dirty="0"/>
              <a:t>Lyssna efter orsak</a:t>
            </a:r>
          </a:p>
          <a:p>
            <a:pPr marL="457200" indent="-457200">
              <a:buFont typeface="+mj-lt"/>
              <a:buAutoNum type="arabicPeriod"/>
            </a:pPr>
            <a:r>
              <a:rPr lang="sv-SE" dirty="0"/>
              <a:t>Reagera tydligt</a:t>
            </a:r>
          </a:p>
          <a:p>
            <a:pPr marL="457200" indent="-457200">
              <a:buFont typeface="+mj-lt"/>
              <a:buAutoNum type="arabicPeriod"/>
            </a:pPr>
            <a:r>
              <a:rPr lang="sv-SE" dirty="0"/>
              <a:t>I undantagsfall byt vårdpersonal</a:t>
            </a:r>
          </a:p>
          <a:p>
            <a:pPr marL="457200" indent="-457200">
              <a:buFont typeface="+mj-lt"/>
              <a:buAutoNum type="arabicPeriod"/>
            </a:pPr>
            <a:r>
              <a:rPr lang="sv-SE" dirty="0"/>
              <a:t>Hänvisa till annan vårdgivare</a:t>
            </a:r>
          </a:p>
          <a:p>
            <a:pPr marL="457200" indent="-457200">
              <a:buFont typeface="+mj-lt"/>
              <a:buAutoNum type="arabicPeriod"/>
            </a:pPr>
            <a:r>
              <a:rPr lang="sv-SE" dirty="0"/>
              <a:t>Avvisa patienten</a:t>
            </a:r>
          </a:p>
        </p:txBody>
      </p:sp>
    </p:spTree>
    <p:extLst>
      <p:ext uri="{BB962C8B-B14F-4D97-AF65-F5344CB8AC3E}">
        <p14:creationId xmlns:p14="http://schemas.microsoft.com/office/powerpoint/2010/main" val="1201839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8FE0765-BD80-45E1-9599-79857562741D}"/>
              </a:ext>
            </a:extLst>
          </p:cNvPr>
          <p:cNvSpPr>
            <a:spLocks noGrp="1"/>
          </p:cNvSpPr>
          <p:nvPr>
            <p:ph type="title"/>
          </p:nvPr>
        </p:nvSpPr>
        <p:spPr/>
        <p:txBody>
          <a:bodyPr/>
          <a:lstStyle/>
          <a:p>
            <a:r>
              <a:rPr lang="sv-SE" dirty="0"/>
              <a:t>1. Lyssna efter orsak</a:t>
            </a:r>
          </a:p>
        </p:txBody>
      </p:sp>
      <p:sp>
        <p:nvSpPr>
          <p:cNvPr id="3" name="Platshållare för sidfot 2">
            <a:extLst>
              <a:ext uri="{FF2B5EF4-FFF2-40B4-BE49-F238E27FC236}">
                <a16:creationId xmlns:a16="http://schemas.microsoft.com/office/drawing/2014/main" id="{5AEE21C3-CEDC-4079-92B9-FDC68542B461}"/>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F08E1384-FB26-485D-8E37-22708BE94110}"/>
              </a:ext>
            </a:extLst>
          </p:cNvPr>
          <p:cNvSpPr>
            <a:spLocks noGrp="1"/>
          </p:cNvSpPr>
          <p:nvPr>
            <p:ph type="body" sz="quarter" idx="12"/>
          </p:nvPr>
        </p:nvSpPr>
        <p:spPr>
          <a:xfrm>
            <a:off x="1115616" y="2276872"/>
            <a:ext cx="7357255" cy="3024336"/>
          </a:xfrm>
        </p:spPr>
        <p:txBody>
          <a:bodyPr>
            <a:noAutofit/>
          </a:bodyPr>
          <a:lstStyle/>
          <a:p>
            <a:pPr marL="0" indent="0">
              <a:buNone/>
            </a:pPr>
            <a:r>
              <a:rPr lang="sv-SE" dirty="0"/>
              <a:t>Enskilda personer kan vara extra sårbara i kontakt med hälso- och sjukvården och deras utsatthet behöver hanteras ansvarsfullt. Försök om möjligt lyssna in vad som ligger bakom patientens eller närståendes agerande eller uttalande. </a:t>
            </a:r>
          </a:p>
          <a:p>
            <a:pPr marL="0" indent="0">
              <a:buNone/>
            </a:pPr>
            <a:endParaRPr lang="sv-SE" dirty="0"/>
          </a:p>
          <a:p>
            <a:r>
              <a:rPr lang="sv-SE" dirty="0"/>
              <a:t>Finns det en godtagbar förklaring eller ett missförstånd som kan redas ut?</a:t>
            </a:r>
          </a:p>
          <a:p>
            <a:r>
              <a:rPr lang="sv-SE" dirty="0"/>
              <a:t>Kan kraven ha sin grund i oro, kris eller tidigare negativa erfarenheter?</a:t>
            </a:r>
            <a:endParaRPr lang="sv-SE" b="0" i="0" dirty="0">
              <a:effectLst/>
            </a:endParaRPr>
          </a:p>
        </p:txBody>
      </p:sp>
    </p:spTree>
    <p:extLst>
      <p:ext uri="{BB962C8B-B14F-4D97-AF65-F5344CB8AC3E}">
        <p14:creationId xmlns:p14="http://schemas.microsoft.com/office/powerpoint/2010/main" val="676644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B1B7BB6-4007-4248-BA46-F4EC93DD026C}"/>
              </a:ext>
            </a:extLst>
          </p:cNvPr>
          <p:cNvSpPr>
            <a:spLocks noGrp="1"/>
          </p:cNvSpPr>
          <p:nvPr>
            <p:ph type="title"/>
          </p:nvPr>
        </p:nvSpPr>
        <p:spPr/>
        <p:txBody>
          <a:bodyPr/>
          <a:lstStyle/>
          <a:p>
            <a:r>
              <a:rPr lang="sv-SE" dirty="0"/>
              <a:t>2. Reagera tydligt</a:t>
            </a:r>
          </a:p>
        </p:txBody>
      </p:sp>
      <p:sp>
        <p:nvSpPr>
          <p:cNvPr id="3" name="Platshållare för sidfot 2">
            <a:extLst>
              <a:ext uri="{FF2B5EF4-FFF2-40B4-BE49-F238E27FC236}">
                <a16:creationId xmlns:a16="http://schemas.microsoft.com/office/drawing/2014/main" id="{38B9179D-95E4-4627-8094-64219DBB9779}"/>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F859C2C2-B725-4716-8905-A93C37CFCE0F}"/>
              </a:ext>
            </a:extLst>
          </p:cNvPr>
          <p:cNvSpPr>
            <a:spLocks noGrp="1"/>
          </p:cNvSpPr>
          <p:nvPr>
            <p:ph type="body" sz="quarter" idx="12"/>
          </p:nvPr>
        </p:nvSpPr>
        <p:spPr>
          <a:xfrm>
            <a:off x="827584" y="2276872"/>
            <a:ext cx="7416416" cy="2880320"/>
          </a:xfrm>
        </p:spPr>
        <p:txBody>
          <a:bodyPr>
            <a:normAutofit/>
          </a:bodyPr>
          <a:lstStyle/>
          <a:p>
            <a:pPr marL="0" indent="0">
              <a:buNone/>
            </a:pPr>
            <a:r>
              <a:rPr lang="sv-SE" dirty="0"/>
              <a:t>Var  tydlig gentemot patienten. Det är ett sätt att visa att du tar patientens uttalande på allvar och att det inte är acceptabelt. Samma sak gäller om någon inte följer gällande ordningsregler.</a:t>
            </a:r>
          </a:p>
          <a:p>
            <a:pPr marL="0" indent="0">
              <a:buNone/>
            </a:pPr>
            <a:endParaRPr lang="sv-SE" dirty="0"/>
          </a:p>
          <a:p>
            <a:r>
              <a:rPr lang="sv-SE" dirty="0"/>
              <a:t>Beskriv din upplevelse (exempelvis starkt obehag, olust, rädsla).</a:t>
            </a:r>
          </a:p>
          <a:p>
            <a:r>
              <a:rPr lang="sv-SE" dirty="0"/>
              <a:t>Gör klart för personen att beteendet inte är acceptabelt.</a:t>
            </a:r>
            <a:endParaRPr lang="sv-SE" b="0" i="0" dirty="0">
              <a:effectLst/>
            </a:endParaRPr>
          </a:p>
        </p:txBody>
      </p:sp>
    </p:spTree>
    <p:extLst>
      <p:ext uri="{BB962C8B-B14F-4D97-AF65-F5344CB8AC3E}">
        <p14:creationId xmlns:p14="http://schemas.microsoft.com/office/powerpoint/2010/main" val="3128544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DD9E98-05FD-4336-A5D6-C7C65CD73CEF}"/>
              </a:ext>
            </a:extLst>
          </p:cNvPr>
          <p:cNvSpPr>
            <a:spLocks noGrp="1"/>
          </p:cNvSpPr>
          <p:nvPr>
            <p:ph type="title"/>
          </p:nvPr>
        </p:nvSpPr>
        <p:spPr/>
        <p:txBody>
          <a:bodyPr/>
          <a:lstStyle/>
          <a:p>
            <a:r>
              <a:rPr lang="sv-SE" dirty="0"/>
              <a:t>3. Byt vårdpersonal i undantagsfall</a:t>
            </a:r>
          </a:p>
        </p:txBody>
      </p:sp>
      <p:sp>
        <p:nvSpPr>
          <p:cNvPr id="3" name="Platshållare för sidfot 2">
            <a:extLst>
              <a:ext uri="{FF2B5EF4-FFF2-40B4-BE49-F238E27FC236}">
                <a16:creationId xmlns:a16="http://schemas.microsoft.com/office/drawing/2014/main" id="{7F6860C9-06DF-4486-8303-6B8112BFFE46}"/>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6C5F4E88-668B-4152-B1E9-AAAF7BB2C58B}"/>
              </a:ext>
            </a:extLst>
          </p:cNvPr>
          <p:cNvSpPr>
            <a:spLocks noGrp="1"/>
          </p:cNvSpPr>
          <p:nvPr>
            <p:ph type="body" sz="quarter" idx="12"/>
          </p:nvPr>
        </p:nvSpPr>
        <p:spPr>
          <a:xfrm>
            <a:off x="1115616" y="2564904"/>
            <a:ext cx="7272338" cy="2664000"/>
          </a:xfrm>
        </p:spPr>
        <p:txBody>
          <a:bodyPr/>
          <a:lstStyle/>
          <a:p>
            <a:pPr marL="0" indent="0">
              <a:buNone/>
            </a:pPr>
            <a:r>
              <a:rPr lang="sv-SE" dirty="0"/>
              <a:t>Att tillmötesgå krav på byte av personal ska som huvudregel endast ske om det är nödvändigt utifrån den drabbade medarbetarens välbefinnande.</a:t>
            </a:r>
          </a:p>
          <a:p>
            <a:pPr marL="0" indent="0">
              <a:buNone/>
            </a:pPr>
            <a:r>
              <a:rPr lang="sv-SE" dirty="0"/>
              <a:t> </a:t>
            </a:r>
          </a:p>
          <a:p>
            <a:r>
              <a:rPr lang="sv-SE" dirty="0"/>
              <a:t>Ta hjälp av en kollega eller chef för att informera om att vi inte tillmötesgår förolämpande eller hotfulla krav och önskemål om byte av personal.</a:t>
            </a:r>
            <a:endParaRPr lang="sv-SE" b="0" i="0" dirty="0">
              <a:effectLst/>
            </a:endParaRPr>
          </a:p>
        </p:txBody>
      </p:sp>
    </p:spTree>
    <p:extLst>
      <p:ext uri="{BB962C8B-B14F-4D97-AF65-F5344CB8AC3E}">
        <p14:creationId xmlns:p14="http://schemas.microsoft.com/office/powerpoint/2010/main" val="2965800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DDA318-9862-4501-9C3B-59E1DC1A645B}"/>
              </a:ext>
            </a:extLst>
          </p:cNvPr>
          <p:cNvSpPr>
            <a:spLocks noGrp="1"/>
          </p:cNvSpPr>
          <p:nvPr>
            <p:ph type="title"/>
          </p:nvPr>
        </p:nvSpPr>
        <p:spPr/>
        <p:txBody>
          <a:bodyPr/>
          <a:lstStyle/>
          <a:p>
            <a:r>
              <a:rPr lang="sv-SE" dirty="0"/>
              <a:t>4. Hänvisa till annan vårdgivare</a:t>
            </a:r>
          </a:p>
        </p:txBody>
      </p:sp>
      <p:sp>
        <p:nvSpPr>
          <p:cNvPr id="3" name="Platshållare för sidfot 2">
            <a:extLst>
              <a:ext uri="{FF2B5EF4-FFF2-40B4-BE49-F238E27FC236}">
                <a16:creationId xmlns:a16="http://schemas.microsoft.com/office/drawing/2014/main" id="{610F433C-8B89-43CB-B961-3E976D9D2A8B}"/>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7C33D16F-A9F9-49DF-B0FA-8C4404DEB236}"/>
              </a:ext>
            </a:extLst>
          </p:cNvPr>
          <p:cNvSpPr>
            <a:spLocks noGrp="1"/>
          </p:cNvSpPr>
          <p:nvPr>
            <p:ph type="body" sz="quarter" idx="12"/>
          </p:nvPr>
        </p:nvSpPr>
        <p:spPr>
          <a:xfrm>
            <a:off x="755576" y="2420888"/>
            <a:ext cx="7480722" cy="2160240"/>
          </a:xfrm>
        </p:spPr>
        <p:txBody>
          <a:bodyPr>
            <a:noAutofit/>
          </a:bodyPr>
          <a:lstStyle/>
          <a:p>
            <a:r>
              <a:rPr lang="sv-SE" b="0" i="0" dirty="0">
                <a:effectLst/>
              </a:rPr>
              <a:t>Om en patient vägrar hjälp från en viss person eller kategori av medarbetare kan nästa steg vara att informera om rätten att söka vård hos en annan vårdgivare.</a:t>
            </a:r>
          </a:p>
          <a:p>
            <a:r>
              <a:rPr lang="sv-SE" b="0" i="0" dirty="0">
                <a:effectLst/>
              </a:rPr>
              <a:t>Det gäller också om en patient ställer omotiverade krav på att erhålla viss vård och behandling eller i största allmänhet uppträder förolämpande.</a:t>
            </a:r>
          </a:p>
        </p:txBody>
      </p:sp>
    </p:spTree>
    <p:extLst>
      <p:ext uri="{BB962C8B-B14F-4D97-AF65-F5344CB8AC3E}">
        <p14:creationId xmlns:p14="http://schemas.microsoft.com/office/powerpoint/2010/main" val="217770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 Vad handlar riktlinjerna om?</a:t>
            </a:r>
          </a:p>
        </p:txBody>
      </p:sp>
      <p:sp>
        <p:nvSpPr>
          <p:cNvPr id="3" name="Platshållare för sidfot 2"/>
          <p:cNvSpPr>
            <a:spLocks noGrp="1"/>
          </p:cNvSpPr>
          <p:nvPr>
            <p:ph type="ftr" sz="quarter" idx="11"/>
          </p:nvPr>
        </p:nvSpPr>
        <p:spPr/>
        <p:txBody>
          <a:bodyPr/>
          <a:lstStyle/>
          <a:p>
            <a:r>
              <a:rPr lang="sv-SE"/>
              <a:t>Etikrådet</a:t>
            </a:r>
          </a:p>
        </p:txBody>
      </p:sp>
      <p:sp>
        <p:nvSpPr>
          <p:cNvPr id="4" name="Platshållare för text 3"/>
          <p:cNvSpPr>
            <a:spLocks noGrp="1"/>
          </p:cNvSpPr>
          <p:nvPr>
            <p:ph type="body" sz="quarter" idx="12"/>
          </p:nvPr>
        </p:nvSpPr>
        <p:spPr>
          <a:xfrm>
            <a:off x="972000" y="2564904"/>
            <a:ext cx="7272338" cy="2664000"/>
          </a:xfrm>
        </p:spPr>
        <p:txBody>
          <a:bodyPr>
            <a:normAutofit fontScale="92500" lnSpcReduction="10000"/>
          </a:bodyPr>
          <a:lstStyle/>
          <a:p>
            <a:pPr marL="0" indent="0">
              <a:buNone/>
            </a:pPr>
            <a:r>
              <a:rPr lang="sv-SE" dirty="0"/>
              <a:t>Riktlinjerna tydliggör Region Jönköpings läns förhållningssätt och de regler som gäller när patienter eller närstående på ett förolämpande, hotfullt eller diskriminerande sätt:</a:t>
            </a:r>
          </a:p>
          <a:p>
            <a:pPr marL="0" indent="0">
              <a:buNone/>
            </a:pPr>
            <a:endParaRPr lang="sv-SE" dirty="0"/>
          </a:p>
          <a:p>
            <a:r>
              <a:rPr lang="sv-SE" dirty="0"/>
              <a:t>kräver att få vård av en viss kategori av behandlare och därmed anser sig ha rätt att välja bort andra kategorier eller individer </a:t>
            </a:r>
          </a:p>
          <a:p>
            <a:r>
              <a:rPr lang="sv-SE" dirty="0"/>
              <a:t>kräver eller utövar någon form av utpressning för att erhålla vård eller andra tjänster.</a:t>
            </a:r>
          </a:p>
          <a:p>
            <a:endParaRPr lang="sv-SE" dirty="0"/>
          </a:p>
        </p:txBody>
      </p:sp>
    </p:spTree>
    <p:extLst>
      <p:ext uri="{BB962C8B-B14F-4D97-AF65-F5344CB8AC3E}">
        <p14:creationId xmlns:p14="http://schemas.microsoft.com/office/powerpoint/2010/main" val="3259228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DDA318-9862-4501-9C3B-59E1DC1A645B}"/>
              </a:ext>
            </a:extLst>
          </p:cNvPr>
          <p:cNvSpPr>
            <a:spLocks noGrp="1"/>
          </p:cNvSpPr>
          <p:nvPr>
            <p:ph type="title"/>
          </p:nvPr>
        </p:nvSpPr>
        <p:spPr/>
        <p:txBody>
          <a:bodyPr>
            <a:normAutofit fontScale="90000"/>
          </a:bodyPr>
          <a:lstStyle/>
          <a:p>
            <a:r>
              <a:rPr lang="sv-SE" dirty="0"/>
              <a:t>4. Hänvisa till annan vårdgivare (fortsättning)</a:t>
            </a:r>
          </a:p>
        </p:txBody>
      </p:sp>
      <p:sp>
        <p:nvSpPr>
          <p:cNvPr id="3" name="Platshållare för sidfot 2">
            <a:extLst>
              <a:ext uri="{FF2B5EF4-FFF2-40B4-BE49-F238E27FC236}">
                <a16:creationId xmlns:a16="http://schemas.microsoft.com/office/drawing/2014/main" id="{610F433C-8B89-43CB-B961-3E976D9D2A8B}"/>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7C33D16F-A9F9-49DF-B0FA-8C4404DEB236}"/>
              </a:ext>
            </a:extLst>
          </p:cNvPr>
          <p:cNvSpPr>
            <a:spLocks noGrp="1"/>
          </p:cNvSpPr>
          <p:nvPr>
            <p:ph type="body" sz="quarter" idx="12"/>
          </p:nvPr>
        </p:nvSpPr>
        <p:spPr>
          <a:xfrm>
            <a:off x="971662" y="2420888"/>
            <a:ext cx="7272338" cy="2664000"/>
          </a:xfrm>
        </p:spPr>
        <p:txBody>
          <a:bodyPr>
            <a:normAutofit fontScale="92500" lnSpcReduction="10000"/>
          </a:bodyPr>
          <a:lstStyle/>
          <a:p>
            <a:pPr marL="0" indent="0">
              <a:buNone/>
            </a:pPr>
            <a:r>
              <a:rPr lang="sv-SE" sz="2200" dirty="0"/>
              <a:t>En hänvisning måste vägas mot patientens vårdbehov och situation i övrigt. Patienten måste dessutom informeras om de medicinska konsekvenserna av utebliven vård. </a:t>
            </a:r>
            <a:r>
              <a:rPr lang="sv-SE" sz="2200" b="0" i="0" dirty="0">
                <a:effectLst/>
              </a:rPr>
              <a:t>Samtalet kan behöva genomföras av en person med formell auktoritet.</a:t>
            </a:r>
            <a:endParaRPr lang="sv-SE" sz="2200" dirty="0"/>
          </a:p>
          <a:p>
            <a:pPr marL="0" indent="0">
              <a:buNone/>
            </a:pPr>
            <a:endParaRPr lang="sv-SE" sz="2200" dirty="0"/>
          </a:p>
          <a:p>
            <a:r>
              <a:rPr lang="sv-SE" sz="2200" b="0" i="0" dirty="0">
                <a:effectLst/>
              </a:rPr>
              <a:t>Ta hjälp för att förklara att patientens kränkande agerande innebär att hen tackar nej till erbjuden vård.</a:t>
            </a:r>
          </a:p>
          <a:p>
            <a:r>
              <a:rPr lang="sv-SE" sz="2200" b="0" i="0" dirty="0">
                <a:effectLst/>
              </a:rPr>
              <a:t>Hänvisa patienten att söka vård någon annanstans.</a:t>
            </a:r>
          </a:p>
          <a:p>
            <a:endParaRPr lang="sv-SE" dirty="0"/>
          </a:p>
        </p:txBody>
      </p:sp>
    </p:spTree>
    <p:extLst>
      <p:ext uri="{BB962C8B-B14F-4D97-AF65-F5344CB8AC3E}">
        <p14:creationId xmlns:p14="http://schemas.microsoft.com/office/powerpoint/2010/main" val="2697661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2647FA-2854-4304-B075-A78C7B6A886E}"/>
              </a:ext>
            </a:extLst>
          </p:cNvPr>
          <p:cNvSpPr>
            <a:spLocks noGrp="1"/>
          </p:cNvSpPr>
          <p:nvPr>
            <p:ph type="title"/>
          </p:nvPr>
        </p:nvSpPr>
        <p:spPr/>
        <p:txBody>
          <a:bodyPr/>
          <a:lstStyle/>
          <a:p>
            <a:r>
              <a:rPr lang="sv-SE" dirty="0"/>
              <a:t>5. Avvisa patienten</a:t>
            </a:r>
          </a:p>
        </p:txBody>
      </p:sp>
      <p:sp>
        <p:nvSpPr>
          <p:cNvPr id="3" name="Platshållare för sidfot 2">
            <a:extLst>
              <a:ext uri="{FF2B5EF4-FFF2-40B4-BE49-F238E27FC236}">
                <a16:creationId xmlns:a16="http://schemas.microsoft.com/office/drawing/2014/main" id="{558DFD43-3933-4E60-A326-065D31E03D35}"/>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1965EBF0-92B1-4B6C-93CB-B0D83CAF136B}"/>
              </a:ext>
            </a:extLst>
          </p:cNvPr>
          <p:cNvSpPr>
            <a:spLocks noGrp="1"/>
          </p:cNvSpPr>
          <p:nvPr>
            <p:ph type="body" sz="quarter" idx="12"/>
          </p:nvPr>
        </p:nvSpPr>
        <p:spPr>
          <a:xfrm>
            <a:off x="975433" y="2492896"/>
            <a:ext cx="7272338" cy="2664000"/>
          </a:xfrm>
        </p:spPr>
        <p:txBody>
          <a:bodyPr/>
          <a:lstStyle/>
          <a:p>
            <a:pPr marL="0" indent="0">
              <a:buNone/>
            </a:pPr>
            <a:r>
              <a:rPr lang="sv-SE" dirty="0"/>
              <a:t>En patient eller närstående som inte följer ordningsreglerna kan som yttersta åtgärd avvisas.</a:t>
            </a:r>
          </a:p>
          <a:p>
            <a:pPr marL="0" indent="0">
              <a:buNone/>
            </a:pPr>
            <a:endParaRPr lang="sv-SE" dirty="0"/>
          </a:p>
          <a:p>
            <a:r>
              <a:rPr lang="sv-SE" dirty="0"/>
              <a:t>Avvisa patienter som tackat nej till erbjuden vård och som inte följer ordningsreglerna.</a:t>
            </a:r>
          </a:p>
          <a:p>
            <a:r>
              <a:rPr lang="sv-SE" dirty="0"/>
              <a:t>Ta vid behov hjälp av ordningsvakt eller polis.</a:t>
            </a:r>
            <a:br>
              <a:rPr lang="sv-SE" dirty="0"/>
            </a:br>
            <a:r>
              <a:rPr lang="sv-SE" dirty="0"/>
              <a:t> </a:t>
            </a:r>
            <a:endParaRPr lang="sv-SE" b="0" i="0" dirty="0">
              <a:effectLst/>
            </a:endParaRPr>
          </a:p>
        </p:txBody>
      </p:sp>
    </p:spTree>
    <p:extLst>
      <p:ext uri="{BB962C8B-B14F-4D97-AF65-F5344CB8AC3E}">
        <p14:creationId xmlns:p14="http://schemas.microsoft.com/office/powerpoint/2010/main" val="216919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3EAF11-4812-497F-AA91-CF0095C9D91A}"/>
              </a:ext>
            </a:extLst>
          </p:cNvPr>
          <p:cNvSpPr>
            <a:spLocks noGrp="1"/>
          </p:cNvSpPr>
          <p:nvPr>
            <p:ph type="title"/>
          </p:nvPr>
        </p:nvSpPr>
        <p:spPr/>
        <p:txBody>
          <a:bodyPr/>
          <a:lstStyle/>
          <a:p>
            <a:r>
              <a:rPr lang="sv-SE" dirty="0"/>
              <a:t>Inneliggande patienter</a:t>
            </a:r>
          </a:p>
        </p:txBody>
      </p:sp>
      <p:sp>
        <p:nvSpPr>
          <p:cNvPr id="3" name="Platshållare för sidfot 2">
            <a:extLst>
              <a:ext uri="{FF2B5EF4-FFF2-40B4-BE49-F238E27FC236}">
                <a16:creationId xmlns:a16="http://schemas.microsoft.com/office/drawing/2014/main" id="{31891AD0-FADD-47A0-81D7-AEFEF27E900E}"/>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A463F193-8599-4FD6-8BB9-F70558E935C7}"/>
              </a:ext>
            </a:extLst>
          </p:cNvPr>
          <p:cNvSpPr>
            <a:spLocks noGrp="1"/>
          </p:cNvSpPr>
          <p:nvPr>
            <p:ph type="body" sz="quarter" idx="12"/>
          </p:nvPr>
        </p:nvSpPr>
        <p:spPr>
          <a:xfrm>
            <a:off x="939071" y="2420888"/>
            <a:ext cx="7272338" cy="2664000"/>
          </a:xfrm>
        </p:spPr>
        <p:txBody>
          <a:bodyPr>
            <a:normAutofit fontScale="92500" lnSpcReduction="20000"/>
          </a:bodyPr>
          <a:lstStyle/>
          <a:p>
            <a:pPr marL="0" indent="0">
              <a:buNone/>
            </a:pPr>
            <a:r>
              <a:rPr lang="sv-SE" dirty="0"/>
              <a:t>Steg 1-3 ovan kan även tillämpas för en patient i slutenvården och lämpligen genom ett avskilt samtal med vårdenhetschefen eller ansvarig läkare.</a:t>
            </a:r>
          </a:p>
          <a:p>
            <a:pPr marL="0" indent="0">
              <a:buNone/>
            </a:pPr>
            <a:endParaRPr lang="sv-SE" dirty="0"/>
          </a:p>
          <a:p>
            <a:r>
              <a:rPr lang="sv-SE" dirty="0"/>
              <a:t>Lyssna in orsaken till patientens beteende, men sätt gränser och markera att patientens beteende inte är acceptabelt. Tillmötesgå inte heller krav på byte av personal. </a:t>
            </a:r>
          </a:p>
          <a:p>
            <a:r>
              <a:rPr lang="sv-SE" dirty="0"/>
              <a:t>Om det medicinska tillståndet gör det möjligt kan det bli aktuellt att avsluta vårdtillfället innan patienten är medicinskt färdigbehandlad</a:t>
            </a:r>
          </a:p>
        </p:txBody>
      </p:sp>
    </p:spTree>
    <p:extLst>
      <p:ext uri="{BB962C8B-B14F-4D97-AF65-F5344CB8AC3E}">
        <p14:creationId xmlns:p14="http://schemas.microsoft.com/office/powerpoint/2010/main" val="1795547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58A7CF-AB05-49C2-9A2B-FBB5EB8BD112}"/>
              </a:ext>
            </a:extLst>
          </p:cNvPr>
          <p:cNvSpPr>
            <a:spLocks noGrp="1"/>
          </p:cNvSpPr>
          <p:nvPr>
            <p:ph type="title"/>
          </p:nvPr>
        </p:nvSpPr>
        <p:spPr/>
        <p:txBody>
          <a:bodyPr/>
          <a:lstStyle/>
          <a:p>
            <a:r>
              <a:rPr lang="sv-SE" dirty="0"/>
              <a:t>Gör en överenskommelse</a:t>
            </a:r>
          </a:p>
        </p:txBody>
      </p:sp>
      <p:sp>
        <p:nvSpPr>
          <p:cNvPr id="3" name="Platshållare för sidfot 2">
            <a:extLst>
              <a:ext uri="{FF2B5EF4-FFF2-40B4-BE49-F238E27FC236}">
                <a16:creationId xmlns:a16="http://schemas.microsoft.com/office/drawing/2014/main" id="{ACF43DFA-B43E-4E60-83D4-4D7D06E24BA0}"/>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83E2B9AA-5CC3-414F-B1CC-B0FCB8646FE0}"/>
              </a:ext>
            </a:extLst>
          </p:cNvPr>
          <p:cNvSpPr>
            <a:spLocks noGrp="1"/>
          </p:cNvSpPr>
          <p:nvPr>
            <p:ph type="body" sz="quarter" idx="12"/>
          </p:nvPr>
        </p:nvSpPr>
        <p:spPr>
          <a:xfrm>
            <a:off x="1115616" y="2204864"/>
            <a:ext cx="7344816" cy="3672408"/>
          </a:xfrm>
        </p:spPr>
        <p:txBody>
          <a:bodyPr>
            <a:noAutofit/>
          </a:bodyPr>
          <a:lstStyle/>
          <a:p>
            <a:pPr marL="0" indent="0">
              <a:buNone/>
            </a:pPr>
            <a:r>
              <a:rPr lang="sv-SE" dirty="0"/>
              <a:t>Vid upprepade konflikter i sluten vård kan en ömsesidig skriftlig överenskommelse utgöra en hjälp. En sådan upprättas efter att patienten fått information om vilka konsekvenser patientens attityd, beteende och verbala uttryck fått eller riskerar att få. </a:t>
            </a:r>
          </a:p>
          <a:p>
            <a:pPr marL="0" indent="0">
              <a:buNone/>
            </a:pPr>
            <a:endParaRPr lang="sv-SE" dirty="0"/>
          </a:p>
          <a:p>
            <a:r>
              <a:rPr lang="sv-SE" dirty="0"/>
              <a:t>Överenskommelsen ska innehålla en beskrivning av förutsättningarna för den fortsatta vården.</a:t>
            </a:r>
          </a:p>
          <a:p>
            <a:r>
              <a:rPr lang="sv-SE" dirty="0"/>
              <a:t>Hänsyn tas till patientens behov och vilja, men villkoren för att ge nödvändig vård och omvårdnad ska vara tydliga tillsammans med krav på ett anständigt bemötande.</a:t>
            </a:r>
          </a:p>
        </p:txBody>
      </p:sp>
    </p:spTree>
    <p:extLst>
      <p:ext uri="{BB962C8B-B14F-4D97-AF65-F5344CB8AC3E}">
        <p14:creationId xmlns:p14="http://schemas.microsoft.com/office/powerpoint/2010/main" val="1727854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D7907B-9D22-46E0-BE3B-00139AEBAA36}"/>
              </a:ext>
            </a:extLst>
          </p:cNvPr>
          <p:cNvSpPr>
            <a:spLocks noGrp="1"/>
          </p:cNvSpPr>
          <p:nvPr>
            <p:ph type="title"/>
          </p:nvPr>
        </p:nvSpPr>
        <p:spPr>
          <a:xfrm>
            <a:off x="936000" y="1268760"/>
            <a:ext cx="7272000" cy="648000"/>
          </a:xfrm>
        </p:spPr>
        <p:txBody>
          <a:bodyPr/>
          <a:lstStyle/>
          <a:p>
            <a:r>
              <a:rPr lang="sv-SE" dirty="0"/>
              <a:t>Telefonrådgivning </a:t>
            </a:r>
          </a:p>
        </p:txBody>
      </p:sp>
      <p:sp>
        <p:nvSpPr>
          <p:cNvPr id="3" name="Platshållare för sidfot 2">
            <a:extLst>
              <a:ext uri="{FF2B5EF4-FFF2-40B4-BE49-F238E27FC236}">
                <a16:creationId xmlns:a16="http://schemas.microsoft.com/office/drawing/2014/main" id="{C728380C-E017-410E-B29A-02E6790A213E}"/>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2896FF00-19D7-443D-83A7-8780D923A6C5}"/>
              </a:ext>
            </a:extLst>
          </p:cNvPr>
          <p:cNvSpPr>
            <a:spLocks noGrp="1"/>
          </p:cNvSpPr>
          <p:nvPr>
            <p:ph type="body" sz="quarter" idx="12"/>
          </p:nvPr>
        </p:nvSpPr>
        <p:spPr>
          <a:xfrm>
            <a:off x="907603" y="2132856"/>
            <a:ext cx="7328793" cy="3456384"/>
          </a:xfrm>
        </p:spPr>
        <p:txBody>
          <a:bodyPr>
            <a:noAutofit/>
          </a:bodyPr>
          <a:lstStyle/>
          <a:p>
            <a:pPr marL="0" indent="0">
              <a:buNone/>
            </a:pPr>
            <a:r>
              <a:rPr lang="sv-SE" b="0" i="0" dirty="0">
                <a:effectLst/>
              </a:rPr>
              <a:t>När ett telefonsamtal är på väg att spåra ur:</a:t>
            </a:r>
          </a:p>
          <a:p>
            <a:r>
              <a:rPr lang="sv-SE" dirty="0"/>
              <a:t>Ta </a:t>
            </a:r>
            <a:r>
              <a:rPr lang="sv-SE" b="0" i="0" dirty="0">
                <a:effectLst/>
              </a:rPr>
              <a:t>en kort paus genom att be patienten dröja kvar i luren. </a:t>
            </a:r>
          </a:p>
          <a:p>
            <a:r>
              <a:rPr lang="sv-SE" b="0" i="0" dirty="0">
                <a:effectLst/>
              </a:rPr>
              <a:t>Tänk efter om och hur du kan gå vidare, kanske genom att pröva ett nytt uppslag.</a:t>
            </a:r>
          </a:p>
          <a:p>
            <a:r>
              <a:rPr lang="sv-SE" b="0" i="0" dirty="0">
                <a:effectLst/>
              </a:rPr>
              <a:t>Konferera med eller lämna över samtalet till en kollega. </a:t>
            </a:r>
          </a:p>
          <a:p>
            <a:r>
              <a:rPr lang="sv-SE" b="0" i="0" dirty="0">
                <a:effectLst/>
              </a:rPr>
              <a:t>Om dialogen fortfarande inte leder någonstans - avsluta samtalet.</a:t>
            </a:r>
          </a:p>
          <a:p>
            <a:r>
              <a:rPr lang="sv-SE" b="0" i="0" dirty="0">
                <a:effectLst/>
              </a:rPr>
              <a:t>Visa att du menar allvar genom att omgående koppla bort samtalet.</a:t>
            </a:r>
          </a:p>
        </p:txBody>
      </p:sp>
    </p:spTree>
    <p:extLst>
      <p:ext uri="{BB962C8B-B14F-4D97-AF65-F5344CB8AC3E}">
        <p14:creationId xmlns:p14="http://schemas.microsoft.com/office/powerpoint/2010/main" val="2513575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896BE5-9C46-4DCF-A580-CB6CD731556D}"/>
              </a:ext>
            </a:extLst>
          </p:cNvPr>
          <p:cNvSpPr>
            <a:spLocks noGrp="1"/>
          </p:cNvSpPr>
          <p:nvPr>
            <p:ph type="title"/>
          </p:nvPr>
        </p:nvSpPr>
        <p:spPr/>
        <p:txBody>
          <a:bodyPr/>
          <a:lstStyle/>
          <a:p>
            <a:r>
              <a:rPr lang="sv-SE" dirty="0"/>
              <a:t>Avvisa från vårdinrättning</a:t>
            </a:r>
          </a:p>
        </p:txBody>
      </p:sp>
      <p:sp>
        <p:nvSpPr>
          <p:cNvPr id="3" name="Platshållare för sidfot 2">
            <a:extLst>
              <a:ext uri="{FF2B5EF4-FFF2-40B4-BE49-F238E27FC236}">
                <a16:creationId xmlns:a16="http://schemas.microsoft.com/office/drawing/2014/main" id="{4D1DA33E-D6B5-4877-8FFB-3874DBAF0519}"/>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0ACD6A8D-F2CE-4A64-B64C-13F187F32855}"/>
              </a:ext>
            </a:extLst>
          </p:cNvPr>
          <p:cNvSpPr>
            <a:spLocks noGrp="1"/>
          </p:cNvSpPr>
          <p:nvPr>
            <p:ph type="body" sz="quarter" idx="12"/>
          </p:nvPr>
        </p:nvSpPr>
        <p:spPr>
          <a:xfrm>
            <a:off x="972000" y="2420888"/>
            <a:ext cx="7272338" cy="2664000"/>
          </a:xfrm>
        </p:spPr>
        <p:txBody>
          <a:bodyPr/>
          <a:lstStyle/>
          <a:p>
            <a:r>
              <a:rPr lang="sv-SE" b="0" i="0" dirty="0">
                <a:effectLst/>
              </a:rPr>
              <a:t>Hotfulla eller våldsamma patienter kan uppmanas att lämna lokalen om det kan ske utan fara för liv och hälsa. </a:t>
            </a:r>
          </a:p>
          <a:p>
            <a:r>
              <a:rPr lang="sv-SE" b="0" i="0" dirty="0">
                <a:effectLst/>
              </a:rPr>
              <a:t>En person som trots avvisning stannar kvar riskerar att göra sig skyldig till olaga intrång.</a:t>
            </a:r>
          </a:p>
          <a:p>
            <a:r>
              <a:rPr lang="sv-SE" b="0" i="0" dirty="0">
                <a:effectLst/>
              </a:rPr>
              <a:t>Vid behov kan polis eller ordningsvakt kontaktas för att fysiskt avlägsna patient eller besökare.</a:t>
            </a:r>
            <a:endParaRPr lang="sv-SE" dirty="0"/>
          </a:p>
        </p:txBody>
      </p:sp>
    </p:spTree>
    <p:extLst>
      <p:ext uri="{BB962C8B-B14F-4D97-AF65-F5344CB8AC3E}">
        <p14:creationId xmlns:p14="http://schemas.microsoft.com/office/powerpoint/2010/main" val="170618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874663A-6273-4A9F-A473-16C47C9941D8}"/>
              </a:ext>
            </a:extLst>
          </p:cNvPr>
          <p:cNvSpPr>
            <a:spLocks noGrp="1"/>
          </p:cNvSpPr>
          <p:nvPr>
            <p:ph type="title"/>
          </p:nvPr>
        </p:nvSpPr>
        <p:spPr/>
        <p:txBody>
          <a:bodyPr/>
          <a:lstStyle/>
          <a:p>
            <a:r>
              <a:rPr lang="sv-SE" dirty="0"/>
              <a:t>Anmälan om brott</a:t>
            </a:r>
          </a:p>
        </p:txBody>
      </p:sp>
      <p:sp>
        <p:nvSpPr>
          <p:cNvPr id="3" name="Platshållare för sidfot 2">
            <a:extLst>
              <a:ext uri="{FF2B5EF4-FFF2-40B4-BE49-F238E27FC236}">
                <a16:creationId xmlns:a16="http://schemas.microsoft.com/office/drawing/2014/main" id="{E71AFCE2-9690-401C-8B28-6C23D5E3BE05}"/>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C63CE592-CD08-4E90-9ADD-C553865BF585}"/>
              </a:ext>
            </a:extLst>
          </p:cNvPr>
          <p:cNvSpPr>
            <a:spLocks noGrp="1"/>
          </p:cNvSpPr>
          <p:nvPr>
            <p:ph type="body" sz="quarter" idx="12"/>
          </p:nvPr>
        </p:nvSpPr>
        <p:spPr>
          <a:xfrm>
            <a:off x="935831" y="2492896"/>
            <a:ext cx="7272338" cy="2664000"/>
          </a:xfrm>
        </p:spPr>
        <p:txBody>
          <a:bodyPr/>
          <a:lstStyle/>
          <a:p>
            <a:r>
              <a:rPr lang="sv-SE" dirty="0"/>
              <a:t>Förolämpning och förtal, ofredande och hot mot tjänsteman eller olaga hot är exempel på brottsrubriceringar där en polisanmälan bör göras. </a:t>
            </a:r>
          </a:p>
          <a:p>
            <a:r>
              <a:rPr lang="sv-SE" dirty="0"/>
              <a:t>Ta hjälp av regionens jurister, säkerhetschef eller säkerhetssamordnare om du är osäker på vad som ska polisanmälas. </a:t>
            </a:r>
          </a:p>
          <a:p>
            <a:r>
              <a:rPr lang="sv-SE" dirty="0"/>
              <a:t>En polisanmälan kan göras av Region Jönköpings län som arbetsgivare, men alltid i samråd med det som blivit utsatt.</a:t>
            </a:r>
          </a:p>
          <a:p>
            <a:endParaRPr lang="sv-SE" dirty="0"/>
          </a:p>
        </p:txBody>
      </p:sp>
    </p:spTree>
    <p:extLst>
      <p:ext uri="{BB962C8B-B14F-4D97-AF65-F5344CB8AC3E}">
        <p14:creationId xmlns:p14="http://schemas.microsoft.com/office/powerpoint/2010/main" val="3776451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C982F2C-F8E0-4CD0-BE92-2674A6154865}"/>
              </a:ext>
            </a:extLst>
          </p:cNvPr>
          <p:cNvSpPr>
            <a:spLocks noGrp="1"/>
          </p:cNvSpPr>
          <p:nvPr>
            <p:ph type="title"/>
          </p:nvPr>
        </p:nvSpPr>
        <p:spPr>
          <a:xfrm>
            <a:off x="990358" y="1412701"/>
            <a:ext cx="7614090" cy="865672"/>
          </a:xfrm>
        </p:spPr>
        <p:txBody>
          <a:bodyPr>
            <a:normAutofit fontScale="90000"/>
          </a:bodyPr>
          <a:lstStyle/>
          <a:p>
            <a:r>
              <a:rPr lang="sv-SE" dirty="0"/>
              <a:t>Förebyggande och långsiktiga insatser</a:t>
            </a:r>
          </a:p>
        </p:txBody>
      </p:sp>
      <p:sp>
        <p:nvSpPr>
          <p:cNvPr id="3" name="Platshållare för sidfot 2">
            <a:extLst>
              <a:ext uri="{FF2B5EF4-FFF2-40B4-BE49-F238E27FC236}">
                <a16:creationId xmlns:a16="http://schemas.microsoft.com/office/drawing/2014/main" id="{8FBE3B1B-A7AF-49C8-B5D9-2315DAC1B390}"/>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82880C03-38B9-4CD6-867B-B523B66E8A65}"/>
              </a:ext>
            </a:extLst>
          </p:cNvPr>
          <p:cNvSpPr>
            <a:spLocks noGrp="1"/>
          </p:cNvSpPr>
          <p:nvPr>
            <p:ph type="body" sz="quarter" idx="12"/>
          </p:nvPr>
        </p:nvSpPr>
        <p:spPr>
          <a:xfrm>
            <a:off x="990358" y="2636912"/>
            <a:ext cx="7272338" cy="2664000"/>
          </a:xfrm>
        </p:spPr>
        <p:txBody>
          <a:bodyPr>
            <a:normAutofit/>
          </a:bodyPr>
          <a:lstStyle/>
          <a:p>
            <a:pPr marL="0" indent="0">
              <a:buNone/>
            </a:pPr>
            <a:r>
              <a:rPr lang="sv-SE" b="0" i="0" dirty="0">
                <a:effectLst/>
              </a:rPr>
              <a:t>Hitta strategier som hjälper både personal och patienter att komma ur uppjagade situationer på ett bra sätt.</a:t>
            </a:r>
          </a:p>
          <a:p>
            <a:pPr marL="0" indent="0">
              <a:buNone/>
            </a:pPr>
            <a:endParaRPr lang="sv-SE" b="0" i="0" dirty="0">
              <a:effectLst/>
            </a:endParaRPr>
          </a:p>
          <a:p>
            <a:r>
              <a:rPr lang="sv-SE" b="0" i="0" dirty="0">
                <a:effectLst/>
              </a:rPr>
              <a:t>Vad kan hända hos oss?</a:t>
            </a:r>
          </a:p>
          <a:p>
            <a:r>
              <a:rPr lang="sv-SE" b="0" i="0" dirty="0">
                <a:effectLst/>
              </a:rPr>
              <a:t>Hur kan vi minska risker?</a:t>
            </a:r>
          </a:p>
          <a:p>
            <a:r>
              <a:rPr lang="sv-SE" b="0" i="0" dirty="0">
                <a:effectLst/>
              </a:rPr>
              <a:t>Vad ska vi göra om något händer?</a:t>
            </a:r>
          </a:p>
          <a:p>
            <a:r>
              <a:rPr lang="sv-SE" b="0" i="0" dirty="0">
                <a:effectLst/>
              </a:rPr>
              <a:t>Vilka rutiner har vi?</a:t>
            </a:r>
          </a:p>
          <a:p>
            <a:endParaRPr lang="sv-SE" dirty="0"/>
          </a:p>
        </p:txBody>
      </p:sp>
    </p:spTree>
    <p:extLst>
      <p:ext uri="{BB962C8B-B14F-4D97-AF65-F5344CB8AC3E}">
        <p14:creationId xmlns:p14="http://schemas.microsoft.com/office/powerpoint/2010/main" val="4198832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sidfot 2">
            <a:extLst>
              <a:ext uri="{FF2B5EF4-FFF2-40B4-BE49-F238E27FC236}">
                <a16:creationId xmlns:a16="http://schemas.microsoft.com/office/drawing/2014/main" id="{A2039999-2F06-45D1-9AAF-AC9B0E0E1E99}"/>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5CB005BE-6E80-44E7-B8E7-A9EF396D4BAD}"/>
              </a:ext>
            </a:extLst>
          </p:cNvPr>
          <p:cNvSpPr>
            <a:spLocks noGrp="1"/>
          </p:cNvSpPr>
          <p:nvPr>
            <p:ph type="body" sz="quarter" idx="12"/>
          </p:nvPr>
        </p:nvSpPr>
        <p:spPr>
          <a:xfrm>
            <a:off x="1043608" y="1988840"/>
            <a:ext cx="7272808" cy="1800200"/>
          </a:xfrm>
        </p:spPr>
        <p:txBody>
          <a:bodyPr/>
          <a:lstStyle/>
          <a:p>
            <a:pPr marL="0" indent="0">
              <a:buNone/>
            </a:pPr>
            <a:r>
              <a:rPr lang="sv-SE" b="0" i="0" dirty="0">
                <a:effectLst/>
              </a:rPr>
              <a:t>Riskbedömningen och åtgärdsplanen bör omfatta:</a:t>
            </a:r>
          </a:p>
          <a:p>
            <a:r>
              <a:rPr lang="sv-SE" b="0" i="0" dirty="0">
                <a:effectLst/>
              </a:rPr>
              <a:t>arbetsvardagen</a:t>
            </a:r>
          </a:p>
          <a:p>
            <a:r>
              <a:rPr lang="sv-SE" b="0" i="0" dirty="0">
                <a:effectLst/>
              </a:rPr>
              <a:t>irriterade, upprörda och aggressiva situationer</a:t>
            </a:r>
          </a:p>
          <a:p>
            <a:r>
              <a:rPr lang="sv-SE" b="0" i="0" dirty="0">
                <a:effectLst/>
              </a:rPr>
              <a:t>utagerande och våldsamma situationer.</a:t>
            </a:r>
          </a:p>
          <a:p>
            <a:endParaRPr lang="sv-SE" dirty="0"/>
          </a:p>
        </p:txBody>
      </p:sp>
    </p:spTree>
    <p:extLst>
      <p:ext uri="{BB962C8B-B14F-4D97-AF65-F5344CB8AC3E}">
        <p14:creationId xmlns:p14="http://schemas.microsoft.com/office/powerpoint/2010/main" val="1844763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Mer information</a:t>
            </a:r>
          </a:p>
        </p:txBody>
      </p:sp>
      <p:sp>
        <p:nvSpPr>
          <p:cNvPr id="3" name="Platshållare för sidfot 2"/>
          <p:cNvSpPr>
            <a:spLocks noGrp="1"/>
          </p:cNvSpPr>
          <p:nvPr>
            <p:ph type="ftr" sz="quarter" idx="11"/>
          </p:nvPr>
        </p:nvSpPr>
        <p:spPr/>
        <p:txBody>
          <a:bodyPr/>
          <a:lstStyle/>
          <a:p>
            <a:r>
              <a:rPr lang="sv-SE"/>
              <a:t>Etikrådet</a:t>
            </a:r>
          </a:p>
        </p:txBody>
      </p:sp>
      <p:sp>
        <p:nvSpPr>
          <p:cNvPr id="4" name="Platshållare för text 3"/>
          <p:cNvSpPr>
            <a:spLocks noGrp="1"/>
          </p:cNvSpPr>
          <p:nvPr>
            <p:ph type="body" sz="quarter" idx="12"/>
          </p:nvPr>
        </p:nvSpPr>
        <p:spPr/>
        <p:txBody>
          <a:bodyPr/>
          <a:lstStyle/>
          <a:p>
            <a:r>
              <a:rPr lang="sv-SE" dirty="0">
                <a:hlinkClick r:id="rId2"/>
              </a:rPr>
              <a:t>Etik i vården, Folkhälsa och sjukvård</a:t>
            </a:r>
            <a:endParaRPr lang="sv-SE" dirty="0"/>
          </a:p>
        </p:txBody>
      </p:sp>
    </p:spTree>
    <p:extLst>
      <p:ext uri="{BB962C8B-B14F-4D97-AF65-F5344CB8AC3E}">
        <p14:creationId xmlns:p14="http://schemas.microsoft.com/office/powerpoint/2010/main" val="1852600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80C7A-B01C-404B-81AD-05827443A0BF}"/>
              </a:ext>
            </a:extLst>
          </p:cNvPr>
          <p:cNvSpPr>
            <a:spLocks noGrp="1"/>
          </p:cNvSpPr>
          <p:nvPr>
            <p:ph type="title"/>
          </p:nvPr>
        </p:nvSpPr>
        <p:spPr/>
        <p:txBody>
          <a:bodyPr/>
          <a:lstStyle/>
          <a:p>
            <a:r>
              <a:rPr lang="sv-SE" dirty="0"/>
              <a:t>Utgångsläge</a:t>
            </a:r>
          </a:p>
        </p:txBody>
      </p:sp>
      <p:sp>
        <p:nvSpPr>
          <p:cNvPr id="3" name="Platshållare för sidfot 2">
            <a:extLst>
              <a:ext uri="{FF2B5EF4-FFF2-40B4-BE49-F238E27FC236}">
                <a16:creationId xmlns:a16="http://schemas.microsoft.com/office/drawing/2014/main" id="{A3A5223D-D0D3-44B2-B733-333C5D19C642}"/>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A7D89DD7-F1EE-42B6-95C4-573148211007}"/>
              </a:ext>
            </a:extLst>
          </p:cNvPr>
          <p:cNvSpPr>
            <a:spLocks noGrp="1"/>
          </p:cNvSpPr>
          <p:nvPr>
            <p:ph type="body" sz="quarter" idx="12"/>
          </p:nvPr>
        </p:nvSpPr>
        <p:spPr>
          <a:xfrm>
            <a:off x="971550" y="2781299"/>
            <a:ext cx="7272000" cy="2231877"/>
          </a:xfrm>
        </p:spPr>
        <p:txBody>
          <a:bodyPr>
            <a:noAutofit/>
          </a:bodyPr>
          <a:lstStyle/>
          <a:p>
            <a:r>
              <a:rPr lang="sv-SE" b="0" i="0" dirty="0">
                <a:effectLst/>
              </a:rPr>
              <a:t>Patienter och närstående har rätt att bli bemötta med omtanke, respekt och värdighet </a:t>
            </a:r>
            <a:endParaRPr lang="sv-SE" dirty="0"/>
          </a:p>
          <a:p>
            <a:r>
              <a:rPr lang="sv-SE" dirty="0"/>
              <a:t>Kravet på respekt är ömsesidigt, d v s patienter och närstående måste visa respekt gentemot personal i vården</a:t>
            </a:r>
          </a:p>
          <a:p>
            <a:r>
              <a:rPr lang="sv-SE" dirty="0"/>
              <a:t>En patient ska känna trygghet i att alla medarbetare i vården har den kompetens som krävs för att ge god och säker vård.</a:t>
            </a:r>
          </a:p>
        </p:txBody>
      </p:sp>
    </p:spTree>
    <p:extLst>
      <p:ext uri="{BB962C8B-B14F-4D97-AF65-F5344CB8AC3E}">
        <p14:creationId xmlns:p14="http://schemas.microsoft.com/office/powerpoint/2010/main" val="1083210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770BB6-89E3-4E7E-864D-51B6492A6E28}"/>
              </a:ext>
            </a:extLst>
          </p:cNvPr>
          <p:cNvSpPr>
            <a:spLocks noGrp="1"/>
          </p:cNvSpPr>
          <p:nvPr>
            <p:ph type="title"/>
          </p:nvPr>
        </p:nvSpPr>
        <p:spPr/>
        <p:txBody>
          <a:bodyPr/>
          <a:lstStyle/>
          <a:p>
            <a:r>
              <a:rPr lang="sv-SE" dirty="0"/>
              <a:t>Utgångsläge forts</a:t>
            </a:r>
          </a:p>
        </p:txBody>
      </p:sp>
      <p:sp>
        <p:nvSpPr>
          <p:cNvPr id="3" name="Platshållare för sidfot 2">
            <a:extLst>
              <a:ext uri="{FF2B5EF4-FFF2-40B4-BE49-F238E27FC236}">
                <a16:creationId xmlns:a16="http://schemas.microsoft.com/office/drawing/2014/main" id="{7B7F054D-D86F-48F0-9285-F9F807B837B3}"/>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ACA72193-974D-4887-9F67-91904D3E4CA9}"/>
              </a:ext>
            </a:extLst>
          </p:cNvPr>
          <p:cNvSpPr>
            <a:spLocks noGrp="1"/>
          </p:cNvSpPr>
          <p:nvPr>
            <p:ph type="body" sz="quarter" idx="12"/>
          </p:nvPr>
        </p:nvSpPr>
        <p:spPr>
          <a:xfrm>
            <a:off x="971550" y="2781299"/>
            <a:ext cx="7272338" cy="1655813"/>
          </a:xfrm>
        </p:spPr>
        <p:txBody>
          <a:bodyPr>
            <a:noAutofit/>
          </a:bodyPr>
          <a:lstStyle/>
          <a:p>
            <a:r>
              <a:rPr lang="sv-SE" dirty="0"/>
              <a:t>Vårdinrättningar är tillgängliga för allmänheten men utgör generellt sett inte offentliga platser. </a:t>
            </a:r>
          </a:p>
          <a:p>
            <a:r>
              <a:rPr lang="sv-SE" dirty="0"/>
              <a:t>Patienter och besökare måste förhålla sig till lag och ordningsregler</a:t>
            </a:r>
          </a:p>
        </p:txBody>
      </p:sp>
    </p:spTree>
    <p:extLst>
      <p:ext uri="{BB962C8B-B14F-4D97-AF65-F5344CB8AC3E}">
        <p14:creationId xmlns:p14="http://schemas.microsoft.com/office/powerpoint/2010/main" val="1372382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80C7A-B01C-404B-81AD-05827443A0BF}"/>
              </a:ext>
            </a:extLst>
          </p:cNvPr>
          <p:cNvSpPr>
            <a:spLocks noGrp="1"/>
          </p:cNvSpPr>
          <p:nvPr>
            <p:ph type="title"/>
          </p:nvPr>
        </p:nvSpPr>
        <p:spPr/>
        <p:txBody>
          <a:bodyPr/>
          <a:lstStyle/>
          <a:p>
            <a:r>
              <a:rPr lang="sv-SE" dirty="0"/>
              <a:t>Precisering av villkor och regler</a:t>
            </a:r>
          </a:p>
        </p:txBody>
      </p:sp>
      <p:sp>
        <p:nvSpPr>
          <p:cNvPr id="3" name="Platshållare för sidfot 2">
            <a:extLst>
              <a:ext uri="{FF2B5EF4-FFF2-40B4-BE49-F238E27FC236}">
                <a16:creationId xmlns:a16="http://schemas.microsoft.com/office/drawing/2014/main" id="{A3A5223D-D0D3-44B2-B733-333C5D19C642}"/>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A7D89DD7-F1EE-42B6-95C4-573148211007}"/>
              </a:ext>
            </a:extLst>
          </p:cNvPr>
          <p:cNvSpPr>
            <a:spLocks noGrp="1"/>
          </p:cNvSpPr>
          <p:nvPr>
            <p:ph type="body" sz="quarter" idx="12"/>
          </p:nvPr>
        </p:nvSpPr>
        <p:spPr>
          <a:xfrm>
            <a:off x="719547" y="2781299"/>
            <a:ext cx="7704906" cy="2665501"/>
          </a:xfrm>
        </p:spPr>
        <p:txBody>
          <a:bodyPr>
            <a:noAutofit/>
          </a:bodyPr>
          <a:lstStyle/>
          <a:p>
            <a:r>
              <a:rPr lang="sv-SE" b="0" i="0" dirty="0">
                <a:effectLst/>
              </a:rPr>
              <a:t>Val av behandlingsalternativ och vilken profession som ska utföra den styrs av patientens medicinska tillstånd och de resurser som finns att tillgå</a:t>
            </a:r>
          </a:p>
          <a:p>
            <a:r>
              <a:rPr lang="sv-SE" b="0" i="0" dirty="0">
                <a:effectLst/>
              </a:rPr>
              <a:t>En patient har ingen rätt att ställa krav på att bli behandlad av personal av ett visst kön, etniskt ursprung, trosuppfattning eller liknande. </a:t>
            </a:r>
          </a:p>
          <a:p>
            <a:r>
              <a:rPr lang="sv-SE" b="0" i="0" dirty="0">
                <a:effectLst/>
              </a:rPr>
              <a:t>Vården har inte skyldighet att vara organiserad så att specifika krav på behandlarens personliga egenskaper tillgodoses.</a:t>
            </a:r>
          </a:p>
        </p:txBody>
      </p:sp>
    </p:spTree>
    <p:extLst>
      <p:ext uri="{BB962C8B-B14F-4D97-AF65-F5344CB8AC3E}">
        <p14:creationId xmlns:p14="http://schemas.microsoft.com/office/powerpoint/2010/main" val="2358366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980C7A-B01C-404B-81AD-05827443A0BF}"/>
              </a:ext>
            </a:extLst>
          </p:cNvPr>
          <p:cNvSpPr>
            <a:spLocks noGrp="1"/>
          </p:cNvSpPr>
          <p:nvPr>
            <p:ph type="title"/>
          </p:nvPr>
        </p:nvSpPr>
        <p:spPr>
          <a:xfrm>
            <a:off x="972000" y="1411200"/>
            <a:ext cx="7416424" cy="937680"/>
          </a:xfrm>
        </p:spPr>
        <p:txBody>
          <a:bodyPr>
            <a:normAutofit fontScale="90000"/>
          </a:bodyPr>
          <a:lstStyle/>
          <a:p>
            <a:r>
              <a:rPr lang="sv-SE" dirty="0"/>
              <a:t>Nolltolerans mot diskriminerande beteende eller hot</a:t>
            </a:r>
          </a:p>
        </p:txBody>
      </p:sp>
      <p:sp>
        <p:nvSpPr>
          <p:cNvPr id="3" name="Platshållare för sidfot 2">
            <a:extLst>
              <a:ext uri="{FF2B5EF4-FFF2-40B4-BE49-F238E27FC236}">
                <a16:creationId xmlns:a16="http://schemas.microsoft.com/office/drawing/2014/main" id="{A3A5223D-D0D3-44B2-B733-333C5D19C642}"/>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A7D89DD7-F1EE-42B6-95C4-573148211007}"/>
              </a:ext>
            </a:extLst>
          </p:cNvPr>
          <p:cNvSpPr>
            <a:spLocks noGrp="1"/>
          </p:cNvSpPr>
          <p:nvPr>
            <p:ph type="body" sz="quarter" idx="12"/>
          </p:nvPr>
        </p:nvSpPr>
        <p:spPr/>
        <p:txBody>
          <a:bodyPr>
            <a:noAutofit/>
          </a:bodyPr>
          <a:lstStyle/>
          <a:p>
            <a:r>
              <a:rPr lang="sv-SE" dirty="0"/>
              <a:t>Region Jönköpings län tolererar inte att medarbetare utsätts för förolämpningar, hot eller diskriminerande beteende.</a:t>
            </a:r>
          </a:p>
          <a:p>
            <a:r>
              <a:rPr lang="sv-SE" dirty="0"/>
              <a:t>Otrygg personal riskerar att göra missbedömningar och misstag</a:t>
            </a:r>
          </a:p>
          <a:p>
            <a:r>
              <a:rPr lang="sv-SE" b="0" i="0" dirty="0">
                <a:effectLst/>
              </a:rPr>
              <a:t>Vårdpersonal får inte själva ta aktiv del i ett diskriminerande beteende gentemot kollegor genom att bejaka patienters eller närståendes orättmätiga krav.</a:t>
            </a:r>
            <a:endParaRPr lang="sv-SE" dirty="0"/>
          </a:p>
        </p:txBody>
      </p:sp>
    </p:spTree>
    <p:extLst>
      <p:ext uri="{BB962C8B-B14F-4D97-AF65-F5344CB8AC3E}">
        <p14:creationId xmlns:p14="http://schemas.microsoft.com/office/powerpoint/2010/main" val="4272755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5B762A9-8B66-4F4E-91A2-68D86C3CA76C}"/>
              </a:ext>
            </a:extLst>
          </p:cNvPr>
          <p:cNvSpPr>
            <a:spLocks noGrp="1"/>
          </p:cNvSpPr>
          <p:nvPr>
            <p:ph type="title"/>
          </p:nvPr>
        </p:nvSpPr>
        <p:spPr/>
        <p:txBody>
          <a:bodyPr>
            <a:normAutofit/>
          </a:bodyPr>
          <a:lstStyle/>
          <a:p>
            <a:r>
              <a:rPr lang="sv-SE" dirty="0"/>
              <a:t>Frivillig vård kräver samtycke</a:t>
            </a:r>
          </a:p>
        </p:txBody>
      </p:sp>
      <p:sp>
        <p:nvSpPr>
          <p:cNvPr id="3" name="Platshållare för sidfot 2">
            <a:extLst>
              <a:ext uri="{FF2B5EF4-FFF2-40B4-BE49-F238E27FC236}">
                <a16:creationId xmlns:a16="http://schemas.microsoft.com/office/drawing/2014/main" id="{46E42BCF-03DB-429F-8BB8-4059707263FB}"/>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05AFE7D7-4CDC-46F5-8A4A-F2F0294EC8A3}"/>
              </a:ext>
            </a:extLst>
          </p:cNvPr>
          <p:cNvSpPr>
            <a:spLocks noGrp="1"/>
          </p:cNvSpPr>
          <p:nvPr>
            <p:ph type="body" sz="quarter" idx="12"/>
          </p:nvPr>
        </p:nvSpPr>
        <p:spPr>
          <a:xfrm>
            <a:off x="971662" y="2636912"/>
            <a:ext cx="7272338" cy="2664000"/>
          </a:xfrm>
        </p:spPr>
        <p:txBody>
          <a:bodyPr>
            <a:normAutofit/>
          </a:bodyPr>
          <a:lstStyle/>
          <a:p>
            <a:r>
              <a:rPr lang="sv-SE" dirty="0"/>
              <a:t>Patienten kan alltid tacka nej till den vård som erbjuds och kontakta någon annan vårdgivare som bättre motsvarar önskemålen.</a:t>
            </a:r>
          </a:p>
          <a:p>
            <a:r>
              <a:rPr lang="sv-SE" dirty="0"/>
              <a:t>Att utöva sin rätt till självbestämmande handlar i det här fallet inte om möjlighet att kräva viss vård eller behandlare, utan om att avstå från den vård som erbjuds.</a:t>
            </a:r>
          </a:p>
        </p:txBody>
      </p:sp>
    </p:spTree>
    <p:extLst>
      <p:ext uri="{BB962C8B-B14F-4D97-AF65-F5344CB8AC3E}">
        <p14:creationId xmlns:p14="http://schemas.microsoft.com/office/powerpoint/2010/main" val="4037478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46FB15-0F00-42A1-88AA-639F80BAE868}"/>
              </a:ext>
            </a:extLst>
          </p:cNvPr>
          <p:cNvSpPr>
            <a:spLocks noGrp="1"/>
          </p:cNvSpPr>
          <p:nvPr>
            <p:ph type="title"/>
          </p:nvPr>
        </p:nvSpPr>
        <p:spPr>
          <a:xfrm>
            <a:off x="972000" y="1411200"/>
            <a:ext cx="7271888" cy="865672"/>
          </a:xfrm>
        </p:spPr>
        <p:txBody>
          <a:bodyPr>
            <a:normAutofit fontScale="90000"/>
          </a:bodyPr>
          <a:lstStyle/>
          <a:p>
            <a:r>
              <a:rPr lang="sv-SE" dirty="0"/>
              <a:t>Konsekvenser av förolämpningar, </a:t>
            </a:r>
            <a:br>
              <a:rPr lang="sv-SE" dirty="0"/>
            </a:br>
            <a:r>
              <a:rPr lang="sv-SE" dirty="0"/>
              <a:t>hot eller diskriminerande beteende</a:t>
            </a:r>
          </a:p>
        </p:txBody>
      </p:sp>
      <p:sp>
        <p:nvSpPr>
          <p:cNvPr id="3" name="Platshållare för sidfot 2">
            <a:extLst>
              <a:ext uri="{FF2B5EF4-FFF2-40B4-BE49-F238E27FC236}">
                <a16:creationId xmlns:a16="http://schemas.microsoft.com/office/drawing/2014/main" id="{ABF6970C-1368-430E-ADB5-AC9B62BC5810}"/>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E4C1EED5-441E-41DA-8E83-E47557431726}"/>
              </a:ext>
            </a:extLst>
          </p:cNvPr>
          <p:cNvSpPr>
            <a:spLocks noGrp="1"/>
          </p:cNvSpPr>
          <p:nvPr>
            <p:ph type="body" sz="quarter" idx="12"/>
          </p:nvPr>
        </p:nvSpPr>
        <p:spPr>
          <a:xfrm>
            <a:off x="971550" y="2781299"/>
            <a:ext cx="6768802" cy="2519909"/>
          </a:xfrm>
        </p:spPr>
        <p:txBody>
          <a:bodyPr>
            <a:noAutofit/>
          </a:bodyPr>
          <a:lstStyle/>
          <a:p>
            <a:r>
              <a:rPr lang="sv-SE" dirty="0"/>
              <a:t>En patient som på ett förolämpande, hotfullt eller diskriminerande sätt ställer krav på viss behandling eller vägrar bli behandlad av viss medarbetare </a:t>
            </a:r>
            <a:r>
              <a:rPr lang="sv-SE" i="1" dirty="0"/>
              <a:t>anses tacka nej till erbjuden vård.</a:t>
            </a:r>
            <a:br>
              <a:rPr lang="sv-SE" i="1" dirty="0"/>
            </a:br>
            <a:endParaRPr lang="sv-SE" dirty="0"/>
          </a:p>
          <a:p>
            <a:r>
              <a:rPr lang="sv-SE" dirty="0"/>
              <a:t>På motsvarande sätt anses en våldsam eller hotfull patient genom sitt beteende </a:t>
            </a:r>
            <a:r>
              <a:rPr lang="sv-SE" i="1" dirty="0"/>
              <a:t>dra tillbaka sitt samtycke </a:t>
            </a:r>
            <a:r>
              <a:rPr lang="sv-SE" dirty="0"/>
              <a:t>till vård. </a:t>
            </a:r>
            <a:endParaRPr lang="sv-SE" b="0" i="0" dirty="0">
              <a:effectLst/>
            </a:endParaRPr>
          </a:p>
        </p:txBody>
      </p:sp>
    </p:spTree>
    <p:extLst>
      <p:ext uri="{BB962C8B-B14F-4D97-AF65-F5344CB8AC3E}">
        <p14:creationId xmlns:p14="http://schemas.microsoft.com/office/powerpoint/2010/main" val="189782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4990216-CE3C-4CBC-856D-669509DDD669}"/>
              </a:ext>
            </a:extLst>
          </p:cNvPr>
          <p:cNvSpPr>
            <a:spLocks noGrp="1"/>
          </p:cNvSpPr>
          <p:nvPr>
            <p:ph type="title"/>
          </p:nvPr>
        </p:nvSpPr>
        <p:spPr/>
        <p:txBody>
          <a:bodyPr>
            <a:normAutofit fontScale="90000"/>
          </a:bodyPr>
          <a:lstStyle/>
          <a:p>
            <a:r>
              <a:rPr lang="sv-SE" dirty="0"/>
              <a:t>Hänvisning till annan utövare av hälso- och sjukvård</a:t>
            </a:r>
          </a:p>
        </p:txBody>
      </p:sp>
      <p:sp>
        <p:nvSpPr>
          <p:cNvPr id="3" name="Platshållare för sidfot 2">
            <a:extLst>
              <a:ext uri="{FF2B5EF4-FFF2-40B4-BE49-F238E27FC236}">
                <a16:creationId xmlns:a16="http://schemas.microsoft.com/office/drawing/2014/main" id="{9AA3D299-ABCB-45A2-ADBB-2AE7A26C51DB}"/>
              </a:ext>
            </a:extLst>
          </p:cNvPr>
          <p:cNvSpPr>
            <a:spLocks noGrp="1"/>
          </p:cNvSpPr>
          <p:nvPr>
            <p:ph type="ftr" sz="quarter" idx="11"/>
          </p:nvPr>
        </p:nvSpPr>
        <p:spPr/>
        <p:txBody>
          <a:bodyPr/>
          <a:lstStyle/>
          <a:p>
            <a:r>
              <a:rPr lang="sv-SE"/>
              <a:t>Etikrådet</a:t>
            </a:r>
          </a:p>
        </p:txBody>
      </p:sp>
      <p:sp>
        <p:nvSpPr>
          <p:cNvPr id="4" name="Platshållare för text 3">
            <a:extLst>
              <a:ext uri="{FF2B5EF4-FFF2-40B4-BE49-F238E27FC236}">
                <a16:creationId xmlns:a16="http://schemas.microsoft.com/office/drawing/2014/main" id="{9631052D-AE50-429B-9901-C70A431D7902}"/>
              </a:ext>
            </a:extLst>
          </p:cNvPr>
          <p:cNvSpPr>
            <a:spLocks noGrp="1"/>
          </p:cNvSpPr>
          <p:nvPr>
            <p:ph type="body" sz="quarter" idx="12"/>
          </p:nvPr>
        </p:nvSpPr>
        <p:spPr>
          <a:xfrm>
            <a:off x="935831" y="2636912"/>
            <a:ext cx="7272338" cy="1944216"/>
          </a:xfrm>
        </p:spPr>
        <p:txBody>
          <a:bodyPr>
            <a:normAutofit/>
          </a:bodyPr>
          <a:lstStyle/>
          <a:p>
            <a:r>
              <a:rPr lang="sv-SE" sz="2000" dirty="0"/>
              <a:t>Vid frivillig vård kan patienten efter information om de medicinska konsekvenserna </a:t>
            </a:r>
            <a:r>
              <a:rPr lang="sv-SE" sz="2000" u="sng" dirty="0"/>
              <a:t>hänvisas </a:t>
            </a:r>
            <a:r>
              <a:rPr lang="sv-SE" sz="2000" dirty="0"/>
              <a:t>till någon annan utövare av hälso- och sjukvård.</a:t>
            </a:r>
          </a:p>
          <a:p>
            <a:r>
              <a:rPr lang="sv-SE" sz="2000" dirty="0"/>
              <a:t>En hänvisning måste alltid vägas mot patientens vårdbehov och situation i övrigt.</a:t>
            </a:r>
          </a:p>
          <a:p>
            <a:endParaRPr lang="sv-SE" dirty="0"/>
          </a:p>
        </p:txBody>
      </p:sp>
    </p:spTree>
    <p:extLst>
      <p:ext uri="{BB962C8B-B14F-4D97-AF65-F5344CB8AC3E}">
        <p14:creationId xmlns:p14="http://schemas.microsoft.com/office/powerpoint/2010/main" val="166258342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Region Jönköping</Template>
  <TotalTime>2170</TotalTime>
  <Words>2346</Words>
  <Application>Microsoft Office PowerPoint</Application>
  <PresentationFormat>Bildspel på skärmen (4:3)</PresentationFormat>
  <Paragraphs>199</Paragraphs>
  <Slides>29</Slides>
  <Notes>16</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29</vt:i4>
      </vt:variant>
    </vt:vector>
  </HeadingPairs>
  <TitlesOfParts>
    <vt:vector size="33" baseType="lpstr">
      <vt:lpstr>Arial</vt:lpstr>
      <vt:lpstr>Calibri</vt:lpstr>
      <vt:lpstr>Times New Roman</vt:lpstr>
      <vt:lpstr>Office-tema</vt:lpstr>
      <vt:lpstr>Riktlinjer för bemötande av patienter med förolämpande, hotfullt eller diskriminerande beteende</vt:lpstr>
      <vt:lpstr> Vad handlar riktlinjerna om?</vt:lpstr>
      <vt:lpstr>Utgångsläge</vt:lpstr>
      <vt:lpstr>Utgångsläge forts</vt:lpstr>
      <vt:lpstr>Precisering av villkor och regler</vt:lpstr>
      <vt:lpstr>Nolltolerans mot diskriminerande beteende eller hot</vt:lpstr>
      <vt:lpstr>Frivillig vård kräver samtycke</vt:lpstr>
      <vt:lpstr>Konsekvenser av förolämpningar,  hot eller diskriminerande beteende</vt:lpstr>
      <vt:lpstr>Hänvisning till annan utövare av hälso- och sjukvård</vt:lpstr>
      <vt:lpstr>Avvisning av patient eller närstående</vt:lpstr>
      <vt:lpstr>En patient har rätt:</vt:lpstr>
      <vt:lpstr>En patient har inte rätt att:</vt:lpstr>
      <vt:lpstr>Rutin för bemötande av patienter med förolämpande, hotfullt eller diskriminerande beteende</vt:lpstr>
      <vt:lpstr>Vad handlar rutinen om?</vt:lpstr>
      <vt:lpstr>Steg för steg i ett akut läge</vt:lpstr>
      <vt:lpstr>1. Lyssna efter orsak</vt:lpstr>
      <vt:lpstr>2. Reagera tydligt</vt:lpstr>
      <vt:lpstr>3. Byt vårdpersonal i undantagsfall</vt:lpstr>
      <vt:lpstr>4. Hänvisa till annan vårdgivare</vt:lpstr>
      <vt:lpstr>4. Hänvisa till annan vårdgivare (fortsättning)</vt:lpstr>
      <vt:lpstr>5. Avvisa patienten</vt:lpstr>
      <vt:lpstr>Inneliggande patienter</vt:lpstr>
      <vt:lpstr>Gör en överenskommelse</vt:lpstr>
      <vt:lpstr>Telefonrådgivning </vt:lpstr>
      <vt:lpstr>Avvisa från vårdinrättning</vt:lpstr>
      <vt:lpstr>Anmälan om brott</vt:lpstr>
      <vt:lpstr>Förebyggande och långsiktiga insatser</vt:lpstr>
      <vt:lpstr>PowerPoint-presentation</vt:lpstr>
      <vt:lpstr>Mer information</vt:lpstr>
    </vt:vector>
  </TitlesOfParts>
  <Company>Region Jönköpings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dsjkflkdf</dc:title>
  <dc:creator>Blomqvist Eivor</dc:creator>
  <cp:lastModifiedBy>Blomqvist Eivor</cp:lastModifiedBy>
  <cp:revision>34</cp:revision>
  <dcterms:created xsi:type="dcterms:W3CDTF">2020-10-31T08:41:09Z</dcterms:created>
  <dcterms:modified xsi:type="dcterms:W3CDTF">2021-10-05T12:11:35Z</dcterms:modified>
</cp:coreProperties>
</file>