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61" r:id="rId4"/>
    <p:sldId id="263" r:id="rId5"/>
    <p:sldId id="258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https://www.cdc.gov/coronavirus/2019-ncov/more/science-and-research/surface-transmission.html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62CC-AA2E-48BC-806B-EB3237609B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2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Arbete i hemmet hos patient med konstaterad covid-19 (krav från Arbetsmiljöverket pga. förväntad sämre ventilation i hemmiljö).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84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4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72000" y="2782800"/>
            <a:ext cx="4320000" cy="266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infoga objekt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1295400" y="2782800"/>
            <a:ext cx="5088000" cy="2664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85972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Smittskydd Vårdhygien 2025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  <p:sldLayoutId id="2147483666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534" y="4643235"/>
            <a:ext cx="1894805" cy="14503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330" y="506420"/>
            <a:ext cx="9360000" cy="796720"/>
          </a:xfrm>
        </p:spPr>
        <p:txBody>
          <a:bodyPr/>
          <a:lstStyle/>
          <a:p>
            <a:r>
              <a:rPr lang="sv-SE" dirty="0" smtClean="0"/>
              <a:t>Hur smittar luftvägsinfektioner?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897856" y="6369127"/>
            <a:ext cx="3600000" cy="365125"/>
          </a:xfrm>
        </p:spPr>
        <p:txBody>
          <a:bodyPr/>
          <a:lstStyle/>
          <a:p>
            <a:r>
              <a:rPr lang="sv-SE" smtClean="0"/>
              <a:t>Smittskydd Vårdhygien 2025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61659" y="1632007"/>
            <a:ext cx="7307406" cy="430804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 smtClean="0"/>
              <a:t>Avser </a:t>
            </a:r>
            <a:r>
              <a:rPr lang="sv-SE" dirty="0"/>
              <a:t>virus så som influensa, covid-19 och RS samt bakteriella infektioner som </a:t>
            </a:r>
            <a:r>
              <a:rPr lang="sv-SE" dirty="0" err="1"/>
              <a:t>mykoplasma</a:t>
            </a:r>
            <a:r>
              <a:rPr lang="sv-SE" dirty="0"/>
              <a:t> och kikhosta.</a:t>
            </a:r>
            <a:endParaRPr lang="sv-SE" dirty="0" smtClean="0"/>
          </a:p>
          <a:p>
            <a:pPr>
              <a:lnSpc>
                <a:spcPct val="100000"/>
              </a:lnSpc>
            </a:pPr>
            <a:r>
              <a:rPr lang="sv-SE" dirty="0" smtClean="0"/>
              <a:t>Droppsmitta</a:t>
            </a:r>
            <a:endParaRPr lang="sv-SE" dirty="0"/>
          </a:p>
          <a:p>
            <a:pPr lvl="2"/>
            <a:r>
              <a:rPr lang="sv-SE" dirty="0"/>
              <a:t>v</a:t>
            </a:r>
            <a:r>
              <a:rPr lang="sv-SE" dirty="0" smtClean="0"/>
              <a:t>ia små droppar från luftvägarna hos den som är sjuk, t.ex. droppar från hosta och nysning. Smittar </a:t>
            </a:r>
            <a:r>
              <a:rPr lang="sv-SE" dirty="0"/>
              <a:t>om du </a:t>
            </a:r>
            <a:r>
              <a:rPr lang="sv-SE" dirty="0" smtClean="0"/>
              <a:t>får </a:t>
            </a:r>
            <a:r>
              <a:rPr lang="sv-SE" dirty="0"/>
              <a:t>in i det i </a:t>
            </a:r>
            <a:r>
              <a:rPr lang="sv-SE" dirty="0" smtClean="0"/>
              <a:t>ögon/näsa/mun</a:t>
            </a:r>
          </a:p>
          <a:p>
            <a:pPr>
              <a:lnSpc>
                <a:spcPct val="100000"/>
              </a:lnSpc>
            </a:pPr>
            <a:r>
              <a:rPr lang="sv-SE" dirty="0" smtClean="0"/>
              <a:t>Kontaktsmitta</a:t>
            </a:r>
            <a:endParaRPr lang="sv-SE" dirty="0"/>
          </a:p>
          <a:p>
            <a:pPr lvl="2"/>
            <a:r>
              <a:rPr lang="sv-SE" dirty="0" smtClean="0"/>
              <a:t>via händer samt </a:t>
            </a:r>
            <a:r>
              <a:rPr lang="sv-SE" dirty="0"/>
              <a:t>ytor och föremål </a:t>
            </a:r>
            <a:r>
              <a:rPr lang="sv-SE" dirty="0" smtClean="0"/>
              <a:t>i </a:t>
            </a:r>
            <a:r>
              <a:rPr lang="sv-SE" dirty="0"/>
              <a:t>miljön runt den </a:t>
            </a:r>
            <a:r>
              <a:rPr lang="sv-SE" dirty="0" smtClean="0"/>
              <a:t>sjuke är </a:t>
            </a:r>
            <a:r>
              <a:rPr lang="sv-SE" dirty="0"/>
              <a:t>möjliga smittvägar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</p:txBody>
      </p:sp>
      <p:cxnSp>
        <p:nvCxnSpPr>
          <p:cNvPr id="5" name="Rak pil 4"/>
          <p:cNvCxnSpPr/>
          <p:nvPr/>
        </p:nvCxnSpPr>
        <p:spPr>
          <a:xfrm flipH="1" flipV="1">
            <a:off x="8392178" y="4225032"/>
            <a:ext cx="936104" cy="521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flipV="1">
            <a:off x="9489448" y="4320355"/>
            <a:ext cx="0" cy="426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V="1">
            <a:off x="9760330" y="4225032"/>
            <a:ext cx="1008112" cy="521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178" y="189951"/>
            <a:ext cx="2379548" cy="241200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7449477" y="6052909"/>
            <a:ext cx="2956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 smtClean="0"/>
              <a:t>Bilder från </a:t>
            </a:r>
            <a:r>
              <a:rPr lang="sv-SE" sz="800" dirty="0" err="1" smtClean="0"/>
              <a:t>macrovector</a:t>
            </a:r>
            <a:r>
              <a:rPr lang="sv-SE" sz="800" dirty="0" smtClean="0"/>
              <a:t> &amp;</a:t>
            </a:r>
            <a:r>
              <a:rPr lang="en-US" sz="800" dirty="0" smtClean="0"/>
              <a:t> </a:t>
            </a:r>
            <a:r>
              <a:rPr lang="en-US" sz="800" dirty="0" err="1" smtClean="0"/>
              <a:t>pch.vector</a:t>
            </a:r>
            <a:r>
              <a:rPr lang="en-US" sz="800" dirty="0" smtClean="0"/>
              <a:t> </a:t>
            </a:r>
            <a:r>
              <a:rPr lang="en-US" sz="800" dirty="0" err="1" smtClean="0"/>
              <a:t>på</a:t>
            </a:r>
            <a:r>
              <a:rPr lang="en-US" sz="800" dirty="0" smtClean="0"/>
              <a:t> </a:t>
            </a:r>
            <a:r>
              <a:rPr lang="en-US" sz="800" dirty="0" err="1"/>
              <a:t>Freepik</a:t>
            </a:r>
            <a:endParaRPr lang="sv-SE" sz="800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517" y="3062292"/>
            <a:ext cx="1359905" cy="12900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7757" y="3064343"/>
            <a:ext cx="1117572" cy="125002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8953" y="3308333"/>
            <a:ext cx="1724150" cy="955398"/>
          </a:xfrm>
          <a:prstGeom prst="rect">
            <a:avLst/>
          </a:prstGeom>
        </p:spPr>
      </p:pic>
      <p:sp>
        <p:nvSpPr>
          <p:cNvPr id="25" name="Rektangel 24"/>
          <p:cNvSpPr/>
          <p:nvPr/>
        </p:nvSpPr>
        <p:spPr>
          <a:xfrm>
            <a:off x="9255760" y="2811052"/>
            <a:ext cx="2738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Bild</a:t>
            </a:r>
            <a:r>
              <a:rPr lang="en-US" sz="800" dirty="0" smtClean="0"/>
              <a:t> </a:t>
            </a:r>
            <a:r>
              <a:rPr lang="en-US" sz="800" dirty="0" err="1" smtClean="0"/>
              <a:t>från</a:t>
            </a:r>
            <a:r>
              <a:rPr lang="en-US" sz="800" dirty="0" smtClean="0"/>
              <a:t> </a:t>
            </a:r>
            <a:r>
              <a:rPr lang="en-US" sz="800" dirty="0" err="1" smtClean="0"/>
              <a:t>Freepik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9685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97" y="296844"/>
            <a:ext cx="9360000" cy="988291"/>
          </a:xfrm>
        </p:spPr>
        <p:txBody>
          <a:bodyPr/>
          <a:lstStyle/>
          <a:p>
            <a:r>
              <a:rPr lang="sv-SE" dirty="0" smtClean="0"/>
              <a:t>Skyddsutrustning vid luftvägsinfektion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421911" y="1459345"/>
            <a:ext cx="5430983" cy="3987455"/>
          </a:xfrm>
        </p:spPr>
        <p:txBody>
          <a:bodyPr>
            <a:normAutofit/>
          </a:bodyPr>
          <a:lstStyle/>
          <a:p>
            <a:r>
              <a:rPr lang="sv-SE" sz="2400" b="1" dirty="0"/>
              <a:t>Situationer med ökad risk </a:t>
            </a:r>
            <a:r>
              <a:rPr lang="sv-SE" sz="2400" b="1" dirty="0" smtClean="0"/>
              <a:t>för smitta (se exempel på nästa bild)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/>
              <a:t>Visir / skyddsglasögon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/>
              <a:t>Andningsskydd FFP2 </a:t>
            </a:r>
            <a:r>
              <a:rPr lang="sv-SE" dirty="0"/>
              <a:t>eller </a:t>
            </a:r>
            <a:r>
              <a:rPr lang="sv-SE" dirty="0" smtClean="0"/>
              <a:t>FFP3 </a:t>
            </a:r>
            <a:endParaRPr lang="sv-SE" sz="220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762097" y="2278253"/>
            <a:ext cx="5347854" cy="39874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Visir / skyddsglasögon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Munskydd </a:t>
            </a:r>
            <a:r>
              <a:rPr lang="sv-SE" dirty="0" err="1" smtClean="0"/>
              <a:t>llR</a:t>
            </a:r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72" y="3320219"/>
            <a:ext cx="2008698" cy="230079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5" y="3490765"/>
            <a:ext cx="1857037" cy="213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762097" y="1437697"/>
            <a:ext cx="674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Vid vårdtagarnära arbete </a:t>
            </a:r>
            <a:endParaRPr lang="sv-SE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sv-SE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(inom </a:t>
            </a:r>
            <a:r>
              <a:rPr lang="sv-SE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2 </a:t>
            </a:r>
            <a:r>
              <a:rPr lang="sv-SE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meter)</a:t>
            </a: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 rot="21054680">
            <a:off x="9471436" y="315327"/>
            <a:ext cx="22170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Så länge patienten bedöms smittsam!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5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2900" y="375376"/>
            <a:ext cx="9360000" cy="1296000"/>
          </a:xfrm>
        </p:spPr>
        <p:txBody>
          <a:bodyPr/>
          <a:lstStyle/>
          <a:p>
            <a:r>
              <a:rPr lang="sv-SE" dirty="0" smtClean="0"/>
              <a:t>Situationer med ökad risk för smitta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93000" y="1728750"/>
            <a:ext cx="9359900" cy="1728493"/>
          </a:xfrm>
        </p:spPr>
        <p:txBody>
          <a:bodyPr/>
          <a:lstStyle/>
          <a:p>
            <a:r>
              <a:rPr lang="sv-SE" dirty="0" smtClean="0"/>
              <a:t>Nära kontakt med person </a:t>
            </a:r>
            <a:r>
              <a:rPr lang="sv-SE" dirty="0"/>
              <a:t>med </a:t>
            </a:r>
            <a:r>
              <a:rPr lang="sv-SE" dirty="0" smtClean="0"/>
              <a:t>kraftig hosta </a:t>
            </a:r>
          </a:p>
          <a:p>
            <a:r>
              <a:rPr lang="sv-SE" dirty="0" smtClean="0"/>
              <a:t>Långvarig vistelse i samma rum (t.ex. vak)</a:t>
            </a:r>
          </a:p>
          <a:p>
            <a:r>
              <a:rPr lang="sv-SE" dirty="0" smtClean="0"/>
              <a:t>Åtgärder </a:t>
            </a:r>
            <a:r>
              <a:rPr lang="sv-SE" dirty="0"/>
              <a:t>som utförs mycket nära eller i patientens luftvägar </a:t>
            </a:r>
            <a:r>
              <a:rPr lang="sv-SE" dirty="0" smtClean="0"/>
              <a:t>t.ex.:</a:t>
            </a:r>
          </a:p>
        </p:txBody>
      </p:sp>
      <p:sp>
        <p:nvSpPr>
          <p:cNvPr id="8" name="Platshållare för text 5"/>
          <p:cNvSpPr txBox="1">
            <a:spLocks/>
          </p:cNvSpPr>
          <p:nvPr/>
        </p:nvSpPr>
        <p:spPr>
          <a:xfrm>
            <a:off x="1170729" y="3655804"/>
            <a:ext cx="9359900" cy="204525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60000" indent="-360000" algn="l" defTabSz="914400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sv-SE" dirty="0" smtClean="0"/>
              <a:t>sugning av luftvägar</a:t>
            </a:r>
          </a:p>
          <a:p>
            <a:pPr lvl="2"/>
            <a:r>
              <a:rPr lang="sv-SE" dirty="0" smtClean="0"/>
              <a:t>munvård</a:t>
            </a:r>
          </a:p>
          <a:p>
            <a:pPr lvl="2"/>
            <a:r>
              <a:rPr lang="sv-SE" dirty="0" err="1" smtClean="0"/>
              <a:t>trakeotomi</a:t>
            </a:r>
            <a:endParaRPr lang="sv-SE" dirty="0" smtClean="0"/>
          </a:p>
          <a:p>
            <a:pPr lvl="2"/>
            <a:r>
              <a:rPr lang="sv-SE" dirty="0" smtClean="0"/>
              <a:t>intubation/ </a:t>
            </a:r>
            <a:r>
              <a:rPr lang="sv-SE" dirty="0" err="1" smtClean="0"/>
              <a:t>extubation</a:t>
            </a:r>
            <a:r>
              <a:rPr lang="sv-SE" dirty="0" smtClean="0"/>
              <a:t> </a:t>
            </a:r>
          </a:p>
          <a:p>
            <a:pPr lvl="2"/>
            <a:r>
              <a:rPr lang="sv-SE" dirty="0" smtClean="0"/>
              <a:t>HLR</a:t>
            </a:r>
          </a:p>
          <a:p>
            <a:pPr lvl="2"/>
            <a:r>
              <a:rPr lang="sv-SE" dirty="0" smtClean="0"/>
              <a:t>inducerat </a:t>
            </a:r>
            <a:r>
              <a:rPr lang="sv-SE" dirty="0" err="1" smtClean="0"/>
              <a:t>sputum</a:t>
            </a:r>
            <a:endParaRPr lang="sv-SE" dirty="0" smtClean="0"/>
          </a:p>
          <a:p>
            <a:pPr lvl="2"/>
            <a:r>
              <a:rPr lang="sv-SE" dirty="0"/>
              <a:t>a</a:t>
            </a:r>
            <a:r>
              <a:rPr lang="sv-SE" dirty="0" smtClean="0"/>
              <a:t>ndningsträning</a:t>
            </a:r>
          </a:p>
          <a:p>
            <a:pPr lvl="2"/>
            <a:r>
              <a:rPr lang="sv-SE" dirty="0" smtClean="0"/>
              <a:t>hostmaskin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65" y="2015753"/>
            <a:ext cx="1857037" cy="213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8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999" y="435934"/>
            <a:ext cx="10857104" cy="1052051"/>
          </a:xfrm>
        </p:spPr>
        <p:txBody>
          <a:bodyPr/>
          <a:lstStyle/>
          <a:p>
            <a:r>
              <a:rPr lang="sv-SE" dirty="0"/>
              <a:t>Handskar och plastförkläden </a:t>
            </a:r>
            <a:r>
              <a:rPr lang="sv-SE" dirty="0" smtClean="0"/>
              <a:t>vid smittsamma luftvägsinfektioner?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31999" y="1852678"/>
            <a:ext cx="6116583" cy="4166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Kortärmat plastförkläde används då </a:t>
            </a:r>
            <a:br>
              <a:rPr lang="sv-SE" dirty="0"/>
            </a:br>
            <a:r>
              <a:rPr lang="sv-SE" dirty="0"/>
              <a:t>arbetskläderna riskerar att komma i </a:t>
            </a:r>
            <a:br>
              <a:rPr lang="sv-SE" dirty="0"/>
            </a:br>
            <a:r>
              <a:rPr lang="sv-SE" dirty="0"/>
              <a:t>kontakt med kroppsvätskor </a:t>
            </a:r>
            <a:br>
              <a:rPr lang="sv-SE" dirty="0"/>
            </a:br>
            <a:r>
              <a:rPr lang="sv-SE" dirty="0"/>
              <a:t>eller annat biologiskt </a:t>
            </a:r>
            <a:r>
              <a:rPr lang="sv-SE" dirty="0" smtClean="0"/>
              <a:t>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Endast handskar vid kontakt med kroppsvätskor. Handsprit avdödar luftvägsvirus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Överanvändning av handskar </a:t>
            </a:r>
            <a:br>
              <a:rPr lang="sv-SE" dirty="0" smtClean="0"/>
            </a:br>
            <a:r>
              <a:rPr lang="sv-SE" dirty="0" smtClean="0"/>
              <a:t>=&gt; ökad risk för smittspridning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Smittskydd Vårdhygien 2025</a:t>
            </a:r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51" y="2302228"/>
            <a:ext cx="4940554" cy="278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04533" y="585963"/>
            <a:ext cx="10483045" cy="1296000"/>
          </a:xfrm>
        </p:spPr>
        <p:txBody>
          <a:bodyPr/>
          <a:lstStyle/>
          <a:p>
            <a:r>
              <a:rPr lang="sv-SE" dirty="0" smtClean="0"/>
              <a:t>Smittsamhetsbedömning för smittsamma luftvägsinfektioner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2152156"/>
            <a:ext cx="9359900" cy="37800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Se </a:t>
            </a:r>
            <a:r>
              <a:rPr lang="sv-SE" dirty="0"/>
              <a:t>Smittskydd </a:t>
            </a:r>
            <a:r>
              <a:rPr lang="sv-SE" dirty="0" err="1"/>
              <a:t>Vårdhygiens</a:t>
            </a:r>
            <a:r>
              <a:rPr lang="sv-SE" dirty="0"/>
              <a:t> hemsida </a:t>
            </a:r>
            <a:r>
              <a:rPr lang="sv-SE" dirty="0" smtClean="0"/>
              <a:t>för smittsamhetsbedömning:</a:t>
            </a:r>
          </a:p>
          <a:p>
            <a:r>
              <a:rPr lang="sv-SE" dirty="0" smtClean="0"/>
              <a:t>läs på vårdhygienisk riktlinje för respektive smitta under ”Smittor A-Ö” </a:t>
            </a:r>
          </a:p>
          <a:p>
            <a:r>
              <a:rPr lang="sv-SE" dirty="0" smtClean="0"/>
              <a:t>eller läs riktlinjen ”Vårdhygieniska </a:t>
            </a:r>
            <a:r>
              <a:rPr lang="sv-SE" dirty="0"/>
              <a:t>riktlinjer vid smittsamma </a:t>
            </a:r>
            <a:r>
              <a:rPr lang="sv-SE" dirty="0" smtClean="0"/>
              <a:t>luftvägsinfektioner”</a:t>
            </a:r>
            <a:r>
              <a:rPr lang="sv-SE" dirty="0"/>
              <a:t> </a:t>
            </a:r>
            <a:r>
              <a:rPr lang="sv-SE" dirty="0" smtClean="0"/>
              <a:t>under vårdhygieniska riktlinjer 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Smittskydd Vårdhygien 2025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9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68106"/>
              </p:ext>
            </p:extLst>
          </p:nvPr>
        </p:nvGraphicFramePr>
        <p:xfrm>
          <a:off x="425456" y="770364"/>
          <a:ext cx="6644646" cy="565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352">
                  <a:extLst>
                    <a:ext uri="{9D8B030D-6E8A-4147-A177-3AD203B41FA5}">
                      <a16:colId xmlns:a16="http://schemas.microsoft.com/office/drawing/2014/main" val="4081452226"/>
                    </a:ext>
                  </a:extLst>
                </a:gridCol>
                <a:gridCol w="3761294">
                  <a:extLst>
                    <a:ext uri="{9D8B030D-6E8A-4147-A177-3AD203B41FA5}">
                      <a16:colId xmlns:a16="http://schemas.microsoft.com/office/drawing/2014/main" val="1489756566"/>
                    </a:ext>
                  </a:extLst>
                </a:gridCol>
              </a:tblGrid>
              <a:tr h="2550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Behöver du någon skyddsutrustning och i så fall vad?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Patient som nyligen insjuknat med hosta, feber och muskelvärk. </a:t>
                      </a:r>
                      <a:endParaRPr lang="sv-SE" sz="1400" dirty="0" smtClean="0">
                        <a:effectLst/>
                      </a:endParaRPr>
                    </a:p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</a:rPr>
                        <a:t>Du </a:t>
                      </a:r>
                      <a:r>
                        <a:rPr lang="sv-SE" sz="1400" dirty="0">
                          <a:effectLst/>
                        </a:rPr>
                        <a:t>ska hjälpa patienten upp ur sängen, på med kläder och till toaletten.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4391116"/>
                  </a:ext>
                </a:extLst>
              </a:tr>
              <a:tr h="51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Handskar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Nej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8514522"/>
                  </a:ext>
                </a:extLst>
              </a:tr>
              <a:tr h="55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Förkläde utan ärm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Ja, du kommer antagligen komma emot patienten/ sängkläderna.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275103"/>
                  </a:ext>
                </a:extLst>
              </a:tr>
              <a:tr h="51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Långärmat förkläde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Nej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990240"/>
                  </a:ext>
                </a:extLst>
              </a:tr>
              <a:tr h="51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Munskydd typ IIR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Nej, andningsskydd bättre</a:t>
                      </a:r>
                      <a:endParaRPr lang="sv-S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245221"/>
                  </a:ext>
                </a:extLst>
              </a:tr>
              <a:tr h="51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Andnings-skydd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Ja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969938"/>
                  </a:ext>
                </a:extLst>
              </a:tr>
              <a:tr h="51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Visir/ skyddsglasögon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Ja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230438"/>
                  </a:ext>
                </a:extLst>
              </a:tr>
            </a:tbl>
          </a:graphicData>
        </a:graphic>
      </p:graphicFrame>
      <p:sp>
        <p:nvSpPr>
          <p:cNvPr id="15" name="Rektangel med rundade hörn 14"/>
          <p:cNvSpPr/>
          <p:nvPr/>
        </p:nvSpPr>
        <p:spPr>
          <a:xfrm>
            <a:off x="3553906" y="3395111"/>
            <a:ext cx="3285617" cy="30308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3"/>
          <p:cNvSpPr>
            <a:spLocks noGrp="1"/>
          </p:cNvSpPr>
          <p:nvPr>
            <p:ph type="title"/>
          </p:nvPr>
        </p:nvSpPr>
        <p:spPr>
          <a:xfrm>
            <a:off x="7509646" y="930619"/>
            <a:ext cx="4217518" cy="631626"/>
          </a:xfrm>
        </p:spPr>
        <p:txBody>
          <a:bodyPr/>
          <a:lstStyle/>
          <a:p>
            <a:pPr algn="ctr"/>
            <a:r>
              <a:rPr lang="sv-SE" dirty="0" err="1" smtClean="0"/>
              <a:t>Quiz</a:t>
            </a:r>
            <a:r>
              <a:rPr lang="sv-SE" dirty="0" smtClean="0"/>
              <a:t> skyddsutrustning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161110" y="2274641"/>
            <a:ext cx="31510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Klicka framåt en gång för att avslöja rätt svar i tabellen</a:t>
            </a:r>
            <a:endParaRPr lang="sv-SE" dirty="0"/>
          </a:p>
        </p:txBody>
      </p:sp>
      <p:sp>
        <p:nvSpPr>
          <p:cNvPr id="10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7235703" y="6243400"/>
            <a:ext cx="3600000" cy="365125"/>
          </a:xfrm>
        </p:spPr>
        <p:txBody>
          <a:bodyPr/>
          <a:lstStyle/>
          <a:p>
            <a:r>
              <a:rPr lang="sv-SE" dirty="0" smtClean="0"/>
              <a:t>Smittskydd Vårdhygien 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5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560</TotalTime>
  <Words>376</Words>
  <Application>Microsoft Office PowerPoint</Application>
  <PresentationFormat>Bredbild</PresentationFormat>
  <Paragraphs>70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Office-tema</vt:lpstr>
      <vt:lpstr>Hur smittar luftvägsinfektioner?</vt:lpstr>
      <vt:lpstr>Skyddsutrustning vid luftvägsinfektion</vt:lpstr>
      <vt:lpstr>Situationer med ökad risk för smitta</vt:lpstr>
      <vt:lpstr>Handskar och plastförkläden vid smittsamma luftvägsinfektioner?</vt:lpstr>
      <vt:lpstr>Smittsamhetsbedömning för smittsamma luftvägsinfektioner</vt:lpstr>
      <vt:lpstr>Quiz skyddsutrustning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Björserud Sara</dc:creator>
  <cp:lastModifiedBy>Thuresson Linda</cp:lastModifiedBy>
  <cp:revision>51</cp:revision>
  <dcterms:created xsi:type="dcterms:W3CDTF">2023-11-01T14:20:55Z</dcterms:created>
  <dcterms:modified xsi:type="dcterms:W3CDTF">2025-06-12T09:22:29Z</dcterms:modified>
</cp:coreProperties>
</file>