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65" r:id="rId3"/>
    <p:sldId id="256" r:id="rId4"/>
    <p:sldId id="257" r:id="rId5"/>
    <p:sldId id="258" r:id="rId6"/>
    <p:sldId id="260" r:id="rId7"/>
    <p:sldId id="267" r:id="rId8"/>
    <p:sldId id="263" r:id="rId9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B8B"/>
    <a:srgbClr val="FF2D2D"/>
    <a:srgbClr val="FFC5C5"/>
    <a:srgbClr val="FFF7F7"/>
    <a:srgbClr val="CC0000"/>
    <a:srgbClr val="FFD9D9"/>
    <a:srgbClr val="FFE5E5"/>
    <a:srgbClr val="FF5757"/>
    <a:srgbClr val="FF4343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DE276-57DD-4A79-9DC9-0414B58583F9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77373-920D-4377-B943-BE7D2C94AF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589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949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241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0030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44000" y="1800000"/>
            <a:ext cx="4104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716000" y="3348000"/>
            <a:ext cx="4104000" cy="131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4572000" y="5949950"/>
            <a:ext cx="417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-1" y="856800"/>
            <a:ext cx="4212000" cy="6021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 smtClean="0"/>
              <a:t>För att infoga bild: </a:t>
            </a:r>
            <a:br>
              <a:rPr lang="sv-SE" dirty="0" smtClean="0"/>
            </a:br>
            <a:r>
              <a:rPr lang="sv-SE" dirty="0" smtClean="0"/>
              <a:t>1) Klicka här för att markera bildramen. </a:t>
            </a:r>
            <a:br>
              <a:rPr lang="sv-SE" dirty="0" smtClean="0"/>
            </a:br>
            <a:r>
              <a:rPr lang="sv-SE" dirty="0" smtClean="0"/>
              <a:t>2a) Välj bild från "Bildbank": Klicka på knappen ”Bildbank” i verktygsfältet ovan. </a:t>
            </a:r>
            <a:br>
              <a:rPr lang="sv-SE" dirty="0" smtClean="0"/>
            </a:br>
            <a:r>
              <a:rPr lang="sv-SE" dirty="0" smtClean="0"/>
              <a:t>2b) Välj bild från egen hårddisk: Klicka på ikonen nedan.</a:t>
            </a:r>
          </a:p>
        </p:txBody>
      </p:sp>
    </p:spTree>
    <p:extLst>
      <p:ext uri="{BB962C8B-B14F-4D97-AF65-F5344CB8AC3E}">
        <p14:creationId xmlns:p14="http://schemas.microsoft.com/office/powerpoint/2010/main" val="1108328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4ED8-2C48-4E7E-992A-DA2289A35D78}" type="datetime1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smtClean="0"/>
              <a:t>Patientkontrakt 2019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3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300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4000" y="1800000"/>
            <a:ext cx="7200000" cy="1310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4000" y="3348000"/>
            <a:ext cx="7200000" cy="7020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C6F4-40A6-4DBF-BE55-7BFFED56DF40}" type="datetime1">
              <a:rPr lang="sv-SE" smtClean="0"/>
              <a:t>2023-11-17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smtClean="0"/>
              <a:t>Patientkontrakt 2019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840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DD77B-1C9C-4418-A73F-B58C139E9BAA}" type="datetime1">
              <a:rPr lang="sv-SE" smtClean="0"/>
              <a:t>2023-11-17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smtClean="0"/>
              <a:t>Patientkontrakt 2019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5004048" y="2780928"/>
            <a:ext cx="3240088" cy="26635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att infoga objekt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5"/>
          </p:nvPr>
        </p:nvSpPr>
        <p:spPr>
          <a:xfrm>
            <a:off x="971600" y="2780928"/>
            <a:ext cx="3816350" cy="266447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9235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2000" y="1411200"/>
            <a:ext cx="7272000" cy="648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Klicka här för enradig rubrik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1E50-38C2-4A23-B27E-27A45BFEED9E}" type="datetime1">
              <a:rPr lang="sv-SE" smtClean="0"/>
              <a:t>2023-11-17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smtClean="0"/>
              <a:t>Patientkontrakt 2019</a:t>
            </a:r>
            <a:endParaRPr lang="sv-SE" sz="800" b="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4" hasCustomPrompt="1"/>
          </p:nvPr>
        </p:nvSpPr>
        <p:spPr>
          <a:xfrm>
            <a:off x="1115616" y="2276872"/>
            <a:ext cx="7127875" cy="25906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att infoga objekt</a:t>
            </a: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43608" y="5085184"/>
            <a:ext cx="7200900" cy="360362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sv-SE" dirty="0" smtClean="0"/>
              <a:t>Klicka här för att lägga till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3730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fritt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BA7D-D295-4105-BD44-D2688DE64DDF}" type="datetime1">
              <a:rPr lang="sv-SE" smtClean="0"/>
              <a:t>2023-11-17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sv-SE" smtClean="0"/>
              <a:t>Patientkontrakt 2019</a:t>
            </a:r>
            <a:endParaRPr lang="sv-SE" sz="800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395288" y="5949950"/>
            <a:ext cx="83534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395288" y="1080000"/>
            <a:ext cx="8353425" cy="468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80354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CA0C-67BF-4D09-928D-0DB62689BDA2}" type="datetime1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Patientkontrakt 2019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7355-4098-4610-B2F7-FDD98A0915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61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0598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08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62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046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687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71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301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87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49B9-1E03-4AF0-8EFB-87776E35C51E}" type="datetimeFigureOut">
              <a:rPr lang="sv-SE" smtClean="0"/>
              <a:t>2023-11-17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DD466-E406-4919-9D0D-6FD0797974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813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718071" cy="216024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AB431EB2-3C74-47D2-8BD6-19897FF967C1}" type="datetime1">
              <a:rPr lang="sv-SE" smtClean="0"/>
              <a:t>2023-11-17</a:t>
            </a:fld>
            <a:endParaRPr lang="sv-SE" dirty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782800"/>
            <a:ext cx="7272000" cy="2662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4000" y="6184800"/>
            <a:ext cx="5184000" cy="205681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="1">
                <a:solidFill>
                  <a:schemeClr val="accent6"/>
                </a:solidFill>
              </a:defRPr>
            </a:lvl1pPr>
          </a:lstStyle>
          <a:p>
            <a:r>
              <a:rPr lang="sv-SE" smtClean="0"/>
              <a:t>Patientkontrakt 2019</a:t>
            </a:r>
            <a:endParaRPr lang="sv-SE" sz="800" b="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608" y="6496484"/>
            <a:ext cx="718071" cy="183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4378D-1D2D-4DB9-B9D8-A6B719AA004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13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1920" y="0"/>
            <a:ext cx="9182161" cy="85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020" y="6156790"/>
            <a:ext cx="1770892" cy="48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45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sv-SE" dirty="0" smtClean="0"/>
              <a:t>Förklaring kontaktkarta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369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7200" i="1" dirty="0" smtClean="0"/>
              <a:t>Kontaktkartan är ett redskap för </a:t>
            </a:r>
            <a:r>
              <a:rPr lang="sv-SE" sz="7200" i="1" dirty="0" smtClean="0"/>
              <a:t>patient och anhöriga. </a:t>
            </a:r>
            <a:r>
              <a:rPr lang="sv-SE" sz="7200" i="1" dirty="0" smtClean="0"/>
              <a:t/>
            </a:r>
            <a:br>
              <a:rPr lang="sv-SE" sz="7200" i="1" dirty="0" smtClean="0"/>
            </a:br>
            <a:r>
              <a:rPr lang="sv-SE" sz="7200" i="1" dirty="0" smtClean="0"/>
              <a:t>Syfte att tydligöra alla nya kontakter i samband med </a:t>
            </a:r>
            <a:r>
              <a:rPr lang="sv-SE" sz="7200" i="1" dirty="0" smtClean="0"/>
              <a:t>tex övergången</a:t>
            </a:r>
            <a:r>
              <a:rPr lang="sv-SE" sz="7200" i="1" dirty="0" smtClean="0"/>
              <a:t>.</a:t>
            </a:r>
          </a:p>
          <a:p>
            <a:pPr marL="0" indent="0">
              <a:buNone/>
            </a:pPr>
            <a:endParaRPr lang="sv-SE" sz="7200" i="1" dirty="0" smtClean="0"/>
          </a:p>
          <a:p>
            <a:pPr>
              <a:lnSpc>
                <a:spcPct val="170000"/>
              </a:lnSpc>
            </a:pPr>
            <a:r>
              <a:rPr lang="sv-SE" sz="7200" dirty="0" smtClean="0"/>
              <a:t>Upprättas vid introbesök el habiliteringsplanering efter behov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Patienten äger sin kontaktkarta, men vi kan hjälpa till att revidera</a:t>
            </a:r>
            <a:endParaRPr lang="sv-SE" sz="7200" i="1" dirty="0" smtClean="0"/>
          </a:p>
          <a:p>
            <a:pPr>
              <a:lnSpc>
                <a:spcPct val="170000"/>
              </a:lnSpc>
            </a:pPr>
            <a:r>
              <a:rPr lang="sv-SE" sz="7200" dirty="0" smtClean="0"/>
              <a:t>Färger på boxarna efter individens behov och förutsättningar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Ta bort/lägg till boxar efter behov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Tydliggör vilka kontakter som fungerar bra/dåligt/saknas</a:t>
            </a:r>
          </a:p>
          <a:p>
            <a:pPr>
              <a:lnSpc>
                <a:spcPct val="170000"/>
              </a:lnSpc>
            </a:pPr>
            <a:r>
              <a:rPr lang="sv-SE" sz="7200" dirty="0"/>
              <a:t>Kan scannas in vid habiliteringsplan, men sparas inte i övrigt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Tydliggör om kontakten rör individens eller föräldrarnas behov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Kartan kan fungera som utgångspunkt vid prioriteringsdiskussion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Ifyllandet kan användas som hemläxa för ökad självständighet</a:t>
            </a:r>
          </a:p>
          <a:p>
            <a:pPr>
              <a:lnSpc>
                <a:spcPct val="170000"/>
              </a:lnSpc>
            </a:pPr>
            <a:r>
              <a:rPr lang="sv-SE" sz="7200" dirty="0" smtClean="0"/>
              <a:t>Föräldrar kan vilja ha kartan digitalt så de kan hålla den aktuell </a:t>
            </a:r>
          </a:p>
          <a:p>
            <a:pPr marL="0" indent="0">
              <a:buNone/>
            </a:pPr>
            <a:endParaRPr lang="sv-SE" i="1" dirty="0" smtClean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757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2276872"/>
            <a:ext cx="2047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med rundade hörn 3"/>
          <p:cNvSpPr/>
          <p:nvPr/>
        </p:nvSpPr>
        <p:spPr>
          <a:xfrm>
            <a:off x="3131840" y="3933056"/>
            <a:ext cx="2880320" cy="504056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Anna Andersson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6300192" y="3848497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Team </a:t>
            </a:r>
            <a:r>
              <a:rPr lang="sv-SE" sz="1200" b="1" dirty="0" err="1" smtClean="0">
                <a:solidFill>
                  <a:schemeClr val="tx1"/>
                </a:solidFill>
              </a:rPr>
              <a:t>Olmed</a:t>
            </a:r>
            <a:r>
              <a:rPr lang="sv-SE" sz="1200" b="1" dirty="0" smtClean="0">
                <a:solidFill>
                  <a:schemeClr val="tx1"/>
                </a:solidFill>
              </a:rPr>
              <a:t/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323528" y="188640"/>
            <a:ext cx="1382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Kontaktkarta</a:t>
            </a:r>
          </a:p>
          <a:p>
            <a:r>
              <a:rPr lang="sv-SE" dirty="0" smtClean="0"/>
              <a:t>Datum</a:t>
            </a:r>
          </a:p>
          <a:p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6300192" y="1049568"/>
            <a:ext cx="2232248" cy="15121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Habiliteringscentrum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18" name="Rektangel med rundade hörn 17"/>
          <p:cNvSpPr/>
          <p:nvPr/>
        </p:nvSpPr>
        <p:spPr>
          <a:xfrm>
            <a:off x="2159732" y="5092134"/>
            <a:ext cx="2232248" cy="9361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Tandvården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19" name="Rektangel med rundade hörn 18"/>
          <p:cNvSpPr/>
          <p:nvPr/>
        </p:nvSpPr>
        <p:spPr>
          <a:xfrm>
            <a:off x="590090" y="3848497"/>
            <a:ext cx="2232248" cy="93610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Ortopedmottagningen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0" name="Rektangel med rundade hörn 19"/>
          <p:cNvSpPr/>
          <p:nvPr/>
        </p:nvSpPr>
        <p:spPr>
          <a:xfrm>
            <a:off x="6300192" y="2708920"/>
            <a:ext cx="2232248" cy="93610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Hjälpmedelscentralen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1" name="Rektangel med rundade hörn 20"/>
          <p:cNvSpPr/>
          <p:nvPr/>
        </p:nvSpPr>
        <p:spPr>
          <a:xfrm>
            <a:off x="876070" y="1300582"/>
            <a:ext cx="2232248" cy="9361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Neurologen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467544" y="2586423"/>
            <a:ext cx="2232248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Vuxenpsykiatrin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3455876" y="548680"/>
            <a:ext cx="2232248" cy="103566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/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b="1" dirty="0" smtClean="0">
                <a:solidFill>
                  <a:schemeClr val="tx1"/>
                </a:solidFill>
              </a:rPr>
              <a:t>Vårdcentral</a:t>
            </a:r>
            <a:r>
              <a:rPr lang="sv-SE" sz="1200" dirty="0" smtClean="0">
                <a:solidFill>
                  <a:schemeClr val="tx1"/>
                </a:solidFill>
              </a:rPr>
              <a:t/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Vårdsamordnare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 Telefon</a:t>
            </a:r>
            <a:endParaRPr lang="sv-SE" sz="1200" dirty="0">
              <a:solidFill>
                <a:schemeClr val="tx1"/>
              </a:solidFill>
            </a:endParaRPr>
          </a:p>
          <a:p>
            <a:r>
              <a:rPr lang="sv-SE" sz="1200" dirty="0" smtClean="0">
                <a:solidFill>
                  <a:schemeClr val="tx1"/>
                </a:solidFill>
              </a:rPr>
              <a:t>Distriktsläkare</a:t>
            </a:r>
          </a:p>
          <a:p>
            <a:r>
              <a:rPr lang="sv-SE" sz="1200" dirty="0">
                <a:solidFill>
                  <a:schemeClr val="tx1"/>
                </a:solidFill>
              </a:rPr>
              <a:t>Namn Telefon</a:t>
            </a:r>
          </a:p>
          <a:p>
            <a:endParaRPr lang="sv-SE" sz="1200" dirty="0" smtClean="0">
              <a:solidFill>
                <a:schemeClr val="tx1"/>
              </a:solidFill>
            </a:endParaRPr>
          </a:p>
        </p:txBody>
      </p:sp>
      <p:sp>
        <p:nvSpPr>
          <p:cNvPr id="17" name="Rektangel med rundade hörn 16"/>
          <p:cNvSpPr/>
          <p:nvPr/>
        </p:nvSpPr>
        <p:spPr>
          <a:xfrm>
            <a:off x="6084168" y="5301208"/>
            <a:ext cx="2808312" cy="1296144"/>
          </a:xfrm>
          <a:prstGeom prst="roundRect">
            <a:avLst/>
          </a:prstGeom>
          <a:solidFill>
            <a:schemeClr val="tx1"/>
          </a:solidFill>
          <a:ln w="60325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b="1" dirty="0" smtClean="0">
                <a:solidFill>
                  <a:srgbClr val="FFFF00"/>
                </a:solidFill>
              </a:rPr>
              <a:t>Vid akut sjukdom:        Ring 112</a:t>
            </a:r>
            <a:br>
              <a:rPr lang="sv-SE" sz="1400" b="1" dirty="0" smtClean="0">
                <a:solidFill>
                  <a:srgbClr val="FFFF00"/>
                </a:solidFill>
              </a:rPr>
            </a:br>
            <a:endParaRPr lang="sv-SE" sz="1400" b="1" dirty="0" smtClean="0">
              <a:solidFill>
                <a:srgbClr val="FFFF00"/>
              </a:solidFill>
            </a:endParaRPr>
          </a:p>
          <a:p>
            <a:r>
              <a:rPr lang="sv-SE" sz="1400" b="1" dirty="0" smtClean="0">
                <a:solidFill>
                  <a:srgbClr val="FFFF00"/>
                </a:solidFill>
              </a:rPr>
              <a:t>Sjukdomsrådgivning:   Ring 1177</a:t>
            </a:r>
            <a:br>
              <a:rPr lang="sv-SE" sz="1400" b="1" dirty="0" smtClean="0">
                <a:solidFill>
                  <a:srgbClr val="FFFF00"/>
                </a:solidFill>
              </a:rPr>
            </a:br>
            <a:endParaRPr lang="sv-SE" sz="1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622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2276872"/>
            <a:ext cx="2047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med rundade hörn 3"/>
          <p:cNvSpPr/>
          <p:nvPr/>
        </p:nvSpPr>
        <p:spPr>
          <a:xfrm>
            <a:off x="3131840" y="3933056"/>
            <a:ext cx="2880320" cy="504056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Mitt Namn (en färgskala)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395536" y="3848497"/>
            <a:ext cx="2232248" cy="936104"/>
          </a:xfrm>
          <a:prstGeom prst="roundRect">
            <a:avLst/>
          </a:prstGeom>
          <a:solidFill>
            <a:srgbClr val="FFF7F7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Team </a:t>
            </a:r>
            <a:r>
              <a:rPr lang="sv-SE" sz="1200" b="1" dirty="0" err="1" smtClean="0">
                <a:solidFill>
                  <a:schemeClr val="tx1"/>
                </a:solidFill>
              </a:rPr>
              <a:t>Olmed</a:t>
            </a:r>
            <a:r>
              <a:rPr lang="sv-SE" sz="1200" b="1" dirty="0" smtClean="0">
                <a:solidFill>
                  <a:schemeClr val="tx1"/>
                </a:solidFill>
              </a:rPr>
              <a:t/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323528" y="188640"/>
            <a:ext cx="1382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Kontaktkarta</a:t>
            </a:r>
          </a:p>
          <a:p>
            <a:r>
              <a:rPr lang="sv-SE" dirty="0" smtClean="0"/>
              <a:t>Datum</a:t>
            </a:r>
          </a:p>
          <a:p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3419872" y="240844"/>
            <a:ext cx="2592287" cy="151216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bg1"/>
                </a:solidFill>
              </a:rPr>
              <a:t>Habiliteringscentrum</a:t>
            </a:r>
            <a:br>
              <a:rPr lang="sv-SE" sz="1200" b="1" dirty="0" smtClean="0">
                <a:solidFill>
                  <a:schemeClr val="bg1"/>
                </a:solidFill>
              </a:rPr>
            </a:br>
            <a:r>
              <a:rPr lang="sv-SE" sz="1200" i="1" dirty="0" smtClean="0">
                <a:solidFill>
                  <a:schemeClr val="bg1"/>
                </a:solidFill>
              </a:rPr>
              <a:t>Kurator </a:t>
            </a:r>
            <a:r>
              <a:rPr lang="sv-SE" sz="1200" dirty="0" smtClean="0">
                <a:solidFill>
                  <a:schemeClr val="bg1"/>
                </a:solidFill>
              </a:rPr>
              <a:t/>
            </a:r>
            <a:br>
              <a:rPr lang="sv-SE" sz="1200" dirty="0" smtClean="0">
                <a:solidFill>
                  <a:schemeClr val="bg1"/>
                </a:solidFill>
              </a:rPr>
            </a:br>
            <a:r>
              <a:rPr lang="sv-SE" sz="1200" dirty="0" smtClean="0">
                <a:solidFill>
                  <a:schemeClr val="bg1"/>
                </a:solidFill>
              </a:rPr>
              <a:t>Anna Andersson tel. 12345 </a:t>
            </a:r>
          </a:p>
          <a:p>
            <a:r>
              <a:rPr lang="sv-SE" sz="1200" i="1" dirty="0" smtClean="0">
                <a:solidFill>
                  <a:schemeClr val="bg1"/>
                </a:solidFill>
              </a:rPr>
              <a:t>Arbetsterapeut </a:t>
            </a:r>
            <a:r>
              <a:rPr lang="sv-SE" sz="1200" dirty="0" smtClean="0">
                <a:solidFill>
                  <a:schemeClr val="bg1"/>
                </a:solidFill>
              </a:rPr>
              <a:t/>
            </a:r>
            <a:br>
              <a:rPr lang="sv-SE" sz="1200" dirty="0" smtClean="0">
                <a:solidFill>
                  <a:schemeClr val="bg1"/>
                </a:solidFill>
              </a:rPr>
            </a:br>
            <a:r>
              <a:rPr lang="sv-SE" sz="1200" dirty="0" smtClean="0">
                <a:solidFill>
                  <a:schemeClr val="bg1"/>
                </a:solidFill>
              </a:rPr>
              <a:t>Sten Stensson tel. 12346</a:t>
            </a:r>
          </a:p>
        </p:txBody>
      </p:sp>
      <p:sp>
        <p:nvSpPr>
          <p:cNvPr id="18" name="Rektangel med rundade hörn 17"/>
          <p:cNvSpPr/>
          <p:nvPr/>
        </p:nvSpPr>
        <p:spPr>
          <a:xfrm>
            <a:off x="248060" y="2594632"/>
            <a:ext cx="2232248" cy="936104"/>
          </a:xfrm>
          <a:prstGeom prst="roundRect">
            <a:avLst/>
          </a:prstGeom>
          <a:solidFill>
            <a:srgbClr val="FFC5C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Tandvården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19" name="Rektangel med rundade hörn 18"/>
          <p:cNvSpPr/>
          <p:nvPr/>
        </p:nvSpPr>
        <p:spPr>
          <a:xfrm>
            <a:off x="3444485" y="5068253"/>
            <a:ext cx="2232248" cy="936104"/>
          </a:xfrm>
          <a:prstGeom prst="roundRect">
            <a:avLst/>
          </a:pr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Ortopedmottagning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0" name="Rektangel med rundade hörn 19"/>
          <p:cNvSpPr/>
          <p:nvPr/>
        </p:nvSpPr>
        <p:spPr>
          <a:xfrm>
            <a:off x="755576" y="5073745"/>
            <a:ext cx="2232248" cy="936104"/>
          </a:xfrm>
          <a:prstGeom prst="round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Hjälpmedelscentralen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1" name="Rektangel med rundade hörn 20"/>
          <p:cNvSpPr/>
          <p:nvPr/>
        </p:nvSpPr>
        <p:spPr>
          <a:xfrm>
            <a:off x="6588224" y="3969060"/>
            <a:ext cx="2232248" cy="936104"/>
          </a:xfrm>
          <a:prstGeom prst="roundRect">
            <a:avLst/>
          </a:prstGeom>
          <a:solidFill>
            <a:srgbClr val="FF8B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Neurologen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6588224" y="2558898"/>
            <a:ext cx="2232248" cy="936104"/>
          </a:xfrm>
          <a:prstGeom prst="roundRect">
            <a:avLst/>
          </a:prstGeom>
          <a:solidFill>
            <a:srgbClr val="FF57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Vuxenpsykiatri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6260632" y="1147132"/>
            <a:ext cx="2232248" cy="936104"/>
          </a:xfrm>
          <a:prstGeom prst="roundRect">
            <a:avLst/>
          </a:prstGeom>
          <a:solidFill>
            <a:srgbClr val="E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Vårdcentral</a:t>
            </a:r>
            <a:r>
              <a:rPr lang="sv-SE" sz="1200" dirty="0" smtClean="0">
                <a:solidFill>
                  <a:schemeClr val="tx1"/>
                </a:solidFill>
              </a:rPr>
              <a:t/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 Vårdsamordnare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 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14" name="Rektangel med rundade hörn 13"/>
          <p:cNvSpPr/>
          <p:nvPr/>
        </p:nvSpPr>
        <p:spPr>
          <a:xfrm>
            <a:off x="611560" y="1284960"/>
            <a:ext cx="2232248" cy="936104"/>
          </a:xfrm>
          <a:prstGeom prst="roundRect">
            <a:avLst/>
          </a:prstGeom>
          <a:solidFill>
            <a:srgbClr val="FF8B8B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Sjukvård i andra län</a:t>
            </a:r>
            <a:br>
              <a:rPr lang="sv-SE" sz="1200" b="1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17" name="Rektangel med rundade hörn 16"/>
          <p:cNvSpPr/>
          <p:nvPr/>
        </p:nvSpPr>
        <p:spPr>
          <a:xfrm>
            <a:off x="6156176" y="5445225"/>
            <a:ext cx="2808312" cy="1296144"/>
          </a:xfrm>
          <a:prstGeom prst="roundRect">
            <a:avLst/>
          </a:prstGeom>
          <a:noFill/>
          <a:ln w="603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b="1" dirty="0" smtClean="0">
                <a:solidFill>
                  <a:srgbClr val="C00000"/>
                </a:solidFill>
              </a:rPr>
              <a:t>Vid akut sjukdom:        Ring 112</a:t>
            </a:r>
            <a:br>
              <a:rPr lang="sv-SE" sz="1400" b="1" dirty="0" smtClean="0">
                <a:solidFill>
                  <a:srgbClr val="C00000"/>
                </a:solidFill>
              </a:rPr>
            </a:br>
            <a:endParaRPr lang="sv-SE" sz="1400" b="1" dirty="0" smtClean="0">
              <a:solidFill>
                <a:srgbClr val="C00000"/>
              </a:solidFill>
            </a:endParaRPr>
          </a:p>
          <a:p>
            <a:r>
              <a:rPr lang="sv-SE" sz="1400" b="1" dirty="0" smtClean="0">
                <a:solidFill>
                  <a:srgbClr val="C00000"/>
                </a:solidFill>
              </a:rPr>
              <a:t>Sjukdomsrådgivning:   Ring 1177</a:t>
            </a:r>
            <a:br>
              <a:rPr lang="sv-SE" sz="1400" b="1" dirty="0" smtClean="0">
                <a:solidFill>
                  <a:srgbClr val="C00000"/>
                </a:solidFill>
              </a:rPr>
            </a:br>
            <a:endParaRPr lang="sv-SE" sz="1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904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2276872"/>
            <a:ext cx="2047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med rundade hörn 3"/>
          <p:cNvSpPr/>
          <p:nvPr/>
        </p:nvSpPr>
        <p:spPr>
          <a:xfrm>
            <a:off x="3131840" y="3933056"/>
            <a:ext cx="2880320" cy="504056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Mitt Namn (enkel)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Rektangel med rundade hörn 4"/>
          <p:cNvSpPr/>
          <p:nvPr/>
        </p:nvSpPr>
        <p:spPr>
          <a:xfrm>
            <a:off x="3524805" y="62068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5940152" y="1395175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8" name="Rektangel med rundade hörn 7"/>
          <p:cNvSpPr/>
          <p:nvPr/>
        </p:nvSpPr>
        <p:spPr>
          <a:xfrm>
            <a:off x="827584" y="134076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2195736" y="530120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0" name="Rektangel med rundade hörn 9"/>
          <p:cNvSpPr/>
          <p:nvPr/>
        </p:nvSpPr>
        <p:spPr>
          <a:xfrm>
            <a:off x="539552" y="420547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6228184" y="2890045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524306" y="278092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3" name="Rektangel med rundade hörn 12"/>
          <p:cNvSpPr/>
          <p:nvPr/>
        </p:nvSpPr>
        <p:spPr>
          <a:xfrm>
            <a:off x="6372200" y="4209800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323528" y="188640"/>
            <a:ext cx="1382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Kontaktkarta</a:t>
            </a:r>
          </a:p>
          <a:p>
            <a:r>
              <a:rPr lang="sv-SE" dirty="0" smtClean="0"/>
              <a:t>Datum</a:t>
            </a:r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6156176" y="5445225"/>
            <a:ext cx="2808312" cy="1296144"/>
          </a:xfrm>
          <a:prstGeom prst="roundRect">
            <a:avLst/>
          </a:prstGeom>
          <a:noFill/>
          <a:ln w="603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b="1" dirty="0" smtClean="0">
                <a:solidFill>
                  <a:srgbClr val="C00000"/>
                </a:solidFill>
              </a:rPr>
              <a:t>Vid akut sjukdom:        Ring 112</a:t>
            </a:r>
            <a:br>
              <a:rPr lang="sv-SE" sz="1400" b="1" dirty="0" smtClean="0">
                <a:solidFill>
                  <a:srgbClr val="C00000"/>
                </a:solidFill>
              </a:rPr>
            </a:br>
            <a:endParaRPr lang="sv-SE" sz="1400" b="1" dirty="0" smtClean="0">
              <a:solidFill>
                <a:srgbClr val="C00000"/>
              </a:solidFill>
            </a:endParaRPr>
          </a:p>
          <a:p>
            <a:r>
              <a:rPr lang="sv-SE" sz="1400" b="1" dirty="0" smtClean="0">
                <a:solidFill>
                  <a:srgbClr val="C00000"/>
                </a:solidFill>
              </a:rPr>
              <a:t>Sjukdomsrådgivning:   Ring 1177</a:t>
            </a:r>
            <a:br>
              <a:rPr lang="sv-SE" sz="1400" b="1" dirty="0" smtClean="0">
                <a:solidFill>
                  <a:srgbClr val="C00000"/>
                </a:solidFill>
              </a:rPr>
            </a:br>
            <a:endParaRPr lang="sv-SE" sz="1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09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6466"/>
            <a:ext cx="2047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med rundade hörn 3"/>
          <p:cNvSpPr/>
          <p:nvPr/>
        </p:nvSpPr>
        <p:spPr>
          <a:xfrm>
            <a:off x="3059832" y="3101747"/>
            <a:ext cx="2880320" cy="1695405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Patientens behov</a:t>
            </a:r>
            <a:endParaRPr lang="sv-SE" dirty="0">
              <a:solidFill>
                <a:schemeClr val="tx1"/>
              </a:solidFill>
            </a:endParaRPr>
          </a:p>
          <a:p>
            <a:pPr algn="ctr"/>
            <a:endParaRPr lang="sv-SE" dirty="0" smtClean="0">
              <a:solidFill>
                <a:schemeClr val="tx1"/>
              </a:solidFill>
            </a:endParaRPr>
          </a:p>
          <a:p>
            <a:pPr algn="ctr"/>
            <a:endParaRPr lang="sv-SE" dirty="0">
              <a:solidFill>
                <a:schemeClr val="tx1"/>
              </a:solidFill>
            </a:endParaRPr>
          </a:p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Rektangel med rundade hörn 4"/>
          <p:cNvSpPr/>
          <p:nvPr/>
        </p:nvSpPr>
        <p:spPr>
          <a:xfrm>
            <a:off x="6228184" y="1313917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8" name="Rektangel med rundade hörn 7"/>
          <p:cNvSpPr/>
          <p:nvPr/>
        </p:nvSpPr>
        <p:spPr>
          <a:xfrm>
            <a:off x="590090" y="134076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1139677" y="5373216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0" name="Rektangel med rundade hörn 9"/>
          <p:cNvSpPr/>
          <p:nvPr/>
        </p:nvSpPr>
        <p:spPr>
          <a:xfrm>
            <a:off x="539552" y="420547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6228184" y="2890045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524306" y="2780928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3" name="Rektangel med rundade hörn 12"/>
          <p:cNvSpPr/>
          <p:nvPr/>
        </p:nvSpPr>
        <p:spPr>
          <a:xfrm>
            <a:off x="6228184" y="4209800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14" name="Rektangel med rundade hörn 13"/>
          <p:cNvSpPr/>
          <p:nvPr/>
        </p:nvSpPr>
        <p:spPr>
          <a:xfrm>
            <a:off x="3827929" y="5351926"/>
            <a:ext cx="2232248" cy="936104"/>
          </a:xfrm>
          <a:prstGeom prst="roundRect">
            <a:avLst/>
          </a:prstGeom>
          <a:solidFill>
            <a:srgbClr val="D5F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Roll: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Namn: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Telefon:</a:t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Nästa möte: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323528" y="188640"/>
            <a:ext cx="1382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Kontaktkarta</a:t>
            </a:r>
          </a:p>
          <a:p>
            <a:r>
              <a:rPr lang="sv-SE" dirty="0" smtClean="0"/>
              <a:t>Datum</a:t>
            </a:r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3198652" y="2060848"/>
            <a:ext cx="2880320" cy="504056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Mitt Namn </a:t>
            </a:r>
            <a:br>
              <a:rPr lang="sv-SE" dirty="0" smtClean="0">
                <a:solidFill>
                  <a:schemeClr val="tx1"/>
                </a:solidFill>
              </a:rPr>
            </a:br>
            <a:r>
              <a:rPr lang="sv-SE" dirty="0" smtClean="0">
                <a:solidFill>
                  <a:schemeClr val="tx1"/>
                </a:solidFill>
              </a:rPr>
              <a:t>(enkel, mina behov)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6" name="Rektangel med rundade hörn 15"/>
          <p:cNvSpPr/>
          <p:nvPr/>
        </p:nvSpPr>
        <p:spPr>
          <a:xfrm>
            <a:off x="6156176" y="5445225"/>
            <a:ext cx="2808312" cy="1296144"/>
          </a:xfrm>
          <a:prstGeom prst="roundRect">
            <a:avLst/>
          </a:prstGeom>
          <a:noFill/>
          <a:ln w="603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b="1" dirty="0" smtClean="0">
                <a:solidFill>
                  <a:srgbClr val="C00000"/>
                </a:solidFill>
              </a:rPr>
              <a:t>Vid akut sjukdom:        Ring 112</a:t>
            </a:r>
            <a:br>
              <a:rPr lang="sv-SE" sz="1400" b="1" dirty="0" smtClean="0">
                <a:solidFill>
                  <a:srgbClr val="C00000"/>
                </a:solidFill>
              </a:rPr>
            </a:br>
            <a:endParaRPr lang="sv-SE" sz="1400" b="1" dirty="0" smtClean="0">
              <a:solidFill>
                <a:srgbClr val="C00000"/>
              </a:solidFill>
            </a:endParaRPr>
          </a:p>
          <a:p>
            <a:r>
              <a:rPr lang="sv-SE" sz="1400" b="1" dirty="0" smtClean="0">
                <a:solidFill>
                  <a:srgbClr val="C00000"/>
                </a:solidFill>
              </a:rPr>
              <a:t>Sjukdomsrådgivning:   Ring 1177</a:t>
            </a:r>
            <a:br>
              <a:rPr lang="sv-SE" sz="1400" b="1" dirty="0" smtClean="0">
                <a:solidFill>
                  <a:srgbClr val="C00000"/>
                </a:solidFill>
              </a:rPr>
            </a:br>
            <a:endParaRPr lang="sv-SE" sz="1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03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5517232"/>
            <a:ext cx="8229600" cy="608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600" dirty="0" smtClean="0"/>
              <a:t>Källa: Gränssnitt och samordning vid övergång till vuxensjukvård för barn- och ungdomshabiliteringens målgrupp. Nationellt system för kunskapsstyrning.</a:t>
            </a:r>
            <a:endParaRPr lang="sv-SE" sz="16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77" y="332656"/>
            <a:ext cx="8453245" cy="499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45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72CA0C-67BF-4D09-928D-0DB62689BDA2}" type="datetime1">
              <a:rPr kumimoji="0" lang="sv-SE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2023-11-17</a:t>
            </a:fld>
            <a:endParaRPr kumimoji="0" lang="sv-SE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8D0017"/>
                </a:solidFill>
                <a:effectLst/>
                <a:uLnTx/>
                <a:uFillTx/>
                <a:latin typeface="Arial"/>
              </a:rPr>
              <a:t>Patientkontrakt</a:t>
            </a:r>
            <a:endParaRPr kumimoji="0" lang="sv-SE" sz="1000" b="1" i="0" u="none" strike="noStrike" kern="1200" cap="none" spc="0" normalizeH="0" baseline="0" noProof="0" dirty="0">
              <a:ln>
                <a:noFill/>
              </a:ln>
              <a:solidFill>
                <a:srgbClr val="8D0017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03"/>
          <a:stretch/>
        </p:blipFill>
        <p:spPr>
          <a:xfrm>
            <a:off x="682563" y="2992326"/>
            <a:ext cx="6723680" cy="3100970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692967" y="1868095"/>
            <a:ext cx="5895257" cy="100492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Vårdgivare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och patient 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skapar </a:t>
            </a: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tillsammans,</a:t>
            </a: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b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innehållet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speglar 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vad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som ska ske i </a:t>
            </a: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vårdkontakterna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</a:t>
            </a: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/>
            </a:r>
            <a:b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när</a:t>
            </a: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det ska ske och 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vem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patienten ska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vända sig till.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Hur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det </a:t>
            </a: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utformas utgår alltid från patientens egna </a:t>
            </a:r>
            <a:b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</a:b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förutsättningar och 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vilja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Rubrik 10"/>
          <p:cNvSpPr>
            <a:spLocks noGrp="1"/>
          </p:cNvSpPr>
          <p:nvPr>
            <p:ph type="title"/>
          </p:nvPr>
        </p:nvSpPr>
        <p:spPr>
          <a:xfrm>
            <a:off x="539552" y="1130576"/>
            <a:ext cx="7272000" cy="648000"/>
          </a:xfrm>
        </p:spPr>
        <p:txBody>
          <a:bodyPr/>
          <a:lstStyle/>
          <a:p>
            <a:r>
              <a:rPr lang="sv-SE" dirty="0" err="1" smtClean="0"/>
              <a:t>Patientkontrakt</a:t>
            </a:r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3050" y="-27384"/>
            <a:ext cx="3447461" cy="301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00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Region Jönköpings län">
  <a:themeElements>
    <a:clrScheme name="Landstinget Rö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1001E"/>
      </a:accent1>
      <a:accent2>
        <a:srgbClr val="DC1A12"/>
      </a:accent2>
      <a:accent3>
        <a:srgbClr val="F36E6F"/>
      </a:accent3>
      <a:accent4>
        <a:srgbClr val="FBC7B5"/>
      </a:accent4>
      <a:accent5>
        <a:srgbClr val="DC1A12"/>
      </a:accent5>
      <a:accent6>
        <a:srgbClr val="8D0017"/>
      </a:accent6>
      <a:hlink>
        <a:srgbClr val="000000"/>
      </a:hlink>
      <a:folHlink>
        <a:srgbClr val="000000"/>
      </a:folHlink>
    </a:clrScheme>
    <a:fontScheme name="Landstinget Jönköping">
      <a:majorFont>
        <a:latin typeface="Arial"/>
        <a:ea typeface="Bryant Light"/>
        <a:cs typeface="Bryant Light"/>
      </a:majorFont>
      <a:minorFont>
        <a:latin typeface="Arial"/>
        <a:ea typeface="Bryant Regular"/>
        <a:cs typeface="Bryant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566</Words>
  <Application>Microsoft Office PowerPoint</Application>
  <PresentationFormat>Bildspel på skärmen (4:3)</PresentationFormat>
  <Paragraphs>150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Arial</vt:lpstr>
      <vt:lpstr>Bryant Light</vt:lpstr>
      <vt:lpstr>Bryant Regular</vt:lpstr>
      <vt:lpstr>Calibri</vt:lpstr>
      <vt:lpstr>Office-tema</vt:lpstr>
      <vt:lpstr>1_Region Jönköpings län</vt:lpstr>
      <vt:lpstr>Förklaring kontaktkarta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Patientkontrakt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Norén Anna-Maria</dc:creator>
  <cp:lastModifiedBy>Norén Anna-Maria</cp:lastModifiedBy>
  <cp:revision>26</cp:revision>
  <cp:lastPrinted>2020-01-16T07:08:36Z</cp:lastPrinted>
  <dcterms:created xsi:type="dcterms:W3CDTF">2019-05-22T08:14:26Z</dcterms:created>
  <dcterms:modified xsi:type="dcterms:W3CDTF">2023-11-17T14:18:54Z</dcterms:modified>
</cp:coreProperties>
</file>