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8" r:id="rId3"/>
    <p:sldId id="259" r:id="rId4"/>
    <p:sldId id="268" r:id="rId5"/>
    <p:sldId id="262" r:id="rId6"/>
    <p:sldId id="263" r:id="rId7"/>
    <p:sldId id="264" r:id="rId8"/>
    <p:sldId id="265" r:id="rId9"/>
    <p:sldId id="261" r:id="rId10"/>
    <p:sldId id="269" r:id="rId11"/>
    <p:sldId id="271" r:id="rId12"/>
    <p:sldId id="276" r:id="rId13"/>
    <p:sldId id="267" r:id="rId14"/>
    <p:sldId id="272" r:id="rId15"/>
    <p:sldId id="273" r:id="rId16"/>
    <p:sldId id="274" r:id="rId17"/>
    <p:sldId id="275"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FF9900"/>
    <a:srgbClr val="CC6600"/>
    <a:srgbClr val="FECE5B"/>
    <a:srgbClr val="A2E5FA"/>
    <a:srgbClr val="ABB8F1"/>
    <a:srgbClr val="C4ECB0"/>
    <a:srgbClr val="5DBAFF"/>
    <a:srgbClr val="B1063A"/>
    <a:srgbClr val="AE1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698" autoAdjust="0"/>
  </p:normalViewPr>
  <p:slideViewPr>
    <p:cSldViewPr snapToGrid="0">
      <p:cViewPr varScale="1">
        <p:scale>
          <a:sx n="50" d="100"/>
          <a:sy n="50" d="100"/>
        </p:scale>
        <p:origin x="124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2023-11-24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a:t>
            </a:fld>
            <a:endParaRPr lang="sv-SE"/>
          </a:p>
        </p:txBody>
      </p:sp>
    </p:spTree>
    <p:extLst>
      <p:ext uri="{BB962C8B-B14F-4D97-AF65-F5344CB8AC3E}">
        <p14:creationId xmlns:p14="http://schemas.microsoft.com/office/powerpoint/2010/main" val="146397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7</a:t>
            </a:fld>
            <a:endParaRPr lang="sv-SE"/>
          </a:p>
        </p:txBody>
      </p:sp>
    </p:spTree>
    <p:extLst>
      <p:ext uri="{BB962C8B-B14F-4D97-AF65-F5344CB8AC3E}">
        <p14:creationId xmlns:p14="http://schemas.microsoft.com/office/powerpoint/2010/main" val="124648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10</a:t>
            </a:fld>
            <a:endParaRPr lang="sv-SE"/>
          </a:p>
        </p:txBody>
      </p:sp>
    </p:spTree>
    <p:extLst>
      <p:ext uri="{BB962C8B-B14F-4D97-AF65-F5344CB8AC3E}">
        <p14:creationId xmlns:p14="http://schemas.microsoft.com/office/powerpoint/2010/main" val="130747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11</a:t>
            </a:fld>
            <a:endParaRPr lang="sv-SE"/>
          </a:p>
        </p:txBody>
      </p:sp>
    </p:spTree>
    <p:extLst>
      <p:ext uri="{BB962C8B-B14F-4D97-AF65-F5344CB8AC3E}">
        <p14:creationId xmlns:p14="http://schemas.microsoft.com/office/powerpoint/2010/main" val="93288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baseline="0" dirty="0" smtClean="0">
              <a:solidFill>
                <a:schemeClr val="tx1"/>
              </a:solidFill>
              <a:effectLst/>
              <a:latin typeface="+mn-lt"/>
              <a:ea typeface="+mn-ea"/>
              <a:cs typeface="+mn-cs"/>
            </a:endParaRPr>
          </a:p>
          <a:p>
            <a:endParaRPr lang="sv-SE" sz="1200" kern="1200" baseline="0" dirty="0" smtClean="0">
              <a:solidFill>
                <a:schemeClr val="tx1"/>
              </a:solidFill>
              <a:effectLst/>
              <a:latin typeface="+mn-lt"/>
              <a:ea typeface="+mn-ea"/>
              <a:cs typeface="+mn-cs"/>
            </a:endParaRPr>
          </a:p>
          <a:p>
            <a:endParaRPr lang="sv-SE" sz="1200" kern="1200" baseline="0" dirty="0" smtClean="0">
              <a:solidFill>
                <a:schemeClr val="tx1"/>
              </a:solidFill>
              <a:effectLst/>
              <a:latin typeface="+mn-lt"/>
              <a:ea typeface="+mn-ea"/>
              <a:cs typeface="+mn-cs"/>
            </a:endParaRPr>
          </a:p>
          <a:p>
            <a:endParaRPr lang="sv-SE" sz="1200" kern="1200" baseline="0" dirty="0" smtClean="0">
              <a:solidFill>
                <a:schemeClr val="tx1"/>
              </a:solidFill>
              <a:effectLst/>
              <a:latin typeface="+mn-lt"/>
              <a:ea typeface="+mn-ea"/>
              <a:cs typeface="+mn-cs"/>
            </a:endParaRPr>
          </a:p>
          <a:p>
            <a:endParaRPr lang="sv-SE" sz="1200" kern="1200" baseline="0" dirty="0" smtClean="0">
              <a:solidFill>
                <a:schemeClr val="tx1"/>
              </a:solidFill>
              <a:effectLst/>
              <a:latin typeface="+mn-lt"/>
              <a:ea typeface="+mn-ea"/>
              <a:cs typeface="+mn-cs"/>
            </a:endParaRPr>
          </a:p>
          <a:p>
            <a:endParaRPr lang="sv-SE" sz="1200" kern="1200" baseline="0" dirty="0" smtClean="0">
              <a:solidFill>
                <a:schemeClr val="tx1"/>
              </a:solidFill>
              <a:effectLst/>
              <a:latin typeface="+mn-lt"/>
              <a:ea typeface="+mn-ea"/>
              <a:cs typeface="+mn-cs"/>
            </a:endParaRPr>
          </a:p>
          <a:p>
            <a:endParaRPr lang="sv-SE" sz="1200" kern="1200" baseline="0" dirty="0" smtClean="0">
              <a:solidFill>
                <a:schemeClr val="tx1"/>
              </a:solidFill>
              <a:effectLst/>
              <a:latin typeface="+mn-lt"/>
              <a:ea typeface="+mn-ea"/>
              <a:cs typeface="+mn-cs"/>
            </a:endParaRPr>
          </a:p>
          <a:p>
            <a:endParaRPr lang="sv-SE" sz="1200" kern="1200" baseline="0" dirty="0" smtClean="0">
              <a:solidFill>
                <a:schemeClr val="tx1"/>
              </a:solidFill>
              <a:effectLst/>
              <a:latin typeface="+mn-lt"/>
              <a:ea typeface="+mn-ea"/>
              <a:cs typeface="+mn-cs"/>
            </a:endParaRPr>
          </a:p>
          <a:p>
            <a:endParaRPr lang="sv-SE" sz="1200" kern="1200" baseline="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a:t>
            </a:r>
          </a:p>
          <a:p>
            <a:endParaRPr lang="sv-SE" baseline="0" dirty="0" smtClean="0"/>
          </a:p>
          <a:p>
            <a:endParaRPr lang="sv-SE" baseline="0" dirty="0" smtClean="0"/>
          </a:p>
          <a:p>
            <a:endParaRPr lang="sv-SE" dirty="0" smtClean="0"/>
          </a:p>
        </p:txBody>
      </p:sp>
      <p:sp>
        <p:nvSpPr>
          <p:cNvPr id="4" name="Platshållare för bildnummer 3"/>
          <p:cNvSpPr>
            <a:spLocks noGrp="1"/>
          </p:cNvSpPr>
          <p:nvPr>
            <p:ph type="sldNum" sz="quarter" idx="10"/>
          </p:nvPr>
        </p:nvSpPr>
        <p:spPr/>
        <p:txBody>
          <a:bodyPr/>
          <a:lstStyle/>
          <a:p>
            <a:fld id="{6048704B-E6AF-4C66-88B6-B76772BB7469}" type="slidenum">
              <a:rPr lang="sv-SE" smtClean="0"/>
              <a:t>13</a:t>
            </a:fld>
            <a:endParaRPr lang="sv-SE" dirty="0"/>
          </a:p>
        </p:txBody>
      </p:sp>
    </p:spTree>
    <p:extLst>
      <p:ext uri="{BB962C8B-B14F-4D97-AF65-F5344CB8AC3E}">
        <p14:creationId xmlns:p14="http://schemas.microsoft.com/office/powerpoint/2010/main" val="136413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17</a:t>
            </a:fld>
            <a:endParaRPr lang="sv-SE"/>
          </a:p>
        </p:txBody>
      </p:sp>
    </p:spTree>
    <p:extLst>
      <p:ext uri="{BB962C8B-B14F-4D97-AF65-F5344CB8AC3E}">
        <p14:creationId xmlns:p14="http://schemas.microsoft.com/office/powerpoint/2010/main" val="739692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Frågestund, Cosmic BoS för patologi</a:t>
            </a:r>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fld id="{A8134A1F-0399-40F4-AFEF-7F63F9DE41D8}" type="datetime1">
              <a:rPr lang="sv-SE" smtClean="0"/>
              <a:t>2023-11-24</a:t>
            </a:fld>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53505EE-8ED4-4098-83E8-A84511DC6BA1}" type="datetime1">
              <a:rPr lang="sv-SE" smtClean="0"/>
              <a:t>2023-11-24</a:t>
            </a:fld>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Frågestund, Cosmic BoS för patologi</a:t>
            </a:r>
            <a:endParaRPr lang="sv-SE"/>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fld id="{C9B0BC5D-3F5C-4BA5-97E8-283C1100EADC}" type="datetime1">
              <a:rPr lang="sv-SE" smtClean="0"/>
              <a:t>2023-11-24</a:t>
            </a:fld>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Frågestund, Cosmic BoS för patologi</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fld id="{DF5DF062-A34B-4611-9856-42FA3FFE4EBE}" type="datetime1">
              <a:rPr lang="sv-SE" smtClean="0"/>
              <a:t>2023-11-24</a:t>
            </a:fld>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Frågestund, Cosmic BoS för patologi</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Frågestund, Cosmic BoS för patologi</a:t>
            </a:r>
            <a:endParaRPr lang="sv-SE"/>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fld id="{943C9D1D-7F7E-4EF2-8241-8E643CB0D7F4}" type="datetime1">
              <a:rPr lang="sv-SE" smtClean="0"/>
              <a:t>2023-11-24</a:t>
            </a:fld>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fld id="{6AFAA4C0-06D2-4F8D-B0D1-0E66FF8D782C}" type="datetime1">
              <a:rPr lang="sv-SE" smtClean="0"/>
              <a:t>2023-11-24</a:t>
            </a:fld>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Frågestund, Cosmic BoS för patologi</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hdr="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ebbsortiment.rjl.se/SearchResult.aspx?category=PAT&amp;description=Klinisk%20patologi"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lok.rjl.se/luvitportal/activities/onlinecoursedetails.aspx?inapp=1&amp;courseid=5533" TargetMode="External"/><Relationship Id="rId2" Type="http://schemas.openxmlformats.org/officeDocument/2006/relationships/hyperlink" Target="https://folkhalsaochsjukvard.rjl.se/administration/cosmic/cosmic---moduler-i-cosmic/overgangen-fran-ros-till-bos-for-patologi/?pageId=109698&amp;blockId=156961" TargetMode="External"/><Relationship Id="rId1" Type="http://schemas.openxmlformats.org/officeDocument/2006/relationships/slideLayout" Target="../slideLayouts/slideLayout5.xml"/><Relationship Id="rId5" Type="http://schemas.openxmlformats.org/officeDocument/2006/relationships/hyperlink" Target="https://folkhalsaochsjukvard.rjl.se/dokument/evo/cccc6329-d1bf-4f81-a9bf-73567eeb3042?pageId=109698" TargetMode="External"/><Relationship Id="rId4" Type="http://schemas.openxmlformats.org/officeDocument/2006/relationships/hyperlink" Target="https://play.mediaflowpro.com/ovp/16/78HEN09MOH"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folkhalsaochsjukvard.rjl.se/administration/cosmic/cosmic---moduler-i-cosmic/overgangen-fran-ros-till-bos-for-patologi/?pageId=109698&amp;blockId=156961"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folkhalsaochsjukvard.rjl.se/administration/cosmic/reservrutiner-och-felanmalan/?accordionAnchor=124176" TargetMode="External"/><Relationship Id="rId2" Type="http://schemas.openxmlformats.org/officeDocument/2006/relationships/hyperlink" Target="https://folkhalsaochsjukvard.rjl.se/vardstod/diagnostik/laboratoriemedicin/?accordionAnchor=28975"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Frågestund</a:t>
            </a:r>
            <a:br>
              <a:rPr lang="sv-SE" dirty="0" smtClean="0"/>
            </a:br>
            <a:r>
              <a:rPr lang="sv-SE" dirty="0" smtClean="0"/>
              <a:t>Cosmic BoS för patologi</a:t>
            </a:r>
            <a:endParaRPr lang="sv-SE" dirty="0"/>
          </a:p>
        </p:txBody>
      </p:sp>
      <p:sp>
        <p:nvSpPr>
          <p:cNvPr id="3" name="Underrubrik 2"/>
          <p:cNvSpPr>
            <a:spLocks noGrp="1"/>
          </p:cNvSpPr>
          <p:nvPr>
            <p:ph type="subTitle" idx="1"/>
          </p:nvPr>
        </p:nvSpPr>
        <p:spPr/>
        <p:txBody>
          <a:bodyPr/>
          <a:lstStyle/>
          <a:p>
            <a:r>
              <a:rPr lang="sv-SE" dirty="0" smtClean="0"/>
              <a:t>2023-11-15</a:t>
            </a:r>
          </a:p>
          <a:p>
            <a:r>
              <a:rPr lang="sv-SE" dirty="0" smtClean="0"/>
              <a:t>2023-11-22</a:t>
            </a:r>
            <a:endParaRPr lang="sv-SE" dirty="0"/>
          </a:p>
        </p:txBody>
      </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Frågestund, Cosmic BoS för patologi</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10</a:t>
            </a:fld>
            <a:endParaRPr lang="sv-SE"/>
          </a:p>
        </p:txBody>
      </p:sp>
      <p:sp>
        <p:nvSpPr>
          <p:cNvPr id="5" name="Platshållare för datum 4"/>
          <p:cNvSpPr>
            <a:spLocks noGrp="1"/>
          </p:cNvSpPr>
          <p:nvPr>
            <p:ph type="dt" sz="half" idx="10"/>
          </p:nvPr>
        </p:nvSpPr>
        <p:spPr/>
        <p:txBody>
          <a:bodyPr/>
          <a:lstStyle/>
          <a:p>
            <a:fld id="{A8134A1F-0399-40F4-AFEF-7F63F9DE41D8}" type="datetime1">
              <a:rPr lang="sv-SE" smtClean="0"/>
              <a:t>2023-11-24</a:t>
            </a:fld>
            <a:endParaRPr lang="sv-SE"/>
          </a:p>
        </p:txBody>
      </p:sp>
      <p:sp>
        <p:nvSpPr>
          <p:cNvPr id="7" name="Platshållare för bild 6"/>
          <p:cNvSpPr>
            <a:spLocks noGrp="1"/>
          </p:cNvSpPr>
          <p:nvPr>
            <p:ph type="pic" sz="quarter" idx="14"/>
          </p:nvPr>
        </p:nvSpPr>
        <p:spPr/>
      </p:sp>
      <p:sp>
        <p:nvSpPr>
          <p:cNvPr id="10" name="Rubrik 1"/>
          <p:cNvSpPr txBox="1">
            <a:spLocks/>
          </p:cNvSpPr>
          <p:nvPr/>
        </p:nvSpPr>
        <p:spPr>
          <a:xfrm>
            <a:off x="1421999" y="475650"/>
            <a:ext cx="9360000" cy="12960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a:lstStyle>
          <a:p>
            <a:r>
              <a:rPr lang="sv-SE" sz="2800" smtClean="0"/>
              <a:t>Beställning i ROS – Svar i BoS</a:t>
            </a:r>
            <a:endParaRPr lang="sv-SE" sz="2800" dirty="0"/>
          </a:p>
        </p:txBody>
      </p:sp>
      <p:sp>
        <p:nvSpPr>
          <p:cNvPr id="11" name="Platshållare för text 3"/>
          <p:cNvSpPr>
            <a:spLocks noGrp="1"/>
          </p:cNvSpPr>
          <p:nvPr>
            <p:ph type="body" sz="quarter" idx="13"/>
          </p:nvPr>
        </p:nvSpPr>
        <p:spPr>
          <a:xfrm>
            <a:off x="1422099" y="1842524"/>
            <a:ext cx="9359900" cy="3850875"/>
          </a:xfrm>
        </p:spPr>
        <p:txBody>
          <a:bodyPr/>
          <a:lstStyle/>
          <a:p>
            <a:pPr marL="0" indent="0">
              <a:buNone/>
            </a:pPr>
            <a:r>
              <a:rPr lang="sv-SE" sz="1800" dirty="0" smtClean="0"/>
              <a:t>Om remissen är skriven i ROS och svaret ska komma till BoS eller om pappersremiss är använd kommer svaret in med svarsmottagare ingen.</a:t>
            </a:r>
          </a:p>
          <a:p>
            <a:pPr marL="0" indent="0">
              <a:buNone/>
            </a:pPr>
            <a:r>
              <a:rPr lang="sv-SE" sz="1800" b="1" dirty="0" smtClean="0"/>
              <a:t>Daglig rutin måste finnas på enheterna för att kontrollera inkorg svar för att omrikta svar som inte har en angiven svarsmottagare. </a:t>
            </a:r>
            <a:endParaRPr lang="sv-SE" sz="1800" b="1" dirty="0"/>
          </a:p>
        </p:txBody>
      </p:sp>
      <p:pic>
        <p:nvPicPr>
          <p:cNvPr id="12" name="Bildobjekt 11"/>
          <p:cNvPicPr>
            <a:picLocks noChangeAspect="1"/>
          </p:cNvPicPr>
          <p:nvPr/>
        </p:nvPicPr>
        <p:blipFill rotWithShape="1">
          <a:blip r:embed="rId3"/>
          <a:srcRect l="11097" t="61247" r="13599" b="12530"/>
          <a:stretch/>
        </p:blipFill>
        <p:spPr>
          <a:xfrm>
            <a:off x="2372340" y="3864600"/>
            <a:ext cx="7459317" cy="1447800"/>
          </a:xfrm>
          <a:prstGeom prst="rect">
            <a:avLst/>
          </a:prstGeom>
        </p:spPr>
      </p:pic>
    </p:spTree>
    <p:extLst>
      <p:ext uri="{BB962C8B-B14F-4D97-AF65-F5344CB8AC3E}">
        <p14:creationId xmlns:p14="http://schemas.microsoft.com/office/powerpoint/2010/main" val="13733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9888" y="446914"/>
            <a:ext cx="9360000" cy="803388"/>
          </a:xfrm>
        </p:spPr>
        <p:txBody>
          <a:bodyPr/>
          <a:lstStyle/>
          <a:p>
            <a:r>
              <a:rPr lang="sv-SE" dirty="0" smtClean="0"/>
              <a:t>Kom ihåg</a:t>
            </a:r>
            <a:endParaRPr lang="sv-SE" dirty="0"/>
          </a:p>
        </p:txBody>
      </p:sp>
      <p:sp>
        <p:nvSpPr>
          <p:cNvPr id="3" name="Platshållare för sidfot 2"/>
          <p:cNvSpPr>
            <a:spLocks noGrp="1"/>
          </p:cNvSpPr>
          <p:nvPr>
            <p:ph type="ftr" sz="quarter" idx="11"/>
          </p:nvPr>
        </p:nvSpPr>
        <p:spPr/>
        <p:txBody>
          <a:bodyPr/>
          <a:lstStyle/>
          <a:p>
            <a:r>
              <a:rPr lang="sv-SE" smtClean="0"/>
              <a:t>Frågestund, Cosmic BoS för patologi</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11</a:t>
            </a:fld>
            <a:endParaRPr lang="sv-SE"/>
          </a:p>
        </p:txBody>
      </p:sp>
      <p:sp>
        <p:nvSpPr>
          <p:cNvPr id="5" name="Platshållare för datum 4"/>
          <p:cNvSpPr>
            <a:spLocks noGrp="1"/>
          </p:cNvSpPr>
          <p:nvPr>
            <p:ph type="dt" sz="half" idx="10"/>
          </p:nvPr>
        </p:nvSpPr>
        <p:spPr/>
        <p:txBody>
          <a:bodyPr/>
          <a:lstStyle/>
          <a:p>
            <a:fld id="{A8134A1F-0399-40F4-AFEF-7F63F9DE41D8}" type="datetime1">
              <a:rPr lang="sv-SE" smtClean="0"/>
              <a:t>2023-11-24</a:t>
            </a:fld>
            <a:endParaRPr lang="sv-SE"/>
          </a:p>
        </p:txBody>
      </p:sp>
      <p:sp>
        <p:nvSpPr>
          <p:cNvPr id="6" name="Platshållare för text 5"/>
          <p:cNvSpPr>
            <a:spLocks noGrp="1"/>
          </p:cNvSpPr>
          <p:nvPr>
            <p:ph type="body" sz="quarter" idx="13"/>
          </p:nvPr>
        </p:nvSpPr>
        <p:spPr>
          <a:xfrm>
            <a:off x="1079888" y="1417590"/>
            <a:ext cx="9529018" cy="3780000"/>
          </a:xfrm>
        </p:spPr>
        <p:txBody>
          <a:bodyPr/>
          <a:lstStyle/>
          <a:p>
            <a:pPr lvl="0">
              <a:lnSpc>
                <a:spcPct val="100000"/>
              </a:lnSpc>
              <a:spcAft>
                <a:spcPts val="600"/>
              </a:spcAft>
            </a:pPr>
            <a:r>
              <a:rPr lang="sv-SE" sz="1400" dirty="0"/>
              <a:t>Kontrollera att </a:t>
            </a:r>
            <a:r>
              <a:rPr lang="sv-SE" sz="1400" b="1" dirty="0"/>
              <a:t>rätt patologimall</a:t>
            </a:r>
            <a:r>
              <a:rPr lang="sv-SE" sz="1400" dirty="0"/>
              <a:t> är vald innan du börjar fylla i den. Vid byte av mall måste alla sökord fyllas i på nytt.</a:t>
            </a:r>
          </a:p>
          <a:p>
            <a:pPr lvl="0">
              <a:lnSpc>
                <a:spcPct val="100000"/>
              </a:lnSpc>
              <a:spcAft>
                <a:spcPts val="600"/>
              </a:spcAft>
            </a:pPr>
            <a:r>
              <a:rPr lang="sv-SE" sz="1400" dirty="0"/>
              <a:t>Vid SVF-förlopp ska en patologimall med prefix </a:t>
            </a:r>
            <a:r>
              <a:rPr lang="sv-SE" sz="1400" b="1" dirty="0"/>
              <a:t>*SVF_</a:t>
            </a:r>
            <a:r>
              <a:rPr lang="sv-SE" sz="1400" dirty="0"/>
              <a:t> väljas. </a:t>
            </a:r>
          </a:p>
          <a:p>
            <a:pPr lvl="0">
              <a:lnSpc>
                <a:spcPct val="100000"/>
              </a:lnSpc>
              <a:spcAft>
                <a:spcPts val="600"/>
              </a:spcAft>
            </a:pPr>
            <a:r>
              <a:rPr lang="sv-SE" sz="1400" dirty="0"/>
              <a:t>För att kunna spara beställningen måste </a:t>
            </a:r>
            <a:r>
              <a:rPr lang="sv-SE" sz="1400" i="1" dirty="0"/>
              <a:t>Beställare, Beställande enhet</a:t>
            </a:r>
            <a:r>
              <a:rPr lang="sv-SE" sz="1400" dirty="0"/>
              <a:t> och </a:t>
            </a:r>
            <a:r>
              <a:rPr lang="sv-SE" sz="1400" i="1" dirty="0"/>
              <a:t>Svarsmottagare</a:t>
            </a:r>
            <a:r>
              <a:rPr lang="sv-SE" sz="1400" dirty="0"/>
              <a:t> fyllas i.</a:t>
            </a:r>
          </a:p>
          <a:p>
            <a:pPr lvl="0">
              <a:lnSpc>
                <a:spcPct val="100000"/>
              </a:lnSpc>
              <a:spcAft>
                <a:spcPts val="600"/>
              </a:spcAft>
            </a:pPr>
            <a:r>
              <a:rPr lang="sv-SE" sz="1400" dirty="0"/>
              <a:t>Det går inte att byta patologimall efter att beställningen är sparad.</a:t>
            </a:r>
          </a:p>
          <a:p>
            <a:pPr lvl="0">
              <a:lnSpc>
                <a:spcPct val="100000"/>
              </a:lnSpc>
              <a:spcAft>
                <a:spcPts val="600"/>
              </a:spcAft>
            </a:pPr>
            <a:r>
              <a:rPr lang="sv-SE" sz="1400" dirty="0"/>
              <a:t>Fullständig och relevant </a:t>
            </a:r>
            <a:r>
              <a:rPr lang="sv-SE" sz="1400" b="1" dirty="0"/>
              <a:t>anamnes</a:t>
            </a:r>
            <a:r>
              <a:rPr lang="sv-SE" sz="1400" dirty="0"/>
              <a:t> ska fyllas i på varje beställning</a:t>
            </a:r>
            <a:r>
              <a:rPr lang="sv-SE" sz="1400" dirty="0" smtClean="0"/>
              <a:t>.</a:t>
            </a:r>
          </a:p>
          <a:p>
            <a:pPr lvl="0">
              <a:lnSpc>
                <a:spcPct val="100000"/>
              </a:lnSpc>
            </a:pPr>
            <a:r>
              <a:rPr lang="sv-SE" sz="1400" dirty="0"/>
              <a:t>Du kan komma direkt till provtagningshandboken genom att klicka på knappen </a:t>
            </a:r>
            <a:r>
              <a:rPr lang="sv-SE" sz="1400" b="1" dirty="0"/>
              <a:t>Provtagningsanvisning</a:t>
            </a:r>
            <a:r>
              <a:rPr lang="sv-SE" sz="1400" dirty="0"/>
              <a:t>. Sök på patologimallsnamnet för att hitta rätt provtagningsanvisning.</a:t>
            </a:r>
          </a:p>
          <a:p>
            <a:pPr lvl="0">
              <a:lnSpc>
                <a:spcPct val="100000"/>
              </a:lnSpc>
            </a:pPr>
            <a:r>
              <a:rPr lang="sv-SE" sz="1400" b="1" dirty="0"/>
              <a:t>Innan du skickar</a:t>
            </a:r>
            <a:r>
              <a:rPr lang="sv-SE" sz="1400" dirty="0"/>
              <a:t> beställningen, kontrollera att </a:t>
            </a:r>
            <a:r>
              <a:rPr lang="sv-SE" sz="1400" i="1" dirty="0"/>
              <a:t>antal provkärl </a:t>
            </a:r>
            <a:r>
              <a:rPr lang="sv-SE" sz="1400" dirty="0"/>
              <a:t>och information i beställningen stämmer med provetiketten på burkarna </a:t>
            </a:r>
          </a:p>
          <a:p>
            <a:pPr lvl="2">
              <a:spcAft>
                <a:spcPts val="600"/>
              </a:spcAft>
            </a:pPr>
            <a:r>
              <a:rPr lang="sv-SE" sz="1400" i="1" dirty="0"/>
              <a:t>Provlokalisation</a:t>
            </a:r>
            <a:endParaRPr lang="sv-SE" sz="1400" dirty="0"/>
          </a:p>
          <a:p>
            <a:pPr lvl="2">
              <a:spcAft>
                <a:spcPts val="600"/>
              </a:spcAft>
            </a:pPr>
            <a:r>
              <a:rPr lang="sv-SE" sz="1400" i="1" dirty="0"/>
              <a:t>Provmaterial</a:t>
            </a:r>
            <a:endParaRPr lang="sv-SE" sz="1400" dirty="0"/>
          </a:p>
          <a:p>
            <a:pPr lvl="2">
              <a:spcAft>
                <a:spcPts val="600"/>
              </a:spcAft>
            </a:pPr>
            <a:r>
              <a:rPr lang="sv-SE" sz="1400" i="1" dirty="0"/>
              <a:t>Verifieringsnummer</a:t>
            </a:r>
            <a:endParaRPr lang="sv-SE" sz="1400" dirty="0"/>
          </a:p>
          <a:p>
            <a:pPr lvl="2">
              <a:spcAft>
                <a:spcPts val="600"/>
              </a:spcAft>
            </a:pPr>
            <a:r>
              <a:rPr lang="sv-SE" sz="1400" i="1" dirty="0"/>
              <a:t>Beställningsidentitet (RID)</a:t>
            </a:r>
            <a:endParaRPr lang="sv-SE" sz="1400" dirty="0"/>
          </a:p>
          <a:p>
            <a:pPr lvl="0">
              <a:lnSpc>
                <a:spcPct val="100000"/>
              </a:lnSpc>
            </a:pPr>
            <a:r>
              <a:rPr lang="sv-SE" sz="1400" dirty="0"/>
              <a:t>Det är beställarens ansvar att kontrollera att prover är mottagna av patologen. Proverna är mottagna när beställningen får </a:t>
            </a:r>
            <a:r>
              <a:rPr lang="sv-SE" sz="1400" b="1" dirty="0"/>
              <a:t>status (5),</a:t>
            </a:r>
            <a:r>
              <a:rPr lang="sv-SE" sz="1400" dirty="0"/>
              <a:t> </a:t>
            </a:r>
            <a:r>
              <a:rPr lang="sv-SE" sz="1400" i="1" dirty="0"/>
              <a:t>prov mottaget på lab</a:t>
            </a:r>
            <a:r>
              <a:rPr lang="sv-SE" sz="1400" dirty="0"/>
              <a:t>.</a:t>
            </a:r>
          </a:p>
          <a:p>
            <a:pPr lvl="0">
              <a:spcAft>
                <a:spcPts val="600"/>
              </a:spcAft>
            </a:pPr>
            <a:endParaRPr lang="sv-SE" sz="1600" dirty="0"/>
          </a:p>
        </p:txBody>
      </p:sp>
      <p:pic>
        <p:nvPicPr>
          <p:cNvPr id="11" name="Bildobjekt 10"/>
          <p:cNvPicPr>
            <a:picLocks noChangeAspect="1"/>
          </p:cNvPicPr>
          <p:nvPr/>
        </p:nvPicPr>
        <p:blipFill rotWithShape="1">
          <a:blip r:embed="rId3">
            <a:extLst>
              <a:ext uri="{28A0092B-C50C-407E-A947-70E740481C1C}">
                <a14:useLocalDpi xmlns:a14="http://schemas.microsoft.com/office/drawing/2010/main" val="0"/>
              </a:ext>
            </a:extLst>
          </a:blip>
          <a:srcRect l="15547"/>
          <a:stretch/>
        </p:blipFill>
        <p:spPr>
          <a:xfrm>
            <a:off x="9685175" y="260965"/>
            <a:ext cx="2043210" cy="1857375"/>
          </a:xfrm>
          <a:prstGeom prst="rect">
            <a:avLst/>
          </a:prstGeom>
        </p:spPr>
      </p:pic>
    </p:spTree>
    <p:extLst>
      <p:ext uri="{BB962C8B-B14F-4D97-AF65-F5344CB8AC3E}">
        <p14:creationId xmlns:p14="http://schemas.microsoft.com/office/powerpoint/2010/main" val="172959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SVF-förlopp</a:t>
            </a:r>
            <a:endParaRPr lang="sv-SE" dirty="0"/>
          </a:p>
        </p:txBody>
      </p:sp>
      <p:sp>
        <p:nvSpPr>
          <p:cNvPr id="3" name="Platshållare för datum 2"/>
          <p:cNvSpPr>
            <a:spLocks noGrp="1"/>
          </p:cNvSpPr>
          <p:nvPr>
            <p:ph type="dt" sz="half" idx="10"/>
          </p:nvPr>
        </p:nvSpPr>
        <p:spPr/>
        <p:txBody>
          <a:bodyPr/>
          <a:lstStyle/>
          <a:p>
            <a:fld id="{353505EE-8ED4-4098-83E8-A84511DC6BA1}" type="datetime1">
              <a:rPr lang="sv-SE" smtClean="0"/>
              <a:t>2023-11-24</a:t>
            </a:fld>
            <a:endParaRPr lang="sv-SE"/>
          </a:p>
        </p:txBody>
      </p:sp>
      <p:sp>
        <p:nvSpPr>
          <p:cNvPr id="4" name="Platshållare för sidfot 3"/>
          <p:cNvSpPr>
            <a:spLocks noGrp="1"/>
          </p:cNvSpPr>
          <p:nvPr>
            <p:ph type="ftr" sz="quarter" idx="11"/>
          </p:nvPr>
        </p:nvSpPr>
        <p:spPr/>
        <p:txBody>
          <a:bodyPr/>
          <a:lstStyle/>
          <a:p>
            <a:r>
              <a:rPr lang="sv-SE" smtClean="0"/>
              <a:t>Frågestund, Cosmic BoS för patologi</a:t>
            </a:r>
            <a:endParaRPr lang="sv-SE"/>
          </a:p>
        </p:txBody>
      </p:sp>
      <p:sp>
        <p:nvSpPr>
          <p:cNvPr id="5" name="Platshållare för bildnummer 4"/>
          <p:cNvSpPr>
            <a:spLocks noGrp="1"/>
          </p:cNvSpPr>
          <p:nvPr>
            <p:ph type="sldNum" sz="quarter" idx="12"/>
          </p:nvPr>
        </p:nvSpPr>
        <p:spPr/>
        <p:txBody>
          <a:bodyPr/>
          <a:lstStyle/>
          <a:p>
            <a:fld id="{8EEB9E62-4301-493A-8C73-0409F1A2D539}" type="slidenum">
              <a:rPr lang="sv-SE" smtClean="0"/>
              <a:t>12</a:t>
            </a:fld>
            <a:endParaRPr lang="sv-SE"/>
          </a:p>
        </p:txBody>
      </p:sp>
      <p:sp>
        <p:nvSpPr>
          <p:cNvPr id="6" name="Platshållare för text 5"/>
          <p:cNvSpPr>
            <a:spLocks noGrp="1"/>
          </p:cNvSpPr>
          <p:nvPr>
            <p:ph type="body" sz="quarter" idx="13"/>
          </p:nvPr>
        </p:nvSpPr>
        <p:spPr>
          <a:xfrm>
            <a:off x="1077913" y="2196000"/>
            <a:ext cx="9359900" cy="1079215"/>
          </a:xfrm>
        </p:spPr>
        <p:txBody>
          <a:bodyPr/>
          <a:lstStyle/>
          <a:p>
            <a:r>
              <a:rPr lang="sv-SE" dirty="0" smtClean="0"/>
              <a:t>I BoS väljer man först vilken patologimall/analys som ska utföras. Inne i mallen fyller man i vilket SVF-förlopp som beställningen gäller.</a:t>
            </a:r>
          </a:p>
          <a:p>
            <a:endParaRPr lang="sv-SE" dirty="0"/>
          </a:p>
        </p:txBody>
      </p:sp>
      <p:sp>
        <p:nvSpPr>
          <p:cNvPr id="7" name="Platshållare för bild 6"/>
          <p:cNvSpPr>
            <a:spLocks noGrp="1"/>
          </p:cNvSpPr>
          <p:nvPr>
            <p:ph type="pic" sz="quarter" idx="14"/>
          </p:nvPr>
        </p:nvSpPr>
        <p:spPr/>
      </p:sp>
      <p:pic>
        <p:nvPicPr>
          <p:cNvPr id="1027" name="Bildobjekt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3371417"/>
            <a:ext cx="7905751" cy="2133600"/>
          </a:xfrm>
          <a:prstGeom prst="rect">
            <a:avLst/>
          </a:prstGeom>
          <a:noFill/>
          <a:ln w="9525">
            <a:solidFill>
              <a:srgbClr val="000000"/>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146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5400" dirty="0" smtClean="0"/>
              <a:t>Frågor</a:t>
            </a:r>
            <a:endParaRPr lang="sv-SE" sz="5400" dirty="0"/>
          </a:p>
        </p:txBody>
      </p:sp>
      <p:sp>
        <p:nvSpPr>
          <p:cNvPr id="3" name="Platshållare för sidfot 2"/>
          <p:cNvSpPr>
            <a:spLocks noGrp="1"/>
          </p:cNvSpPr>
          <p:nvPr>
            <p:ph type="ftr" sz="quarter" idx="11"/>
          </p:nvPr>
        </p:nvSpPr>
        <p:spPr/>
        <p:txBody>
          <a:bodyPr/>
          <a:lstStyle/>
          <a:p>
            <a:r>
              <a:rPr lang="sv-SE" dirty="0" smtClean="0"/>
              <a:t>Frågestund, Cosmic </a:t>
            </a:r>
            <a:r>
              <a:rPr lang="sv-SE" dirty="0" err="1" smtClean="0"/>
              <a:t>BoS</a:t>
            </a:r>
            <a:r>
              <a:rPr lang="sv-SE" dirty="0" smtClean="0"/>
              <a:t> för patologi</a:t>
            </a:r>
            <a:endParaRPr lang="sv-SE" dirty="0"/>
          </a:p>
        </p:txBody>
      </p:sp>
      <p:pic>
        <p:nvPicPr>
          <p:cNvPr id="2052" name="Picture 4" descr="Ställ frågor till kandidaterna till förtroendeposter 2021 —  Naturvetenskapliga Förenin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77" y="2436064"/>
            <a:ext cx="10923923" cy="3539936"/>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datum 3"/>
          <p:cNvSpPr>
            <a:spLocks noGrp="1"/>
          </p:cNvSpPr>
          <p:nvPr>
            <p:ph type="dt" sz="half" idx="10"/>
          </p:nvPr>
        </p:nvSpPr>
        <p:spPr/>
        <p:txBody>
          <a:bodyPr/>
          <a:lstStyle/>
          <a:p>
            <a:fld id="{38CD5F2F-8C0E-4B4B-B2BB-DEA58D2AC273}" type="datetime1">
              <a:rPr lang="sv-SE" smtClean="0"/>
              <a:t>2023-11-24</a:t>
            </a:fld>
            <a:endParaRPr lang="sv-SE" dirty="0"/>
          </a:p>
        </p:txBody>
      </p:sp>
      <p:sp>
        <p:nvSpPr>
          <p:cNvPr id="6" name="Platshållare för bildnummer 5"/>
          <p:cNvSpPr>
            <a:spLocks noGrp="1"/>
          </p:cNvSpPr>
          <p:nvPr>
            <p:ph type="sldNum" sz="quarter" idx="12"/>
          </p:nvPr>
        </p:nvSpPr>
        <p:spPr/>
        <p:txBody>
          <a:bodyPr/>
          <a:lstStyle/>
          <a:p>
            <a:r>
              <a:rPr lang="sv-SE" dirty="0" smtClean="0"/>
              <a:t>10</a:t>
            </a:r>
            <a:endParaRPr lang="sv-SE" dirty="0"/>
          </a:p>
        </p:txBody>
      </p:sp>
    </p:spTree>
    <p:extLst>
      <p:ext uri="{BB962C8B-B14F-4D97-AF65-F5344CB8AC3E}">
        <p14:creationId xmlns:p14="http://schemas.microsoft.com/office/powerpoint/2010/main" val="3694329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457200"/>
            <a:ext cx="9360000" cy="2162432"/>
          </a:xfrm>
        </p:spPr>
        <p:txBody>
          <a:bodyPr/>
          <a:lstStyle/>
          <a:p>
            <a:r>
              <a:rPr lang="sv-SE" sz="2400" dirty="0" smtClean="0">
                <a:solidFill>
                  <a:schemeClr val="tx1"/>
                </a:solidFill>
              </a:rPr>
              <a:t>Är </a:t>
            </a:r>
            <a:r>
              <a:rPr lang="sv-SE" sz="2400" dirty="0">
                <a:solidFill>
                  <a:schemeClr val="tx1"/>
                </a:solidFill>
              </a:rPr>
              <a:t>det </a:t>
            </a:r>
            <a:r>
              <a:rPr lang="sv-SE" sz="2400" dirty="0" smtClean="0">
                <a:solidFill>
                  <a:schemeClr val="tx1"/>
                </a:solidFill>
              </a:rPr>
              <a:t>samma förfarande vid beställning som i exempelvis klinisk kemi, att </a:t>
            </a:r>
            <a:r>
              <a:rPr lang="sv-SE" sz="2400" dirty="0">
                <a:solidFill>
                  <a:schemeClr val="tx1"/>
                </a:solidFill>
              </a:rPr>
              <a:t>vi bör </a:t>
            </a:r>
            <a:r>
              <a:rPr lang="sv-SE" sz="2400" i="1" u="sng" dirty="0">
                <a:solidFill>
                  <a:schemeClr val="tx1"/>
                </a:solidFill>
              </a:rPr>
              <a:t>skriva ut</a:t>
            </a:r>
            <a:r>
              <a:rPr lang="sv-SE" sz="2400" dirty="0">
                <a:solidFill>
                  <a:schemeClr val="tx1"/>
                </a:solidFill>
              </a:rPr>
              <a:t> etiketter och </a:t>
            </a:r>
            <a:r>
              <a:rPr lang="sv-SE" sz="2400" i="1" u="sng" dirty="0">
                <a:solidFill>
                  <a:schemeClr val="tx1"/>
                </a:solidFill>
              </a:rPr>
              <a:t>skicka</a:t>
            </a:r>
            <a:r>
              <a:rPr lang="sv-SE" sz="2400" dirty="0">
                <a:solidFill>
                  <a:schemeClr val="tx1"/>
                </a:solidFill>
              </a:rPr>
              <a:t> beställningen via ”Provtagningsunderlag</a:t>
            </a:r>
            <a:r>
              <a:rPr lang="sv-SE" sz="2400" dirty="0" smtClean="0">
                <a:solidFill>
                  <a:schemeClr val="tx1"/>
                </a:solidFill>
              </a:rPr>
              <a:t>”?</a:t>
            </a:r>
            <a:br>
              <a:rPr lang="sv-SE" sz="2400" dirty="0" smtClean="0">
                <a:solidFill>
                  <a:schemeClr val="tx1"/>
                </a:solidFill>
              </a:rPr>
            </a:br>
            <a:r>
              <a:rPr lang="sv-SE" sz="2400" dirty="0" smtClean="0">
                <a:solidFill>
                  <a:schemeClr val="tx1"/>
                </a:solidFill>
              </a:rPr>
              <a:t>Istället </a:t>
            </a:r>
            <a:r>
              <a:rPr lang="sv-SE" sz="2400" dirty="0">
                <a:solidFill>
                  <a:schemeClr val="tx1"/>
                </a:solidFill>
              </a:rPr>
              <a:t>för att skriva ut </a:t>
            </a:r>
            <a:r>
              <a:rPr lang="sv-SE" sz="2400" dirty="0" smtClean="0">
                <a:solidFill>
                  <a:schemeClr val="tx1"/>
                </a:solidFill>
              </a:rPr>
              <a:t>direkt från ”Beställning </a:t>
            </a:r>
            <a:r>
              <a:rPr lang="sv-SE" sz="2400" dirty="0" err="1" smtClean="0">
                <a:solidFill>
                  <a:schemeClr val="tx1"/>
                </a:solidFill>
              </a:rPr>
              <a:t>provbunden</a:t>
            </a:r>
            <a:r>
              <a:rPr lang="sv-SE" sz="2400" dirty="0" smtClean="0">
                <a:solidFill>
                  <a:schemeClr val="tx1"/>
                </a:solidFill>
              </a:rPr>
              <a:t>” </a:t>
            </a:r>
            <a:endParaRPr lang="sv-SE" sz="2400" dirty="0"/>
          </a:p>
        </p:txBody>
      </p:sp>
      <p:sp>
        <p:nvSpPr>
          <p:cNvPr id="3" name="Platshållare för datum 2"/>
          <p:cNvSpPr>
            <a:spLocks noGrp="1"/>
          </p:cNvSpPr>
          <p:nvPr>
            <p:ph type="dt" sz="half" idx="10"/>
          </p:nvPr>
        </p:nvSpPr>
        <p:spPr/>
        <p:txBody>
          <a:bodyPr/>
          <a:lstStyle/>
          <a:p>
            <a:fld id="{353505EE-8ED4-4098-83E8-A84511DC6BA1}" type="datetime1">
              <a:rPr lang="sv-SE" smtClean="0"/>
              <a:t>2023-11-24</a:t>
            </a:fld>
            <a:endParaRPr lang="sv-SE"/>
          </a:p>
        </p:txBody>
      </p:sp>
      <p:sp>
        <p:nvSpPr>
          <p:cNvPr id="4" name="Platshållare för sidfot 3"/>
          <p:cNvSpPr>
            <a:spLocks noGrp="1"/>
          </p:cNvSpPr>
          <p:nvPr>
            <p:ph type="ftr" sz="quarter" idx="11"/>
          </p:nvPr>
        </p:nvSpPr>
        <p:spPr/>
        <p:txBody>
          <a:bodyPr/>
          <a:lstStyle/>
          <a:p>
            <a:r>
              <a:rPr lang="sv-SE" smtClean="0"/>
              <a:t>Frågestund, Cosmic BoS för patologi</a:t>
            </a:r>
            <a:endParaRPr lang="sv-SE"/>
          </a:p>
        </p:txBody>
      </p:sp>
      <p:sp>
        <p:nvSpPr>
          <p:cNvPr id="5" name="Platshållare för bildnummer 4"/>
          <p:cNvSpPr>
            <a:spLocks noGrp="1"/>
          </p:cNvSpPr>
          <p:nvPr>
            <p:ph type="sldNum" sz="quarter" idx="12"/>
          </p:nvPr>
        </p:nvSpPr>
        <p:spPr/>
        <p:txBody>
          <a:bodyPr/>
          <a:lstStyle/>
          <a:p>
            <a:fld id="{8EEB9E62-4301-493A-8C73-0409F1A2D539}" type="slidenum">
              <a:rPr lang="sv-SE" smtClean="0"/>
              <a:t>14</a:t>
            </a:fld>
            <a:endParaRPr lang="sv-SE"/>
          </a:p>
        </p:txBody>
      </p:sp>
      <p:sp>
        <p:nvSpPr>
          <p:cNvPr id="6" name="Platshållare för text 5"/>
          <p:cNvSpPr>
            <a:spLocks noGrp="1"/>
          </p:cNvSpPr>
          <p:nvPr>
            <p:ph type="body" sz="quarter" idx="13"/>
          </p:nvPr>
        </p:nvSpPr>
        <p:spPr>
          <a:xfrm>
            <a:off x="1077913" y="2619632"/>
            <a:ext cx="9359900" cy="3356368"/>
          </a:xfrm>
        </p:spPr>
        <p:txBody>
          <a:bodyPr/>
          <a:lstStyle/>
          <a:p>
            <a:r>
              <a:rPr lang="sv-SE" dirty="0" smtClean="0"/>
              <a:t>Ja det är det. </a:t>
            </a:r>
            <a:endParaRPr lang="sv-SE" dirty="0"/>
          </a:p>
        </p:txBody>
      </p:sp>
      <p:sp>
        <p:nvSpPr>
          <p:cNvPr id="7" name="Platshållare för bild 6"/>
          <p:cNvSpPr>
            <a:spLocks noGrp="1"/>
          </p:cNvSpPr>
          <p:nvPr>
            <p:ph type="pic" sz="quarter" idx="14"/>
          </p:nvPr>
        </p:nvSpPr>
        <p:spPr/>
      </p:sp>
    </p:spTree>
    <p:extLst>
      <p:ext uri="{BB962C8B-B14F-4D97-AF65-F5344CB8AC3E}">
        <p14:creationId xmlns:p14="http://schemas.microsoft.com/office/powerpoint/2010/main" val="13678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schemeClr val="tx1"/>
                </a:solidFill>
              </a:rPr>
              <a:t>Kan man använda </a:t>
            </a:r>
            <a:r>
              <a:rPr lang="sv-SE" sz="2400" dirty="0" smtClean="0">
                <a:solidFill>
                  <a:schemeClr val="tx1"/>
                </a:solidFill>
              </a:rPr>
              <a:t>hela etiketten att </a:t>
            </a:r>
            <a:r>
              <a:rPr lang="sv-SE" sz="2400" dirty="0">
                <a:solidFill>
                  <a:schemeClr val="tx1"/>
                </a:solidFill>
              </a:rPr>
              <a:t>skriva </a:t>
            </a:r>
            <a:r>
              <a:rPr lang="sv-SE" sz="2400" dirty="0" smtClean="0">
                <a:solidFill>
                  <a:schemeClr val="tx1"/>
                </a:solidFill>
              </a:rPr>
              <a:t>på, för att all text ska få plats?</a:t>
            </a:r>
            <a:endParaRPr lang="sv-SE" sz="2400" dirty="0">
              <a:solidFill>
                <a:schemeClr val="tx1"/>
              </a:solidFill>
            </a:endParaRPr>
          </a:p>
        </p:txBody>
      </p:sp>
      <p:sp>
        <p:nvSpPr>
          <p:cNvPr id="3" name="Platshållare för datum 2"/>
          <p:cNvSpPr>
            <a:spLocks noGrp="1"/>
          </p:cNvSpPr>
          <p:nvPr>
            <p:ph type="dt" sz="half" idx="10"/>
          </p:nvPr>
        </p:nvSpPr>
        <p:spPr/>
        <p:txBody>
          <a:bodyPr/>
          <a:lstStyle/>
          <a:p>
            <a:fld id="{353505EE-8ED4-4098-83E8-A84511DC6BA1}" type="datetime1">
              <a:rPr lang="sv-SE" smtClean="0"/>
              <a:t>2023-11-24</a:t>
            </a:fld>
            <a:endParaRPr lang="sv-SE"/>
          </a:p>
        </p:txBody>
      </p:sp>
      <p:sp>
        <p:nvSpPr>
          <p:cNvPr id="4" name="Platshållare för sidfot 3"/>
          <p:cNvSpPr>
            <a:spLocks noGrp="1"/>
          </p:cNvSpPr>
          <p:nvPr>
            <p:ph type="ftr" sz="quarter" idx="11"/>
          </p:nvPr>
        </p:nvSpPr>
        <p:spPr/>
        <p:txBody>
          <a:bodyPr/>
          <a:lstStyle/>
          <a:p>
            <a:r>
              <a:rPr lang="sv-SE" smtClean="0"/>
              <a:t>Frågestund, Cosmic BoS för patologi</a:t>
            </a:r>
            <a:endParaRPr lang="sv-SE"/>
          </a:p>
        </p:txBody>
      </p:sp>
      <p:sp>
        <p:nvSpPr>
          <p:cNvPr id="5" name="Platshållare för bildnummer 4"/>
          <p:cNvSpPr>
            <a:spLocks noGrp="1"/>
          </p:cNvSpPr>
          <p:nvPr>
            <p:ph type="sldNum" sz="quarter" idx="12"/>
          </p:nvPr>
        </p:nvSpPr>
        <p:spPr/>
        <p:txBody>
          <a:bodyPr/>
          <a:lstStyle/>
          <a:p>
            <a:fld id="{8EEB9E62-4301-493A-8C73-0409F1A2D539}" type="slidenum">
              <a:rPr lang="sv-SE" smtClean="0"/>
              <a:t>15</a:t>
            </a:fld>
            <a:endParaRPr lang="sv-SE"/>
          </a:p>
        </p:txBody>
      </p:sp>
      <p:sp>
        <p:nvSpPr>
          <p:cNvPr id="6" name="Platshållare för text 5"/>
          <p:cNvSpPr>
            <a:spLocks noGrp="1"/>
          </p:cNvSpPr>
          <p:nvPr>
            <p:ph type="body" sz="quarter" idx="13"/>
          </p:nvPr>
        </p:nvSpPr>
        <p:spPr/>
        <p:txBody>
          <a:bodyPr/>
          <a:lstStyle/>
          <a:p>
            <a:r>
              <a:rPr lang="sv-SE" dirty="0" smtClean="0"/>
              <a:t>Ja så länge namn och personnummer syns tydligt på etiketten.</a:t>
            </a:r>
            <a:endParaRPr lang="sv-SE" dirty="0"/>
          </a:p>
        </p:txBody>
      </p:sp>
      <p:sp>
        <p:nvSpPr>
          <p:cNvPr id="7" name="Platshållare för bild 6"/>
          <p:cNvSpPr>
            <a:spLocks noGrp="1"/>
          </p:cNvSpPr>
          <p:nvPr>
            <p:ph type="pic" sz="quarter" idx="14"/>
          </p:nvPr>
        </p:nvSpPr>
        <p:spPr/>
      </p:sp>
    </p:spTree>
    <p:extLst>
      <p:ext uri="{BB962C8B-B14F-4D97-AF65-F5344CB8AC3E}">
        <p14:creationId xmlns:p14="http://schemas.microsoft.com/office/powerpoint/2010/main" val="352726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schemeClr val="tx1"/>
                </a:solidFill>
              </a:rPr>
              <a:t>Vad händer med gamla beställningar som man inte hinner/hunnit rensa bort i ROS? </a:t>
            </a:r>
            <a:r>
              <a:rPr lang="sv-SE" dirty="0">
                <a:solidFill>
                  <a:schemeClr val="tx1"/>
                </a:solidFill>
              </a:rPr>
              <a:t/>
            </a:r>
            <a:br>
              <a:rPr lang="sv-SE" dirty="0">
                <a:solidFill>
                  <a:schemeClr val="tx1"/>
                </a:solidFill>
              </a:rPr>
            </a:br>
            <a:endParaRPr lang="sv-SE" dirty="0"/>
          </a:p>
        </p:txBody>
      </p:sp>
      <p:sp>
        <p:nvSpPr>
          <p:cNvPr id="3" name="Platshållare för datum 2"/>
          <p:cNvSpPr>
            <a:spLocks noGrp="1"/>
          </p:cNvSpPr>
          <p:nvPr>
            <p:ph type="dt" sz="half" idx="10"/>
          </p:nvPr>
        </p:nvSpPr>
        <p:spPr/>
        <p:txBody>
          <a:bodyPr/>
          <a:lstStyle/>
          <a:p>
            <a:fld id="{353505EE-8ED4-4098-83E8-A84511DC6BA1}" type="datetime1">
              <a:rPr lang="sv-SE" smtClean="0"/>
              <a:t>2023-11-24</a:t>
            </a:fld>
            <a:endParaRPr lang="sv-SE"/>
          </a:p>
        </p:txBody>
      </p:sp>
      <p:sp>
        <p:nvSpPr>
          <p:cNvPr id="4" name="Platshållare för sidfot 3"/>
          <p:cNvSpPr>
            <a:spLocks noGrp="1"/>
          </p:cNvSpPr>
          <p:nvPr>
            <p:ph type="ftr" sz="quarter" idx="11"/>
          </p:nvPr>
        </p:nvSpPr>
        <p:spPr/>
        <p:txBody>
          <a:bodyPr/>
          <a:lstStyle/>
          <a:p>
            <a:r>
              <a:rPr lang="sv-SE" smtClean="0"/>
              <a:t>Frågestund, Cosmic BoS för patologi</a:t>
            </a:r>
            <a:endParaRPr lang="sv-SE"/>
          </a:p>
        </p:txBody>
      </p:sp>
      <p:sp>
        <p:nvSpPr>
          <p:cNvPr id="5" name="Platshållare för bildnummer 4"/>
          <p:cNvSpPr>
            <a:spLocks noGrp="1"/>
          </p:cNvSpPr>
          <p:nvPr>
            <p:ph type="sldNum" sz="quarter" idx="12"/>
          </p:nvPr>
        </p:nvSpPr>
        <p:spPr/>
        <p:txBody>
          <a:bodyPr/>
          <a:lstStyle/>
          <a:p>
            <a:fld id="{8EEB9E62-4301-493A-8C73-0409F1A2D539}" type="slidenum">
              <a:rPr lang="sv-SE" smtClean="0"/>
              <a:t>16</a:t>
            </a:fld>
            <a:endParaRPr lang="sv-SE"/>
          </a:p>
        </p:txBody>
      </p:sp>
      <p:sp>
        <p:nvSpPr>
          <p:cNvPr id="6" name="Platshållare för text 5"/>
          <p:cNvSpPr>
            <a:spLocks noGrp="1"/>
          </p:cNvSpPr>
          <p:nvPr>
            <p:ph type="body" sz="quarter" idx="13"/>
          </p:nvPr>
        </p:nvSpPr>
        <p:spPr/>
        <p:txBody>
          <a:bodyPr/>
          <a:lstStyle/>
          <a:p>
            <a:r>
              <a:rPr lang="sv-SE" dirty="0" smtClean="0"/>
              <a:t>De ligger kvar i ROS tills vidare.</a:t>
            </a:r>
            <a:endParaRPr lang="sv-SE" dirty="0"/>
          </a:p>
        </p:txBody>
      </p:sp>
      <p:sp>
        <p:nvSpPr>
          <p:cNvPr id="7" name="Platshållare för bild 6"/>
          <p:cNvSpPr>
            <a:spLocks noGrp="1"/>
          </p:cNvSpPr>
          <p:nvPr>
            <p:ph type="pic" sz="quarter" idx="14"/>
          </p:nvPr>
        </p:nvSpPr>
        <p:spPr/>
      </p:sp>
    </p:spTree>
    <p:extLst>
      <p:ext uri="{BB962C8B-B14F-4D97-AF65-F5344CB8AC3E}">
        <p14:creationId xmlns:p14="http://schemas.microsoft.com/office/powerpoint/2010/main" val="117810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7913" y="342000"/>
            <a:ext cx="9360000" cy="2820300"/>
          </a:xfrm>
        </p:spPr>
        <p:txBody>
          <a:bodyPr/>
          <a:lstStyle/>
          <a:p>
            <a:r>
              <a:rPr lang="sv-SE" sz="2000" dirty="0"/>
              <a:t> </a:t>
            </a:r>
            <a:br>
              <a:rPr lang="sv-SE" sz="2000" dirty="0"/>
            </a:br>
            <a:r>
              <a:rPr lang="sv-SE" sz="2000" dirty="0">
                <a:solidFill>
                  <a:schemeClr val="tx1"/>
                </a:solidFill>
              </a:rPr>
              <a:t>Inför införandet av </a:t>
            </a:r>
            <a:r>
              <a:rPr lang="sv-SE" sz="2000" dirty="0" err="1">
                <a:solidFill>
                  <a:schemeClr val="tx1"/>
                </a:solidFill>
              </a:rPr>
              <a:t>BoS</a:t>
            </a:r>
            <a:r>
              <a:rPr lang="sv-SE" sz="2000" dirty="0">
                <a:solidFill>
                  <a:schemeClr val="tx1"/>
                </a:solidFill>
              </a:rPr>
              <a:t> patologi bad hudkliniken om att mallen skulle likna den mall som fanns i </a:t>
            </a:r>
            <a:r>
              <a:rPr lang="sv-SE" sz="2000" dirty="0" err="1">
                <a:solidFill>
                  <a:schemeClr val="tx1"/>
                </a:solidFill>
              </a:rPr>
              <a:t>RoS</a:t>
            </a:r>
            <a:r>
              <a:rPr lang="sv-SE" sz="2000" dirty="0">
                <a:solidFill>
                  <a:schemeClr val="tx1"/>
                </a:solidFill>
              </a:rPr>
              <a:t> men så har det inte blivit. I </a:t>
            </a:r>
            <a:r>
              <a:rPr lang="sv-SE" sz="2000" dirty="0" err="1">
                <a:solidFill>
                  <a:schemeClr val="tx1"/>
                </a:solidFill>
              </a:rPr>
              <a:t>RoS</a:t>
            </a:r>
            <a:r>
              <a:rPr lang="sv-SE" sz="2000" dirty="0">
                <a:solidFill>
                  <a:schemeClr val="tx1"/>
                </a:solidFill>
              </a:rPr>
              <a:t> fick man upp en mall för hud och där kunde man under ”Prov utgörs av” välja mellan:</a:t>
            </a:r>
            <a:br>
              <a:rPr lang="sv-SE" sz="2000" dirty="0">
                <a:solidFill>
                  <a:schemeClr val="tx1"/>
                </a:solidFill>
              </a:rPr>
            </a:br>
            <a:r>
              <a:rPr lang="sv-SE" sz="2000" dirty="0" err="1">
                <a:solidFill>
                  <a:schemeClr val="tx1"/>
                </a:solidFill>
              </a:rPr>
              <a:t>Px</a:t>
            </a:r>
            <a:r>
              <a:rPr lang="sv-SE" sz="2000" dirty="0">
                <a:solidFill>
                  <a:schemeClr val="tx1"/>
                </a:solidFill>
              </a:rPr>
              <a:t>/stans</a:t>
            </a:r>
            <a:br>
              <a:rPr lang="sv-SE" sz="2000" dirty="0">
                <a:solidFill>
                  <a:schemeClr val="tx1"/>
                </a:solidFill>
              </a:rPr>
            </a:br>
            <a:r>
              <a:rPr lang="sv-SE" sz="2000" dirty="0">
                <a:solidFill>
                  <a:schemeClr val="tx1"/>
                </a:solidFill>
              </a:rPr>
              <a:t>Excision</a:t>
            </a:r>
            <a:br>
              <a:rPr lang="sv-SE" sz="2000" dirty="0">
                <a:solidFill>
                  <a:schemeClr val="tx1"/>
                </a:solidFill>
              </a:rPr>
            </a:br>
            <a:r>
              <a:rPr lang="sv-SE" sz="2000" dirty="0" err="1">
                <a:solidFill>
                  <a:schemeClr val="tx1"/>
                </a:solidFill>
              </a:rPr>
              <a:t>Kyrettage</a:t>
            </a:r>
            <a:r>
              <a:rPr lang="sv-SE" sz="2000" dirty="0">
                <a:solidFill>
                  <a:schemeClr val="tx1"/>
                </a:solidFill>
              </a:rPr>
              <a:t/>
            </a:r>
            <a:br>
              <a:rPr lang="sv-SE" sz="2000" dirty="0">
                <a:solidFill>
                  <a:schemeClr val="tx1"/>
                </a:solidFill>
              </a:rPr>
            </a:br>
            <a:r>
              <a:rPr lang="sv-SE" sz="2000" dirty="0">
                <a:solidFill>
                  <a:schemeClr val="tx1"/>
                </a:solidFill>
              </a:rPr>
              <a:t>Annat</a:t>
            </a:r>
            <a:br>
              <a:rPr lang="sv-SE" sz="2000" dirty="0">
                <a:solidFill>
                  <a:schemeClr val="tx1"/>
                </a:solidFill>
              </a:rPr>
            </a:br>
            <a:r>
              <a:rPr lang="sv-SE" sz="2000" dirty="0">
                <a:solidFill>
                  <a:schemeClr val="tx1"/>
                </a:solidFill>
              </a:rPr>
              <a:t>Och sedan skriva in vad ut vad provet utgörs av under rätt kategori. Det blir väldigt mycket text för läkare att skriva annars, även om det finns frasminnen. </a:t>
            </a:r>
            <a:r>
              <a:rPr lang="sv-SE" sz="1600" dirty="0"/>
              <a:t/>
            </a:r>
            <a:br>
              <a:rPr lang="sv-SE" sz="1600" dirty="0"/>
            </a:br>
            <a:endParaRPr lang="sv-SE" sz="1600" dirty="0"/>
          </a:p>
        </p:txBody>
      </p:sp>
      <p:sp>
        <p:nvSpPr>
          <p:cNvPr id="3" name="Platshållare för datum 2"/>
          <p:cNvSpPr>
            <a:spLocks noGrp="1"/>
          </p:cNvSpPr>
          <p:nvPr>
            <p:ph type="dt" sz="half" idx="10"/>
          </p:nvPr>
        </p:nvSpPr>
        <p:spPr/>
        <p:txBody>
          <a:bodyPr/>
          <a:lstStyle/>
          <a:p>
            <a:fld id="{353505EE-8ED4-4098-83E8-A84511DC6BA1}" type="datetime1">
              <a:rPr lang="sv-SE" smtClean="0"/>
              <a:t>2023-11-24</a:t>
            </a:fld>
            <a:endParaRPr lang="sv-SE"/>
          </a:p>
        </p:txBody>
      </p:sp>
      <p:sp>
        <p:nvSpPr>
          <p:cNvPr id="4" name="Platshållare för sidfot 3"/>
          <p:cNvSpPr>
            <a:spLocks noGrp="1"/>
          </p:cNvSpPr>
          <p:nvPr>
            <p:ph type="ftr" sz="quarter" idx="11"/>
          </p:nvPr>
        </p:nvSpPr>
        <p:spPr/>
        <p:txBody>
          <a:bodyPr/>
          <a:lstStyle/>
          <a:p>
            <a:r>
              <a:rPr lang="sv-SE" smtClean="0"/>
              <a:t>Frågestund, Cosmic BoS för patologi</a:t>
            </a:r>
            <a:endParaRPr lang="sv-SE"/>
          </a:p>
        </p:txBody>
      </p:sp>
      <p:sp>
        <p:nvSpPr>
          <p:cNvPr id="5" name="Platshållare för bildnummer 4"/>
          <p:cNvSpPr>
            <a:spLocks noGrp="1"/>
          </p:cNvSpPr>
          <p:nvPr>
            <p:ph type="sldNum" sz="quarter" idx="12"/>
          </p:nvPr>
        </p:nvSpPr>
        <p:spPr/>
        <p:txBody>
          <a:bodyPr/>
          <a:lstStyle/>
          <a:p>
            <a:fld id="{8EEB9E62-4301-493A-8C73-0409F1A2D539}" type="slidenum">
              <a:rPr lang="sv-SE" smtClean="0"/>
              <a:t>17</a:t>
            </a:fld>
            <a:endParaRPr lang="sv-SE"/>
          </a:p>
        </p:txBody>
      </p:sp>
      <p:sp>
        <p:nvSpPr>
          <p:cNvPr id="6" name="Platshållare för text 5"/>
          <p:cNvSpPr>
            <a:spLocks noGrp="1"/>
          </p:cNvSpPr>
          <p:nvPr>
            <p:ph type="body" sz="quarter" idx="13"/>
          </p:nvPr>
        </p:nvSpPr>
        <p:spPr>
          <a:xfrm>
            <a:off x="1078013" y="4720950"/>
            <a:ext cx="9359900" cy="1184550"/>
          </a:xfrm>
        </p:spPr>
        <p:txBody>
          <a:bodyPr/>
          <a:lstStyle/>
          <a:p>
            <a:r>
              <a:rPr lang="sv-SE" sz="2000" dirty="0"/>
              <a:t>Det här var inte möjligt att göra i </a:t>
            </a:r>
            <a:r>
              <a:rPr lang="sv-SE" sz="2000" dirty="0" err="1"/>
              <a:t>BoS</a:t>
            </a:r>
            <a:r>
              <a:rPr lang="sv-SE" sz="2000" dirty="0"/>
              <a:t> vi har därför skickat in förbättringsärende till </a:t>
            </a:r>
            <a:r>
              <a:rPr lang="sv-SE" sz="2000" dirty="0" err="1"/>
              <a:t>Cambio</a:t>
            </a:r>
            <a:r>
              <a:rPr lang="sv-SE" sz="2000" dirty="0"/>
              <a:t>. De arbetar med att ta fram en lösning.</a:t>
            </a:r>
          </a:p>
          <a:p>
            <a:endParaRPr lang="sv-SE" dirty="0"/>
          </a:p>
        </p:txBody>
      </p:sp>
      <p:sp>
        <p:nvSpPr>
          <p:cNvPr id="7" name="Platshållare för bild 6"/>
          <p:cNvSpPr>
            <a:spLocks noGrp="1"/>
          </p:cNvSpPr>
          <p:nvPr>
            <p:ph type="pic" sz="quarter" idx="14"/>
          </p:nvPr>
        </p:nvSpPr>
        <p:spPr/>
      </p:sp>
    </p:spTree>
    <p:extLst>
      <p:ext uri="{BB962C8B-B14F-4D97-AF65-F5344CB8AC3E}">
        <p14:creationId xmlns:p14="http://schemas.microsoft.com/office/powerpoint/2010/main" val="110595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9"/>
          <p:cNvSpPr>
            <a:spLocks noGrp="1"/>
          </p:cNvSpPr>
          <p:nvPr>
            <p:ph type="title"/>
          </p:nvPr>
        </p:nvSpPr>
        <p:spPr>
          <a:xfrm>
            <a:off x="1511743" y="428380"/>
            <a:ext cx="9180512" cy="746364"/>
          </a:xfrm>
        </p:spPr>
        <p:txBody>
          <a:bodyPr/>
          <a:lstStyle/>
          <a:p>
            <a:pPr algn="ctr"/>
            <a:r>
              <a:rPr lang="sv-SE" sz="7200" dirty="0" smtClean="0"/>
              <a:t>Välkomna</a:t>
            </a:r>
            <a:endParaRPr lang="sv-SE" sz="7200" dirty="0"/>
          </a:p>
        </p:txBody>
      </p:sp>
      <p:pic>
        <p:nvPicPr>
          <p:cNvPr id="9" name="Picture 2" descr="http://jkpportfolio01.jkp.ltjkpg.se:8085/ppt_varumarke_och_organisationens_grafik_rjl/api/v1/asset/213396/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6362" y="1639081"/>
            <a:ext cx="4931275" cy="3660245"/>
          </a:xfrm>
          <a:prstGeom prst="rect">
            <a:avLst/>
          </a:prstGeom>
          <a:noFill/>
          <a:extLst>
            <a:ext uri="{909E8E84-426E-40DD-AFC4-6F175D3DCCD1}">
              <a14:hiddenFill xmlns:a14="http://schemas.microsoft.com/office/drawing/2010/main">
                <a:solidFill>
                  <a:srgbClr val="FFFFFF"/>
                </a:solidFill>
              </a14:hiddenFill>
            </a:ext>
          </a:extLst>
        </p:spPr>
      </p:pic>
      <p:sp>
        <p:nvSpPr>
          <p:cNvPr id="10" name="Platshållare för datum 9"/>
          <p:cNvSpPr>
            <a:spLocks noGrp="1"/>
          </p:cNvSpPr>
          <p:nvPr>
            <p:ph type="dt" sz="half" idx="10"/>
          </p:nvPr>
        </p:nvSpPr>
        <p:spPr/>
        <p:txBody>
          <a:bodyPr/>
          <a:lstStyle/>
          <a:p>
            <a:fld id="{9B98908F-4417-4F53-91C7-219424689FCB}" type="datetime1">
              <a:rPr lang="sv-SE" smtClean="0"/>
              <a:t>2023-11-24</a:t>
            </a:fld>
            <a:endParaRPr lang="sv-SE"/>
          </a:p>
        </p:txBody>
      </p:sp>
      <p:sp>
        <p:nvSpPr>
          <p:cNvPr id="11" name="Platshållare för sidfot 10"/>
          <p:cNvSpPr>
            <a:spLocks noGrp="1"/>
          </p:cNvSpPr>
          <p:nvPr>
            <p:ph type="ftr" sz="quarter" idx="11"/>
          </p:nvPr>
        </p:nvSpPr>
        <p:spPr/>
        <p:txBody>
          <a:bodyPr/>
          <a:lstStyle/>
          <a:p>
            <a:r>
              <a:rPr lang="sv-SE" dirty="0" smtClean="0"/>
              <a:t>Frågestund, Cosmic BoS för patologi</a:t>
            </a:r>
            <a:endParaRPr lang="sv-SE" dirty="0"/>
          </a:p>
        </p:txBody>
      </p:sp>
      <p:sp>
        <p:nvSpPr>
          <p:cNvPr id="12" name="Platshållare för bildnummer 11"/>
          <p:cNvSpPr>
            <a:spLocks noGrp="1"/>
          </p:cNvSpPr>
          <p:nvPr>
            <p:ph type="sldNum" sz="quarter" idx="12"/>
          </p:nvPr>
        </p:nvSpPr>
        <p:spPr/>
        <p:txBody>
          <a:bodyPr/>
          <a:lstStyle/>
          <a:p>
            <a:fld id="{8EEB9E62-4301-493A-8C73-0409F1A2D539}" type="slidenum">
              <a:rPr lang="sv-SE" smtClean="0"/>
              <a:pPr/>
              <a:t>2</a:t>
            </a:fld>
            <a:endParaRPr lang="sv-SE"/>
          </a:p>
        </p:txBody>
      </p:sp>
    </p:spTree>
    <p:extLst>
      <p:ext uri="{BB962C8B-B14F-4D97-AF65-F5344CB8AC3E}">
        <p14:creationId xmlns:p14="http://schemas.microsoft.com/office/powerpoint/2010/main" val="123403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Vi som medverkar på frågestunderna</a:t>
            </a:r>
            <a:endParaRPr lang="sv-SE" dirty="0"/>
          </a:p>
        </p:txBody>
      </p:sp>
      <p:sp>
        <p:nvSpPr>
          <p:cNvPr id="3" name="Platshållare för sidfot 2"/>
          <p:cNvSpPr>
            <a:spLocks noGrp="1"/>
          </p:cNvSpPr>
          <p:nvPr>
            <p:ph type="ftr" sz="quarter" idx="11"/>
          </p:nvPr>
        </p:nvSpPr>
        <p:spPr/>
        <p:txBody>
          <a:bodyPr/>
          <a:lstStyle/>
          <a:p>
            <a:r>
              <a:rPr lang="sv-SE" smtClean="0"/>
              <a:t>Frågestund, Cosmic BoS för patologi</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3</a:t>
            </a:fld>
            <a:endParaRPr lang="sv-SE"/>
          </a:p>
        </p:txBody>
      </p:sp>
      <p:sp>
        <p:nvSpPr>
          <p:cNvPr id="5" name="Platshållare för datum 4"/>
          <p:cNvSpPr>
            <a:spLocks noGrp="1"/>
          </p:cNvSpPr>
          <p:nvPr>
            <p:ph type="dt" sz="half" idx="10"/>
          </p:nvPr>
        </p:nvSpPr>
        <p:spPr/>
        <p:txBody>
          <a:bodyPr/>
          <a:lstStyle/>
          <a:p>
            <a:fld id="{A8134A1F-0399-40F4-AFEF-7F63F9DE41D8}" type="datetime1">
              <a:rPr lang="sv-SE" smtClean="0"/>
              <a:t>2023-11-24</a:t>
            </a:fld>
            <a:endParaRPr lang="sv-SE"/>
          </a:p>
        </p:txBody>
      </p:sp>
      <p:sp>
        <p:nvSpPr>
          <p:cNvPr id="6" name="Platshållare för text 5"/>
          <p:cNvSpPr>
            <a:spLocks noGrp="1"/>
          </p:cNvSpPr>
          <p:nvPr>
            <p:ph type="body" sz="quarter" idx="13"/>
          </p:nvPr>
        </p:nvSpPr>
        <p:spPr/>
        <p:txBody>
          <a:bodyPr/>
          <a:lstStyle/>
          <a:p>
            <a:pPr marL="0" indent="0">
              <a:buNone/>
            </a:pPr>
            <a:r>
              <a:rPr lang="sv-SE" sz="1600" b="1" dirty="0">
                <a:solidFill>
                  <a:srgbClr val="82112B"/>
                </a:solidFill>
              </a:rPr>
              <a:t>Sektion E-hälsa</a:t>
            </a:r>
          </a:p>
          <a:p>
            <a:pPr marL="0" indent="0">
              <a:lnSpc>
                <a:spcPct val="100000"/>
              </a:lnSpc>
              <a:buNone/>
            </a:pPr>
            <a:r>
              <a:rPr lang="sv-SE" sz="1400" b="1" dirty="0"/>
              <a:t>Sara Sterner, </a:t>
            </a:r>
            <a:r>
              <a:rPr lang="sv-SE" sz="1400" dirty="0"/>
              <a:t>e-hälsoutvecklare </a:t>
            </a:r>
          </a:p>
          <a:p>
            <a:pPr marL="0" indent="0">
              <a:lnSpc>
                <a:spcPct val="100000"/>
              </a:lnSpc>
              <a:buNone/>
            </a:pPr>
            <a:r>
              <a:rPr lang="sv-SE" sz="1400" b="1" dirty="0"/>
              <a:t>Emily Tärneberg</a:t>
            </a:r>
            <a:r>
              <a:rPr lang="sv-SE" sz="1400" dirty="0"/>
              <a:t>, </a:t>
            </a:r>
            <a:r>
              <a:rPr lang="sv-SE" sz="1400" dirty="0" smtClean="0"/>
              <a:t>e-hälsoutvecklare</a:t>
            </a:r>
            <a:endParaRPr lang="sv-SE" sz="2400" dirty="0"/>
          </a:p>
          <a:p>
            <a:pPr marL="0" indent="0">
              <a:buNone/>
            </a:pPr>
            <a:r>
              <a:rPr lang="sv-SE" sz="1600" b="1" dirty="0" smtClean="0">
                <a:solidFill>
                  <a:srgbClr val="82112B"/>
                </a:solidFill>
              </a:rPr>
              <a:t>Patologen</a:t>
            </a:r>
            <a:endParaRPr lang="sv-SE" sz="1600" b="1" dirty="0">
              <a:solidFill>
                <a:srgbClr val="82112B"/>
              </a:solidFill>
            </a:endParaRPr>
          </a:p>
          <a:p>
            <a:pPr marL="0" indent="0">
              <a:lnSpc>
                <a:spcPct val="100000"/>
              </a:lnSpc>
              <a:buNone/>
            </a:pPr>
            <a:r>
              <a:rPr lang="sv-SE" sz="1400" b="1" dirty="0"/>
              <a:t>Victoria Allard, </a:t>
            </a:r>
            <a:r>
              <a:rPr lang="sv-SE" sz="1400" dirty="0"/>
              <a:t>Projektledare 	</a:t>
            </a:r>
          </a:p>
          <a:p>
            <a:pPr marL="0" indent="0">
              <a:buNone/>
            </a:pPr>
            <a:endParaRPr lang="sv-SE" dirty="0"/>
          </a:p>
        </p:txBody>
      </p:sp>
    </p:spTree>
    <p:extLst>
      <p:ext uri="{BB962C8B-B14F-4D97-AF65-F5344CB8AC3E}">
        <p14:creationId xmlns:p14="http://schemas.microsoft.com/office/powerpoint/2010/main" val="37264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Frågestund, Cosmic BoS för patologi</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4</a:t>
            </a:fld>
            <a:endParaRPr lang="sv-SE"/>
          </a:p>
        </p:txBody>
      </p:sp>
      <p:sp>
        <p:nvSpPr>
          <p:cNvPr id="5" name="Platshållare för datum 4"/>
          <p:cNvSpPr>
            <a:spLocks noGrp="1"/>
          </p:cNvSpPr>
          <p:nvPr>
            <p:ph type="dt" sz="half" idx="10"/>
          </p:nvPr>
        </p:nvSpPr>
        <p:spPr/>
        <p:txBody>
          <a:bodyPr/>
          <a:lstStyle/>
          <a:p>
            <a:fld id="{A8134A1F-0399-40F4-AFEF-7F63F9DE41D8}" type="datetime1">
              <a:rPr lang="sv-SE" smtClean="0"/>
              <a:t>2023-11-24</a:t>
            </a:fld>
            <a:endParaRPr lang="sv-SE"/>
          </a:p>
        </p:txBody>
      </p:sp>
      <p:sp>
        <p:nvSpPr>
          <p:cNvPr id="7" name="Platshållare för bild 6"/>
          <p:cNvSpPr>
            <a:spLocks noGrp="1"/>
          </p:cNvSpPr>
          <p:nvPr>
            <p:ph type="pic" sz="quarter" idx="14"/>
          </p:nvPr>
        </p:nvSpPr>
        <p:spPr/>
      </p:sp>
      <p:sp>
        <p:nvSpPr>
          <p:cNvPr id="25" name="Rektangel med rundade hörn 24"/>
          <p:cNvSpPr/>
          <p:nvPr/>
        </p:nvSpPr>
        <p:spPr>
          <a:xfrm>
            <a:off x="569127" y="1893888"/>
            <a:ext cx="1296786" cy="3726448"/>
          </a:xfrm>
          <a:prstGeom prst="roundRect">
            <a:avLst/>
          </a:prstGeom>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chemeClr val="bg1"/>
                </a:solidFill>
              </a:rPr>
              <a:t>Användarfrågor</a:t>
            </a:r>
            <a:endParaRPr lang="sv-SE" sz="900" dirty="0">
              <a:solidFill>
                <a:schemeClr val="bg1"/>
              </a:solidFill>
            </a:endParaRPr>
          </a:p>
        </p:txBody>
      </p:sp>
      <p:sp>
        <p:nvSpPr>
          <p:cNvPr id="26" name="Rektangel med rundade hörn 25"/>
          <p:cNvSpPr/>
          <p:nvPr/>
        </p:nvSpPr>
        <p:spPr>
          <a:xfrm>
            <a:off x="3807818" y="3848552"/>
            <a:ext cx="1720736" cy="792310"/>
          </a:xfrm>
          <a:prstGeom prst="roundRect">
            <a:avLst/>
          </a:prstGeom>
          <a:solidFill>
            <a:srgbClr val="669900">
              <a:alpha val="65000"/>
            </a:srgb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smtClean="0">
                <a:solidFill>
                  <a:schemeClr val="tx1"/>
                </a:solidFill>
              </a:rPr>
              <a:t>Utbildning, manual och rek. arbetssätt</a:t>
            </a:r>
            <a:endParaRPr lang="sv-SE" sz="900" dirty="0">
              <a:solidFill>
                <a:schemeClr val="tx1"/>
              </a:solidFill>
            </a:endParaRPr>
          </a:p>
        </p:txBody>
      </p:sp>
      <p:sp>
        <p:nvSpPr>
          <p:cNvPr id="27" name="Rektangel med rundade hörn 26"/>
          <p:cNvSpPr/>
          <p:nvPr/>
        </p:nvSpPr>
        <p:spPr>
          <a:xfrm>
            <a:off x="5694315" y="3849980"/>
            <a:ext cx="1532319" cy="792310"/>
          </a:xfrm>
          <a:prstGeom prst="roundRect">
            <a:avLst/>
          </a:prstGeom>
          <a:solidFill>
            <a:srgbClr val="669900">
              <a:alpha val="65000"/>
            </a:srgb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smtClean="0">
                <a:solidFill>
                  <a:schemeClr val="tx1"/>
                </a:solidFill>
              </a:rPr>
              <a:t>Superanvändare</a:t>
            </a:r>
            <a:endParaRPr lang="sv-SE" sz="900" dirty="0">
              <a:solidFill>
                <a:schemeClr val="tx1"/>
              </a:solidFill>
            </a:endParaRPr>
          </a:p>
        </p:txBody>
      </p:sp>
      <p:sp>
        <p:nvSpPr>
          <p:cNvPr id="28" name="Rektangel med rundade hörn 27"/>
          <p:cNvSpPr/>
          <p:nvPr/>
        </p:nvSpPr>
        <p:spPr>
          <a:xfrm>
            <a:off x="2004453" y="1893888"/>
            <a:ext cx="1648697" cy="792310"/>
          </a:xfrm>
          <a:prstGeom prst="roundRect">
            <a:avLst/>
          </a:prstGeom>
          <a:solidFill>
            <a:schemeClr val="accent6">
              <a:alpha val="61000"/>
            </a:schemeClr>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900" dirty="0">
                <a:solidFill>
                  <a:schemeClr val="tx1"/>
                </a:solidFill>
                <a:latin typeface="Arial"/>
              </a:rPr>
              <a:t>T</a:t>
            </a:r>
            <a:r>
              <a:rPr kumimoji="0" lang="sv-SE" sz="900" b="0" i="0" u="none" strike="noStrike" kern="1200" cap="none" spc="0" normalizeH="0" baseline="0" noProof="0" dirty="0" err="1" smtClean="0">
                <a:ln>
                  <a:noFill/>
                </a:ln>
                <a:solidFill>
                  <a:schemeClr val="tx1"/>
                </a:solidFill>
                <a:effectLst/>
                <a:uLnTx/>
                <a:uFillTx/>
                <a:latin typeface="Arial"/>
              </a:rPr>
              <a:t>ekniska</a:t>
            </a:r>
            <a:r>
              <a:rPr kumimoji="0" lang="sv-SE" sz="900" b="0" i="0" u="none" strike="noStrike" kern="1200" cap="none" spc="0" normalizeH="0" baseline="0" noProof="0" dirty="0" smtClean="0">
                <a:ln>
                  <a:noFill/>
                </a:ln>
                <a:solidFill>
                  <a:schemeClr val="tx1"/>
                </a:solidFill>
                <a:effectLst/>
                <a:uLnTx/>
                <a:uFillTx/>
                <a:latin typeface="Arial"/>
              </a:rPr>
              <a:t> </a:t>
            </a:r>
            <a:r>
              <a:rPr kumimoji="0" lang="sv-SE" sz="900" b="0" i="0" u="none" strike="noStrike" kern="1200" cap="none" spc="0" normalizeH="0" baseline="0" noProof="0" dirty="0">
                <a:ln>
                  <a:noFill/>
                </a:ln>
                <a:solidFill>
                  <a:schemeClr val="tx1"/>
                </a:solidFill>
                <a:effectLst/>
                <a:uLnTx/>
                <a:uFillTx/>
                <a:latin typeface="Arial"/>
              </a:rPr>
              <a:t>problem i IT-miljön specifikt relaterat till uthopp, integrationer samt skrivare</a:t>
            </a:r>
          </a:p>
        </p:txBody>
      </p:sp>
      <p:sp>
        <p:nvSpPr>
          <p:cNvPr id="29" name="Rektangel med rundade hörn 28"/>
          <p:cNvSpPr/>
          <p:nvPr/>
        </p:nvSpPr>
        <p:spPr>
          <a:xfrm>
            <a:off x="2004453" y="2871934"/>
            <a:ext cx="1648697" cy="792310"/>
          </a:xfrm>
          <a:prstGeom prst="roundRect">
            <a:avLst/>
          </a:prstGeom>
          <a:solidFill>
            <a:schemeClr val="accent6">
              <a:alpha val="61000"/>
            </a:schemeClr>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sv-SE" sz="900" dirty="0" smtClean="0">
                <a:solidFill>
                  <a:schemeClr val="tx1"/>
                </a:solidFill>
                <a:latin typeface="Arial"/>
              </a:rPr>
              <a:t>inloggning</a:t>
            </a:r>
            <a:r>
              <a:rPr lang="sv-SE" sz="900" dirty="0">
                <a:solidFill>
                  <a:schemeClr val="tx1"/>
                </a:solidFill>
                <a:latin typeface="Arial"/>
              </a:rPr>
              <a:t>, behörighet, konfiguration, användare, inställningar, urval samt enklare </a:t>
            </a:r>
            <a:r>
              <a:rPr lang="sv-SE" sz="900" dirty="0" smtClean="0">
                <a:solidFill>
                  <a:schemeClr val="tx1"/>
                </a:solidFill>
                <a:latin typeface="Arial"/>
              </a:rPr>
              <a:t>rutiner</a:t>
            </a:r>
            <a:endParaRPr lang="sv-SE" sz="900" dirty="0">
              <a:solidFill>
                <a:schemeClr val="tx1"/>
              </a:solidFill>
              <a:latin typeface="Arial"/>
            </a:endParaRPr>
          </a:p>
        </p:txBody>
      </p:sp>
      <p:sp>
        <p:nvSpPr>
          <p:cNvPr id="30" name="Rektangel med rundade hörn 29"/>
          <p:cNvSpPr/>
          <p:nvPr/>
        </p:nvSpPr>
        <p:spPr>
          <a:xfrm>
            <a:off x="1993361" y="3849980"/>
            <a:ext cx="1648697" cy="792310"/>
          </a:xfrm>
          <a:prstGeom prst="roundRect">
            <a:avLst/>
          </a:prstGeom>
          <a:solidFill>
            <a:schemeClr val="accent6">
              <a:alpha val="61000"/>
            </a:schemeClr>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sv-SE" sz="900" dirty="0">
                <a:solidFill>
                  <a:schemeClr val="tx1"/>
                </a:solidFill>
                <a:latin typeface="Arial"/>
              </a:rPr>
              <a:t>F</a:t>
            </a:r>
            <a:r>
              <a:rPr lang="sv-SE" sz="900" dirty="0" smtClean="0">
                <a:solidFill>
                  <a:schemeClr val="tx1"/>
                </a:solidFill>
                <a:latin typeface="Arial"/>
              </a:rPr>
              <a:t>unktioner </a:t>
            </a:r>
            <a:r>
              <a:rPr lang="sv-SE" sz="900" dirty="0">
                <a:solidFill>
                  <a:schemeClr val="tx1"/>
                </a:solidFill>
                <a:latin typeface="Arial"/>
              </a:rPr>
              <a:t>och rekommenderade arbetssätt i </a:t>
            </a:r>
            <a:r>
              <a:rPr lang="sv-SE" sz="900" dirty="0" smtClean="0">
                <a:solidFill>
                  <a:schemeClr val="tx1"/>
                </a:solidFill>
                <a:latin typeface="Arial"/>
              </a:rPr>
              <a:t>Cosmic</a:t>
            </a:r>
            <a:endParaRPr lang="sv-SE" sz="900" dirty="0">
              <a:solidFill>
                <a:schemeClr val="tx1"/>
              </a:solidFill>
              <a:latin typeface="Arial"/>
            </a:endParaRPr>
          </a:p>
        </p:txBody>
      </p:sp>
      <p:sp>
        <p:nvSpPr>
          <p:cNvPr id="31" name="Rektangel med rundade hörn 30"/>
          <p:cNvSpPr/>
          <p:nvPr/>
        </p:nvSpPr>
        <p:spPr>
          <a:xfrm>
            <a:off x="1993360" y="4828026"/>
            <a:ext cx="1648697" cy="792310"/>
          </a:xfrm>
          <a:prstGeom prst="roundRect">
            <a:avLst/>
          </a:prstGeom>
          <a:solidFill>
            <a:schemeClr val="accent6">
              <a:alpha val="61000"/>
            </a:schemeClr>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sv-SE" sz="900" dirty="0">
                <a:solidFill>
                  <a:schemeClr val="tx1"/>
                </a:solidFill>
                <a:latin typeface="Arial" panose="020B0604020202020204" pitchFamily="34" charset="0"/>
                <a:cs typeface="Arial" panose="020B0604020202020204" pitchFamily="34" charset="0"/>
              </a:rPr>
              <a:t>P</a:t>
            </a:r>
            <a:r>
              <a:rPr lang="sv-SE" sz="900" dirty="0" smtClean="0">
                <a:solidFill>
                  <a:schemeClr val="tx1"/>
                </a:solidFill>
                <a:latin typeface="Arial" panose="020B0604020202020204" pitchFamily="34" charset="0"/>
                <a:cs typeface="Arial" panose="020B0604020202020204" pitchFamily="34" charset="0"/>
              </a:rPr>
              <a:t>atologispecifika frågor: analyser</a:t>
            </a:r>
            <a:r>
              <a:rPr lang="sv-SE" sz="900" dirty="0">
                <a:solidFill>
                  <a:schemeClr val="tx1"/>
                </a:solidFill>
                <a:latin typeface="Arial" panose="020B0604020202020204" pitchFamily="34" charset="0"/>
                <a:cs typeface="Arial" panose="020B0604020202020204" pitchFamily="34" charset="0"/>
              </a:rPr>
              <a:t>, provtagning, prover och skickade beställningar.</a:t>
            </a:r>
          </a:p>
        </p:txBody>
      </p:sp>
      <p:sp>
        <p:nvSpPr>
          <p:cNvPr id="32" name="Rektangel med rundade hörn 31"/>
          <p:cNvSpPr/>
          <p:nvPr/>
        </p:nvSpPr>
        <p:spPr>
          <a:xfrm>
            <a:off x="7344001" y="3849980"/>
            <a:ext cx="1532319" cy="792310"/>
          </a:xfrm>
          <a:prstGeom prst="roundRect">
            <a:avLst/>
          </a:prstGeom>
          <a:solidFill>
            <a:srgbClr val="0070C0">
              <a:alpha val="58000"/>
            </a:srgb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smtClean="0">
                <a:solidFill>
                  <a:schemeClr val="tx1"/>
                </a:solidFill>
              </a:rPr>
              <a:t>E-hälsa</a:t>
            </a:r>
            <a:endParaRPr lang="sv-SE" sz="900" dirty="0">
              <a:solidFill>
                <a:schemeClr val="tx1"/>
              </a:solidFill>
            </a:endParaRPr>
          </a:p>
        </p:txBody>
      </p:sp>
      <p:sp>
        <p:nvSpPr>
          <p:cNvPr id="33" name="Rektangel med rundade hörn 32"/>
          <p:cNvSpPr/>
          <p:nvPr/>
        </p:nvSpPr>
        <p:spPr>
          <a:xfrm>
            <a:off x="7344000" y="4828026"/>
            <a:ext cx="1532319" cy="792310"/>
          </a:xfrm>
          <a:prstGeom prst="roundRect">
            <a:avLst/>
          </a:prstGeom>
          <a:solidFill>
            <a:srgbClr val="0070C0">
              <a:alpha val="58000"/>
            </a:srgb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smtClean="0">
                <a:solidFill>
                  <a:schemeClr val="tx1"/>
                </a:solidFill>
              </a:rPr>
              <a:t>Patologen</a:t>
            </a:r>
            <a:endParaRPr lang="sv-SE" sz="900" dirty="0">
              <a:solidFill>
                <a:schemeClr val="tx1"/>
              </a:solidFill>
            </a:endParaRPr>
          </a:p>
        </p:txBody>
      </p:sp>
      <p:sp>
        <p:nvSpPr>
          <p:cNvPr id="34" name="Rektangel med rundade hörn 33"/>
          <p:cNvSpPr/>
          <p:nvPr/>
        </p:nvSpPr>
        <p:spPr>
          <a:xfrm>
            <a:off x="7344000" y="2871934"/>
            <a:ext cx="1532319" cy="792310"/>
          </a:xfrm>
          <a:prstGeom prst="roundRect">
            <a:avLst/>
          </a:prstGeom>
          <a:solidFill>
            <a:srgbClr val="0070C0">
              <a:alpha val="58000"/>
            </a:srgb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smtClean="0">
                <a:solidFill>
                  <a:schemeClr val="tx1"/>
                </a:solidFill>
              </a:rPr>
              <a:t>IT-Vårdtjänster</a:t>
            </a:r>
            <a:endParaRPr lang="sv-SE" sz="900" dirty="0">
              <a:solidFill>
                <a:schemeClr val="tx1"/>
              </a:solidFill>
            </a:endParaRPr>
          </a:p>
        </p:txBody>
      </p:sp>
      <p:sp>
        <p:nvSpPr>
          <p:cNvPr id="35" name="Rektangel med rundade hörn 34"/>
          <p:cNvSpPr/>
          <p:nvPr/>
        </p:nvSpPr>
        <p:spPr>
          <a:xfrm>
            <a:off x="7344000" y="1893888"/>
            <a:ext cx="1532319" cy="792310"/>
          </a:xfrm>
          <a:prstGeom prst="roundRect">
            <a:avLst/>
          </a:prstGeom>
          <a:solidFill>
            <a:srgbClr val="0070C0">
              <a:alpha val="58000"/>
            </a:srgb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smtClean="0">
                <a:solidFill>
                  <a:schemeClr val="tx1"/>
                </a:solidFill>
              </a:rPr>
              <a:t>IT-Kundservice</a:t>
            </a:r>
            <a:endParaRPr lang="sv-SE" sz="900" dirty="0">
              <a:solidFill>
                <a:schemeClr val="tx1"/>
              </a:solidFill>
            </a:endParaRPr>
          </a:p>
        </p:txBody>
      </p:sp>
      <p:cxnSp>
        <p:nvCxnSpPr>
          <p:cNvPr id="36" name="Rak pilkoppling 35"/>
          <p:cNvCxnSpPr>
            <a:stCxn id="28" idx="3"/>
            <a:endCxn id="35" idx="1"/>
          </p:cNvCxnSpPr>
          <p:nvPr/>
        </p:nvCxnSpPr>
        <p:spPr>
          <a:xfrm>
            <a:off x="3653150" y="2290043"/>
            <a:ext cx="3690850" cy="0"/>
          </a:xfrm>
          <a:prstGeom prst="straightConnector1">
            <a:avLst/>
          </a:prstGeom>
          <a:ln>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Rak pilkoppling 36"/>
          <p:cNvCxnSpPr>
            <a:stCxn id="29" idx="3"/>
            <a:endCxn id="34" idx="1"/>
          </p:cNvCxnSpPr>
          <p:nvPr/>
        </p:nvCxnSpPr>
        <p:spPr>
          <a:xfrm>
            <a:off x="3653150" y="3268089"/>
            <a:ext cx="3690850" cy="0"/>
          </a:xfrm>
          <a:prstGeom prst="straightConnector1">
            <a:avLst/>
          </a:prstGeom>
          <a:ln>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Rak pilkoppling 37"/>
          <p:cNvCxnSpPr>
            <a:stCxn id="30" idx="3"/>
            <a:endCxn id="26" idx="1"/>
          </p:cNvCxnSpPr>
          <p:nvPr/>
        </p:nvCxnSpPr>
        <p:spPr>
          <a:xfrm flipV="1">
            <a:off x="3642058" y="4244707"/>
            <a:ext cx="165760" cy="1428"/>
          </a:xfrm>
          <a:prstGeom prst="straightConnector1">
            <a:avLst/>
          </a:prstGeom>
          <a:ln>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39" name="Rak pilkoppling 38"/>
          <p:cNvCxnSpPr>
            <a:stCxn id="26" idx="3"/>
            <a:endCxn id="27" idx="1"/>
          </p:cNvCxnSpPr>
          <p:nvPr/>
        </p:nvCxnSpPr>
        <p:spPr>
          <a:xfrm>
            <a:off x="5528554" y="4244707"/>
            <a:ext cx="165761" cy="1428"/>
          </a:xfrm>
          <a:prstGeom prst="straightConnector1">
            <a:avLst/>
          </a:prstGeom>
          <a:ln>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Rak pilkoppling 39"/>
          <p:cNvCxnSpPr>
            <a:stCxn id="27" idx="3"/>
            <a:endCxn id="32" idx="1"/>
          </p:cNvCxnSpPr>
          <p:nvPr/>
        </p:nvCxnSpPr>
        <p:spPr>
          <a:xfrm>
            <a:off x="7226634" y="4246135"/>
            <a:ext cx="117367" cy="0"/>
          </a:xfrm>
          <a:prstGeom prst="straightConnector1">
            <a:avLst/>
          </a:prstGeom>
          <a:ln>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 name="Rak pilkoppling 40"/>
          <p:cNvCxnSpPr>
            <a:stCxn id="31" idx="3"/>
            <a:endCxn id="33" idx="1"/>
          </p:cNvCxnSpPr>
          <p:nvPr/>
        </p:nvCxnSpPr>
        <p:spPr>
          <a:xfrm>
            <a:off x="3642057" y="5224181"/>
            <a:ext cx="3701943" cy="0"/>
          </a:xfrm>
          <a:prstGeom prst="straightConnector1">
            <a:avLst/>
          </a:prstGeom>
          <a:ln>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Rektangel med rundade hörn 41"/>
          <p:cNvSpPr/>
          <p:nvPr/>
        </p:nvSpPr>
        <p:spPr>
          <a:xfrm>
            <a:off x="8992697" y="1893888"/>
            <a:ext cx="2042153" cy="792310"/>
          </a:xfrm>
          <a:prstGeom prst="roundRect">
            <a:avLst/>
          </a:prstGeom>
          <a:solidFill>
            <a:srgbClr val="0070C0">
              <a:alpha val="58000"/>
            </a:srgb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900" dirty="0" smtClean="0">
                <a:solidFill>
                  <a:schemeClr val="tx1"/>
                </a:solidFill>
                <a:latin typeface="Arial"/>
              </a:rPr>
              <a:t>(010-24</a:t>
            </a:r>
            <a:r>
              <a:rPr lang="sv-SE" sz="900" dirty="0">
                <a:solidFill>
                  <a:schemeClr val="tx1"/>
                </a:solidFill>
                <a:latin typeface="Arial"/>
              </a:rPr>
              <a:t>) 141 </a:t>
            </a:r>
            <a:r>
              <a:rPr lang="sv-SE" sz="900" dirty="0" smtClean="0">
                <a:solidFill>
                  <a:schemeClr val="tx1"/>
                </a:solidFill>
                <a:latin typeface="Arial"/>
              </a:rPr>
              <a:t>41</a:t>
            </a:r>
            <a:endParaRPr lang="sv-SE" sz="900" dirty="0">
              <a:solidFill>
                <a:schemeClr val="tx1"/>
              </a:solidFill>
              <a:latin typeface="Arial"/>
            </a:endParaRPr>
          </a:p>
          <a:p>
            <a:pPr lvl="0" algn="ctr">
              <a:defRPr/>
            </a:pPr>
            <a:r>
              <a:rPr lang="sv-SE" sz="900" dirty="0">
                <a:solidFill>
                  <a:schemeClr val="tx1"/>
                </a:solidFill>
                <a:latin typeface="Arial"/>
              </a:rPr>
              <a:t>Tjänstekatalog</a:t>
            </a:r>
          </a:p>
        </p:txBody>
      </p:sp>
      <p:sp>
        <p:nvSpPr>
          <p:cNvPr id="43" name="Rektangel med rundade hörn 42"/>
          <p:cNvSpPr/>
          <p:nvPr/>
        </p:nvSpPr>
        <p:spPr>
          <a:xfrm>
            <a:off x="8992696" y="2871934"/>
            <a:ext cx="2042154" cy="792310"/>
          </a:xfrm>
          <a:prstGeom prst="roundRect">
            <a:avLst/>
          </a:prstGeom>
          <a:solidFill>
            <a:srgbClr val="0070C0">
              <a:alpha val="58000"/>
            </a:srgb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900" dirty="0">
                <a:solidFill>
                  <a:schemeClr val="tx1"/>
                </a:solidFill>
                <a:latin typeface="Arial"/>
              </a:rPr>
              <a:t>(010-24) 141 41</a:t>
            </a:r>
          </a:p>
          <a:p>
            <a:pPr lvl="0" algn="ctr">
              <a:defRPr/>
            </a:pPr>
            <a:r>
              <a:rPr lang="sv-SE" sz="900" dirty="0">
                <a:solidFill>
                  <a:schemeClr val="tx1"/>
                </a:solidFill>
                <a:latin typeface="Arial"/>
              </a:rPr>
              <a:t>Tjänstekatalog</a:t>
            </a:r>
          </a:p>
        </p:txBody>
      </p:sp>
      <p:sp>
        <p:nvSpPr>
          <p:cNvPr id="44" name="Rektangel med rundade hörn 43"/>
          <p:cNvSpPr/>
          <p:nvPr/>
        </p:nvSpPr>
        <p:spPr>
          <a:xfrm>
            <a:off x="8992695" y="3849980"/>
            <a:ext cx="2053247" cy="792310"/>
          </a:xfrm>
          <a:prstGeom prst="roundRect">
            <a:avLst/>
          </a:prstGeom>
          <a:solidFill>
            <a:srgbClr val="0070C0">
              <a:alpha val="58000"/>
            </a:srgb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latin typeface="Arial"/>
              </a:rPr>
              <a:t>Tjänstekatalog</a:t>
            </a:r>
            <a:endParaRPr lang="sv-SE" sz="900" dirty="0">
              <a:solidFill>
                <a:schemeClr val="tx1"/>
              </a:solidFill>
            </a:endParaRPr>
          </a:p>
        </p:txBody>
      </p:sp>
      <p:sp>
        <p:nvSpPr>
          <p:cNvPr id="45" name="Rektangel med rundade hörn 44"/>
          <p:cNvSpPr/>
          <p:nvPr/>
        </p:nvSpPr>
        <p:spPr>
          <a:xfrm>
            <a:off x="8992695" y="4828025"/>
            <a:ext cx="2053247" cy="792311"/>
          </a:xfrm>
          <a:prstGeom prst="roundRect">
            <a:avLst/>
          </a:prstGeom>
          <a:solidFill>
            <a:srgbClr val="0070C0">
              <a:alpha val="58000"/>
            </a:srgb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r>
              <a:rPr lang="sv-SE" sz="900" dirty="0" smtClean="0">
                <a:solidFill>
                  <a:schemeClr val="tx1"/>
                </a:solidFill>
                <a:hlinkClick r:id="rId2"/>
              </a:rPr>
              <a:t>Provtagningsanvisningar</a:t>
            </a:r>
            <a:r>
              <a:rPr lang="sv-SE" sz="900" dirty="0">
                <a:solidFill>
                  <a:schemeClr val="tx1"/>
                </a:solidFill>
              </a:rPr>
              <a:t/>
            </a:r>
            <a:br>
              <a:rPr lang="sv-SE" sz="900" dirty="0">
                <a:solidFill>
                  <a:schemeClr val="tx1"/>
                </a:solidFill>
              </a:rPr>
            </a:br>
            <a:r>
              <a:rPr lang="sv-SE" sz="900" dirty="0">
                <a:solidFill>
                  <a:schemeClr val="tx1"/>
                </a:solidFill>
              </a:rPr>
              <a:t>P</a:t>
            </a:r>
            <a:r>
              <a:rPr lang="sv-SE" sz="900" dirty="0" smtClean="0">
                <a:solidFill>
                  <a:schemeClr val="tx1"/>
                </a:solidFill>
              </a:rPr>
              <a:t>rovinlämningen</a:t>
            </a:r>
            <a:r>
              <a:rPr lang="sv-SE" sz="900" dirty="0">
                <a:solidFill>
                  <a:schemeClr val="tx1"/>
                </a:solidFill>
              </a:rPr>
              <a:t>: (010-24) 224 60</a:t>
            </a:r>
            <a:br>
              <a:rPr lang="sv-SE" sz="900" dirty="0">
                <a:solidFill>
                  <a:schemeClr val="tx1"/>
                </a:solidFill>
              </a:rPr>
            </a:br>
            <a:r>
              <a:rPr lang="sv-SE" sz="900" dirty="0">
                <a:solidFill>
                  <a:schemeClr val="tx1"/>
                </a:solidFill>
              </a:rPr>
              <a:t>V</a:t>
            </a:r>
            <a:r>
              <a:rPr lang="sv-SE" sz="900" dirty="0" smtClean="0">
                <a:solidFill>
                  <a:schemeClr val="tx1"/>
                </a:solidFill>
              </a:rPr>
              <a:t>årdadministratör</a:t>
            </a:r>
            <a:r>
              <a:rPr lang="sv-SE" sz="900" dirty="0">
                <a:solidFill>
                  <a:schemeClr val="tx1"/>
                </a:solidFill>
              </a:rPr>
              <a:t>: (010-24) 259 70</a:t>
            </a:r>
          </a:p>
        </p:txBody>
      </p:sp>
      <p:sp>
        <p:nvSpPr>
          <p:cNvPr id="54" name="Rubrik 1"/>
          <p:cNvSpPr>
            <a:spLocks noGrp="1"/>
          </p:cNvSpPr>
          <p:nvPr>
            <p:ph type="title"/>
          </p:nvPr>
        </p:nvSpPr>
        <p:spPr>
          <a:xfrm>
            <a:off x="569127" y="558851"/>
            <a:ext cx="9360000" cy="862298"/>
          </a:xfrm>
        </p:spPr>
        <p:txBody>
          <a:bodyPr/>
          <a:lstStyle/>
          <a:p>
            <a:r>
              <a:rPr lang="sv-SE" dirty="0" smtClean="0"/>
              <a:t>Supportflödet</a:t>
            </a:r>
            <a:endParaRPr lang="sv-SE" dirty="0"/>
          </a:p>
        </p:txBody>
      </p:sp>
    </p:spTree>
    <p:extLst>
      <p:ext uri="{BB962C8B-B14F-4D97-AF65-F5344CB8AC3E}">
        <p14:creationId xmlns:p14="http://schemas.microsoft.com/office/powerpoint/2010/main" val="155821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7913" y="594000"/>
            <a:ext cx="9360000" cy="792000"/>
          </a:xfrm>
        </p:spPr>
        <p:txBody>
          <a:bodyPr/>
          <a:lstStyle/>
          <a:p>
            <a:r>
              <a:rPr lang="sv-SE" dirty="0" smtClean="0"/>
              <a:t>Förberedelser</a:t>
            </a:r>
            <a:endParaRPr lang="sv-SE" dirty="0"/>
          </a:p>
        </p:txBody>
      </p:sp>
      <p:sp>
        <p:nvSpPr>
          <p:cNvPr id="5" name="Platshållare för datum 4"/>
          <p:cNvSpPr>
            <a:spLocks noGrp="1"/>
          </p:cNvSpPr>
          <p:nvPr>
            <p:ph type="dt" sz="half" idx="10"/>
          </p:nvPr>
        </p:nvSpPr>
        <p:spPr/>
        <p:txBody>
          <a:bodyPr/>
          <a:lstStyle/>
          <a:p>
            <a:fld id="{A8134A1F-0399-40F4-AFEF-7F63F9DE41D8}" type="datetime1">
              <a:rPr lang="sv-SE" smtClean="0"/>
              <a:t>2023-11-24</a:t>
            </a:fld>
            <a:endParaRPr lang="sv-SE"/>
          </a:p>
        </p:txBody>
      </p:sp>
      <p:sp>
        <p:nvSpPr>
          <p:cNvPr id="3" name="Platshållare för sidfot 2"/>
          <p:cNvSpPr>
            <a:spLocks noGrp="1"/>
          </p:cNvSpPr>
          <p:nvPr>
            <p:ph type="ftr" sz="quarter" idx="11"/>
          </p:nvPr>
        </p:nvSpPr>
        <p:spPr/>
        <p:txBody>
          <a:bodyPr/>
          <a:lstStyle/>
          <a:p>
            <a:r>
              <a:rPr lang="sv-SE" smtClean="0"/>
              <a:t>Frågestund, Cosmic BoS för patologi</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5</a:t>
            </a:fld>
            <a:endParaRPr lang="sv-SE"/>
          </a:p>
        </p:txBody>
      </p:sp>
      <p:sp>
        <p:nvSpPr>
          <p:cNvPr id="8" name="Platshållare för text 7"/>
          <p:cNvSpPr>
            <a:spLocks noGrp="1"/>
          </p:cNvSpPr>
          <p:nvPr>
            <p:ph type="body" sz="quarter" idx="13"/>
          </p:nvPr>
        </p:nvSpPr>
        <p:spPr>
          <a:xfrm>
            <a:off x="1077913" y="1917000"/>
            <a:ext cx="9359900" cy="3780000"/>
          </a:xfrm>
        </p:spPr>
        <p:txBody>
          <a:bodyPr/>
          <a:lstStyle/>
          <a:p>
            <a:pPr marL="285750" indent="-285750">
              <a:spcAft>
                <a:spcPts val="2400"/>
              </a:spcAft>
              <a:buFont typeface="Arial" panose="020B0604020202020204" pitchFamily="34" charset="0"/>
              <a:buChar char="•"/>
            </a:pPr>
            <a:r>
              <a:rPr lang="sv-SE" sz="1600" dirty="0" smtClean="0"/>
              <a:t>Ta del av manual och rekommenderade arbetssätt </a:t>
            </a:r>
            <a:r>
              <a:rPr lang="sv-SE" sz="1600" u="sng" dirty="0">
                <a:hlinkClick r:id="rId2"/>
              </a:rPr>
              <a:t>Övergången från ROS till BoS för Patologi-Folkhälsa och sjukvård (rjl.se</a:t>
            </a:r>
            <a:r>
              <a:rPr lang="sv-SE" sz="1600" u="sng" dirty="0" smtClean="0">
                <a:hlinkClick r:id="rId2"/>
              </a:rPr>
              <a:t>)</a:t>
            </a:r>
            <a:endParaRPr lang="sv-SE" sz="1600" u="sng" dirty="0" smtClean="0"/>
          </a:p>
          <a:p>
            <a:pPr marL="285750" indent="-285750">
              <a:spcAft>
                <a:spcPts val="2400"/>
              </a:spcAft>
              <a:buFont typeface="Arial" panose="020B0604020202020204" pitchFamily="34" charset="0"/>
              <a:buChar char="•"/>
            </a:pPr>
            <a:r>
              <a:rPr lang="sv-SE" sz="1600" dirty="0" smtClean="0"/>
              <a:t>Utbildning i LoK </a:t>
            </a:r>
            <a:r>
              <a:rPr lang="sv-SE" sz="1600" u="sng" dirty="0">
                <a:hlinkClick r:id="rId3"/>
              </a:rPr>
              <a:t>Cosmic, BoS för patologi</a:t>
            </a:r>
            <a:r>
              <a:rPr lang="sv-SE" sz="1600" b="1" dirty="0"/>
              <a:t> </a:t>
            </a:r>
            <a:endParaRPr lang="sv-SE" sz="1600" b="1" dirty="0" smtClean="0"/>
          </a:p>
          <a:p>
            <a:pPr marL="285750" indent="-285750">
              <a:spcAft>
                <a:spcPts val="2400"/>
              </a:spcAft>
              <a:buFont typeface="Arial" panose="020B0604020202020204" pitchFamily="34" charset="0"/>
              <a:buChar char="•"/>
            </a:pPr>
            <a:r>
              <a:rPr lang="sv-SE" sz="1600" dirty="0"/>
              <a:t>Ta del av beställningsprocessen och se över verksamhetens rutiner</a:t>
            </a:r>
            <a:r>
              <a:rPr lang="sv-SE" sz="1600" dirty="0" smtClean="0"/>
              <a:t>. </a:t>
            </a:r>
            <a:br>
              <a:rPr lang="sv-SE" sz="1600" dirty="0" smtClean="0"/>
            </a:br>
            <a:r>
              <a:rPr lang="sv-SE" sz="1600" u="sng" dirty="0" smtClean="0">
                <a:hlinkClick r:id="rId4"/>
              </a:rPr>
              <a:t>Beställningsprocessen </a:t>
            </a:r>
            <a:r>
              <a:rPr lang="sv-SE" sz="1600" u="sng" dirty="0">
                <a:hlinkClick r:id="rId4"/>
              </a:rPr>
              <a:t>för patologi i BoS </a:t>
            </a:r>
            <a:r>
              <a:rPr lang="sv-SE" sz="1600" u="sng" dirty="0" smtClean="0">
                <a:hlinkClick r:id="rId5"/>
              </a:rPr>
              <a:t>–</a:t>
            </a:r>
            <a:r>
              <a:rPr lang="sv-SE" sz="1600" u="sng" dirty="0" smtClean="0">
                <a:hlinkClick r:id="rId4"/>
              </a:rPr>
              <a:t> film</a:t>
            </a:r>
            <a:r>
              <a:rPr lang="sv-SE" sz="1600" dirty="0"/>
              <a:t/>
            </a:r>
            <a:br>
              <a:rPr lang="sv-SE" sz="1600" dirty="0"/>
            </a:br>
            <a:r>
              <a:rPr lang="sv-SE" sz="1600" u="sng" dirty="0" smtClean="0">
                <a:hlinkClick r:id="rId5"/>
              </a:rPr>
              <a:t>Cosmic </a:t>
            </a:r>
            <a:r>
              <a:rPr lang="sv-SE" sz="1600" u="sng" dirty="0">
                <a:hlinkClick r:id="rId5"/>
              </a:rPr>
              <a:t>Beställning och svar (BoS), beställningsprocessen för patologi, rekommenderat </a:t>
            </a:r>
            <a:r>
              <a:rPr lang="sv-SE" sz="1600" u="sng" dirty="0" smtClean="0">
                <a:hlinkClick r:id="rId5"/>
              </a:rPr>
              <a:t>arbetssätt</a:t>
            </a:r>
            <a:endParaRPr lang="sv-SE" sz="1600" u="sng" dirty="0" smtClean="0"/>
          </a:p>
          <a:p>
            <a:pPr marL="285750" indent="-285750">
              <a:spcAft>
                <a:spcPts val="2400"/>
              </a:spcAft>
              <a:buFont typeface="Arial" panose="020B0604020202020204" pitchFamily="34" charset="0"/>
              <a:buChar char="•"/>
            </a:pPr>
            <a:r>
              <a:rPr lang="sv-SE" sz="1600" dirty="0" smtClean="0"/>
              <a:t>Efter driftstart, gör om sparade beställningar i ROS till BoS-beställningar. Makulera sedan beställningen i  ROS.</a:t>
            </a:r>
          </a:p>
          <a:p>
            <a:pPr marL="285750" indent="-285750">
              <a:buFont typeface="Arial" panose="020B0604020202020204" pitchFamily="34" charset="0"/>
              <a:buChar char="•"/>
            </a:pPr>
            <a:endParaRPr lang="sv-SE" sz="1400" dirty="0" smtClean="0"/>
          </a:p>
          <a:p>
            <a:endParaRPr lang="sv-SE" sz="1400" dirty="0"/>
          </a:p>
          <a:p>
            <a:endParaRPr lang="sv-SE" sz="1400" dirty="0"/>
          </a:p>
        </p:txBody>
      </p:sp>
    </p:spTree>
    <p:extLst>
      <p:ext uri="{BB962C8B-B14F-4D97-AF65-F5344CB8AC3E}">
        <p14:creationId xmlns:p14="http://schemas.microsoft.com/office/powerpoint/2010/main" val="126300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3000" y="594000"/>
            <a:ext cx="9360000" cy="792000"/>
          </a:xfrm>
        </p:spPr>
        <p:txBody>
          <a:bodyPr/>
          <a:lstStyle/>
          <a:p>
            <a:r>
              <a:rPr lang="sv-SE" dirty="0" smtClean="0"/>
              <a:t>Rutin vid driftstartshelgen</a:t>
            </a:r>
            <a:endParaRPr lang="sv-SE" dirty="0"/>
          </a:p>
        </p:txBody>
      </p:sp>
      <p:sp>
        <p:nvSpPr>
          <p:cNvPr id="3" name="Platshållare för datum 2"/>
          <p:cNvSpPr>
            <a:spLocks noGrp="1"/>
          </p:cNvSpPr>
          <p:nvPr>
            <p:ph type="dt" sz="half" idx="10"/>
          </p:nvPr>
        </p:nvSpPr>
        <p:spPr/>
        <p:txBody>
          <a:bodyPr/>
          <a:lstStyle/>
          <a:p>
            <a:fld id="{353505EE-8ED4-4098-83E8-A84511DC6BA1}" type="datetime1">
              <a:rPr lang="sv-SE" smtClean="0"/>
              <a:t>2023-11-24</a:t>
            </a:fld>
            <a:endParaRPr lang="sv-SE"/>
          </a:p>
        </p:txBody>
      </p:sp>
      <p:sp>
        <p:nvSpPr>
          <p:cNvPr id="4" name="Platshållare för sidfot 3"/>
          <p:cNvSpPr>
            <a:spLocks noGrp="1"/>
          </p:cNvSpPr>
          <p:nvPr>
            <p:ph type="ftr" sz="quarter" idx="11"/>
          </p:nvPr>
        </p:nvSpPr>
        <p:spPr/>
        <p:txBody>
          <a:bodyPr/>
          <a:lstStyle/>
          <a:p>
            <a:r>
              <a:rPr lang="sv-SE" smtClean="0"/>
              <a:t>Frågestund, Cosmic BoS för patologi</a:t>
            </a:r>
            <a:endParaRPr lang="sv-SE"/>
          </a:p>
        </p:txBody>
      </p:sp>
      <p:sp>
        <p:nvSpPr>
          <p:cNvPr id="5" name="Platshållare för bildnummer 4"/>
          <p:cNvSpPr>
            <a:spLocks noGrp="1"/>
          </p:cNvSpPr>
          <p:nvPr>
            <p:ph type="sldNum" sz="quarter" idx="12"/>
          </p:nvPr>
        </p:nvSpPr>
        <p:spPr/>
        <p:txBody>
          <a:bodyPr/>
          <a:lstStyle/>
          <a:p>
            <a:fld id="{8EEB9E62-4301-493A-8C73-0409F1A2D539}" type="slidenum">
              <a:rPr lang="sv-SE" smtClean="0"/>
              <a:t>6</a:t>
            </a:fld>
            <a:endParaRPr lang="sv-SE"/>
          </a:p>
        </p:txBody>
      </p:sp>
      <p:pic>
        <p:nvPicPr>
          <p:cNvPr id="9" name="Bildobjekt 8"/>
          <p:cNvPicPr>
            <a:picLocks noChangeAspect="1"/>
          </p:cNvPicPr>
          <p:nvPr/>
        </p:nvPicPr>
        <p:blipFill>
          <a:blip r:embed="rId2"/>
          <a:stretch>
            <a:fillRect/>
          </a:stretch>
        </p:blipFill>
        <p:spPr>
          <a:xfrm>
            <a:off x="873416" y="1449458"/>
            <a:ext cx="8880326" cy="4715084"/>
          </a:xfrm>
          <a:prstGeom prst="rect">
            <a:avLst/>
          </a:prstGeom>
        </p:spPr>
      </p:pic>
    </p:spTree>
    <p:extLst>
      <p:ext uri="{BB962C8B-B14F-4D97-AF65-F5344CB8AC3E}">
        <p14:creationId xmlns:p14="http://schemas.microsoft.com/office/powerpoint/2010/main" val="237811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7813" y="671444"/>
            <a:ext cx="9360000" cy="792000"/>
          </a:xfrm>
        </p:spPr>
        <p:txBody>
          <a:bodyPr/>
          <a:lstStyle/>
          <a:p>
            <a:r>
              <a:rPr lang="sv-SE" sz="3200" dirty="0"/>
              <a:t>Rutin vid </a:t>
            </a:r>
            <a:r>
              <a:rPr lang="sv-SE" sz="3200" dirty="0" smtClean="0"/>
              <a:t>driftstartshelgen 17-20 november</a:t>
            </a:r>
            <a:endParaRPr lang="sv-SE" sz="3200" dirty="0"/>
          </a:p>
        </p:txBody>
      </p:sp>
      <p:sp>
        <p:nvSpPr>
          <p:cNvPr id="3" name="Platshållare för datum 2"/>
          <p:cNvSpPr>
            <a:spLocks noGrp="1"/>
          </p:cNvSpPr>
          <p:nvPr>
            <p:ph type="dt" sz="half" idx="10"/>
          </p:nvPr>
        </p:nvSpPr>
        <p:spPr/>
        <p:txBody>
          <a:bodyPr/>
          <a:lstStyle/>
          <a:p>
            <a:fld id="{353505EE-8ED4-4098-83E8-A84511DC6BA1}" type="datetime1">
              <a:rPr lang="sv-SE" smtClean="0"/>
              <a:t>2023-11-24</a:t>
            </a:fld>
            <a:endParaRPr lang="sv-SE"/>
          </a:p>
        </p:txBody>
      </p:sp>
      <p:sp>
        <p:nvSpPr>
          <p:cNvPr id="4" name="Platshållare för sidfot 3"/>
          <p:cNvSpPr>
            <a:spLocks noGrp="1"/>
          </p:cNvSpPr>
          <p:nvPr>
            <p:ph type="ftr" sz="quarter" idx="11"/>
          </p:nvPr>
        </p:nvSpPr>
        <p:spPr/>
        <p:txBody>
          <a:bodyPr/>
          <a:lstStyle/>
          <a:p>
            <a:r>
              <a:rPr lang="sv-SE" smtClean="0"/>
              <a:t>Frågestund, Cosmic BoS för patologi</a:t>
            </a:r>
            <a:endParaRPr lang="sv-SE"/>
          </a:p>
        </p:txBody>
      </p:sp>
      <p:sp>
        <p:nvSpPr>
          <p:cNvPr id="5" name="Platshållare för bildnummer 4"/>
          <p:cNvSpPr>
            <a:spLocks noGrp="1"/>
          </p:cNvSpPr>
          <p:nvPr>
            <p:ph type="sldNum" sz="quarter" idx="12"/>
          </p:nvPr>
        </p:nvSpPr>
        <p:spPr/>
        <p:txBody>
          <a:bodyPr/>
          <a:lstStyle/>
          <a:p>
            <a:fld id="{8EEB9E62-4301-493A-8C73-0409F1A2D539}" type="slidenum">
              <a:rPr lang="sv-SE" smtClean="0"/>
              <a:t>7</a:t>
            </a:fld>
            <a:endParaRPr lang="sv-SE"/>
          </a:p>
        </p:txBody>
      </p:sp>
      <p:sp>
        <p:nvSpPr>
          <p:cNvPr id="6" name="Platshållare för text 5"/>
          <p:cNvSpPr>
            <a:spLocks noGrp="1"/>
          </p:cNvSpPr>
          <p:nvPr>
            <p:ph type="body" sz="quarter" idx="13"/>
          </p:nvPr>
        </p:nvSpPr>
        <p:spPr>
          <a:xfrm>
            <a:off x="1077913" y="2062976"/>
            <a:ext cx="9359900" cy="3757960"/>
          </a:xfrm>
        </p:spPr>
        <p:txBody>
          <a:bodyPr/>
          <a:lstStyle/>
          <a:p>
            <a:pPr lvl="0"/>
            <a:r>
              <a:rPr lang="sv-SE" sz="1600" b="1" dirty="0" smtClean="0"/>
              <a:t>17/11</a:t>
            </a:r>
            <a:r>
              <a:rPr lang="sv-SE" sz="1600" dirty="0"/>
              <a:t>, inga beställningar kan skapas i ROS efter </a:t>
            </a:r>
            <a:r>
              <a:rPr lang="sv-SE" sz="1600" dirty="0" smtClean="0"/>
              <a:t>kl.13.00. ROS sätts då i läsläge*.</a:t>
            </a:r>
          </a:p>
          <a:p>
            <a:pPr lvl="0"/>
            <a:r>
              <a:rPr lang="sv-SE" sz="1600" b="1" dirty="0" smtClean="0"/>
              <a:t>17/11</a:t>
            </a:r>
            <a:r>
              <a:rPr lang="sv-SE" sz="1600" dirty="0"/>
              <a:t>, inga sparade beställningar i ROS får skickas efter kl. 17.00.</a:t>
            </a:r>
          </a:p>
          <a:p>
            <a:pPr lvl="0"/>
            <a:r>
              <a:rPr lang="sv-SE" sz="1600" b="1" dirty="0"/>
              <a:t>17/11</a:t>
            </a:r>
            <a:r>
              <a:rPr lang="sv-SE" sz="1600" dirty="0"/>
              <a:t>, lämna in prover till patologen senast kl. 15.00.</a:t>
            </a:r>
          </a:p>
          <a:p>
            <a:pPr lvl="0"/>
            <a:r>
              <a:rPr lang="sv-SE" sz="1600" b="1" dirty="0"/>
              <a:t>Fr.o.m. 18/11</a:t>
            </a:r>
            <a:r>
              <a:rPr lang="sv-SE" sz="1600" dirty="0"/>
              <a:t>, gör om alla sparade ROS-beställningar till BoS-beställningar efter driftstart.</a:t>
            </a:r>
          </a:p>
          <a:p>
            <a:endParaRPr lang="sv-SE" sz="1600" dirty="0" smtClean="0"/>
          </a:p>
          <a:p>
            <a:r>
              <a:rPr lang="sv-SE" sz="1600" dirty="0" smtClean="0"/>
              <a:t>Mer </a:t>
            </a:r>
            <a:r>
              <a:rPr lang="sv-SE" sz="1600" dirty="0"/>
              <a:t>information finns i länken under rubrikerna </a:t>
            </a:r>
            <a:r>
              <a:rPr lang="sv-SE" sz="1600" i="1" dirty="0"/>
              <a:t>Rutin för provhantering vid driftstarthelgen 17-20 november</a:t>
            </a:r>
            <a:r>
              <a:rPr lang="sv-SE" sz="1600" dirty="0"/>
              <a:t> och</a:t>
            </a:r>
            <a:r>
              <a:rPr lang="sv-SE" sz="1600" i="1" dirty="0"/>
              <a:t> Kontroller i ROS</a:t>
            </a:r>
            <a:r>
              <a:rPr lang="sv-SE" sz="1600" dirty="0"/>
              <a:t>  </a:t>
            </a:r>
            <a:r>
              <a:rPr lang="sv-SE" sz="1600" u="sng" dirty="0">
                <a:hlinkClick r:id="rId3"/>
              </a:rPr>
              <a:t>Övergången från ROS till BoS för Patologi-Folkhälsa och sjukvård (rjl.se</a:t>
            </a:r>
            <a:r>
              <a:rPr lang="sv-SE" sz="1600" u="sng" dirty="0" smtClean="0">
                <a:hlinkClick r:id="rId3"/>
              </a:rPr>
              <a:t>)</a:t>
            </a:r>
            <a:endParaRPr lang="sv-SE" sz="1600" u="sng" dirty="0" smtClean="0"/>
          </a:p>
          <a:p>
            <a:endParaRPr lang="sv-SE" sz="1200" dirty="0" smtClean="0"/>
          </a:p>
          <a:p>
            <a:r>
              <a:rPr lang="sv-SE" sz="1200" dirty="0" smtClean="0"/>
              <a:t>*</a:t>
            </a:r>
            <a:r>
              <a:rPr lang="sv-SE" sz="1200" dirty="0"/>
              <a:t>När ROS är i läsläge går det fortfarande att läsa och signera tidigare provsvar.</a:t>
            </a:r>
          </a:p>
          <a:p>
            <a:endParaRPr lang="sv-SE" sz="1600" dirty="0"/>
          </a:p>
          <a:p>
            <a:endParaRPr lang="sv-SE" dirty="0"/>
          </a:p>
        </p:txBody>
      </p:sp>
    </p:spTree>
    <p:extLst>
      <p:ext uri="{BB962C8B-B14F-4D97-AF65-F5344CB8AC3E}">
        <p14:creationId xmlns:p14="http://schemas.microsoft.com/office/powerpoint/2010/main" val="284764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7813" y="594000"/>
            <a:ext cx="9360000" cy="792000"/>
          </a:xfrm>
        </p:spPr>
        <p:txBody>
          <a:bodyPr/>
          <a:lstStyle/>
          <a:p>
            <a:r>
              <a:rPr lang="sv-SE" dirty="0" smtClean="0"/>
              <a:t>Bevakning i ROS</a:t>
            </a:r>
            <a:endParaRPr lang="sv-SE" dirty="0"/>
          </a:p>
        </p:txBody>
      </p:sp>
      <p:sp>
        <p:nvSpPr>
          <p:cNvPr id="3" name="Platshållare för datum 2"/>
          <p:cNvSpPr>
            <a:spLocks noGrp="1"/>
          </p:cNvSpPr>
          <p:nvPr>
            <p:ph type="dt" sz="half" idx="10"/>
          </p:nvPr>
        </p:nvSpPr>
        <p:spPr/>
        <p:txBody>
          <a:bodyPr/>
          <a:lstStyle/>
          <a:p>
            <a:fld id="{353505EE-8ED4-4098-83E8-A84511DC6BA1}" type="datetime1">
              <a:rPr lang="sv-SE" smtClean="0"/>
              <a:t>2023-11-24</a:t>
            </a:fld>
            <a:endParaRPr lang="sv-SE"/>
          </a:p>
        </p:txBody>
      </p:sp>
      <p:sp>
        <p:nvSpPr>
          <p:cNvPr id="4" name="Platshållare för sidfot 3"/>
          <p:cNvSpPr>
            <a:spLocks noGrp="1"/>
          </p:cNvSpPr>
          <p:nvPr>
            <p:ph type="ftr" sz="quarter" idx="11"/>
          </p:nvPr>
        </p:nvSpPr>
        <p:spPr/>
        <p:txBody>
          <a:bodyPr/>
          <a:lstStyle/>
          <a:p>
            <a:r>
              <a:rPr lang="sv-SE" smtClean="0"/>
              <a:t>Frågestund, Cosmic BoS för patologi</a:t>
            </a:r>
            <a:endParaRPr lang="sv-SE"/>
          </a:p>
        </p:txBody>
      </p:sp>
      <p:sp>
        <p:nvSpPr>
          <p:cNvPr id="5" name="Platshållare för bildnummer 4"/>
          <p:cNvSpPr>
            <a:spLocks noGrp="1"/>
          </p:cNvSpPr>
          <p:nvPr>
            <p:ph type="sldNum" sz="quarter" idx="12"/>
          </p:nvPr>
        </p:nvSpPr>
        <p:spPr/>
        <p:txBody>
          <a:bodyPr/>
          <a:lstStyle/>
          <a:p>
            <a:fld id="{8EEB9E62-4301-493A-8C73-0409F1A2D539}" type="slidenum">
              <a:rPr lang="sv-SE" smtClean="0"/>
              <a:t>8</a:t>
            </a:fld>
            <a:endParaRPr lang="sv-SE"/>
          </a:p>
        </p:txBody>
      </p:sp>
      <p:sp>
        <p:nvSpPr>
          <p:cNvPr id="6" name="Platshållare för text 5"/>
          <p:cNvSpPr>
            <a:spLocks noGrp="1"/>
          </p:cNvSpPr>
          <p:nvPr>
            <p:ph type="body" sz="quarter" idx="13"/>
          </p:nvPr>
        </p:nvSpPr>
        <p:spPr/>
        <p:txBody>
          <a:bodyPr/>
          <a:lstStyle/>
          <a:p>
            <a:pPr marL="285750" lvl="0" indent="-285750">
              <a:spcAft>
                <a:spcPts val="1800"/>
              </a:spcAft>
              <a:buFont typeface="Arial" panose="020B0604020202020204" pitchFamily="34" charset="0"/>
              <a:buChar char="•"/>
            </a:pPr>
            <a:r>
              <a:rPr lang="sv-SE" sz="1600" dirty="0"/>
              <a:t>Kontrollera att svar inkommer i BoS på skickade och obesvarade beställningar från ROS efter driftstart.</a:t>
            </a:r>
          </a:p>
          <a:p>
            <a:pPr marL="285750" lvl="0" indent="-285750">
              <a:spcAft>
                <a:spcPts val="1800"/>
              </a:spcAft>
              <a:buFont typeface="Arial" panose="020B0604020202020204" pitchFamily="34" charset="0"/>
              <a:buChar char="•"/>
            </a:pPr>
            <a:r>
              <a:rPr lang="sv-SE" sz="1600" dirty="0"/>
              <a:t>Signera alla osignerade provsvar i ROS. </a:t>
            </a:r>
            <a:endParaRPr lang="sv-SE" sz="1600" dirty="0" smtClean="0"/>
          </a:p>
          <a:p>
            <a:pPr marL="285750" lvl="0" indent="-285750">
              <a:spcAft>
                <a:spcPts val="1800"/>
              </a:spcAft>
              <a:buFont typeface="Arial" panose="020B0604020202020204" pitchFamily="34" charset="0"/>
              <a:buChar char="•"/>
            </a:pPr>
            <a:r>
              <a:rPr lang="sv-SE" sz="1600" dirty="0" smtClean="0"/>
              <a:t>Gör om sparade ROS-beställningar som ska utföras till BoS-beställningar</a:t>
            </a:r>
          </a:p>
          <a:p>
            <a:pPr marL="285750" lvl="0" indent="-285750">
              <a:spcAft>
                <a:spcPts val="1800"/>
              </a:spcAft>
              <a:buFont typeface="Arial" panose="020B0604020202020204" pitchFamily="34" charset="0"/>
              <a:buChar char="•"/>
            </a:pPr>
            <a:r>
              <a:rPr lang="sv-SE" sz="1600" dirty="0" smtClean="0"/>
              <a:t>Makulera sparade ROS-beställningar som är inaktuella.</a:t>
            </a:r>
            <a:endParaRPr lang="sv-SE" sz="1600" dirty="0"/>
          </a:p>
          <a:p>
            <a:endParaRPr lang="sv-SE" dirty="0"/>
          </a:p>
        </p:txBody>
      </p:sp>
    </p:spTree>
    <p:extLst>
      <p:ext uri="{BB962C8B-B14F-4D97-AF65-F5344CB8AC3E}">
        <p14:creationId xmlns:p14="http://schemas.microsoft.com/office/powerpoint/2010/main" val="135852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Frågestund, Cosmic BoS för patologi</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9</a:t>
            </a:fld>
            <a:endParaRPr lang="sv-SE"/>
          </a:p>
        </p:txBody>
      </p:sp>
      <p:sp>
        <p:nvSpPr>
          <p:cNvPr id="5" name="Platshållare för datum 4"/>
          <p:cNvSpPr>
            <a:spLocks noGrp="1"/>
          </p:cNvSpPr>
          <p:nvPr>
            <p:ph type="dt" sz="half" idx="10"/>
          </p:nvPr>
        </p:nvSpPr>
        <p:spPr/>
        <p:txBody>
          <a:bodyPr/>
          <a:lstStyle/>
          <a:p>
            <a:fld id="{A8134A1F-0399-40F4-AFEF-7F63F9DE41D8}" type="datetime1">
              <a:rPr lang="sv-SE" smtClean="0"/>
              <a:t>2023-11-24</a:t>
            </a:fld>
            <a:endParaRPr lang="sv-SE"/>
          </a:p>
        </p:txBody>
      </p:sp>
      <p:sp>
        <p:nvSpPr>
          <p:cNvPr id="8" name="Rubrik 3"/>
          <p:cNvSpPr>
            <a:spLocks noGrp="1"/>
          </p:cNvSpPr>
          <p:nvPr>
            <p:ph type="title"/>
          </p:nvPr>
        </p:nvSpPr>
        <p:spPr>
          <a:xfrm>
            <a:off x="1078050" y="387927"/>
            <a:ext cx="9360000" cy="953091"/>
          </a:xfrm>
        </p:spPr>
        <p:txBody>
          <a:bodyPr/>
          <a:lstStyle/>
          <a:p>
            <a:r>
              <a:rPr lang="sv-SE" dirty="0" smtClean="0"/>
              <a:t>Reservrutiner</a:t>
            </a:r>
            <a:endParaRPr lang="sv-SE" dirty="0"/>
          </a:p>
        </p:txBody>
      </p:sp>
      <p:sp>
        <p:nvSpPr>
          <p:cNvPr id="9" name="Platshållare för text 4"/>
          <p:cNvSpPr>
            <a:spLocks noGrp="1"/>
          </p:cNvSpPr>
          <p:nvPr>
            <p:ph type="body" sz="quarter" idx="13"/>
          </p:nvPr>
        </p:nvSpPr>
        <p:spPr>
          <a:xfrm>
            <a:off x="1078150" y="1534982"/>
            <a:ext cx="10310286" cy="4010909"/>
          </a:xfrm>
        </p:spPr>
        <p:txBody>
          <a:bodyPr/>
          <a:lstStyle/>
          <a:p>
            <a:pPr marL="0" indent="0">
              <a:spcAft>
                <a:spcPts val="600"/>
              </a:spcAft>
              <a:buNone/>
            </a:pPr>
            <a:r>
              <a:rPr lang="sv-SE" sz="2000" b="1" dirty="0" smtClean="0"/>
              <a:t>Vid driftstopp i Cosmic eller i patologens system (</a:t>
            </a:r>
            <a:r>
              <a:rPr lang="sv-SE" sz="2000" b="1" dirty="0" err="1" smtClean="0"/>
              <a:t>Analytix</a:t>
            </a:r>
            <a:r>
              <a:rPr lang="sv-SE" sz="2000" b="1" dirty="0" smtClean="0"/>
              <a:t>): </a:t>
            </a:r>
          </a:p>
          <a:p>
            <a:pPr marL="0" indent="0">
              <a:lnSpc>
                <a:spcPct val="100000"/>
              </a:lnSpc>
              <a:buNone/>
            </a:pPr>
            <a:r>
              <a:rPr lang="sv-SE" sz="1600" b="1" dirty="0" smtClean="0"/>
              <a:t>Beställningar: </a:t>
            </a:r>
            <a:r>
              <a:rPr lang="sv-SE" sz="1600" dirty="0" smtClean="0"/>
              <a:t>Endast </a:t>
            </a:r>
            <a:r>
              <a:rPr lang="sv-SE" sz="1600" dirty="0"/>
              <a:t>fryssnitt och </a:t>
            </a:r>
            <a:r>
              <a:rPr lang="sv-SE" sz="1600" dirty="0" smtClean="0"/>
              <a:t>akuta cytologi- </a:t>
            </a:r>
            <a:r>
              <a:rPr lang="sv-SE" sz="1600" dirty="0"/>
              <a:t>och benmärgsprover tas om hand under driftstopp. Pappersremiss lämnas till patologen tillsammans med provet. Provtagningskärl numreras och märks upp med lokalisation samt patientdata. </a:t>
            </a:r>
            <a:endParaRPr lang="sv-SE" sz="1600" dirty="0" smtClean="0"/>
          </a:p>
          <a:p>
            <a:pPr marL="0" indent="0">
              <a:lnSpc>
                <a:spcPct val="100000"/>
              </a:lnSpc>
              <a:buNone/>
            </a:pPr>
            <a:r>
              <a:rPr lang="sv-SE" sz="1600" b="1" dirty="0" smtClean="0"/>
              <a:t>Svar: </a:t>
            </a:r>
            <a:r>
              <a:rPr lang="sv-SE" sz="1600" dirty="0" smtClean="0"/>
              <a:t>Vid behov av </a:t>
            </a:r>
            <a:r>
              <a:rPr lang="sv-SE" sz="1600" dirty="0" err="1" smtClean="0"/>
              <a:t>snabbsvar</a:t>
            </a:r>
            <a:r>
              <a:rPr lang="sv-SE" sz="1600" dirty="0" smtClean="0"/>
              <a:t> på beställning tas kontakt med patologen, alternativt märk upp remiss med </a:t>
            </a:r>
            <a:r>
              <a:rPr lang="sv-SE" sz="1600" i="1" dirty="0" smtClean="0"/>
              <a:t>”prioritet </a:t>
            </a:r>
            <a:r>
              <a:rPr lang="sv-SE" sz="1600" i="1" dirty="0" err="1" smtClean="0"/>
              <a:t>snabbsvar</a:t>
            </a:r>
            <a:r>
              <a:rPr lang="sv-SE" sz="1600" i="1" dirty="0" smtClean="0"/>
              <a:t>”.</a:t>
            </a:r>
          </a:p>
          <a:p>
            <a:pPr marL="0" indent="0">
              <a:lnSpc>
                <a:spcPct val="100000"/>
              </a:lnSpc>
              <a:buNone/>
            </a:pPr>
            <a:r>
              <a:rPr lang="sv-SE" sz="1600" b="1" dirty="0" smtClean="0"/>
              <a:t>Pappersremisser</a:t>
            </a:r>
            <a:r>
              <a:rPr lang="sv-SE" sz="1600" dirty="0" smtClean="0"/>
              <a:t> </a:t>
            </a:r>
            <a:r>
              <a:rPr lang="sv-SE" sz="1600" dirty="0"/>
              <a:t>finns att skriva ut från </a:t>
            </a:r>
            <a:r>
              <a:rPr lang="sv-SE" sz="1600" dirty="0" smtClean="0"/>
              <a:t>webben </a:t>
            </a:r>
            <a:r>
              <a:rPr lang="sv-SE" sz="1600" u="sng" dirty="0" smtClean="0">
                <a:hlinkClick r:id="rId2"/>
              </a:rPr>
              <a:t>Laboratoriemedicin-Folkhälsa </a:t>
            </a:r>
            <a:r>
              <a:rPr lang="sv-SE" sz="1600" u="sng" dirty="0">
                <a:hlinkClick r:id="rId2"/>
              </a:rPr>
              <a:t>och sjukvård (rjl.se)</a:t>
            </a:r>
            <a:r>
              <a:rPr lang="sv-SE" sz="1600" dirty="0"/>
              <a:t> </a:t>
            </a:r>
          </a:p>
          <a:p>
            <a:pPr marL="0" indent="0">
              <a:lnSpc>
                <a:spcPct val="100000"/>
              </a:lnSpc>
              <a:buNone/>
            </a:pPr>
            <a:endParaRPr lang="sv-SE" sz="1600" b="1" dirty="0" smtClean="0"/>
          </a:p>
          <a:p>
            <a:pPr marL="0" indent="0">
              <a:lnSpc>
                <a:spcPct val="100000"/>
              </a:lnSpc>
              <a:buNone/>
            </a:pPr>
            <a:r>
              <a:rPr lang="sv-SE" sz="1600" b="1" dirty="0" smtClean="0"/>
              <a:t>Mer information </a:t>
            </a:r>
            <a:r>
              <a:rPr lang="sv-SE" sz="1600" dirty="0" smtClean="0"/>
              <a:t>finns i dokumentet </a:t>
            </a:r>
            <a:r>
              <a:rPr lang="sv-SE" sz="1600" i="1" dirty="0" smtClean="0"/>
              <a:t>Cosmic Beställning och svar (BoS), reservrutiner vid akuta och planerade driftstopp, rekommendation</a:t>
            </a:r>
            <a:r>
              <a:rPr lang="sv-SE" sz="1600" dirty="0" smtClean="0"/>
              <a:t>: </a:t>
            </a:r>
            <a:r>
              <a:rPr lang="sv-SE" sz="1600" dirty="0" smtClean="0">
                <a:hlinkClick r:id="rId3"/>
              </a:rPr>
              <a:t>Reservrutiner </a:t>
            </a:r>
            <a:r>
              <a:rPr lang="sv-SE" sz="1600" dirty="0">
                <a:hlinkClick r:id="rId3"/>
              </a:rPr>
              <a:t>och felanmälan i Cosmic-Folkhälsa och sjukvård (rjl.se</a:t>
            </a:r>
            <a:r>
              <a:rPr lang="sv-SE" sz="1600" dirty="0" smtClean="0">
                <a:hlinkClick r:id="rId3"/>
              </a:rPr>
              <a:t>)</a:t>
            </a:r>
            <a:endParaRPr lang="sv-SE" sz="1600" dirty="0" smtClean="0"/>
          </a:p>
          <a:p>
            <a:pPr marL="0" indent="0">
              <a:lnSpc>
                <a:spcPct val="100000"/>
              </a:lnSpc>
              <a:buNone/>
            </a:pPr>
            <a:endParaRPr lang="sv-SE" sz="1600" dirty="0"/>
          </a:p>
          <a:p>
            <a:pPr marL="0" indent="0">
              <a:buNone/>
            </a:pPr>
            <a:endParaRPr lang="sv-SE" b="1" dirty="0" smtClean="0"/>
          </a:p>
        </p:txBody>
      </p:sp>
    </p:spTree>
    <p:extLst>
      <p:ext uri="{BB962C8B-B14F-4D97-AF65-F5344CB8AC3E}">
        <p14:creationId xmlns:p14="http://schemas.microsoft.com/office/powerpoint/2010/main" val="957007931"/>
      </p:ext>
    </p:extLst>
  </p:cSld>
  <p:clrMapOvr>
    <a:masterClrMapping/>
  </p:clrMapOvr>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575</TotalTime>
  <Words>1041</Words>
  <Application>Microsoft Office PowerPoint</Application>
  <PresentationFormat>Bredbild</PresentationFormat>
  <Paragraphs>152</Paragraphs>
  <Slides>17</Slides>
  <Notes>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Calibri</vt:lpstr>
      <vt:lpstr>Office-tema</vt:lpstr>
      <vt:lpstr>Frågestund Cosmic BoS för patologi</vt:lpstr>
      <vt:lpstr>Välkomna</vt:lpstr>
      <vt:lpstr>Vi som medverkar på frågestunderna</vt:lpstr>
      <vt:lpstr>Supportflödet</vt:lpstr>
      <vt:lpstr>Förberedelser</vt:lpstr>
      <vt:lpstr>Rutin vid driftstartshelgen</vt:lpstr>
      <vt:lpstr>Rutin vid driftstartshelgen 17-20 november</vt:lpstr>
      <vt:lpstr>Bevakning i ROS</vt:lpstr>
      <vt:lpstr>Reservrutiner</vt:lpstr>
      <vt:lpstr>PowerPoint-presentation</vt:lpstr>
      <vt:lpstr>Kom ihåg</vt:lpstr>
      <vt:lpstr>SVF-förlopp</vt:lpstr>
      <vt:lpstr>Frågor</vt:lpstr>
      <vt:lpstr>Är det samma förfarande vid beställning som i exempelvis klinisk kemi, att vi bör skriva ut etiketter och skicka beställningen via ”Provtagningsunderlag”? Istället för att skriva ut direkt från ”Beställning provbunden” </vt:lpstr>
      <vt:lpstr>Kan man använda hela etiketten att skriva på, för att all text ska få plats?</vt:lpstr>
      <vt:lpstr>Vad händer med gamla beställningar som man inte hinner/hunnit rensa bort i ROS?  </vt:lpstr>
      <vt:lpstr>  Inför införandet av BoS patologi bad hudkliniken om att mallen skulle likna den mall som fanns i RoS men så har det inte blivit. I RoS fick man upp en mall för hud och där kunde man under ”Prov utgörs av” välja mellan: Px/stans Excision Kyrettage Annat Och sedan skriva in vad ut vad provet utgörs av under rätt kategori. Det blir väldigt mycket text för läkare att skriva annars, även om det finns frasminnen.  </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Frågestund Cosmic BoS för patologi</dc:title>
  <dc:creator>Sterner Sara</dc:creator>
  <cp:lastModifiedBy>Tärneberg Emily</cp:lastModifiedBy>
  <cp:revision>30</cp:revision>
  <dcterms:created xsi:type="dcterms:W3CDTF">2023-11-14T09:06:00Z</dcterms:created>
  <dcterms:modified xsi:type="dcterms:W3CDTF">2023-11-24T13:15:32Z</dcterms:modified>
</cp:coreProperties>
</file>