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5F10"/>
    <a:srgbClr val="EE7612"/>
    <a:srgbClr val="553505"/>
    <a:srgbClr val="B1063A"/>
    <a:srgbClr val="AE172E"/>
    <a:srgbClr val="AE1738"/>
    <a:srgbClr val="82112B"/>
    <a:srgbClr val="790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6932" autoAdjust="0"/>
  </p:normalViewPr>
  <p:slideViewPr>
    <p:cSldViewPr snapToGrid="0">
      <p:cViewPr varScale="1">
        <p:scale>
          <a:sx n="99" d="100"/>
          <a:sy n="99" d="100"/>
        </p:scale>
        <p:origin x="91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sv-SE" dirty="0" smtClean="0"/>
              <a:t>Diskutera tillsammans i arbetsgruppen vid vilka situationer/tillfällen och arbetsmoment som det är viktigt att du utför handhygien</a:t>
            </a:r>
            <a:r>
              <a:rPr lang="sv-SE" baseline="0" dirty="0" smtClean="0"/>
              <a:t> i ditt arbete. </a:t>
            </a:r>
            <a:r>
              <a:rPr lang="sv-SE" dirty="0" smtClean="0"/>
              <a:t>Utgå från bilden ”Fem tillfällen för god handhygien” och punkterna 1-5.</a:t>
            </a:r>
          </a:p>
          <a:p>
            <a:pPr marL="0" indent="0">
              <a:buFontTx/>
              <a:buNone/>
            </a:pPr>
            <a:r>
              <a:rPr lang="sv-SE" baseline="0" dirty="0" smtClean="0"/>
              <a:t>Resonera även över:</a:t>
            </a:r>
            <a:br>
              <a:rPr lang="sv-SE" baseline="0" dirty="0" smtClean="0"/>
            </a:br>
            <a:r>
              <a:rPr lang="sv-SE" baseline="0" dirty="0" smtClean="0"/>
              <a:t>- om det är aktuellt att tvätta händerna i någon situation eller om det är tillräckligt med handdesinfektion?</a:t>
            </a:r>
            <a:br>
              <a:rPr lang="sv-SE" baseline="0" dirty="0" smtClean="0"/>
            </a:br>
            <a:r>
              <a:rPr lang="sv-SE" baseline="0" dirty="0" smtClean="0"/>
              <a:t>- om du har utrustning nära tillgängligt (handsprit, vatten, tvål, torkpapper) för att kunna utföra en god handhygien vid dessa situationer/tillfällen och arbetsmoment som du ska? Om inte hur kan ni skapa förutsättningar för att det ska vara lätt att göra rätt?</a:t>
            </a:r>
            <a:endParaRPr lang="sv-SE" dirty="0" smtClean="0"/>
          </a:p>
          <a:p>
            <a:pPr marL="342900" indent="-342900">
              <a:buFontTx/>
              <a:buChar char="-"/>
            </a:pPr>
            <a:endParaRPr lang="sv-SE" dirty="0" smtClean="0"/>
          </a:p>
          <a:p>
            <a:pPr marL="342900" indent="-342900">
              <a:buFontTx/>
              <a:buChar char="-"/>
            </a:pPr>
            <a:endParaRPr lang="sv-SE" dirty="0" smtClean="0"/>
          </a:p>
          <a:p>
            <a:pPr marL="0" indent="0">
              <a:buFontTx/>
              <a:buNone/>
            </a:pPr>
            <a:endParaRPr lang="sv-SE" dirty="0" smtClean="0"/>
          </a:p>
          <a:p>
            <a:endParaRPr lang="sv-SE" baseline="0" dirty="0" smtClean="0"/>
          </a:p>
          <a:p>
            <a:endParaRPr lang="sv-SE" baseline="0" dirty="0" smtClean="0"/>
          </a:p>
          <a:p>
            <a:endParaRPr lang="sv-SE" baseline="0" dirty="0" smtClean="0"/>
          </a:p>
          <a:p>
            <a:endParaRPr lang="sv-SE" baseline="0" dirty="0" smtClean="0"/>
          </a:p>
          <a:p>
            <a:r>
              <a:rPr lang="sv-SE" dirty="0" smtClean="0"/>
              <a:t>Chat GPT bild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5944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876" y="5382466"/>
            <a:ext cx="2252571" cy="564115"/>
          </a:xfrm>
          <a:prstGeom prst="rect">
            <a:avLst/>
          </a:prstGeom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B1063A"/>
                </a:solidFill>
              </a:rPr>
              <a:t>Region Jönköpings</a:t>
            </a:r>
            <a:r>
              <a:rPr lang="sv-SE" sz="2200" b="1" baseline="0" dirty="0">
                <a:solidFill>
                  <a:srgbClr val="B1063A"/>
                </a:solidFill>
              </a:rPr>
              <a:t> län</a:t>
            </a:r>
            <a:endParaRPr lang="sv-SE" sz="2200" b="1" dirty="0">
              <a:solidFill>
                <a:srgbClr val="B1063A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B1063A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894FDCCA-D973-4BBB-B66D-650C5760AF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496" y="5331408"/>
            <a:ext cx="2181162" cy="542465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1F1C37D8-7E59-4532-B401-60F8D5005BD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25310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4109FD55-718D-438B-8297-319021B74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737" r="62723" b="30128"/>
          <a:stretch/>
        </p:blipFill>
        <p:spPr>
          <a:xfrm>
            <a:off x="5807968" y="-11875"/>
            <a:ext cx="6384032" cy="6875813"/>
          </a:xfrm>
          <a:prstGeom prst="rect">
            <a:avLst/>
          </a:prstGeom>
          <a:noFill/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B1063A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B1063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821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DEDBF6-7D1C-7243-942C-5D79C3651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696" r="62723" b="28424"/>
          <a:stretch/>
        </p:blipFill>
        <p:spPr>
          <a:xfrm>
            <a:off x="5807968" y="0"/>
            <a:ext cx="6384032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Årshjulsaktivitet maj månad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B1063A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Rena händer räddar </a:t>
            </a:r>
            <a:r>
              <a:rPr lang="sv-SE" dirty="0"/>
              <a:t>liv</a:t>
            </a:r>
            <a:br>
              <a:rPr lang="sv-SE" dirty="0"/>
            </a:br>
            <a:r>
              <a:rPr lang="sv-SE" sz="2800" dirty="0" smtClean="0"/>
              <a:t>”Action </a:t>
            </a:r>
            <a:r>
              <a:rPr lang="sv-SE" sz="2800" dirty="0"/>
              <a:t>saves </a:t>
            </a:r>
            <a:r>
              <a:rPr lang="sv-SE" sz="2800" dirty="0" err="1" smtClean="0"/>
              <a:t>lives</a:t>
            </a:r>
            <a:r>
              <a:rPr lang="sv-SE" sz="2800" dirty="0" smtClean="0"/>
              <a:t>” </a:t>
            </a:r>
            <a:br>
              <a:rPr lang="sv-SE" sz="2800" dirty="0" smtClean="0"/>
            </a:br>
            <a:endParaRPr lang="sv-SE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sv-SE" dirty="0" smtClean="0"/>
              <a:t>- Diskussionsunderlag om god handhygien med exempel till ”facit”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609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1768043" y="104708"/>
            <a:ext cx="9360000" cy="1296000"/>
          </a:xfrm>
        </p:spPr>
        <p:txBody>
          <a:bodyPr/>
          <a:lstStyle/>
          <a:p>
            <a:r>
              <a:rPr lang="sv-SE" dirty="0" smtClean="0"/>
              <a:t>Fem tillfällen för god handhygien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Platshållare för innehåll 5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234" y="1692000"/>
            <a:ext cx="3122586" cy="4682565"/>
          </a:xfrm>
        </p:spPr>
      </p:pic>
      <p:pic>
        <p:nvPicPr>
          <p:cNvPr id="1026" name="Picture 2" descr="https://cdn.who.int/media/images/default-source/headquarters/campaigns/world-hand-hygiene-day/who_whhd_virtual-badge_300dpi.png.png?sfvrsn=a1103624_1"/>
          <p:cNvPicPr>
            <a:picLocks noGrp="1" noChangeAspect="1" noChangeArrowheads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 bwMode="auto">
          <a:xfrm>
            <a:off x="10476650" y="287063"/>
            <a:ext cx="1403350" cy="140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emhörning 19"/>
          <p:cNvSpPr/>
          <p:nvPr/>
        </p:nvSpPr>
        <p:spPr>
          <a:xfrm>
            <a:off x="7513592" y="4324655"/>
            <a:ext cx="978408" cy="484632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E5F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EE5F10"/>
                </a:solidFill>
              </a:rPr>
              <a:t>5</a:t>
            </a:r>
          </a:p>
        </p:txBody>
      </p:sp>
      <p:sp>
        <p:nvSpPr>
          <p:cNvPr id="21" name="Femhörning 20"/>
          <p:cNvSpPr/>
          <p:nvPr/>
        </p:nvSpPr>
        <p:spPr>
          <a:xfrm>
            <a:off x="1997113" y="4457707"/>
            <a:ext cx="978408" cy="484632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E5F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EE5F10"/>
                </a:solidFill>
              </a:rPr>
              <a:t>3</a:t>
            </a:r>
          </a:p>
        </p:txBody>
      </p:sp>
      <p:sp>
        <p:nvSpPr>
          <p:cNvPr id="22" name="Femhörning 21"/>
          <p:cNvSpPr/>
          <p:nvPr/>
        </p:nvSpPr>
        <p:spPr>
          <a:xfrm rot="5400000">
            <a:off x="5046372" y="1563987"/>
            <a:ext cx="1048310" cy="484632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E5F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sv-SE" dirty="0">
                <a:solidFill>
                  <a:srgbClr val="EE5F10"/>
                </a:solidFill>
              </a:rPr>
              <a:t>2</a:t>
            </a:r>
          </a:p>
        </p:txBody>
      </p:sp>
      <p:sp>
        <p:nvSpPr>
          <p:cNvPr id="23" name="Femhörning 22"/>
          <p:cNvSpPr/>
          <p:nvPr/>
        </p:nvSpPr>
        <p:spPr>
          <a:xfrm>
            <a:off x="1768043" y="1964410"/>
            <a:ext cx="978408" cy="484632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E5F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rgbClr val="EE5F10"/>
                </a:solidFill>
              </a:rPr>
              <a:t>1</a:t>
            </a:r>
            <a:endParaRPr lang="sv-SE" dirty="0">
              <a:solidFill>
                <a:srgbClr val="EE5F10"/>
              </a:solidFill>
            </a:endParaRPr>
          </a:p>
        </p:txBody>
      </p:sp>
      <p:sp>
        <p:nvSpPr>
          <p:cNvPr id="26" name="Femhörning 25"/>
          <p:cNvSpPr/>
          <p:nvPr/>
        </p:nvSpPr>
        <p:spPr>
          <a:xfrm>
            <a:off x="7670412" y="2503882"/>
            <a:ext cx="978408" cy="484632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E5F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EE5F10"/>
                </a:solidFill>
              </a:rPr>
              <a:t>4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1768043" y="2588719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Före vårdtagar-</a:t>
            </a:r>
          </a:p>
          <a:p>
            <a:r>
              <a:rPr lang="sv-SE" dirty="0" smtClean="0"/>
              <a:t>kontakt</a:t>
            </a:r>
            <a:endParaRPr lang="sv-SE" dirty="0"/>
          </a:p>
        </p:txBody>
      </p:sp>
      <p:sp>
        <p:nvSpPr>
          <p:cNvPr id="28" name="textruta 27"/>
          <p:cNvSpPr txBox="1"/>
          <p:nvPr/>
        </p:nvSpPr>
        <p:spPr>
          <a:xfrm>
            <a:off x="7598166" y="3049976"/>
            <a:ext cx="178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Efter vårdtagar-</a:t>
            </a:r>
          </a:p>
          <a:p>
            <a:r>
              <a:rPr lang="sv-SE" dirty="0" smtClean="0"/>
              <a:t>kontakt</a:t>
            </a:r>
            <a:endParaRPr lang="sv-SE" dirty="0"/>
          </a:p>
        </p:txBody>
      </p:sp>
      <p:sp>
        <p:nvSpPr>
          <p:cNvPr id="29" name="textruta 28"/>
          <p:cNvSpPr txBox="1"/>
          <p:nvPr/>
        </p:nvSpPr>
        <p:spPr>
          <a:xfrm>
            <a:off x="1940391" y="5082016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Efter orent arbete</a:t>
            </a:r>
            <a:endParaRPr lang="sv-SE" dirty="0"/>
          </a:p>
        </p:txBody>
      </p:sp>
      <p:sp>
        <p:nvSpPr>
          <p:cNvPr id="30" name="textruta 29"/>
          <p:cNvSpPr txBox="1"/>
          <p:nvPr/>
        </p:nvSpPr>
        <p:spPr>
          <a:xfrm>
            <a:off x="7447209" y="4942339"/>
            <a:ext cx="2403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Efter kontakt med </a:t>
            </a:r>
          </a:p>
          <a:p>
            <a:r>
              <a:rPr lang="sv-SE" dirty="0" smtClean="0"/>
              <a:t>vårdtagarens närmiljö</a:t>
            </a:r>
            <a:endParaRPr lang="sv-SE" dirty="0"/>
          </a:p>
        </p:txBody>
      </p:sp>
      <p:sp>
        <p:nvSpPr>
          <p:cNvPr id="31" name="textruta 30"/>
          <p:cNvSpPr txBox="1"/>
          <p:nvPr/>
        </p:nvSpPr>
        <p:spPr>
          <a:xfrm>
            <a:off x="5812843" y="1291937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Före rent arbete</a:t>
            </a:r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369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 Före vårdtagarkontakt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Årshjulsaktivitet maj månad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3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Förflyttning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Personlig hygien – hjälp att tvätta sig, borsta tänderna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Byta inkontinenshjälpmedel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Påklädning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U</a:t>
            </a:r>
            <a:r>
              <a:rPr lang="sv-SE" dirty="0" smtClean="0"/>
              <a:t>tlämning av hjälpmedel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Hjälp att vända på sig i sängen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När man kommer hem till en vårdtagares 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82601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7913" y="288000"/>
            <a:ext cx="9360000" cy="1296000"/>
          </a:xfrm>
        </p:spPr>
        <p:txBody>
          <a:bodyPr/>
          <a:lstStyle/>
          <a:p>
            <a:r>
              <a:rPr lang="sv-SE" dirty="0" smtClean="0"/>
              <a:t>2 Före rent arbete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4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1355400"/>
            <a:ext cx="9359900" cy="3780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Administrera läkemedel, ge ögondroppar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Ge injektioner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Ta i desinfekterat eller sterilt 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Ta blodprov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Hantera sondnäring och dess tillbehör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Före matdistribution, hantering av livsmedel, bestick och porslin, måltider eller aktiviteter i köket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Såromläggning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Insättning av urinkateter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Hantering av ren tvätt, rena arbetskläder</a:t>
            </a:r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85779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396000"/>
            <a:ext cx="9360000" cy="1296000"/>
          </a:xfrm>
        </p:spPr>
        <p:txBody>
          <a:bodyPr/>
          <a:lstStyle/>
          <a:p>
            <a:r>
              <a:rPr lang="sv-SE" dirty="0" smtClean="0"/>
              <a:t>3 Efter orent arbete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5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8050" y="1589713"/>
            <a:ext cx="9359900" cy="3780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Tömt urinuppsamlingspåse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Hanterat ex urinflaska, potta, sugflaska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Städning och rengöring av hjälpmedel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Hantering av smutstvätt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Hantering av avfall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Punktdesinfektion – efter att ha torkat upp spill av blod, kräkning, urin eller avföring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Efter varit i kontakt med slemhinna eller skadad hud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Tagit bort smutsigt omläggningsmaterial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Bäddning</a:t>
            </a:r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92314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4 Efter vårdtagarkontakt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6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H</a:t>
            </a:r>
            <a:r>
              <a:rPr lang="sv-SE" dirty="0" smtClean="0"/>
              <a:t>jälpt vårdtagare på toaletten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Bytt inkontinenshjälpmedel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Tagit av stödstrumpor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Undersökning, tagit blodtryck och puls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Kontrollerat blodsocker, gett insulin eller blodförtunnande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Hjälpmedelsutprovning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Hjälpt vårdtagare med att tvätta sig, borsta tänder och klä sig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8748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5 Efter kontakt med vårdtagarens närmiljö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Årshjulsaktivitet maj månad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7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Efter kontakt med exempelvis säng, sängbord, sänggrindar, hävert, toalett, handfat, mobil toalett- och duschstol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Efter kontakt med hjälpmedel ex rollator, rullstol, gåbord, </a:t>
            </a:r>
            <a:r>
              <a:rPr lang="sv-SE" dirty="0" err="1" smtClean="0"/>
              <a:t>turner</a:t>
            </a:r>
            <a:r>
              <a:rPr lang="sv-SE" dirty="0" smtClean="0"/>
              <a:t> eller lift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När man lämnar en vårdtagares 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Efter hantering av medicinteknisk utrustning exempelvis, våg, droppställning eller olika pumpar.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Efter kontakt med städutrustning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Efter du tagit av dig ”tossor”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6235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Region Jönköpings län">
      <a:dk1>
        <a:sysClr val="windowText" lastClr="000000"/>
      </a:dk1>
      <a:lt1>
        <a:sysClr val="window" lastClr="FFFFFF"/>
      </a:lt1>
      <a:dk2>
        <a:srgbClr val="579835"/>
      </a:dk2>
      <a:lt2>
        <a:srgbClr val="FBCFD0"/>
      </a:lt2>
      <a:accent1>
        <a:srgbClr val="790721"/>
      </a:accent1>
      <a:accent2>
        <a:srgbClr val="CE1141"/>
      </a:accent2>
      <a:accent3>
        <a:srgbClr val="EF4044"/>
      </a:accent3>
      <a:accent4>
        <a:srgbClr val="FF9DA2"/>
      </a:accent4>
      <a:accent5>
        <a:srgbClr val="C57813"/>
      </a:accent5>
      <a:accent6>
        <a:srgbClr val="FDB913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ion Jönköping PPT mall.potx" id="{13E4399E-5F9B-40E6-94C3-C1F83C5BD43C}" vid="{82077F98-F605-4446-9AB5-D7AFC221889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 Jönköpings län</Template>
  <TotalTime>477</TotalTime>
  <Words>436</Words>
  <Application>Microsoft Office PowerPoint</Application>
  <PresentationFormat>Bredbild</PresentationFormat>
  <Paragraphs>82</Paragraphs>
  <Slides>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Office-tema</vt:lpstr>
      <vt:lpstr>Rena händer räddar liv ”Action saves lives”  </vt:lpstr>
      <vt:lpstr>Fem tillfällen för god handhygien</vt:lpstr>
      <vt:lpstr>1 Före vårdtagarkontakt</vt:lpstr>
      <vt:lpstr>2 Före rent arbete</vt:lpstr>
      <vt:lpstr>3 Efter orent arbete</vt:lpstr>
      <vt:lpstr>4 Efter vårdtagarkontakt</vt:lpstr>
      <vt:lpstr>5 Efter kontakt med vårdtagarens närmiljö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 tillfällen för god handhygien</dc:title>
  <dc:creator>Johansson Pernilla</dc:creator>
  <cp:lastModifiedBy>Thuresson Linda</cp:lastModifiedBy>
  <cp:revision>36</cp:revision>
  <dcterms:created xsi:type="dcterms:W3CDTF">2026-03-13T07:57:07Z</dcterms:created>
  <dcterms:modified xsi:type="dcterms:W3CDTF">2026-03-17T10:37:05Z</dcterms:modified>
</cp:coreProperties>
</file>