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9"/>
  </p:notesMasterIdLst>
  <p:sldIdLst>
    <p:sldId id="262" r:id="rId2"/>
    <p:sldId id="256" r:id="rId3"/>
    <p:sldId id="257" r:id="rId4"/>
    <p:sldId id="258" r:id="rId5"/>
    <p:sldId id="259" r:id="rId6"/>
    <p:sldId id="260" r:id="rId7"/>
    <p:sldId id="261" r:id="rId8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5F10"/>
    <a:srgbClr val="EE7612"/>
    <a:srgbClr val="553505"/>
    <a:srgbClr val="B1063A"/>
    <a:srgbClr val="AE172E"/>
    <a:srgbClr val="AE1738"/>
    <a:srgbClr val="82112B"/>
    <a:srgbClr val="7907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0" autoAdjust="0"/>
    <p:restoredTop sz="86932" autoAdjust="0"/>
  </p:normalViewPr>
  <p:slideViewPr>
    <p:cSldViewPr snapToGrid="0">
      <p:cViewPr varScale="1">
        <p:scale>
          <a:sx n="99" d="100"/>
          <a:sy n="99" d="100"/>
        </p:scale>
        <p:origin x="918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9E57BE-6F8E-41A8-AAB0-3D37B669DA70}" type="datetimeFigureOut">
              <a:rPr lang="sv-SE" smtClean="0"/>
              <a:t>2026-03-17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48704B-E6AF-4C66-88B6-B76772BB746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068438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sv-SE" dirty="0" smtClean="0"/>
              <a:t>Diskutera tillsammans i arbetsgruppen vid vilka situationer/tillfällen och arbetsmoment som det är viktigt att du utför handhygien</a:t>
            </a:r>
            <a:r>
              <a:rPr lang="sv-SE" baseline="0" dirty="0" smtClean="0"/>
              <a:t> i ditt arbete. </a:t>
            </a:r>
            <a:r>
              <a:rPr lang="sv-SE" dirty="0" smtClean="0"/>
              <a:t>Utgå från bilden ”Fem tillfällen för god handhygien” och punkterna 1-5.</a:t>
            </a:r>
          </a:p>
          <a:p>
            <a:pPr marL="0" indent="0">
              <a:buFontTx/>
              <a:buNone/>
            </a:pPr>
            <a:r>
              <a:rPr lang="sv-SE" baseline="0" dirty="0" smtClean="0"/>
              <a:t>Resonera även över:</a:t>
            </a:r>
            <a:br>
              <a:rPr lang="sv-SE" baseline="0" dirty="0" smtClean="0"/>
            </a:br>
            <a:r>
              <a:rPr lang="sv-SE" baseline="0" dirty="0" smtClean="0"/>
              <a:t>- om det är aktuellt att tvätta händerna i någon situation eller om det är tillräckligt med handdesinfektion?</a:t>
            </a:r>
            <a:br>
              <a:rPr lang="sv-SE" baseline="0" dirty="0" smtClean="0"/>
            </a:br>
            <a:r>
              <a:rPr lang="sv-SE" baseline="0" dirty="0" smtClean="0"/>
              <a:t>- om du har utrustning nära tillgängligt (handsprit, vatten, tvål, torkpapper) för att kunna utföra en god handhygien vid dessa situationer/tillfällen och arbetsmoment som du ska? Om inte hur kan ni skapa förutsättningar för att det ska vara lätt att göra rätt?</a:t>
            </a:r>
            <a:endParaRPr lang="sv-SE" dirty="0" smtClean="0"/>
          </a:p>
          <a:p>
            <a:pPr marL="342900" indent="-342900">
              <a:buFontTx/>
              <a:buChar char="-"/>
            </a:pPr>
            <a:endParaRPr lang="sv-SE" dirty="0" smtClean="0"/>
          </a:p>
          <a:p>
            <a:pPr marL="342900" indent="-342900">
              <a:buFontTx/>
              <a:buChar char="-"/>
            </a:pPr>
            <a:endParaRPr lang="sv-SE" dirty="0" smtClean="0"/>
          </a:p>
          <a:p>
            <a:pPr marL="0" indent="0">
              <a:buFontTx/>
              <a:buNone/>
            </a:pPr>
            <a:endParaRPr lang="sv-SE" dirty="0" smtClean="0"/>
          </a:p>
          <a:p>
            <a:endParaRPr lang="sv-SE" baseline="0" dirty="0" smtClean="0"/>
          </a:p>
          <a:p>
            <a:endParaRPr lang="sv-SE" baseline="0" dirty="0" smtClean="0"/>
          </a:p>
          <a:p>
            <a:endParaRPr lang="sv-SE" baseline="0" dirty="0" smtClean="0"/>
          </a:p>
          <a:p>
            <a:endParaRPr lang="sv-SE" baseline="0" dirty="0" smtClean="0"/>
          </a:p>
          <a:p>
            <a:r>
              <a:rPr lang="sv-SE" dirty="0" smtClean="0"/>
              <a:t>Chat GPT bild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48704B-E6AF-4C66-88B6-B76772BB7469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559445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7" Type="http://schemas.openxmlformats.org/officeDocument/2006/relationships/image" Target="../media/image12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ida">
    <p:bg>
      <p:bgPr>
        <a:solidFill>
          <a:srgbClr val="AE17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E3B30222-82BC-AE48-A936-EC0D8BCB9F4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12192000" cy="6858000"/>
          </a:xfrm>
          <a:prstGeom prst="rect">
            <a:avLst/>
          </a:prstGeom>
          <a:effectLst/>
        </p:spPr>
      </p:pic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2160000" y="1080000"/>
            <a:ext cx="7920000" cy="3240000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defRPr sz="4800" b="1" cap="none" baseline="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Här skriver du in titeln på din presentation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2160000" y="4320000"/>
            <a:ext cx="7920000" cy="144000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2200" b="1" cap="none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Här placerar du undertiteln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485EEA9C-FE56-F441-A9C0-E8E4F0314C9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40000" y="6217632"/>
            <a:ext cx="1376570" cy="34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8104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">
    <p:bg>
      <p:bgPr>
        <a:solidFill>
          <a:srgbClr val="AE17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E3B30222-82BC-AE48-A936-EC0D8BCB9F4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12192000" cy="6858000"/>
          </a:xfrm>
          <a:prstGeom prst="rect">
            <a:avLst/>
          </a:prstGeom>
          <a:effectLst/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id="{485EEA9C-FE56-F441-A9C0-E8E4F0314C9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81876" y="5382466"/>
            <a:ext cx="2252571" cy="564115"/>
          </a:xfrm>
          <a:prstGeom prst="rect">
            <a:avLst/>
          </a:prstGeom>
        </p:spPr>
      </p:pic>
      <p:sp>
        <p:nvSpPr>
          <p:cNvPr id="5" name="textruta 4"/>
          <p:cNvSpPr txBox="1"/>
          <p:nvPr userDrawn="1"/>
        </p:nvSpPr>
        <p:spPr>
          <a:xfrm>
            <a:off x="3403077" y="3330102"/>
            <a:ext cx="5400000" cy="43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200" b="1" dirty="0">
                <a:solidFill>
                  <a:schemeClr val="bg1"/>
                </a:solidFill>
              </a:rPr>
              <a:t>Region Jönköpings</a:t>
            </a:r>
            <a:r>
              <a:rPr lang="sv-SE" sz="2200" b="1" baseline="0" dirty="0">
                <a:solidFill>
                  <a:schemeClr val="bg1"/>
                </a:solidFill>
              </a:rPr>
              <a:t> län</a:t>
            </a:r>
            <a:endParaRPr lang="sv-SE" sz="2200" b="1" dirty="0">
              <a:solidFill>
                <a:schemeClr val="bg1"/>
              </a:solidFill>
            </a:endParaRPr>
          </a:p>
        </p:txBody>
      </p:sp>
      <p:sp>
        <p:nvSpPr>
          <p:cNvPr id="22" name="textruta 21"/>
          <p:cNvSpPr txBox="1"/>
          <p:nvPr userDrawn="1"/>
        </p:nvSpPr>
        <p:spPr>
          <a:xfrm>
            <a:off x="3405425" y="3731272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000" b="0" u="none" dirty="0">
                <a:solidFill>
                  <a:schemeClr val="bg1"/>
                </a:solidFill>
              </a:rPr>
              <a:t>www.rjl.se</a:t>
            </a:r>
          </a:p>
        </p:txBody>
      </p:sp>
      <p:pic>
        <p:nvPicPr>
          <p:cNvPr id="21" name="Bildobjekt 20">
            <a:extLst>
              <a:ext uri="{FF2B5EF4-FFF2-40B4-BE49-F238E27FC236}">
                <a16:creationId xmlns:a16="http://schemas.microsoft.com/office/drawing/2014/main" id="{9C4A87F3-A64E-4FC1-ABDC-78C60D96F3D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7570" y="2016541"/>
            <a:ext cx="3736856" cy="1271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2086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 för ut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p 11"/>
          <p:cNvGrpSpPr/>
          <p:nvPr userDrawn="1"/>
        </p:nvGrpSpPr>
        <p:grpSpPr>
          <a:xfrm>
            <a:off x="3937444" y="1977174"/>
            <a:ext cx="4333836" cy="761546"/>
            <a:chOff x="3862028" y="1977174"/>
            <a:chExt cx="4333836" cy="761546"/>
          </a:xfrm>
        </p:grpSpPr>
        <p:sp>
          <p:nvSpPr>
            <p:cNvPr id="13" name="Ellips 12">
              <a:extLst>
                <a:ext uri="{FF2B5EF4-FFF2-40B4-BE49-F238E27FC236}">
                  <a16:creationId xmlns:a16="http://schemas.microsoft.com/office/drawing/2014/main" id="{7BEA6346-EE7D-DF4F-8BEA-2C7A0BE6A973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862028" y="1977174"/>
              <a:ext cx="761544" cy="761544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pic>
          <p:nvPicPr>
            <p:cNvPr id="14" name="Bildobjekt 13">
              <a:extLst>
                <a:ext uri="{FF2B5EF4-FFF2-40B4-BE49-F238E27FC236}">
                  <a16:creationId xmlns:a16="http://schemas.microsoft.com/office/drawing/2014/main" id="{2C8866A6-1447-4C4D-8601-CED83278E7F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4132190" y="2159547"/>
              <a:ext cx="211077" cy="409124"/>
            </a:xfrm>
            <a:prstGeom prst="rect">
              <a:avLst/>
            </a:prstGeom>
          </p:spPr>
        </p:pic>
        <p:sp>
          <p:nvSpPr>
            <p:cNvPr id="15" name="Ellips 14">
              <a:extLst>
                <a:ext uri="{FF2B5EF4-FFF2-40B4-BE49-F238E27FC236}">
                  <a16:creationId xmlns:a16="http://schemas.microsoft.com/office/drawing/2014/main" id="{0352A41F-5C1B-2547-A459-0E5CA6601C66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5052792" y="1977176"/>
              <a:ext cx="761544" cy="761544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pic>
          <p:nvPicPr>
            <p:cNvPr id="16" name="Bildobjekt 15">
              <a:extLst>
                <a:ext uri="{FF2B5EF4-FFF2-40B4-BE49-F238E27FC236}">
                  <a16:creationId xmlns:a16="http://schemas.microsoft.com/office/drawing/2014/main" id="{69370DD6-C6D8-0E4A-8750-557EAC2A755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5258248" y="2122547"/>
              <a:ext cx="411730" cy="409124"/>
            </a:xfrm>
            <a:prstGeom prst="rect">
              <a:avLst/>
            </a:prstGeom>
          </p:spPr>
        </p:pic>
        <p:sp>
          <p:nvSpPr>
            <p:cNvPr id="17" name="Ellips 16">
              <a:extLst>
                <a:ext uri="{FF2B5EF4-FFF2-40B4-BE49-F238E27FC236}">
                  <a16:creationId xmlns:a16="http://schemas.microsoft.com/office/drawing/2014/main" id="{834B6F64-F2EF-9E4B-927B-2D5F4354138D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6243556" y="1977175"/>
              <a:ext cx="761544" cy="761544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pic>
          <p:nvPicPr>
            <p:cNvPr id="18" name="Bildobjekt 17">
              <a:extLst>
                <a:ext uri="{FF2B5EF4-FFF2-40B4-BE49-F238E27FC236}">
                  <a16:creationId xmlns:a16="http://schemas.microsoft.com/office/drawing/2014/main" id="{8096E689-BAD4-F647-90E4-CF3B5232A2A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6420257" y="2148720"/>
              <a:ext cx="406519" cy="406519"/>
            </a:xfrm>
            <a:prstGeom prst="rect">
              <a:avLst/>
            </a:prstGeom>
          </p:spPr>
        </p:pic>
        <p:sp>
          <p:nvSpPr>
            <p:cNvPr id="19" name="Ellips 18">
              <a:extLst>
                <a:ext uri="{FF2B5EF4-FFF2-40B4-BE49-F238E27FC236}">
                  <a16:creationId xmlns:a16="http://schemas.microsoft.com/office/drawing/2014/main" id="{FBABADBC-30EF-DE42-938F-7E556DECD178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7434320" y="1977174"/>
              <a:ext cx="761544" cy="761544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pic>
          <p:nvPicPr>
            <p:cNvPr id="20" name="Bildobjekt 19">
              <a:extLst>
                <a:ext uri="{FF2B5EF4-FFF2-40B4-BE49-F238E27FC236}">
                  <a16:creationId xmlns:a16="http://schemas.microsoft.com/office/drawing/2014/main" id="{6A5E258B-24A3-404D-9100-DE9E0AAF9DF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7567532" y="2162152"/>
              <a:ext cx="495119" cy="406519"/>
            </a:xfrm>
            <a:prstGeom prst="rect">
              <a:avLst/>
            </a:prstGeom>
          </p:spPr>
        </p:pic>
      </p:grpSp>
      <p:sp>
        <p:nvSpPr>
          <p:cNvPr id="5" name="textruta 4"/>
          <p:cNvSpPr txBox="1"/>
          <p:nvPr userDrawn="1"/>
        </p:nvSpPr>
        <p:spPr>
          <a:xfrm>
            <a:off x="3403077" y="3330102"/>
            <a:ext cx="5400000" cy="43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200" b="1" dirty="0">
                <a:solidFill>
                  <a:srgbClr val="B1063A"/>
                </a:solidFill>
              </a:rPr>
              <a:t>Region Jönköpings</a:t>
            </a:r>
            <a:r>
              <a:rPr lang="sv-SE" sz="2200" b="1" baseline="0" dirty="0">
                <a:solidFill>
                  <a:srgbClr val="B1063A"/>
                </a:solidFill>
              </a:rPr>
              <a:t> län</a:t>
            </a:r>
            <a:endParaRPr lang="sv-SE" sz="2200" b="1" dirty="0">
              <a:solidFill>
                <a:srgbClr val="B1063A"/>
              </a:solidFill>
            </a:endParaRPr>
          </a:p>
        </p:txBody>
      </p:sp>
      <p:sp>
        <p:nvSpPr>
          <p:cNvPr id="22" name="textruta 21"/>
          <p:cNvSpPr txBox="1"/>
          <p:nvPr userDrawn="1"/>
        </p:nvSpPr>
        <p:spPr>
          <a:xfrm>
            <a:off x="3405425" y="3731272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000" b="0" u="none" dirty="0">
                <a:solidFill>
                  <a:srgbClr val="B1063A"/>
                </a:solidFill>
              </a:rPr>
              <a:t>www.rjl.se</a:t>
            </a:r>
          </a:p>
        </p:txBody>
      </p:sp>
      <p:pic>
        <p:nvPicPr>
          <p:cNvPr id="21" name="Bildobjekt 20">
            <a:extLst>
              <a:ext uri="{FF2B5EF4-FFF2-40B4-BE49-F238E27FC236}">
                <a16:creationId xmlns:a16="http://schemas.microsoft.com/office/drawing/2014/main" id="{894FDCCA-D973-4BBB-B66D-650C5760AF6F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2496" y="5331408"/>
            <a:ext cx="2181162" cy="542465"/>
          </a:xfrm>
          <a:prstGeom prst="rect">
            <a:avLst/>
          </a:prstGeom>
        </p:spPr>
      </p:pic>
      <p:pic>
        <p:nvPicPr>
          <p:cNvPr id="23" name="Bildobjekt 22">
            <a:extLst>
              <a:ext uri="{FF2B5EF4-FFF2-40B4-BE49-F238E27FC236}">
                <a16:creationId xmlns:a16="http://schemas.microsoft.com/office/drawing/2014/main" id="{1F1C37D8-7E59-4532-B401-60F8D5005BD0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4649" y="2025310"/>
            <a:ext cx="3736856" cy="1271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4107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ida för ut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>
            <a:extLst>
              <a:ext uri="{FF2B5EF4-FFF2-40B4-BE49-F238E27FC236}">
                <a16:creationId xmlns:a16="http://schemas.microsoft.com/office/drawing/2014/main" id="{4109FD55-718D-438B-8297-319021B7433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55000"/>
          </a:blip>
          <a:srcRect l="-4818" t="21737" r="62723" b="30128"/>
          <a:stretch/>
        </p:blipFill>
        <p:spPr>
          <a:xfrm>
            <a:off x="5807968" y="-11875"/>
            <a:ext cx="6384032" cy="6875813"/>
          </a:xfrm>
          <a:prstGeom prst="rect">
            <a:avLst/>
          </a:prstGeom>
          <a:noFill/>
          <a:effectLst/>
        </p:spPr>
      </p:pic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2160000" y="1080000"/>
            <a:ext cx="7920000" cy="3240000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defRPr sz="4800" b="1" cap="none" baseline="0">
                <a:solidFill>
                  <a:srgbClr val="B1063A"/>
                </a:solidFill>
              </a:defRPr>
            </a:lvl1pPr>
          </a:lstStyle>
          <a:p>
            <a:r>
              <a:rPr lang="sv-SE" dirty="0"/>
              <a:t>Här skriver du in titeln på din presentation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2160000" y="4320000"/>
            <a:ext cx="7920000" cy="144000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2200" b="1" cap="none" baseline="0">
                <a:solidFill>
                  <a:srgbClr val="B1063A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Här placerar du undertiteln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485EEA9C-FE56-F441-A9C0-E8E4F0314C9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40000" y="6217632"/>
            <a:ext cx="1376570" cy="34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7007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rubrik">
    <p:bg>
      <p:bgPr>
        <a:solidFill>
          <a:srgbClr val="8211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EADEDBF6-7D1C-7243-942C-5D79C3651C8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55000"/>
          </a:blip>
          <a:srcRect l="-4818" t="21696" r="62723" b="28424"/>
          <a:stretch/>
        </p:blipFill>
        <p:spPr>
          <a:xfrm>
            <a:off x="5807968" y="0"/>
            <a:ext cx="6384032" cy="6858000"/>
          </a:xfrm>
          <a:prstGeom prst="rect">
            <a:avLst/>
          </a:prstGeom>
          <a:noFill/>
        </p:spPr>
      </p:pic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2160000" y="522244"/>
            <a:ext cx="7920000" cy="5400000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Avsnittsrubrik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485EEA9C-FE56-F441-A9C0-E8E4F0314C9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40000" y="6217632"/>
            <a:ext cx="1376570" cy="344736"/>
          </a:xfrm>
          <a:prstGeom prst="rect">
            <a:avLst/>
          </a:prstGeom>
        </p:spPr>
      </p:pic>
      <p:sp>
        <p:nvSpPr>
          <p:cNvPr id="5" name="Platshållare för bild 6"/>
          <p:cNvSpPr>
            <a:spLocks noGrp="1"/>
          </p:cNvSpPr>
          <p:nvPr>
            <p:ph type="pic" sz="quarter" idx="14" hasCustomPrompt="1"/>
          </p:nvPr>
        </p:nvSpPr>
        <p:spPr>
          <a:xfrm>
            <a:off x="10476000" y="288000"/>
            <a:ext cx="1404000" cy="1404000"/>
          </a:xfr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Här kan du infoga en ikon från bildgalleriet på intranätet.</a:t>
            </a:r>
          </a:p>
        </p:txBody>
      </p:sp>
    </p:spTree>
    <p:extLst>
      <p:ext uri="{BB962C8B-B14F-4D97-AF65-F5344CB8AC3E}">
        <p14:creationId xmlns:p14="http://schemas.microsoft.com/office/powerpoint/2010/main" val="310151784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80025" y="900000"/>
            <a:ext cx="9360000" cy="1296000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b="1"/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>
          <a:xfrm>
            <a:off x="1080000" y="6228000"/>
            <a:ext cx="36000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 smtClean="0"/>
              <a:t>Årshjulsaktivitet maj månad</a:t>
            </a:r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EEB9E62-4301-493A-8C73-0409F1A2D539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A13CF048-BC28-7141-B930-8EC3F94E912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440000" y="6228000"/>
            <a:ext cx="1375200" cy="338815"/>
          </a:xfrm>
          <a:prstGeom prst="rect">
            <a:avLst/>
          </a:prstGeom>
        </p:spPr>
      </p:pic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>
          <a:xfrm>
            <a:off x="4860000" y="6228000"/>
            <a:ext cx="24840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 smtClean="0"/>
              <a:t>Avsnittsrubrik</a:t>
            </a:r>
            <a:endParaRPr lang="sv-SE"/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3" hasCustomPrompt="1"/>
          </p:nvPr>
        </p:nvSpPr>
        <p:spPr>
          <a:xfrm>
            <a:off x="1079888" y="2196000"/>
            <a:ext cx="9359900" cy="3780000"/>
          </a:xfrm>
        </p:spPr>
        <p:txBody>
          <a:bodyPr>
            <a:noAutofit/>
          </a:bodyPr>
          <a:lstStyle>
            <a:lvl1pPr>
              <a:lnSpc>
                <a:spcPts val="3400"/>
              </a:lnSpc>
              <a:defRPr sz="2200"/>
            </a:lvl1pPr>
            <a:lvl2pPr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  <a:defRPr sz="2200"/>
            </a:lvl2pPr>
            <a:lvl3pPr>
              <a:lnSpc>
                <a:spcPct val="100000"/>
              </a:lnSpc>
              <a:spcAft>
                <a:spcPts val="1200"/>
              </a:spcAft>
              <a:defRPr sz="2200"/>
            </a:lvl3pPr>
            <a:lvl4pPr>
              <a:lnSpc>
                <a:spcPct val="100000"/>
              </a:lnSpc>
              <a:spcAft>
                <a:spcPts val="1200"/>
              </a:spcAft>
              <a:defRPr sz="2200"/>
            </a:lvl4pPr>
            <a:lvl5pPr>
              <a:lnSpc>
                <a:spcPct val="100000"/>
              </a:lnSpc>
              <a:spcAft>
                <a:spcPts val="1200"/>
              </a:spcAft>
              <a:defRPr sz="2200"/>
            </a:lvl5pPr>
          </a:lstStyle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1" name="Platshållare för bild 6"/>
          <p:cNvSpPr>
            <a:spLocks noGrp="1"/>
          </p:cNvSpPr>
          <p:nvPr>
            <p:ph type="pic" sz="quarter" idx="14" hasCustomPrompt="1"/>
          </p:nvPr>
        </p:nvSpPr>
        <p:spPr>
          <a:xfrm>
            <a:off x="10476000" y="288000"/>
            <a:ext cx="1404000" cy="1404000"/>
          </a:xfr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1200" baseline="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Här kan du infoga en ikon från bildgalleriet på intranätet.</a:t>
            </a:r>
          </a:p>
        </p:txBody>
      </p:sp>
    </p:spTree>
    <p:extLst>
      <p:ext uri="{BB962C8B-B14F-4D97-AF65-F5344CB8AC3E}">
        <p14:creationId xmlns:p14="http://schemas.microsoft.com/office/powerpoint/2010/main" val="28752019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78050" y="900000"/>
            <a:ext cx="9360000" cy="1296000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Avsnittsrubrik</a:t>
            </a:r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1080000" y="6228000"/>
            <a:ext cx="3600000" cy="365125"/>
          </a:xfrm>
        </p:spPr>
        <p:txBody>
          <a:bodyPr/>
          <a:lstStyle/>
          <a:p>
            <a:r>
              <a:rPr lang="sv-SE" smtClean="0"/>
              <a:t>Årshjulsaktivitet maj månad</a:t>
            </a: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B9E62-4301-493A-8C73-0409F1A2D539}" type="slidenum">
              <a:rPr lang="sv-SE" smtClean="0"/>
              <a:t>‹#›</a:t>
            </a:fld>
            <a:endParaRPr lang="sv-SE"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A13CF048-BC28-7141-B930-8EC3F94E912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440000" y="6228000"/>
            <a:ext cx="1375200" cy="338815"/>
          </a:xfrm>
          <a:prstGeom prst="rect">
            <a:avLst/>
          </a:prstGeom>
        </p:spPr>
      </p:pic>
      <p:sp>
        <p:nvSpPr>
          <p:cNvPr id="8" name="Platshållare för text 7"/>
          <p:cNvSpPr>
            <a:spLocks noGrp="1"/>
          </p:cNvSpPr>
          <p:nvPr>
            <p:ph type="body" sz="quarter" idx="13"/>
          </p:nvPr>
        </p:nvSpPr>
        <p:spPr>
          <a:xfrm>
            <a:off x="1077913" y="2196000"/>
            <a:ext cx="9359900" cy="37800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Aft>
                <a:spcPts val="1200"/>
              </a:spcAft>
              <a:buFontTx/>
              <a:buNone/>
              <a:defRPr sz="2200"/>
            </a:lvl1pPr>
            <a:lvl2pPr>
              <a:lnSpc>
                <a:spcPct val="100000"/>
              </a:lnSpc>
              <a:spcAft>
                <a:spcPts val="1200"/>
              </a:spcAft>
              <a:defRPr sz="2200"/>
            </a:lvl2pPr>
            <a:lvl3pPr>
              <a:lnSpc>
                <a:spcPct val="100000"/>
              </a:lnSpc>
              <a:spcAft>
                <a:spcPts val="1200"/>
              </a:spcAft>
              <a:defRPr sz="2200"/>
            </a:lvl3pPr>
            <a:lvl4pPr>
              <a:lnSpc>
                <a:spcPct val="100000"/>
              </a:lnSpc>
              <a:spcAft>
                <a:spcPts val="1200"/>
              </a:spcAft>
              <a:defRPr sz="2200"/>
            </a:lvl4pPr>
            <a:lvl5pPr>
              <a:lnSpc>
                <a:spcPct val="100000"/>
              </a:lnSpc>
              <a:spcAft>
                <a:spcPts val="1200"/>
              </a:spcAft>
              <a:defRPr sz="2200"/>
            </a:lvl5pPr>
          </a:lstStyle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11" name="Platshållare för bild 6"/>
          <p:cNvSpPr>
            <a:spLocks noGrp="1"/>
          </p:cNvSpPr>
          <p:nvPr>
            <p:ph type="pic" sz="quarter" idx="14" hasCustomPrompt="1"/>
          </p:nvPr>
        </p:nvSpPr>
        <p:spPr>
          <a:xfrm>
            <a:off x="10476000" y="288000"/>
            <a:ext cx="1404000" cy="1404000"/>
          </a:xfr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1200" baseline="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Här kan du infoga en ikon från bildgalleriet på intranätet.</a:t>
            </a:r>
          </a:p>
        </p:txBody>
      </p:sp>
    </p:spTree>
    <p:extLst>
      <p:ext uri="{BB962C8B-B14F-4D97-AF65-F5344CB8AC3E}">
        <p14:creationId xmlns:p14="http://schemas.microsoft.com/office/powerpoint/2010/main" val="427830831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vänster/grafik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116838" y="553660"/>
            <a:ext cx="5184000" cy="1728000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>
          <a:xfrm>
            <a:off x="1080000" y="6228000"/>
            <a:ext cx="2484000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sv-SE" smtClean="0"/>
              <a:t>Avsnittsrubrik</a:t>
            </a:r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>
          <a:xfrm>
            <a:off x="6116838" y="6228000"/>
            <a:ext cx="3960000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sv-SE" smtClean="0"/>
              <a:t>Årshjulsaktivitet maj månad</a:t>
            </a:r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B9E62-4301-493A-8C73-0409F1A2D539}" type="slidenum">
              <a:rPr lang="sv-SE" smtClean="0"/>
              <a:t>‹#›</a:t>
            </a:fld>
            <a:endParaRPr lang="sv-SE"/>
          </a:p>
        </p:txBody>
      </p:sp>
      <p:sp>
        <p:nvSpPr>
          <p:cNvPr id="11" name="Platshållare för bild 10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5486400" cy="6858000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B1063A"/>
              </a:buClr>
              <a:buFontTx/>
              <a:buNone/>
              <a:defRPr lang="sv-SE" sz="2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sv-SE" dirty="0"/>
              <a:t>Klicka på symbolen för bild för att lägga till foto eller grafik</a:t>
            </a:r>
          </a:p>
        </p:txBody>
      </p:sp>
      <p:pic>
        <p:nvPicPr>
          <p:cNvPr id="12" name="Bildobjekt 11">
            <a:extLst>
              <a:ext uri="{FF2B5EF4-FFF2-40B4-BE49-F238E27FC236}">
                <a16:creationId xmlns:a16="http://schemas.microsoft.com/office/drawing/2014/main" id="{A13CF048-BC28-7141-B930-8EC3F94E912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440000" y="6228000"/>
            <a:ext cx="1375200" cy="338815"/>
          </a:xfrm>
          <a:prstGeom prst="rect">
            <a:avLst/>
          </a:prstGeom>
        </p:spPr>
      </p:pic>
      <p:sp>
        <p:nvSpPr>
          <p:cNvPr id="4" name="Platshållare för text 3"/>
          <p:cNvSpPr>
            <a:spLocks noGrp="1"/>
          </p:cNvSpPr>
          <p:nvPr>
            <p:ph type="body" sz="quarter" idx="14"/>
          </p:nvPr>
        </p:nvSpPr>
        <p:spPr>
          <a:xfrm>
            <a:off x="6120000" y="2304000"/>
            <a:ext cx="5184775" cy="38880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Aft>
                <a:spcPts val="1200"/>
              </a:spcAft>
              <a:buFontTx/>
              <a:buNone/>
              <a:defRPr sz="2200"/>
            </a:lvl1pPr>
            <a:lvl2pPr>
              <a:lnSpc>
                <a:spcPct val="100000"/>
              </a:lnSpc>
              <a:spcAft>
                <a:spcPts val="1200"/>
              </a:spcAft>
              <a:defRPr sz="2200"/>
            </a:lvl2pPr>
            <a:lvl3pPr>
              <a:lnSpc>
                <a:spcPct val="100000"/>
              </a:lnSpc>
              <a:spcAft>
                <a:spcPts val="1200"/>
              </a:spcAft>
              <a:defRPr sz="2200"/>
            </a:lvl3pPr>
            <a:lvl4pPr>
              <a:lnSpc>
                <a:spcPct val="100000"/>
              </a:lnSpc>
              <a:spcAft>
                <a:spcPts val="1200"/>
              </a:spcAft>
              <a:defRPr sz="2200"/>
            </a:lvl4pPr>
            <a:lvl5pPr>
              <a:lnSpc>
                <a:spcPct val="100000"/>
              </a:lnSpc>
              <a:spcAft>
                <a:spcPts val="1200"/>
              </a:spcAft>
              <a:defRPr sz="2200"/>
            </a:lvl5pPr>
          </a:lstStyle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3073462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höger/grafik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12000" y="553660"/>
            <a:ext cx="5184000" cy="1728000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>
          <a:xfrm>
            <a:off x="1080000" y="6228000"/>
            <a:ext cx="2484000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sv-SE" smtClean="0"/>
              <a:t>Avsnittsrubrik</a:t>
            </a:r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>
          <a:xfrm>
            <a:off x="6116838" y="6228000"/>
            <a:ext cx="3960000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sv-SE" smtClean="0"/>
              <a:t>Årshjulsaktivitet maj månad</a:t>
            </a:r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B9E62-4301-493A-8C73-0409F1A2D539}" type="slidenum">
              <a:rPr lang="sv-SE" smtClean="0"/>
              <a:t>‹#›</a:t>
            </a:fld>
            <a:endParaRPr lang="sv-SE"/>
          </a:p>
        </p:txBody>
      </p:sp>
      <p:sp>
        <p:nvSpPr>
          <p:cNvPr id="11" name="Platshållare för bild 10"/>
          <p:cNvSpPr>
            <a:spLocks noGrp="1"/>
          </p:cNvSpPr>
          <p:nvPr>
            <p:ph type="pic" sz="quarter" idx="13" hasCustomPrompt="1"/>
          </p:nvPr>
        </p:nvSpPr>
        <p:spPr>
          <a:xfrm>
            <a:off x="6705600" y="0"/>
            <a:ext cx="5486400" cy="6858000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B1063A"/>
              </a:buClr>
              <a:buFontTx/>
              <a:buNone/>
              <a:defRPr lang="sv-SE" sz="2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sv-SE" dirty="0"/>
              <a:t>Klicka på symbolen för bild för att lägga till foto eller grafik</a:t>
            </a:r>
          </a:p>
        </p:txBody>
      </p:sp>
      <p:pic>
        <p:nvPicPr>
          <p:cNvPr id="12" name="Bildobjekt 11">
            <a:extLst>
              <a:ext uri="{FF2B5EF4-FFF2-40B4-BE49-F238E27FC236}">
                <a16:creationId xmlns:a16="http://schemas.microsoft.com/office/drawing/2014/main" id="{A13CF048-BC28-7141-B930-8EC3F94E912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440000" y="6228000"/>
            <a:ext cx="1375200" cy="338815"/>
          </a:xfrm>
          <a:prstGeom prst="rect">
            <a:avLst/>
          </a:prstGeom>
        </p:spPr>
      </p:pic>
      <p:sp>
        <p:nvSpPr>
          <p:cNvPr id="4" name="Platshållare för text 3"/>
          <p:cNvSpPr>
            <a:spLocks noGrp="1"/>
          </p:cNvSpPr>
          <p:nvPr>
            <p:ph type="body" sz="quarter" idx="14"/>
          </p:nvPr>
        </p:nvSpPr>
        <p:spPr>
          <a:xfrm>
            <a:off x="912000" y="2304000"/>
            <a:ext cx="5184775" cy="38880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Aft>
                <a:spcPts val="1200"/>
              </a:spcAft>
              <a:buFontTx/>
              <a:buNone/>
              <a:defRPr sz="2200"/>
            </a:lvl1pPr>
            <a:lvl2pPr>
              <a:lnSpc>
                <a:spcPct val="100000"/>
              </a:lnSpc>
              <a:spcAft>
                <a:spcPts val="1200"/>
              </a:spcAft>
              <a:defRPr sz="2200"/>
            </a:lvl2pPr>
            <a:lvl3pPr>
              <a:lnSpc>
                <a:spcPct val="100000"/>
              </a:lnSpc>
              <a:spcAft>
                <a:spcPts val="1200"/>
              </a:spcAft>
              <a:defRPr sz="2200"/>
            </a:lvl3pPr>
            <a:lvl4pPr>
              <a:lnSpc>
                <a:spcPct val="100000"/>
              </a:lnSpc>
              <a:spcAft>
                <a:spcPts val="1200"/>
              </a:spcAft>
              <a:defRPr sz="2200"/>
            </a:lvl4pPr>
            <a:lvl5pPr>
              <a:lnSpc>
                <a:spcPct val="100000"/>
              </a:lnSpc>
              <a:spcAft>
                <a:spcPts val="1200"/>
              </a:spcAft>
              <a:defRPr sz="2200"/>
            </a:lvl5pPr>
          </a:lstStyle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6004386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eller grafik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innehåll 3"/>
          <p:cNvSpPr>
            <a:spLocks noGrp="1"/>
          </p:cNvSpPr>
          <p:nvPr>
            <p:ph sz="quarter" idx="15" hasCustomPrompt="1"/>
          </p:nvPr>
        </p:nvSpPr>
        <p:spPr>
          <a:xfrm>
            <a:off x="0" y="1"/>
            <a:ext cx="12192000" cy="6858000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B1063A"/>
              </a:buClr>
              <a:buFontTx/>
              <a:buNone/>
              <a:defRPr lang="sv-SE" sz="2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B1063A"/>
              </a:buClr>
              <a:buFontTx/>
              <a:buNone/>
            </a:pPr>
            <a:r>
              <a:rPr lang="sv-SE" dirty="0"/>
              <a:t>Klicka på symbolen för bild för att lägga till foto eller grafik</a:t>
            </a:r>
          </a:p>
        </p:txBody>
      </p:sp>
      <p:sp>
        <p:nvSpPr>
          <p:cNvPr id="3" name="Platshållare för bild 6"/>
          <p:cNvSpPr>
            <a:spLocks noGrp="1"/>
          </p:cNvSpPr>
          <p:nvPr>
            <p:ph type="pic" sz="quarter" idx="16" hasCustomPrompt="1"/>
          </p:nvPr>
        </p:nvSpPr>
        <p:spPr>
          <a:xfrm>
            <a:off x="10476000" y="288000"/>
            <a:ext cx="1404000" cy="1404000"/>
          </a:xfr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1200" baseline="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Här kan du infoga en ikon från bildgalleriet på intranätet.</a:t>
            </a:r>
          </a:p>
        </p:txBody>
      </p:sp>
    </p:spTree>
    <p:extLst>
      <p:ext uri="{BB962C8B-B14F-4D97-AF65-F5344CB8AC3E}">
        <p14:creationId xmlns:p14="http://schemas.microsoft.com/office/powerpoint/2010/main" val="31806112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/grafik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sz="quarter" idx="10" hasCustomPrompt="1"/>
          </p:nvPr>
        </p:nvSpPr>
        <p:spPr>
          <a:xfrm>
            <a:off x="1440000" y="2196000"/>
            <a:ext cx="9360000" cy="3780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sv-SE" dirty="0"/>
              <a:t>Klicka på den ikon du vill använda</a:t>
            </a:r>
          </a:p>
        </p:txBody>
      </p:sp>
      <p:sp>
        <p:nvSpPr>
          <p:cNvPr id="4" name="Rubrik 1"/>
          <p:cNvSpPr>
            <a:spLocks noGrp="1"/>
          </p:cNvSpPr>
          <p:nvPr>
            <p:ph type="title"/>
          </p:nvPr>
        </p:nvSpPr>
        <p:spPr>
          <a:xfrm>
            <a:off x="1440000" y="900000"/>
            <a:ext cx="9360000" cy="1296000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b="1"/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5" name="Platshållare för sidfot 5"/>
          <p:cNvSpPr>
            <a:spLocks noGrp="1"/>
          </p:cNvSpPr>
          <p:nvPr>
            <p:ph type="ftr" sz="quarter" idx="11"/>
          </p:nvPr>
        </p:nvSpPr>
        <p:spPr>
          <a:xfrm>
            <a:off x="1080000" y="6228000"/>
            <a:ext cx="36000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 smtClean="0"/>
              <a:t>Årshjulsaktivitet maj månad</a:t>
            </a:r>
            <a:endParaRPr lang="sv-SE"/>
          </a:p>
        </p:txBody>
      </p:sp>
      <p:sp>
        <p:nvSpPr>
          <p:cNvPr id="6" name="Platshållare för bildnummer 6"/>
          <p:cNvSpPr>
            <a:spLocks noGrp="1"/>
          </p:cNvSpPr>
          <p:nvPr>
            <p:ph type="sldNum" sz="quarter" idx="12"/>
          </p:nvPr>
        </p:nvSpPr>
        <p:spPr>
          <a:xfrm>
            <a:off x="432000" y="6228000"/>
            <a:ext cx="5220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EEB9E62-4301-493A-8C73-0409F1A2D539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A13CF048-BC28-7141-B930-8EC3F94E912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440000" y="6228000"/>
            <a:ext cx="1375200" cy="338815"/>
          </a:xfrm>
          <a:prstGeom prst="rect">
            <a:avLst/>
          </a:prstGeom>
        </p:spPr>
      </p:pic>
      <p:sp>
        <p:nvSpPr>
          <p:cNvPr id="8" name="Platshållare för datum 4"/>
          <p:cNvSpPr>
            <a:spLocks noGrp="1"/>
          </p:cNvSpPr>
          <p:nvPr>
            <p:ph type="dt" sz="half" idx="13"/>
          </p:nvPr>
        </p:nvSpPr>
        <p:spPr>
          <a:xfrm>
            <a:off x="4860000" y="6228000"/>
            <a:ext cx="24840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 smtClean="0"/>
              <a:t>Avsnittsrubrik</a:t>
            </a:r>
            <a:endParaRPr lang="sv-SE"/>
          </a:p>
        </p:txBody>
      </p:sp>
      <p:sp>
        <p:nvSpPr>
          <p:cNvPr id="10" name="Platshållare för bild 6"/>
          <p:cNvSpPr>
            <a:spLocks noGrp="1"/>
          </p:cNvSpPr>
          <p:nvPr>
            <p:ph type="pic" sz="quarter" idx="14" hasCustomPrompt="1"/>
          </p:nvPr>
        </p:nvSpPr>
        <p:spPr>
          <a:xfrm>
            <a:off x="10476000" y="288000"/>
            <a:ext cx="1404000" cy="1404000"/>
          </a:xfr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1200" baseline="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Här kan du infoga en ikon från bildgalleriet på intranätet.</a:t>
            </a:r>
          </a:p>
        </p:txBody>
      </p:sp>
    </p:spTree>
    <p:extLst>
      <p:ext uri="{BB962C8B-B14F-4D97-AF65-F5344CB8AC3E}">
        <p14:creationId xmlns:p14="http://schemas.microsoft.com/office/powerpoint/2010/main" val="261489186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1080000" y="540000"/>
            <a:ext cx="9360000" cy="1296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860000" y="6228000"/>
            <a:ext cx="248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spc="100" baseline="0">
                <a:solidFill>
                  <a:schemeClr val="tx1"/>
                </a:solidFill>
              </a:defRPr>
            </a:lvl1pPr>
          </a:lstStyle>
          <a:p>
            <a:r>
              <a:rPr lang="sv-SE" smtClean="0"/>
              <a:t>Avsnittsrubrik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1080000" y="6228000"/>
            <a:ext cx="3600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pc="100" baseline="0">
                <a:solidFill>
                  <a:schemeClr val="tx1"/>
                </a:solidFill>
              </a:defRPr>
            </a:lvl1pPr>
          </a:lstStyle>
          <a:p>
            <a:r>
              <a:rPr lang="sv-SE" smtClean="0"/>
              <a:t>Årshjulsaktivitet maj månad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432000" y="6228000"/>
            <a:ext cx="52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8EEB9E62-4301-493A-8C73-0409F1A2D53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7" name="Platshållare för text 6"/>
          <p:cNvSpPr>
            <a:spLocks noGrp="1"/>
          </p:cNvSpPr>
          <p:nvPr>
            <p:ph type="body" idx="1"/>
          </p:nvPr>
        </p:nvSpPr>
        <p:spPr>
          <a:xfrm>
            <a:off x="1080000" y="1836000"/>
            <a:ext cx="9360000" cy="414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866280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4" r:id="rId2"/>
    <p:sldLayoutId id="2147483651" r:id="rId3"/>
    <p:sldLayoutId id="2147483660" r:id="rId4"/>
    <p:sldLayoutId id="2147483650" r:id="rId5"/>
    <p:sldLayoutId id="2147483653" r:id="rId6"/>
    <p:sldLayoutId id="2147483663" r:id="rId7"/>
    <p:sldLayoutId id="2147483654" r:id="rId8"/>
    <p:sldLayoutId id="2147483661" r:id="rId9"/>
    <p:sldLayoutId id="2147483662" r:id="rId10"/>
    <p:sldLayoutId id="2147483665" r:id="rId11"/>
  </p:sldLayoutIdLst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b="1" kern="1200" baseline="0">
          <a:solidFill>
            <a:srgbClr val="B1063A"/>
          </a:solidFill>
          <a:latin typeface="+mj-lt"/>
          <a:ea typeface="+mj-ea"/>
          <a:cs typeface="+mj-cs"/>
        </a:defRPr>
      </a:lvl1pPr>
    </p:titleStyle>
    <p:bodyStyle>
      <a:lvl1pPr marL="360000" indent="-3600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rgbClr val="B1063A"/>
        </a:buClr>
        <a:buFont typeface="Arial" panose="020B0604020202020204" pitchFamily="34" charset="0"/>
        <a:buChar char="•"/>
        <a:defRPr sz="22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360000" indent="-3600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rgbClr val="B1063A"/>
        </a:buClr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720000" indent="-3600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rgbClr val="B1063A"/>
        </a:buClr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080000" indent="-3600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rgbClr val="B1063A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440000" indent="-3600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rgbClr val="B1063A"/>
        </a:buClr>
        <a:buFont typeface="Arial" panose="020B0604020202020204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smtClean="0"/>
              <a:t>Rena händer räddar </a:t>
            </a:r>
            <a:r>
              <a:rPr lang="sv-SE" dirty="0"/>
              <a:t>liv</a:t>
            </a:r>
            <a:br>
              <a:rPr lang="sv-SE" dirty="0"/>
            </a:br>
            <a:r>
              <a:rPr lang="sv-SE" sz="2800" dirty="0" smtClean="0"/>
              <a:t>”Action </a:t>
            </a:r>
            <a:r>
              <a:rPr lang="sv-SE" sz="2800" dirty="0"/>
              <a:t>saves </a:t>
            </a:r>
            <a:r>
              <a:rPr lang="sv-SE" sz="2800" dirty="0" err="1" smtClean="0"/>
              <a:t>lives</a:t>
            </a:r>
            <a:r>
              <a:rPr lang="sv-SE" sz="2800" dirty="0" smtClean="0"/>
              <a:t>” </a:t>
            </a:r>
            <a:br>
              <a:rPr lang="sv-SE" sz="2800" dirty="0" smtClean="0"/>
            </a:br>
            <a:endParaRPr lang="sv-SE" dirty="0"/>
          </a:p>
        </p:txBody>
      </p:sp>
      <p:sp>
        <p:nvSpPr>
          <p:cNvPr id="8" name="Underrubrik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342900" indent="-342900">
              <a:buFontTx/>
              <a:buChar char="-"/>
            </a:pPr>
            <a:r>
              <a:rPr lang="sv-SE" dirty="0" smtClean="0"/>
              <a:t>- Diskussionsunderlag om god handhygien med exempel till ”facit”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360916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/>
          <p:cNvSpPr>
            <a:spLocks noGrp="1"/>
          </p:cNvSpPr>
          <p:nvPr>
            <p:ph type="title"/>
          </p:nvPr>
        </p:nvSpPr>
        <p:spPr>
          <a:xfrm>
            <a:off x="1768043" y="104708"/>
            <a:ext cx="9360000" cy="1296000"/>
          </a:xfrm>
        </p:spPr>
        <p:txBody>
          <a:bodyPr/>
          <a:lstStyle/>
          <a:p>
            <a:r>
              <a:rPr lang="sv-SE" dirty="0" smtClean="0"/>
              <a:t>Fem tillfällen för god handhygien</a:t>
            </a:r>
            <a:endParaRPr lang="sv-SE" dirty="0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4"/>
          </p:nvPr>
        </p:nvSpPr>
        <p:spPr/>
      </p:sp>
      <p:pic>
        <p:nvPicPr>
          <p:cNvPr id="6" name="Platshållare för innehåll 5"/>
          <p:cNvPicPr>
            <a:picLocks noGrp="1" noChangeAspect="1"/>
          </p:cNvPicPr>
          <p:nvPr>
            <p:ph sz="quarter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9234" y="1692000"/>
            <a:ext cx="3122586" cy="4682565"/>
          </a:xfrm>
        </p:spPr>
      </p:pic>
      <p:pic>
        <p:nvPicPr>
          <p:cNvPr id="1026" name="Picture 2" descr="https://cdn.who.int/media/images/default-source/headquarters/campaigns/world-hand-hygiene-day/who_whhd_virtual-badge_300dpi.png.png?sfvrsn=a1103624_1"/>
          <p:cNvPicPr>
            <a:picLocks noGrp="1" noChangeAspect="1" noChangeArrowheads="1"/>
          </p:cNvPicPr>
          <p:nvPr>
            <p:ph type="pic" sz="quarter" idx="4294967295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" r="56"/>
          <a:stretch>
            <a:fillRect/>
          </a:stretch>
        </p:blipFill>
        <p:spPr bwMode="auto">
          <a:xfrm>
            <a:off x="10476650" y="287063"/>
            <a:ext cx="1403350" cy="1404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Femhörning 19"/>
          <p:cNvSpPr/>
          <p:nvPr/>
        </p:nvSpPr>
        <p:spPr>
          <a:xfrm>
            <a:off x="7513592" y="4324655"/>
            <a:ext cx="978408" cy="484632"/>
          </a:xfrm>
          <a:prstGeom prst="homePlat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EE5F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>
                <a:solidFill>
                  <a:srgbClr val="EE5F10"/>
                </a:solidFill>
              </a:rPr>
              <a:t>5</a:t>
            </a:r>
          </a:p>
        </p:txBody>
      </p:sp>
      <p:sp>
        <p:nvSpPr>
          <p:cNvPr id="21" name="Femhörning 20"/>
          <p:cNvSpPr/>
          <p:nvPr/>
        </p:nvSpPr>
        <p:spPr>
          <a:xfrm>
            <a:off x="1997113" y="4457707"/>
            <a:ext cx="978408" cy="484632"/>
          </a:xfrm>
          <a:prstGeom prst="homePlat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EE5F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>
                <a:solidFill>
                  <a:srgbClr val="EE5F10"/>
                </a:solidFill>
              </a:rPr>
              <a:t>3</a:t>
            </a:r>
          </a:p>
        </p:txBody>
      </p:sp>
      <p:sp>
        <p:nvSpPr>
          <p:cNvPr id="22" name="Femhörning 21"/>
          <p:cNvSpPr/>
          <p:nvPr/>
        </p:nvSpPr>
        <p:spPr>
          <a:xfrm rot="5400000">
            <a:off x="5046372" y="1563987"/>
            <a:ext cx="1048310" cy="484632"/>
          </a:xfrm>
          <a:prstGeom prst="homePlat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EE5F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sv-SE" dirty="0">
                <a:solidFill>
                  <a:srgbClr val="EE5F10"/>
                </a:solidFill>
              </a:rPr>
              <a:t>2</a:t>
            </a:r>
          </a:p>
        </p:txBody>
      </p:sp>
      <p:sp>
        <p:nvSpPr>
          <p:cNvPr id="23" name="Femhörning 22"/>
          <p:cNvSpPr/>
          <p:nvPr/>
        </p:nvSpPr>
        <p:spPr>
          <a:xfrm>
            <a:off x="1768043" y="1964410"/>
            <a:ext cx="978408" cy="484632"/>
          </a:xfrm>
          <a:prstGeom prst="homePlat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EE5F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 smtClean="0">
                <a:solidFill>
                  <a:srgbClr val="EE5F10"/>
                </a:solidFill>
              </a:rPr>
              <a:t>1</a:t>
            </a:r>
            <a:endParaRPr lang="sv-SE" dirty="0">
              <a:solidFill>
                <a:srgbClr val="EE5F10"/>
              </a:solidFill>
            </a:endParaRPr>
          </a:p>
        </p:txBody>
      </p:sp>
      <p:sp>
        <p:nvSpPr>
          <p:cNvPr id="26" name="Femhörning 25"/>
          <p:cNvSpPr/>
          <p:nvPr/>
        </p:nvSpPr>
        <p:spPr>
          <a:xfrm>
            <a:off x="7670412" y="2503882"/>
            <a:ext cx="978408" cy="484632"/>
          </a:xfrm>
          <a:prstGeom prst="homePlat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EE5F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>
                <a:solidFill>
                  <a:srgbClr val="EE5F10"/>
                </a:solidFill>
              </a:rPr>
              <a:t>4</a:t>
            </a:r>
          </a:p>
        </p:txBody>
      </p:sp>
      <p:sp>
        <p:nvSpPr>
          <p:cNvPr id="12" name="textruta 11"/>
          <p:cNvSpPr txBox="1"/>
          <p:nvPr/>
        </p:nvSpPr>
        <p:spPr>
          <a:xfrm>
            <a:off x="1768043" y="2588719"/>
            <a:ext cx="17748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Före vårdtagar-</a:t>
            </a:r>
          </a:p>
          <a:p>
            <a:r>
              <a:rPr lang="sv-SE" dirty="0" smtClean="0"/>
              <a:t>kontakt</a:t>
            </a:r>
            <a:endParaRPr lang="sv-SE" dirty="0"/>
          </a:p>
        </p:txBody>
      </p:sp>
      <p:sp>
        <p:nvSpPr>
          <p:cNvPr id="28" name="textruta 27"/>
          <p:cNvSpPr txBox="1"/>
          <p:nvPr/>
        </p:nvSpPr>
        <p:spPr>
          <a:xfrm>
            <a:off x="7598166" y="3049976"/>
            <a:ext cx="17876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Efter vårdtagar-</a:t>
            </a:r>
          </a:p>
          <a:p>
            <a:r>
              <a:rPr lang="sv-SE" dirty="0" smtClean="0"/>
              <a:t>kontakt</a:t>
            </a:r>
            <a:endParaRPr lang="sv-SE" dirty="0"/>
          </a:p>
        </p:txBody>
      </p:sp>
      <p:sp>
        <p:nvSpPr>
          <p:cNvPr id="29" name="textruta 28"/>
          <p:cNvSpPr txBox="1"/>
          <p:nvPr/>
        </p:nvSpPr>
        <p:spPr>
          <a:xfrm>
            <a:off x="1940391" y="5082016"/>
            <a:ext cx="2044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Efter orent arbete</a:t>
            </a:r>
            <a:endParaRPr lang="sv-SE" dirty="0"/>
          </a:p>
        </p:txBody>
      </p:sp>
      <p:sp>
        <p:nvSpPr>
          <p:cNvPr id="30" name="textruta 29"/>
          <p:cNvSpPr txBox="1"/>
          <p:nvPr/>
        </p:nvSpPr>
        <p:spPr>
          <a:xfrm>
            <a:off x="7447209" y="4942339"/>
            <a:ext cx="24032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Efter kontakt med </a:t>
            </a:r>
          </a:p>
          <a:p>
            <a:r>
              <a:rPr lang="sv-SE" dirty="0" smtClean="0"/>
              <a:t>vårdtagarens närmiljö</a:t>
            </a:r>
            <a:endParaRPr lang="sv-SE" dirty="0"/>
          </a:p>
        </p:txBody>
      </p:sp>
      <p:sp>
        <p:nvSpPr>
          <p:cNvPr id="31" name="textruta 30"/>
          <p:cNvSpPr txBox="1"/>
          <p:nvPr/>
        </p:nvSpPr>
        <p:spPr>
          <a:xfrm>
            <a:off x="5812843" y="1291937"/>
            <a:ext cx="19030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Före rent arbete</a:t>
            </a:r>
            <a:endParaRPr lang="sv-SE" dirty="0"/>
          </a:p>
        </p:txBody>
      </p:sp>
      <p:sp>
        <p:nvSpPr>
          <p:cNvPr id="2" name="Platshållare för sidfo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Årshjulsaktivitet maj månad</a:t>
            </a:r>
            <a:endParaRPr lang="sv-SE"/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B9E62-4301-493A-8C73-0409F1A2D539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23696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1 Före vårdtagarkontakt</a:t>
            </a:r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 smtClean="0"/>
              <a:t>Årshjulsaktivitet maj månad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B9E62-4301-493A-8C73-0409F1A2D539}" type="slidenum">
              <a:rPr lang="sv-SE" smtClean="0"/>
              <a:t>3</a:t>
            </a:fld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 smtClean="0"/>
              <a:t>Förflyttning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 smtClean="0"/>
              <a:t>Personlig hygien – hjälp att tvätta sig, borsta tänderna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 smtClean="0"/>
              <a:t>Byta inkontinenshjälpmedel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 smtClean="0"/>
              <a:t>Påklädning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/>
              <a:t>U</a:t>
            </a:r>
            <a:r>
              <a:rPr lang="sv-SE" dirty="0" smtClean="0"/>
              <a:t>tlämning av hjälpmedel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 smtClean="0"/>
              <a:t>Hjälp att vända på sig i sängen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 smtClean="0"/>
              <a:t>När man kommer hem till en vårdtagares hem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v-SE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sv-SE" dirty="0"/>
          </a:p>
        </p:txBody>
      </p:sp>
      <p:sp>
        <p:nvSpPr>
          <p:cNvPr id="6" name="Platshållare för bild 5"/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1826019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77913" y="288000"/>
            <a:ext cx="9360000" cy="1296000"/>
          </a:xfrm>
        </p:spPr>
        <p:txBody>
          <a:bodyPr/>
          <a:lstStyle/>
          <a:p>
            <a:r>
              <a:rPr lang="sv-SE" dirty="0" smtClean="0"/>
              <a:t>2 Före rent arbete</a:t>
            </a:r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Årshjulsaktivitet maj månad</a:t>
            </a:r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B9E62-4301-493A-8C73-0409F1A2D539}" type="slidenum">
              <a:rPr lang="sv-SE" smtClean="0"/>
              <a:t>4</a:t>
            </a:fld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3"/>
          </p:nvPr>
        </p:nvSpPr>
        <p:spPr>
          <a:xfrm>
            <a:off x="1077913" y="1355400"/>
            <a:ext cx="9359900" cy="378000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 smtClean="0"/>
              <a:t>Administrera läkemedel, ge ögondroppar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 smtClean="0"/>
              <a:t>Ge injektioner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 smtClean="0"/>
              <a:t>Ta i desinfekterat eller sterilt material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 smtClean="0"/>
              <a:t>Ta blodprov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 smtClean="0"/>
              <a:t>Hantera sondnäring och dess tillbehör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 smtClean="0"/>
              <a:t>Före matdistribution, hantering av livsmedel, bestick och porslin, måltider eller aktiviteter i köket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 smtClean="0"/>
              <a:t>Såromläggning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 smtClean="0"/>
              <a:t>Insättning av urinkateter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 smtClean="0"/>
              <a:t>Hantering av ren tvätt, rena arbetskläder</a:t>
            </a:r>
            <a:endParaRPr lang="sv-SE" dirty="0"/>
          </a:p>
        </p:txBody>
      </p:sp>
      <p:sp>
        <p:nvSpPr>
          <p:cNvPr id="6" name="Platshållare för bild 5"/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1857797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78050" y="396000"/>
            <a:ext cx="9360000" cy="1296000"/>
          </a:xfrm>
        </p:spPr>
        <p:txBody>
          <a:bodyPr/>
          <a:lstStyle/>
          <a:p>
            <a:r>
              <a:rPr lang="sv-SE" dirty="0" smtClean="0"/>
              <a:t>3 Efter orent arbete</a:t>
            </a:r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Årshjulsaktivitet maj månad</a:t>
            </a:r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B9E62-4301-493A-8C73-0409F1A2D539}" type="slidenum">
              <a:rPr lang="sv-SE" smtClean="0"/>
              <a:t>5</a:t>
            </a:fld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3"/>
          </p:nvPr>
        </p:nvSpPr>
        <p:spPr>
          <a:xfrm>
            <a:off x="1078050" y="1589713"/>
            <a:ext cx="9359900" cy="378000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 smtClean="0"/>
              <a:t>Tömt urinuppsamlingspåse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 smtClean="0"/>
              <a:t>Hanterat ex urinflaska, potta, sugflaska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 smtClean="0"/>
              <a:t>Städning och rengöring av hjälpmedel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 smtClean="0"/>
              <a:t>Hantering av smutstvätt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 smtClean="0"/>
              <a:t>Hantering av avfall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 smtClean="0"/>
              <a:t>Punktdesinfektion – efter att ha torkat upp spill av blod, kräkning, urin eller avföring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 smtClean="0"/>
              <a:t>Efter varit i kontakt med slemhinna eller skadad hud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 smtClean="0"/>
              <a:t>Tagit bort smutsigt omläggningsmaterial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 smtClean="0"/>
              <a:t>Bäddning</a:t>
            </a:r>
            <a:endParaRPr lang="sv-SE" dirty="0"/>
          </a:p>
        </p:txBody>
      </p:sp>
      <p:sp>
        <p:nvSpPr>
          <p:cNvPr id="6" name="Platshållare för bild 5"/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3923142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4 Efter vårdtagarkontakt</a:t>
            </a:r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Årshjulsaktivitet maj månad</a:t>
            </a:r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B9E62-4301-493A-8C73-0409F1A2D539}" type="slidenum">
              <a:rPr lang="sv-SE" smtClean="0"/>
              <a:t>6</a:t>
            </a:fld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/>
              <a:t>H</a:t>
            </a:r>
            <a:r>
              <a:rPr lang="sv-SE" dirty="0" smtClean="0"/>
              <a:t>jälpt vårdtagare på toaletten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 smtClean="0"/>
              <a:t>Bytt inkontinenshjälpmedel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 smtClean="0"/>
              <a:t>Tagit av stödstrumpor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 smtClean="0"/>
              <a:t>Undersökning, tagit blodtryck och puls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 smtClean="0"/>
              <a:t>Kontrollerat blodsocker, gett insulin eller blodförtunnande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 smtClean="0"/>
              <a:t>Hjälpmedelsutprovning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 smtClean="0"/>
              <a:t>Hjälpt vårdtagare med att tvätta sig, borsta tänder och klä sig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v-SE" dirty="0"/>
          </a:p>
        </p:txBody>
      </p:sp>
      <p:sp>
        <p:nvSpPr>
          <p:cNvPr id="6" name="Platshållare för bild 5"/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2287485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5 Efter kontakt med vårdtagarens närmiljö</a:t>
            </a:r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Årshjulsaktivitet maj månad</a:t>
            </a:r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B9E62-4301-493A-8C73-0409F1A2D539}" type="slidenum">
              <a:rPr lang="sv-SE" smtClean="0"/>
              <a:t>7</a:t>
            </a:fld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 smtClean="0"/>
              <a:t>Efter kontakt med exempelvis säng, sängbord, sänggrindar, hävert, toalett, handfat, mobil toalett- och duschstol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 smtClean="0"/>
              <a:t>Efter kontakt med hjälpmedel ex rollator, rullstol, gåbord, </a:t>
            </a:r>
            <a:r>
              <a:rPr lang="sv-SE" dirty="0" err="1" smtClean="0"/>
              <a:t>turner</a:t>
            </a:r>
            <a:r>
              <a:rPr lang="sv-SE" dirty="0" smtClean="0"/>
              <a:t> eller lift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 smtClean="0"/>
              <a:t>När man lämnar en vårdtagares hem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 smtClean="0"/>
              <a:t>Efter hantering av medicinteknisk utrustning exempelvis, våg, droppställning eller olika pumpar.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 smtClean="0"/>
              <a:t>Efter kontakt med städutrustning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 smtClean="0"/>
              <a:t>Efter du tagit av dig ”tossor”</a:t>
            </a:r>
          </a:p>
        </p:txBody>
      </p:sp>
      <p:sp>
        <p:nvSpPr>
          <p:cNvPr id="6" name="Platshållare för bild 5"/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2462350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Region Jönköpings län">
      <a:dk1>
        <a:sysClr val="windowText" lastClr="000000"/>
      </a:dk1>
      <a:lt1>
        <a:sysClr val="window" lastClr="FFFFFF"/>
      </a:lt1>
      <a:dk2>
        <a:srgbClr val="579835"/>
      </a:dk2>
      <a:lt2>
        <a:srgbClr val="FBCFD0"/>
      </a:lt2>
      <a:accent1>
        <a:srgbClr val="790721"/>
      </a:accent1>
      <a:accent2>
        <a:srgbClr val="CE1141"/>
      </a:accent2>
      <a:accent3>
        <a:srgbClr val="EF4044"/>
      </a:accent3>
      <a:accent4>
        <a:srgbClr val="FF9DA2"/>
      </a:accent4>
      <a:accent5>
        <a:srgbClr val="C57813"/>
      </a:accent5>
      <a:accent6>
        <a:srgbClr val="FDB913"/>
      </a:accent6>
      <a:hlink>
        <a:srgbClr val="0563C1"/>
      </a:hlink>
      <a:folHlink>
        <a:srgbClr val="954F72"/>
      </a:folHlink>
    </a:clrScheme>
    <a:fontScheme name="RJL typsnit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gion Jönköping PPT mall.potx" id="{13E4399E-5F9B-40E6-94C3-C1F83C5BD43C}" vid="{82077F98-F605-4446-9AB5-D7AFC221889B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Region Jönköpings län</Template>
  <TotalTime>477</TotalTime>
  <Words>436</Words>
  <Application>Microsoft Office PowerPoint</Application>
  <PresentationFormat>Bredbild</PresentationFormat>
  <Paragraphs>82</Paragraphs>
  <Slides>7</Slides>
  <Notes>1</Notes>
  <HiddenSlides>0</HiddenSlides>
  <MMClips>0</MMClips>
  <ScaleCrop>false</ScaleCrop>
  <HeadingPairs>
    <vt:vector size="6" baseType="variant">
      <vt:variant>
        <vt:lpstr>Använt teckensnitt</vt:lpstr>
      </vt:variant>
      <vt:variant>
        <vt:i4>2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Office-tema</vt:lpstr>
      <vt:lpstr>Rena händer räddar liv ”Action saves lives”  </vt:lpstr>
      <vt:lpstr>Fem tillfällen för god handhygien</vt:lpstr>
      <vt:lpstr>1 Före vårdtagarkontakt</vt:lpstr>
      <vt:lpstr>2 Före rent arbete</vt:lpstr>
      <vt:lpstr>3 Efter orent arbete</vt:lpstr>
      <vt:lpstr>4 Efter vårdtagarkontakt</vt:lpstr>
      <vt:lpstr>5 Efter kontakt med vårdtagarens närmiljö</vt:lpstr>
    </vt:vector>
  </TitlesOfParts>
  <Company>Region Jönköpings län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Fem tillfällen för god handhygien</dc:title>
  <dc:creator>Johansson Pernilla</dc:creator>
  <cp:lastModifiedBy>Thuresson Linda</cp:lastModifiedBy>
  <cp:revision>36</cp:revision>
  <dcterms:created xsi:type="dcterms:W3CDTF">2026-03-13T07:57:07Z</dcterms:created>
  <dcterms:modified xsi:type="dcterms:W3CDTF">2026-03-17T10:37:05Z</dcterms:modified>
</cp:coreProperties>
</file>