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5" d="100"/>
          <a:sy n="55" d="100"/>
        </p:scale>
        <p:origin x="84"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2026-01-23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Samtyckeshantering i Cosmic</a:t>
            </a:r>
            <a:endParaRPr lang="sv-SE" dirty="0"/>
          </a:p>
        </p:txBody>
      </p:sp>
      <p:sp>
        <p:nvSpPr>
          <p:cNvPr id="3" name="Underrubrik 2"/>
          <p:cNvSpPr>
            <a:spLocks noGrp="1"/>
          </p:cNvSpPr>
          <p:nvPr>
            <p:ph type="subTitle" idx="1"/>
          </p:nvPr>
        </p:nvSpPr>
        <p:spPr/>
        <p:txBody>
          <a:bodyPr/>
          <a:lstStyle/>
          <a:p>
            <a:r>
              <a:rPr lang="sv-SE" dirty="0" smtClean="0"/>
              <a:t>Registrering av samtycke till sammanhållen vård -  och omsorgsdokumentation och Nationella läkemedelslistan</a:t>
            </a:r>
          </a:p>
          <a:p>
            <a:endParaRPr lang="sv-SE" dirty="0"/>
          </a:p>
        </p:txBody>
      </p:sp>
    </p:spTree>
    <p:extLst>
      <p:ext uri="{BB962C8B-B14F-4D97-AF65-F5344CB8AC3E}">
        <p14:creationId xmlns:p14="http://schemas.microsoft.com/office/powerpoint/2010/main" val="3123696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2000" y="288000"/>
            <a:ext cx="10006050" cy="1096300"/>
          </a:xfrm>
        </p:spPr>
        <p:txBody>
          <a:bodyPr/>
          <a:lstStyle/>
          <a:p>
            <a:r>
              <a:rPr lang="sv-SE" dirty="0"/>
              <a:t>Samtycken till åtkomst av patientuppgifter via sammanhållen journalföring som redan finns registrerade i Gemensamma dokument </a:t>
            </a:r>
          </a:p>
        </p:txBody>
      </p:sp>
      <p:sp>
        <p:nvSpPr>
          <p:cNvPr id="4" name="Platshållare för bildnummer 3"/>
          <p:cNvSpPr>
            <a:spLocks noGrp="1"/>
          </p:cNvSpPr>
          <p:nvPr>
            <p:ph type="sldNum" sz="quarter" idx="12"/>
          </p:nvPr>
        </p:nvSpPr>
        <p:spPr/>
        <p:txBody>
          <a:bodyPr/>
          <a:lstStyle/>
          <a:p>
            <a:fld id="{8EEB9E62-4301-493A-8C73-0409F1A2D539}" type="slidenum">
              <a:rPr lang="sv-SE" smtClean="0"/>
              <a:t>10</a:t>
            </a:fld>
            <a:endParaRPr lang="sv-SE"/>
          </a:p>
        </p:txBody>
      </p:sp>
      <p:sp>
        <p:nvSpPr>
          <p:cNvPr id="5" name="Platshållare för text 4"/>
          <p:cNvSpPr>
            <a:spLocks noGrp="1"/>
          </p:cNvSpPr>
          <p:nvPr>
            <p:ph type="body" sz="quarter" idx="13"/>
          </p:nvPr>
        </p:nvSpPr>
        <p:spPr>
          <a:xfrm>
            <a:off x="1077913" y="1692000"/>
            <a:ext cx="9359900" cy="4284000"/>
          </a:xfrm>
        </p:spPr>
        <p:txBody>
          <a:bodyPr/>
          <a:lstStyle/>
          <a:p>
            <a:r>
              <a:rPr lang="sv-SE" dirty="0"/>
              <a:t>De samtycken till åtkomst av sammanhållen journalföring som redan finns registrerade i Gemensamma dokument i Cosmic, kommer att finnas kvar en månad efter uppgraderingen. Därefter kommer dessa att flyttas till ”</a:t>
            </a:r>
            <a:r>
              <a:rPr lang="sv-SE" dirty="0" err="1"/>
              <a:t>Läsvy</a:t>
            </a:r>
            <a:r>
              <a:rPr lang="sv-SE" dirty="0"/>
              <a:t> Arkiv”.</a:t>
            </a:r>
          </a:p>
          <a:p>
            <a:r>
              <a:rPr lang="sv-SE" sz="1800" dirty="0"/>
              <a:t>Dessa samtycken kan användas för att göra en </a:t>
            </a:r>
            <a:r>
              <a:rPr lang="sv-SE" sz="1800" dirty="0" smtClean="0"/>
              <a:t>registrering</a:t>
            </a:r>
          </a:p>
          <a:p>
            <a:r>
              <a:rPr lang="sv-SE" sz="1800" dirty="0" smtClean="0"/>
              <a:t>i nya funktionen </a:t>
            </a:r>
            <a:r>
              <a:rPr lang="sv-SE" sz="1800" b="1" dirty="0"/>
              <a:t>Samtycken</a:t>
            </a:r>
            <a:r>
              <a:rPr lang="sv-SE" sz="1800" dirty="0"/>
              <a:t>.</a:t>
            </a:r>
          </a:p>
          <a:p>
            <a:r>
              <a:rPr lang="sv-SE" sz="1800" dirty="0" smtClean="0"/>
              <a:t>Du </a:t>
            </a:r>
            <a:r>
              <a:rPr lang="sv-SE" sz="1800" dirty="0"/>
              <a:t>hittar den nya registreringsvyn under Meny/ Patient/</a:t>
            </a:r>
          </a:p>
          <a:p>
            <a:r>
              <a:rPr lang="sv-SE" sz="1800" dirty="0"/>
              <a:t>Samtyckeshantering</a:t>
            </a:r>
          </a:p>
          <a:p>
            <a:endParaRPr lang="sv-SE" dirty="0"/>
          </a:p>
        </p:txBody>
      </p:sp>
      <p:pic>
        <p:nvPicPr>
          <p:cNvPr id="7"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pic>
        <p:nvPicPr>
          <p:cNvPr id="8" name="Bildobjekt 7"/>
          <p:cNvPicPr>
            <a:picLocks noChangeAspect="1"/>
          </p:cNvPicPr>
          <p:nvPr/>
        </p:nvPicPr>
        <p:blipFill>
          <a:blip r:embed="rId4"/>
          <a:stretch>
            <a:fillRect/>
          </a:stretch>
        </p:blipFill>
        <p:spPr>
          <a:xfrm>
            <a:off x="6883400" y="3537855"/>
            <a:ext cx="4768000" cy="2564145"/>
          </a:xfrm>
          <a:prstGeom prst="rect">
            <a:avLst/>
          </a:prstGeom>
        </p:spPr>
      </p:pic>
    </p:spTree>
    <p:extLst>
      <p:ext uri="{BB962C8B-B14F-4D97-AF65-F5344CB8AC3E}">
        <p14:creationId xmlns:p14="http://schemas.microsoft.com/office/powerpoint/2010/main" val="4183339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393700"/>
            <a:ext cx="9360000" cy="1612900"/>
          </a:xfrm>
        </p:spPr>
        <p:txBody>
          <a:bodyPr/>
          <a:lstStyle/>
          <a:p>
            <a:r>
              <a:rPr lang="sv-SE" dirty="0" smtClean="0"/>
              <a:t>Mer information om Samtyckeshantering i Cosmic</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11</a:t>
            </a:fld>
            <a:endParaRPr lang="sv-SE"/>
          </a:p>
        </p:txBody>
      </p:sp>
      <p:sp>
        <p:nvSpPr>
          <p:cNvPr id="4" name="Platshållare för text 3"/>
          <p:cNvSpPr>
            <a:spLocks noGrp="1"/>
          </p:cNvSpPr>
          <p:nvPr>
            <p:ph type="body" sz="quarter" idx="13"/>
          </p:nvPr>
        </p:nvSpPr>
        <p:spPr/>
        <p:txBody>
          <a:bodyPr/>
          <a:lstStyle/>
          <a:p>
            <a:r>
              <a:rPr lang="sv-SE" dirty="0" smtClean="0"/>
              <a:t>Det går att läsa mer om samtycke till sammanhållen vård- och omsorgsdokumentation och Nationella läkemedelslistan i Cosmic här:</a:t>
            </a:r>
          </a:p>
          <a:p>
            <a:r>
              <a:rPr lang="sv-SE" i="1" dirty="0" smtClean="0"/>
              <a:t>Folkhälsa </a:t>
            </a:r>
            <a:r>
              <a:rPr lang="sv-SE" i="1" dirty="0"/>
              <a:t>och sjukvård / Administration / Cosmic </a:t>
            </a:r>
            <a:r>
              <a:rPr lang="sv-SE" i="1" dirty="0" smtClean="0"/>
              <a:t>/ Samtyckeshantering</a:t>
            </a:r>
            <a:endParaRPr lang="sv-SE" dirty="0"/>
          </a:p>
        </p:txBody>
      </p:sp>
      <p:pic>
        <p:nvPicPr>
          <p:cNvPr id="6"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966568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288000"/>
            <a:ext cx="9360000" cy="1656000"/>
          </a:xfrm>
        </p:spPr>
        <p:txBody>
          <a:bodyPr/>
          <a:lstStyle/>
          <a:p>
            <a:r>
              <a:rPr lang="sv-SE" dirty="0" smtClean="0"/>
              <a:t>Frågor och svar angående registrering av samtycke i Cosmic</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12</a:t>
            </a:fld>
            <a:endParaRPr lang="sv-SE" dirty="0"/>
          </a:p>
        </p:txBody>
      </p:sp>
      <p:sp>
        <p:nvSpPr>
          <p:cNvPr id="5" name="Platshållare för text 4"/>
          <p:cNvSpPr>
            <a:spLocks noGrp="1"/>
          </p:cNvSpPr>
          <p:nvPr>
            <p:ph type="body" sz="quarter" idx="13"/>
          </p:nvPr>
        </p:nvSpPr>
        <p:spPr>
          <a:xfrm>
            <a:off x="1077913" y="1944000"/>
            <a:ext cx="9359900" cy="4032000"/>
          </a:xfrm>
        </p:spPr>
        <p:txBody>
          <a:bodyPr/>
          <a:lstStyle/>
          <a:p>
            <a:r>
              <a:rPr lang="sv-SE" dirty="0" smtClean="0"/>
              <a:t>Under </a:t>
            </a:r>
            <a:r>
              <a:rPr lang="sv-SE" dirty="0"/>
              <a:t>Kontaktpersonsnätverksträff </a:t>
            </a:r>
            <a:r>
              <a:rPr lang="sv-SE" dirty="0" smtClean="0"/>
              <a:t>2025-11-27, besvarades frågor kring det nya sättet att registrera samtycke till sammanhållen vård - och omsorgsdokumentation i Cosmic. </a:t>
            </a:r>
          </a:p>
          <a:p>
            <a:r>
              <a:rPr lang="sv-SE" dirty="0" smtClean="0"/>
              <a:t>Det går att läsa dessa frågor och svar på </a:t>
            </a:r>
            <a:r>
              <a:rPr lang="sv-SE" i="1" dirty="0" smtClean="0"/>
              <a:t>Folkhälsa och sjukvård / Administration / Cosmic / Aktuell information / Kontaktpersonsnätverksträff (KPN) för Cosmic / November 2025 /</a:t>
            </a:r>
          </a:p>
          <a:p>
            <a:r>
              <a:rPr lang="sv-SE" b="1" dirty="0" smtClean="0"/>
              <a:t>Frågor </a:t>
            </a:r>
            <a:r>
              <a:rPr lang="sv-SE" b="1" dirty="0"/>
              <a:t>&amp; svar - Kontaktpersonsnätverksträff 2025-11-27</a:t>
            </a:r>
          </a:p>
        </p:txBody>
      </p:sp>
      <p:pic>
        <p:nvPicPr>
          <p:cNvPr id="8"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2171518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Samtycke till sammanhållen vård- och omsorgsdokumentation </a:t>
            </a:r>
          </a:p>
        </p:txBody>
      </p:sp>
      <p:sp>
        <p:nvSpPr>
          <p:cNvPr id="4" name="Platshållare för bildnummer 3"/>
          <p:cNvSpPr>
            <a:spLocks noGrp="1"/>
          </p:cNvSpPr>
          <p:nvPr>
            <p:ph type="sldNum" sz="quarter" idx="12"/>
          </p:nvPr>
        </p:nvSpPr>
        <p:spPr/>
        <p:txBody>
          <a:bodyPr/>
          <a:lstStyle/>
          <a:p>
            <a:fld id="{8EEB9E62-4301-493A-8C73-0409F1A2D539}" type="slidenum">
              <a:rPr lang="sv-SE" smtClean="0"/>
              <a:t>2</a:t>
            </a:fld>
            <a:endParaRPr lang="sv-SE"/>
          </a:p>
        </p:txBody>
      </p:sp>
      <p:sp>
        <p:nvSpPr>
          <p:cNvPr id="5" name="Platshållare för text 4"/>
          <p:cNvSpPr>
            <a:spLocks noGrp="1"/>
          </p:cNvSpPr>
          <p:nvPr>
            <p:ph type="body" sz="quarter" idx="13"/>
          </p:nvPr>
        </p:nvSpPr>
        <p:spPr/>
        <p:txBody>
          <a:bodyPr/>
          <a:lstStyle/>
          <a:p>
            <a:r>
              <a:rPr lang="sv-SE" dirty="0"/>
              <a:t>Samtyckeshanteringen i Cosmic stödjer sammanhållen journalföring som ger olika vårdgivare möjlighet att dela patientinformation mellan varandra inom ramen för Patientdatalagen (PDL).</a:t>
            </a:r>
          </a:p>
          <a:p>
            <a:r>
              <a:rPr lang="sv-SE" dirty="0"/>
              <a:t>Samtyckeshanteringen i Cosmic är kopplad till </a:t>
            </a:r>
            <a:r>
              <a:rPr lang="sv-SE" b="1" dirty="0"/>
              <a:t>Nationell samtyckestjänst</a:t>
            </a:r>
            <a:r>
              <a:rPr lang="sv-SE" dirty="0"/>
              <a:t>.</a:t>
            </a:r>
          </a:p>
          <a:p>
            <a:endParaRPr lang="sv-SE" dirty="0"/>
          </a:p>
        </p:txBody>
      </p:sp>
      <p:pic>
        <p:nvPicPr>
          <p:cNvPr id="7"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2394639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165100"/>
            <a:ext cx="9360000" cy="1778900"/>
          </a:xfrm>
        </p:spPr>
        <p:txBody>
          <a:bodyPr/>
          <a:lstStyle/>
          <a:p>
            <a:r>
              <a:rPr lang="sv-SE" dirty="0"/>
              <a:t>Begrepp att känna till i samband med aktiva val och samtyckeshantering i Cosmic </a:t>
            </a:r>
          </a:p>
        </p:txBody>
      </p:sp>
      <p:sp>
        <p:nvSpPr>
          <p:cNvPr id="4" name="Platshållare för bildnummer 3"/>
          <p:cNvSpPr>
            <a:spLocks noGrp="1"/>
          </p:cNvSpPr>
          <p:nvPr>
            <p:ph type="sldNum" sz="quarter" idx="12"/>
          </p:nvPr>
        </p:nvSpPr>
        <p:spPr/>
        <p:txBody>
          <a:bodyPr/>
          <a:lstStyle/>
          <a:p>
            <a:fld id="{8EEB9E62-4301-493A-8C73-0409F1A2D539}" type="slidenum">
              <a:rPr lang="sv-SE" smtClean="0"/>
              <a:t>3</a:t>
            </a:fld>
            <a:endParaRPr lang="sv-SE"/>
          </a:p>
        </p:txBody>
      </p:sp>
      <p:sp>
        <p:nvSpPr>
          <p:cNvPr id="5" name="Platshållare för text 4"/>
          <p:cNvSpPr>
            <a:spLocks noGrp="1"/>
          </p:cNvSpPr>
          <p:nvPr>
            <p:ph type="body" sz="quarter" idx="13"/>
          </p:nvPr>
        </p:nvSpPr>
        <p:spPr>
          <a:xfrm>
            <a:off x="1077913" y="1944000"/>
            <a:ext cx="9359900" cy="4032000"/>
          </a:xfrm>
        </p:spPr>
        <p:txBody>
          <a:bodyPr/>
          <a:lstStyle/>
          <a:p>
            <a:r>
              <a:rPr lang="sv-SE" b="1" dirty="0"/>
              <a:t>Mina enheter</a:t>
            </a:r>
            <a:r>
              <a:rPr lang="sv-SE" dirty="0"/>
              <a:t>: Det urval av enheter som användaren har i sitt inloggningsurval</a:t>
            </a:r>
          </a:p>
          <a:p>
            <a:r>
              <a:rPr lang="sv-SE" b="1" dirty="0"/>
              <a:t>Min vårdgivare</a:t>
            </a:r>
            <a:r>
              <a:rPr lang="sv-SE" dirty="0"/>
              <a:t>: Den organisation /huvudman som användaren är anställd inom, exempelvis Region Jönköpings län eller en privat vårdcentral.</a:t>
            </a:r>
          </a:p>
          <a:p>
            <a:r>
              <a:rPr lang="sv-SE" b="1" dirty="0"/>
              <a:t>Alla vårdgivare</a:t>
            </a:r>
            <a:r>
              <a:rPr lang="sv-SE" dirty="0"/>
              <a:t>: Inkluderar alla vårdgivare, den vårdgivare som användaren är anställd inom + externa vårdgivare.</a:t>
            </a:r>
          </a:p>
          <a:p>
            <a:r>
              <a:rPr lang="sv-SE" b="1" dirty="0"/>
              <a:t>Extern vårdgivare: </a:t>
            </a:r>
            <a:r>
              <a:rPr lang="sv-SE" dirty="0"/>
              <a:t>En vårdgivare som inte ingår i den organisation/huvudman som användaren är anställd inom.</a:t>
            </a:r>
            <a:endParaRPr lang="sv-SE" b="1" dirty="0"/>
          </a:p>
          <a:p>
            <a:endParaRPr lang="sv-SE" dirty="0"/>
          </a:p>
        </p:txBody>
      </p:sp>
      <p:pic>
        <p:nvPicPr>
          <p:cNvPr id="7"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70105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88000"/>
            <a:ext cx="9599850" cy="1656000"/>
          </a:xfrm>
        </p:spPr>
        <p:txBody>
          <a:bodyPr/>
          <a:lstStyle/>
          <a:p>
            <a:r>
              <a:rPr lang="sv-SE" dirty="0"/>
              <a:t>När behövs ett samtycke till sammanhållen vård- och omsorgsdokumentation </a:t>
            </a:r>
          </a:p>
        </p:txBody>
      </p:sp>
      <p:sp>
        <p:nvSpPr>
          <p:cNvPr id="4" name="Platshållare för bildnummer 3"/>
          <p:cNvSpPr>
            <a:spLocks noGrp="1"/>
          </p:cNvSpPr>
          <p:nvPr>
            <p:ph type="sldNum" sz="quarter" idx="12"/>
          </p:nvPr>
        </p:nvSpPr>
        <p:spPr/>
        <p:txBody>
          <a:bodyPr/>
          <a:lstStyle/>
          <a:p>
            <a:fld id="{8EEB9E62-4301-493A-8C73-0409F1A2D539}" type="slidenum">
              <a:rPr lang="sv-SE" smtClean="0"/>
              <a:t>4</a:t>
            </a:fld>
            <a:endParaRPr lang="sv-SE"/>
          </a:p>
        </p:txBody>
      </p:sp>
      <p:sp>
        <p:nvSpPr>
          <p:cNvPr id="5" name="Platshållare för text 4"/>
          <p:cNvSpPr>
            <a:spLocks noGrp="1"/>
          </p:cNvSpPr>
          <p:nvPr>
            <p:ph type="body" sz="quarter" idx="13"/>
          </p:nvPr>
        </p:nvSpPr>
        <p:spPr>
          <a:xfrm>
            <a:off x="954000" y="1944000"/>
            <a:ext cx="9483813" cy="4032000"/>
          </a:xfrm>
        </p:spPr>
        <p:txBody>
          <a:bodyPr/>
          <a:lstStyle/>
          <a:p>
            <a:r>
              <a:rPr lang="sv-SE" dirty="0"/>
              <a:t>Som medarbetare har du tillgång till all journalinformation inom din vårdgivare, exempelvis Region Jönköpings län, om du har en vårdrelation till patienten och det finns ett behov av informationen för att kunna utföra vården av patienten.</a:t>
            </a:r>
          </a:p>
          <a:p>
            <a:r>
              <a:rPr lang="sv-SE" dirty="0"/>
              <a:t>För att kunna ta del av journalinformation från externa vårdgivare (en vårdgivare som inte ingår i den organisation/huvudman som användaren är anställd inom) krävs patientens samtycke</a:t>
            </a:r>
            <a:r>
              <a:rPr lang="sv-SE" dirty="0" smtClean="0"/>
              <a:t>.</a:t>
            </a:r>
          </a:p>
          <a:p>
            <a:r>
              <a:rPr lang="sv-SE" dirty="0" smtClean="0"/>
              <a:t>Det är inga regler som är ändrade kring samtycke till sammanhållen vård – och omsorgsdokumentation, endast sättet hur vi registrerar det i Cosmic.</a:t>
            </a:r>
            <a:endParaRPr lang="sv-SE" dirty="0"/>
          </a:p>
          <a:p>
            <a:endParaRPr lang="sv-SE" dirty="0"/>
          </a:p>
        </p:txBody>
      </p:sp>
      <p:pic>
        <p:nvPicPr>
          <p:cNvPr id="8"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4223205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288000"/>
            <a:ext cx="9360000" cy="1404000"/>
          </a:xfrm>
        </p:spPr>
        <p:txBody>
          <a:bodyPr/>
          <a:lstStyle/>
          <a:p>
            <a:r>
              <a:rPr lang="sv-SE" dirty="0"/>
              <a:t>Rutiner för att registrera samtycke till sammanhållen vård- och omsorgsdokumentation </a:t>
            </a:r>
          </a:p>
        </p:txBody>
      </p:sp>
      <p:sp>
        <p:nvSpPr>
          <p:cNvPr id="4" name="Platshållare för bildnummer 3"/>
          <p:cNvSpPr>
            <a:spLocks noGrp="1"/>
          </p:cNvSpPr>
          <p:nvPr>
            <p:ph type="sldNum" sz="quarter" idx="12"/>
          </p:nvPr>
        </p:nvSpPr>
        <p:spPr/>
        <p:txBody>
          <a:bodyPr/>
          <a:lstStyle/>
          <a:p>
            <a:fld id="{8EEB9E62-4301-493A-8C73-0409F1A2D539}" type="slidenum">
              <a:rPr lang="sv-SE" smtClean="0"/>
              <a:t>5</a:t>
            </a:fld>
            <a:endParaRPr lang="sv-SE"/>
          </a:p>
        </p:txBody>
      </p:sp>
      <p:sp>
        <p:nvSpPr>
          <p:cNvPr id="5" name="Platshållare för text 4"/>
          <p:cNvSpPr>
            <a:spLocks noGrp="1"/>
          </p:cNvSpPr>
          <p:nvPr>
            <p:ph type="body" sz="quarter" idx="13"/>
          </p:nvPr>
        </p:nvSpPr>
        <p:spPr>
          <a:xfrm>
            <a:off x="1077913" y="1881553"/>
            <a:ext cx="9359900" cy="4711571"/>
          </a:xfrm>
        </p:spPr>
        <p:txBody>
          <a:bodyPr/>
          <a:lstStyle/>
          <a:p>
            <a:r>
              <a:rPr lang="sv-SE" dirty="0"/>
              <a:t>För att processen med att hantera Samtycke till sammanhållen vård- och omsorgsdokumentation  ska fungera så smidigt som möjligt, är det viktigt att ni tar fram rutiner för hur detta ska ske.</a:t>
            </a:r>
          </a:p>
          <a:p>
            <a:r>
              <a:rPr lang="sv-SE" dirty="0"/>
              <a:t>En rekommendation är att detta kontrolleras exempelvis vid:</a:t>
            </a:r>
          </a:p>
          <a:p>
            <a:pPr marL="342900" indent="-342900">
              <a:buFont typeface="Arial" panose="020B0604020202020204" pitchFamily="34" charset="0"/>
              <a:buChar char="•"/>
            </a:pPr>
            <a:r>
              <a:rPr lang="sv-SE" dirty="0"/>
              <a:t>Början av en vårdprocess</a:t>
            </a:r>
          </a:p>
          <a:p>
            <a:pPr marL="342900" indent="-342900">
              <a:buFont typeface="Arial" panose="020B0604020202020204" pitchFamily="34" charset="0"/>
              <a:buChar char="•"/>
            </a:pPr>
            <a:r>
              <a:rPr lang="sv-SE" dirty="0"/>
              <a:t>Början av ett vårdtillfälle </a:t>
            </a:r>
          </a:p>
          <a:p>
            <a:pPr marL="342900" indent="-342900">
              <a:buFont typeface="Arial" panose="020B0604020202020204" pitchFamily="34" charset="0"/>
              <a:buChar char="•"/>
            </a:pPr>
            <a:r>
              <a:rPr lang="sv-SE" dirty="0"/>
              <a:t>Ankomstregistrering vid ett planerat eller akut besök </a:t>
            </a:r>
            <a:endParaRPr lang="sv-SE" dirty="0" smtClean="0"/>
          </a:p>
          <a:p>
            <a:pPr marL="342900" indent="-342900">
              <a:buFont typeface="Arial" panose="020B0604020202020204" pitchFamily="34" charset="0"/>
              <a:buChar char="•"/>
            </a:pPr>
            <a:r>
              <a:rPr lang="sv-SE" dirty="0" smtClean="0"/>
              <a:t>Remiss </a:t>
            </a:r>
            <a:r>
              <a:rPr lang="sv-SE" dirty="0" smtClean="0"/>
              <a:t>till vårdande enhet utanför ”Min vårdgivare</a:t>
            </a:r>
            <a:r>
              <a:rPr lang="sv-SE" dirty="0" smtClean="0"/>
              <a:t>”. Registrera om så är fallet, att patienten medger att mottagande enhet får </a:t>
            </a:r>
            <a:r>
              <a:rPr lang="sv-SE" dirty="0" smtClean="0"/>
              <a:t>ta del av patientens journal på sändande </a:t>
            </a:r>
            <a:r>
              <a:rPr lang="sv-SE" dirty="0" smtClean="0"/>
              <a:t>enhet. Mottagande enhet kan då registrera ett samtycke till sammanhållen vård och omsorgdokumentation.</a:t>
            </a:r>
            <a:endParaRPr lang="sv-SE" dirty="0"/>
          </a:p>
          <a:p>
            <a:endParaRPr lang="sv-SE" dirty="0"/>
          </a:p>
        </p:txBody>
      </p:sp>
      <p:pic>
        <p:nvPicPr>
          <p:cNvPr id="7"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1583528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288000"/>
            <a:ext cx="9360000" cy="1404000"/>
          </a:xfrm>
        </p:spPr>
        <p:txBody>
          <a:bodyPr/>
          <a:lstStyle/>
          <a:p>
            <a:r>
              <a:rPr lang="sv-SE" dirty="0"/>
              <a:t>Ikon i </a:t>
            </a:r>
            <a:r>
              <a:rPr lang="sv-SE" dirty="0" err="1"/>
              <a:t>patientlisten</a:t>
            </a:r>
            <a:r>
              <a:rPr lang="sv-SE" dirty="0"/>
              <a:t> visar aktiva samtycken</a:t>
            </a:r>
            <a:br>
              <a:rPr lang="sv-SE" dirty="0"/>
            </a:b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6</a:t>
            </a:fld>
            <a:endParaRPr lang="sv-SE"/>
          </a:p>
        </p:txBody>
      </p:sp>
      <p:sp>
        <p:nvSpPr>
          <p:cNvPr id="5" name="Platshållare för text 4"/>
          <p:cNvSpPr>
            <a:spLocks noGrp="1"/>
          </p:cNvSpPr>
          <p:nvPr>
            <p:ph type="body" sz="quarter" idx="13"/>
          </p:nvPr>
        </p:nvSpPr>
        <p:spPr>
          <a:xfrm>
            <a:off x="1077913" y="1692000"/>
            <a:ext cx="9359900" cy="4284000"/>
          </a:xfrm>
        </p:spPr>
        <p:txBody>
          <a:bodyPr/>
          <a:lstStyle/>
          <a:p>
            <a:r>
              <a:rPr lang="sv-SE" dirty="0"/>
              <a:t>När det finns ett eller flera registrerade och aktiva samtycken, visas  samtyckesikonen i </a:t>
            </a:r>
            <a:r>
              <a:rPr lang="sv-SE" dirty="0" err="1"/>
              <a:t>Patientlisten</a:t>
            </a:r>
            <a:r>
              <a:rPr lang="sv-SE" dirty="0"/>
              <a:t> </a:t>
            </a:r>
          </a:p>
          <a:p>
            <a:r>
              <a:rPr lang="sv-SE" dirty="0"/>
              <a:t>Genom att klicka på ikonen visas information om de aktiva samtycken som finns registrerade</a:t>
            </a:r>
            <a:r>
              <a:rPr lang="sv-SE" dirty="0" smtClean="0"/>
              <a:t>.</a:t>
            </a:r>
          </a:p>
          <a:p>
            <a:endParaRPr lang="sv-SE" dirty="0"/>
          </a:p>
          <a:p>
            <a:endParaRPr lang="sv-SE" dirty="0"/>
          </a:p>
        </p:txBody>
      </p:sp>
      <p:pic>
        <p:nvPicPr>
          <p:cNvPr id="7"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pic>
        <p:nvPicPr>
          <p:cNvPr id="8" name="Bildobjekt 7"/>
          <p:cNvPicPr>
            <a:picLocks noChangeAspect="1"/>
          </p:cNvPicPr>
          <p:nvPr/>
        </p:nvPicPr>
        <p:blipFill>
          <a:blip r:embed="rId4"/>
          <a:stretch>
            <a:fillRect/>
          </a:stretch>
        </p:blipFill>
        <p:spPr>
          <a:xfrm>
            <a:off x="5146594" y="2071323"/>
            <a:ext cx="400212" cy="381154"/>
          </a:xfrm>
          <a:prstGeom prst="rect">
            <a:avLst/>
          </a:prstGeom>
        </p:spPr>
      </p:pic>
      <p:pic>
        <p:nvPicPr>
          <p:cNvPr id="9" name="Bildobjekt 8"/>
          <p:cNvPicPr>
            <a:picLocks noChangeAspect="1"/>
          </p:cNvPicPr>
          <p:nvPr/>
        </p:nvPicPr>
        <p:blipFill>
          <a:blip r:embed="rId5"/>
          <a:stretch>
            <a:fillRect/>
          </a:stretch>
        </p:blipFill>
        <p:spPr>
          <a:xfrm>
            <a:off x="2196753" y="3365702"/>
            <a:ext cx="7122219" cy="1987998"/>
          </a:xfrm>
          <a:prstGeom prst="rect">
            <a:avLst/>
          </a:prstGeom>
        </p:spPr>
      </p:pic>
    </p:spTree>
    <p:extLst>
      <p:ext uri="{BB962C8B-B14F-4D97-AF65-F5344CB8AC3E}">
        <p14:creationId xmlns:p14="http://schemas.microsoft.com/office/powerpoint/2010/main" val="162060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Registrering av samtycke</a:t>
            </a:r>
          </a:p>
        </p:txBody>
      </p:sp>
      <p:sp>
        <p:nvSpPr>
          <p:cNvPr id="4" name="Platshållare för bildnummer 3"/>
          <p:cNvSpPr>
            <a:spLocks noGrp="1"/>
          </p:cNvSpPr>
          <p:nvPr>
            <p:ph type="sldNum" sz="quarter" idx="12"/>
          </p:nvPr>
        </p:nvSpPr>
        <p:spPr/>
        <p:txBody>
          <a:bodyPr/>
          <a:lstStyle/>
          <a:p>
            <a:fld id="{8EEB9E62-4301-493A-8C73-0409F1A2D539}" type="slidenum">
              <a:rPr lang="sv-SE" smtClean="0"/>
              <a:t>7</a:t>
            </a:fld>
            <a:endParaRPr lang="sv-SE"/>
          </a:p>
        </p:txBody>
      </p:sp>
      <p:sp>
        <p:nvSpPr>
          <p:cNvPr id="5" name="Platshållare för text 4"/>
          <p:cNvSpPr>
            <a:spLocks noGrp="1"/>
          </p:cNvSpPr>
          <p:nvPr>
            <p:ph type="body" sz="quarter" idx="13"/>
          </p:nvPr>
        </p:nvSpPr>
        <p:spPr/>
        <p:txBody>
          <a:bodyPr/>
          <a:lstStyle/>
          <a:p>
            <a:r>
              <a:rPr lang="sv-SE" dirty="0"/>
              <a:t>I menyvalet ”Patient” finns valet Samtyckeshantering. Genom att klicka på detta, kommer du till fönstret för registrering. </a:t>
            </a:r>
          </a:p>
          <a:p>
            <a:endParaRPr lang="sv-SE" dirty="0"/>
          </a:p>
        </p:txBody>
      </p:sp>
      <p:pic>
        <p:nvPicPr>
          <p:cNvPr id="7"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pic>
        <p:nvPicPr>
          <p:cNvPr id="8" name="Bildobjekt 7"/>
          <p:cNvPicPr>
            <a:picLocks noChangeAspect="1"/>
          </p:cNvPicPr>
          <p:nvPr/>
        </p:nvPicPr>
        <p:blipFill>
          <a:blip r:embed="rId4"/>
          <a:stretch>
            <a:fillRect/>
          </a:stretch>
        </p:blipFill>
        <p:spPr>
          <a:xfrm>
            <a:off x="3138221" y="3153213"/>
            <a:ext cx="5815337" cy="2948787"/>
          </a:xfrm>
          <a:prstGeom prst="rect">
            <a:avLst/>
          </a:prstGeom>
        </p:spPr>
      </p:pic>
    </p:spTree>
    <p:extLst>
      <p:ext uri="{BB962C8B-B14F-4D97-AF65-F5344CB8AC3E}">
        <p14:creationId xmlns:p14="http://schemas.microsoft.com/office/powerpoint/2010/main" val="1872759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152400"/>
            <a:ext cx="9360000" cy="1056100"/>
          </a:xfrm>
        </p:spPr>
        <p:txBody>
          <a:bodyPr/>
          <a:lstStyle/>
          <a:p>
            <a:r>
              <a:rPr lang="sv-SE" dirty="0"/>
              <a:t>Registreringsruta för samtycke</a:t>
            </a:r>
          </a:p>
        </p:txBody>
      </p:sp>
      <p:sp>
        <p:nvSpPr>
          <p:cNvPr id="4" name="Platshållare för bildnummer 3"/>
          <p:cNvSpPr>
            <a:spLocks noGrp="1"/>
          </p:cNvSpPr>
          <p:nvPr>
            <p:ph type="sldNum" sz="quarter" idx="12"/>
          </p:nvPr>
        </p:nvSpPr>
        <p:spPr/>
        <p:txBody>
          <a:bodyPr/>
          <a:lstStyle/>
          <a:p>
            <a:fld id="{8EEB9E62-4301-493A-8C73-0409F1A2D539}" type="slidenum">
              <a:rPr lang="sv-SE" smtClean="0"/>
              <a:t>8</a:t>
            </a:fld>
            <a:endParaRPr lang="sv-SE"/>
          </a:p>
        </p:txBody>
      </p:sp>
      <p:sp>
        <p:nvSpPr>
          <p:cNvPr id="5" name="Platshållare för text 4"/>
          <p:cNvSpPr>
            <a:spLocks noGrp="1"/>
          </p:cNvSpPr>
          <p:nvPr>
            <p:ph type="body" sz="quarter" idx="13"/>
          </p:nvPr>
        </p:nvSpPr>
        <p:spPr>
          <a:xfrm>
            <a:off x="1077913" y="1079500"/>
            <a:ext cx="9359900" cy="4896500"/>
          </a:xfrm>
        </p:spPr>
        <p:txBody>
          <a:bodyPr/>
          <a:lstStyle/>
          <a:p>
            <a:r>
              <a:rPr lang="sv-SE" dirty="0"/>
              <a:t>Det finns möjlighet att registrera två typer av samtycken</a:t>
            </a:r>
          </a:p>
          <a:p>
            <a:pPr marL="342900" indent="-342900">
              <a:buFont typeface="Arial" panose="020B0604020202020204" pitchFamily="34" charset="0"/>
              <a:buChar char="•"/>
            </a:pPr>
            <a:r>
              <a:rPr lang="sv-SE" dirty="0"/>
              <a:t>Sammanhållen vård- och omsorgsdokumentation</a:t>
            </a:r>
          </a:p>
          <a:p>
            <a:pPr marL="342900" indent="-342900">
              <a:buFont typeface="Arial" panose="020B0604020202020204" pitchFamily="34" charset="0"/>
              <a:buChar char="•"/>
            </a:pPr>
            <a:r>
              <a:rPr lang="sv-SE" dirty="0"/>
              <a:t>NLL Tillfälligt samtycke</a:t>
            </a:r>
          </a:p>
          <a:p>
            <a:r>
              <a:rPr lang="sv-SE" dirty="0"/>
              <a:t>Registrering för NLL (Nationella läkemedelslistan ) kan också göras i Läkemedelsmodulen, NLL</a:t>
            </a:r>
          </a:p>
          <a:p>
            <a:endParaRPr lang="sv-SE" dirty="0"/>
          </a:p>
        </p:txBody>
      </p:sp>
      <p:pic>
        <p:nvPicPr>
          <p:cNvPr id="7"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pic>
        <p:nvPicPr>
          <p:cNvPr id="8" name="Bildobjekt 7"/>
          <p:cNvPicPr>
            <a:picLocks noChangeAspect="1"/>
          </p:cNvPicPr>
          <p:nvPr/>
        </p:nvPicPr>
        <p:blipFill>
          <a:blip r:embed="rId4"/>
          <a:stretch>
            <a:fillRect/>
          </a:stretch>
        </p:blipFill>
        <p:spPr>
          <a:xfrm>
            <a:off x="3149224" y="3427242"/>
            <a:ext cx="6233519" cy="2983320"/>
          </a:xfrm>
          <a:prstGeom prst="rect">
            <a:avLst/>
          </a:prstGeom>
        </p:spPr>
      </p:pic>
    </p:spTree>
    <p:extLst>
      <p:ext uri="{BB962C8B-B14F-4D97-AF65-F5344CB8AC3E}">
        <p14:creationId xmlns:p14="http://schemas.microsoft.com/office/powerpoint/2010/main" val="3440203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288000"/>
            <a:ext cx="9360000" cy="1197900"/>
          </a:xfrm>
        </p:spPr>
        <p:txBody>
          <a:bodyPr/>
          <a:lstStyle/>
          <a:p>
            <a:r>
              <a:rPr lang="sv-SE" dirty="0"/>
              <a:t>Fönstret Samtyckeshantering i Cosmic</a:t>
            </a:r>
          </a:p>
        </p:txBody>
      </p:sp>
      <p:sp>
        <p:nvSpPr>
          <p:cNvPr id="4" name="Platshållare för bildnummer 3"/>
          <p:cNvSpPr>
            <a:spLocks noGrp="1"/>
          </p:cNvSpPr>
          <p:nvPr>
            <p:ph type="sldNum" sz="quarter" idx="12"/>
          </p:nvPr>
        </p:nvSpPr>
        <p:spPr/>
        <p:txBody>
          <a:bodyPr/>
          <a:lstStyle/>
          <a:p>
            <a:fld id="{8EEB9E62-4301-493A-8C73-0409F1A2D539}" type="slidenum">
              <a:rPr lang="sv-SE" smtClean="0"/>
              <a:t>9</a:t>
            </a:fld>
            <a:endParaRPr lang="sv-SE"/>
          </a:p>
        </p:txBody>
      </p:sp>
      <p:sp>
        <p:nvSpPr>
          <p:cNvPr id="5" name="Platshållare för text 4"/>
          <p:cNvSpPr>
            <a:spLocks noGrp="1"/>
          </p:cNvSpPr>
          <p:nvPr>
            <p:ph type="body" sz="quarter" idx="13"/>
          </p:nvPr>
        </p:nvSpPr>
        <p:spPr>
          <a:xfrm>
            <a:off x="1077913" y="1181100"/>
            <a:ext cx="9359900" cy="4794900"/>
          </a:xfrm>
        </p:spPr>
        <p:txBody>
          <a:bodyPr/>
          <a:lstStyle/>
          <a:p>
            <a:r>
              <a:rPr lang="sv-SE" dirty="0"/>
              <a:t>I fönstret Samtyckeshantering visas, registreras, återkallas och makuleras samtycken. Samtycke registreras per klinik. Det räcker i nuläget med ”Giltigt från”-datum för Sammanhållen vård- och omsorgsdokumentation.</a:t>
            </a:r>
          </a:p>
          <a:p>
            <a:endParaRPr lang="sv-SE" dirty="0"/>
          </a:p>
        </p:txBody>
      </p:sp>
      <p:pic>
        <p:nvPicPr>
          <p:cNvPr id="7" name="Platshållare för bild 4">
            <a:hlinkClick r:id="rId2" action="ppaction://hlinksldjump"/>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6" r="56"/>
          <a:stretch>
            <a:fillRect/>
          </a:stretch>
        </p:blipFill>
        <p:spPr/>
      </p:pic>
      <p:pic>
        <p:nvPicPr>
          <p:cNvPr id="8" name="Bildobjekt 7"/>
          <p:cNvPicPr>
            <a:picLocks noChangeAspect="1"/>
          </p:cNvPicPr>
          <p:nvPr/>
        </p:nvPicPr>
        <p:blipFill>
          <a:blip r:embed="rId4"/>
          <a:stretch>
            <a:fillRect/>
          </a:stretch>
        </p:blipFill>
        <p:spPr>
          <a:xfrm>
            <a:off x="1390663" y="2361017"/>
            <a:ext cx="8556599" cy="2961559"/>
          </a:xfrm>
          <a:prstGeom prst="rect">
            <a:avLst/>
          </a:prstGeom>
        </p:spPr>
      </p:pic>
      <p:pic>
        <p:nvPicPr>
          <p:cNvPr id="9" name="Bildobjekt 8"/>
          <p:cNvPicPr>
            <a:picLocks noChangeAspect="1"/>
          </p:cNvPicPr>
          <p:nvPr/>
        </p:nvPicPr>
        <p:blipFill>
          <a:blip r:embed="rId5"/>
          <a:stretch>
            <a:fillRect/>
          </a:stretch>
        </p:blipFill>
        <p:spPr>
          <a:xfrm>
            <a:off x="7151715" y="5203958"/>
            <a:ext cx="2354249" cy="1544083"/>
          </a:xfrm>
          <a:prstGeom prst="rect">
            <a:avLst/>
          </a:prstGeom>
        </p:spPr>
      </p:pic>
      <p:sp>
        <p:nvSpPr>
          <p:cNvPr id="11" name="Rektangel 10"/>
          <p:cNvSpPr/>
          <p:nvPr/>
        </p:nvSpPr>
        <p:spPr>
          <a:xfrm>
            <a:off x="3175001" y="5435600"/>
            <a:ext cx="4053688" cy="923330"/>
          </a:xfrm>
          <a:prstGeom prst="rect">
            <a:avLst/>
          </a:prstGeom>
        </p:spPr>
        <p:txBody>
          <a:bodyPr wrap="square">
            <a:spAutoFit/>
          </a:bodyPr>
          <a:lstStyle/>
          <a:p>
            <a:r>
              <a:rPr lang="sv-SE" dirty="0"/>
              <a:t>Genom att  trycka på de tre blå prickarna kommer alternativen ”Makulera” och ”Återkalla” fram</a:t>
            </a:r>
          </a:p>
        </p:txBody>
      </p:sp>
    </p:spTree>
    <p:extLst>
      <p:ext uri="{BB962C8B-B14F-4D97-AF65-F5344CB8AC3E}">
        <p14:creationId xmlns:p14="http://schemas.microsoft.com/office/powerpoint/2010/main" val="3665144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taskpanes.xml><?xml version="1.0" encoding="utf-8"?>
<wetp:taskpanes xmlns:wetp="http://schemas.microsoft.com/office/webextensions/taskpanes/2010/11">
  <wetp:taskpane dockstate="right" visibility="1" width="350" row="0">
    <wetp:webextensionref xmlns:r="http://schemas.openxmlformats.org/officeDocument/2006/relationships" r:id="rId1"/>
  </wetp:taskpane>
</wetp:taskpanes>
</file>

<file path=docProps/app.xml><?xml version="1.0" encoding="utf-8"?>
<Properties xmlns="http://schemas.openxmlformats.org/officeDocument/2006/extended-properties" xmlns:vt="http://schemas.openxmlformats.org/officeDocument/2006/docPropsVTypes">
  <Template>Region Jönköpings län</Template>
  <TotalTime>139</TotalTime>
  <Words>687</Words>
  <Application>Microsoft Office PowerPoint</Application>
  <PresentationFormat>Bredbild</PresentationFormat>
  <Paragraphs>58</Paragraphs>
  <Slides>12</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Office-tema</vt:lpstr>
      <vt:lpstr>Samtyckeshantering i Cosmic</vt:lpstr>
      <vt:lpstr>Samtycke till sammanhållen vård- och omsorgsdokumentation </vt:lpstr>
      <vt:lpstr>Begrepp att känna till i samband med aktiva val och samtyckeshantering i Cosmic </vt:lpstr>
      <vt:lpstr>När behövs ett samtycke till sammanhållen vård- och omsorgsdokumentation </vt:lpstr>
      <vt:lpstr>Rutiner för att registrera samtycke till sammanhållen vård- och omsorgsdokumentation </vt:lpstr>
      <vt:lpstr>Ikon i patientlisten visar aktiva samtycken </vt:lpstr>
      <vt:lpstr>Registrering av samtycke</vt:lpstr>
      <vt:lpstr>Registreringsruta för samtycke</vt:lpstr>
      <vt:lpstr>Fönstret Samtyckeshantering i Cosmic</vt:lpstr>
      <vt:lpstr>Samtycken till åtkomst av patientuppgifter via sammanhållen journalföring som redan finns registrerade i Gemensamma dokument </vt:lpstr>
      <vt:lpstr>Mer information om Samtyckeshantering i Cosmic</vt:lpstr>
      <vt:lpstr>Frågor och svar angående registrering av samtycke i Cosmic</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Samtyckeshantering i Cosmic</dc:title>
  <dc:creator>Meyner Susann</dc:creator>
  <cp:lastModifiedBy>Meyner Susann</cp:lastModifiedBy>
  <cp:revision>10</cp:revision>
  <dcterms:created xsi:type="dcterms:W3CDTF">2026-01-20T12:54:25Z</dcterms:created>
  <dcterms:modified xsi:type="dcterms:W3CDTF">2026-01-23T09:00:03Z</dcterms:modified>
</cp:coreProperties>
</file>