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9" r:id="rId2"/>
    <p:sldId id="261" r:id="rId3"/>
    <p:sldId id="355" r:id="rId4"/>
    <p:sldId id="266" r:id="rId5"/>
    <p:sldId id="267" r:id="rId6"/>
    <p:sldId id="268"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6"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5" d="100"/>
          <a:sy n="45" d="100"/>
        </p:scale>
        <p:origin x="95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72EBA-EFB9-4C1D-828C-159B2B21F3CC}" type="datetimeFigureOut">
              <a:rPr lang="sv-SE" smtClean="0"/>
              <a:t>2022-05-17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5B48-448B-4089-996B-F92F68661A2F}" type="slidenum">
              <a:rPr lang="sv-SE" smtClean="0"/>
              <a:t>‹#›</a:t>
            </a:fld>
            <a:endParaRPr lang="sv-SE"/>
          </a:p>
        </p:txBody>
      </p:sp>
    </p:spTree>
    <p:extLst>
      <p:ext uri="{BB962C8B-B14F-4D97-AF65-F5344CB8AC3E}">
        <p14:creationId xmlns:p14="http://schemas.microsoft.com/office/powerpoint/2010/main" val="169398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Skriv på blädderblock</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09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Char char="-"/>
            </a:pPr>
            <a:r>
              <a:rPr lang="sv-SE" dirty="0"/>
              <a:t>Inte vara kursledare</a:t>
            </a:r>
          </a:p>
          <a:p>
            <a:pPr>
              <a:buFontTx/>
              <a:buChar char="-"/>
            </a:pPr>
            <a:r>
              <a:rPr lang="sv-SE" dirty="0"/>
              <a:t>Inte vara föreläsare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47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EF9FF-35FE-4D49-8604-2D29916C5F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02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Stärka hälsa /välmående OCH egna förändringar/förbättringar gm Livscaféer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03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ea typeface="ＭＳ Ｐゴシック" pitchFamily="34" charset="-128"/>
              </a:rPr>
              <a:t>På blädderblock</a:t>
            </a:r>
          </a:p>
          <a:p>
            <a:r>
              <a:rPr lang="sv-SE" altLang="sv-SE" dirty="0">
                <a:ea typeface="ＭＳ Ｐゴシック" pitchFamily="34" charset="-128"/>
              </a:rPr>
              <a:t>Vad är hälsa för dig? Vad är ett hälsosamt åldrande? Vad är viktigt för dig?</a:t>
            </a:r>
          </a:p>
          <a:p>
            <a:r>
              <a:rPr lang="sv-SE" altLang="sv-SE" dirty="0">
                <a:ea typeface="ＭＳ Ｐゴシック" pitchFamily="34" charset="-128"/>
              </a:rPr>
              <a:t>Prata</a:t>
            </a:r>
            <a:r>
              <a:rPr lang="sv-SE" altLang="sv-SE" baseline="0" dirty="0">
                <a:ea typeface="ＭＳ Ｐゴシック" pitchFamily="34" charset="-128"/>
              </a:rPr>
              <a:t> lite med din närmaste granne.</a:t>
            </a:r>
          </a:p>
          <a:p>
            <a:endParaRPr lang="sv-SE" altLang="sv-SE" baseline="0" dirty="0">
              <a:ea typeface="ＭＳ Ｐゴシック" pitchFamily="34" charset="-128"/>
            </a:endParaRPr>
          </a:p>
          <a:p>
            <a:r>
              <a:rPr lang="sv-SE" altLang="sv-SE" baseline="0" dirty="0">
                <a:ea typeface="ＭＳ Ｐゴシック" pitchFamily="34" charset="-128"/>
              </a:rPr>
              <a:t>Även om man har en kronisk sjukdom kan man känna sig helt frisk eller hur? Ta exempel med astma.</a:t>
            </a:r>
            <a:endParaRPr lang="sv-SE" altLang="sv-SE" dirty="0">
              <a:ea typeface="ＭＳ Ｐゴシック" pitchFamily="34" charset="-128"/>
            </a:endParaRPr>
          </a:p>
        </p:txBody>
      </p:sp>
      <p:sp>
        <p:nvSpPr>
          <p:cNvPr id="358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7C2E51-492E-4FF6-88F7-703FFA4B42FB}" type="slidenum">
              <a:rPr kumimoji="0" lang="sv-SE" altLang="sv-SE"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44792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8014DEF-7FD4-400F-A6C4-7910093AA499}"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23" name="Rectangle 2"/>
          <p:cNvSpPr>
            <a:spLocks noGrp="1" noRot="1" noChangeAspect="1" noChangeArrowheads="1" noTextEdit="1"/>
          </p:cNvSpPr>
          <p:nvPr>
            <p:ph type="sldImg"/>
          </p:nvPr>
        </p:nvSpPr>
        <p:spPr>
          <a:xfrm>
            <a:off x="287338" y="280988"/>
            <a:ext cx="6111875" cy="3438525"/>
          </a:xfrm>
          <a:ln/>
        </p:spPr>
      </p:sp>
      <p:sp>
        <p:nvSpPr>
          <p:cNvPr id="30724" name="Rectangle 3"/>
          <p:cNvSpPr>
            <a:spLocks noGrp="1" noChangeArrowheads="1"/>
          </p:cNvSpPr>
          <p:nvPr>
            <p:ph type="body" idx="1"/>
          </p:nvPr>
        </p:nvSpPr>
        <p:spPr>
          <a:xfrm>
            <a:off x="861656" y="4071962"/>
            <a:ext cx="5014573" cy="4140679"/>
          </a:xfrm>
          <a:noFill/>
        </p:spPr>
        <p:txBody>
          <a:bodyPr/>
          <a:lstStyle/>
          <a:p>
            <a:r>
              <a:rPr lang="sv-SE" sz="1200" b="0" i="0" u="none" strike="noStrike" kern="1200" baseline="0" dirty="0">
                <a:solidFill>
                  <a:schemeClr val="tx1"/>
                </a:solidFill>
                <a:latin typeface="+mn-lt"/>
                <a:ea typeface="+mn-ea"/>
                <a:cs typeface="+mn-cs"/>
              </a:rPr>
              <a:t>1 Fysisk aktivitet 2 Bra matvanor, 3 social gemenskap känna sig behövd, 4   Delaktighet, meningsfullhet</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Att bli äldre behöver inte innebära försämrad</a:t>
            </a:r>
          </a:p>
          <a:p>
            <a:r>
              <a:rPr lang="sv-SE" sz="1200" b="0" i="0" u="none" strike="noStrike" kern="1200" baseline="0" dirty="0">
                <a:solidFill>
                  <a:schemeClr val="tx1"/>
                </a:solidFill>
                <a:latin typeface="+mn-lt"/>
                <a:ea typeface="+mn-ea"/>
                <a:cs typeface="+mn-cs"/>
              </a:rPr>
              <a:t>hälsa och livskvalitet. Däremot är det</a:t>
            </a:r>
          </a:p>
          <a:p>
            <a:r>
              <a:rPr lang="sv-SE" sz="1200" b="0" i="0" u="none" strike="noStrike" kern="1200" baseline="0" dirty="0">
                <a:solidFill>
                  <a:schemeClr val="tx1"/>
                </a:solidFill>
                <a:latin typeface="+mn-lt"/>
                <a:ea typeface="+mn-ea"/>
                <a:cs typeface="+mn-cs"/>
              </a:rPr>
              <a:t>viktigt att försöka påverka hälsan genom</a:t>
            </a:r>
          </a:p>
          <a:p>
            <a:r>
              <a:rPr lang="sv-SE" sz="1200" b="0" i="0" u="none" strike="noStrike" kern="1200" baseline="0" dirty="0">
                <a:solidFill>
                  <a:schemeClr val="tx1"/>
                </a:solidFill>
                <a:latin typeface="+mn-lt"/>
                <a:ea typeface="+mn-ea"/>
                <a:cs typeface="+mn-cs"/>
              </a:rPr>
              <a:t>hela livet med olika hälsofrämjande och</a:t>
            </a:r>
          </a:p>
          <a:p>
            <a:r>
              <a:rPr lang="sv-SE" sz="1200" b="0" i="0" u="none" strike="noStrike" kern="1200" baseline="0" dirty="0">
                <a:solidFill>
                  <a:schemeClr val="tx1"/>
                </a:solidFill>
                <a:latin typeface="+mn-lt"/>
                <a:ea typeface="+mn-ea"/>
                <a:cs typeface="+mn-cs"/>
              </a:rPr>
              <a:t>förebyggande insatser. Vinsterna är många,</a:t>
            </a:r>
          </a:p>
          <a:p>
            <a:r>
              <a:rPr lang="sv-SE" sz="1200" b="0" i="0" u="none" strike="noStrike" kern="1200" baseline="0" dirty="0">
                <a:solidFill>
                  <a:schemeClr val="tx1"/>
                </a:solidFill>
                <a:latin typeface="+mn-lt"/>
                <a:ea typeface="+mn-ea"/>
                <a:cs typeface="+mn-cs"/>
              </a:rPr>
              <a:t>både för människan och för samhället,</a:t>
            </a:r>
          </a:p>
          <a:p>
            <a:r>
              <a:rPr lang="sv-SE" sz="1200" b="0" i="0" u="none" strike="noStrike" kern="1200" baseline="0" dirty="0">
                <a:solidFill>
                  <a:schemeClr val="tx1"/>
                </a:solidFill>
                <a:latin typeface="+mn-lt"/>
                <a:ea typeface="+mn-ea"/>
                <a:cs typeface="+mn-cs"/>
              </a:rPr>
              <a:t>och en god hälsa är viktig för ekonomisk</a:t>
            </a:r>
          </a:p>
          <a:p>
            <a:r>
              <a:rPr lang="sv-SE" sz="1200" b="0" i="0" u="none" strike="noStrike" kern="1200" baseline="0" dirty="0">
                <a:solidFill>
                  <a:schemeClr val="tx1"/>
                </a:solidFill>
                <a:latin typeface="+mn-lt"/>
                <a:ea typeface="+mn-ea"/>
                <a:cs typeface="+mn-cs"/>
              </a:rPr>
              <a:t>tillväxt och konkurrenskraft. Men vad</a:t>
            </a:r>
          </a:p>
          <a:p>
            <a:r>
              <a:rPr lang="sv-SE" sz="1200" b="0" i="0" u="none" strike="noStrike" kern="1200" baseline="0" dirty="0">
                <a:solidFill>
                  <a:schemeClr val="tx1"/>
                </a:solidFill>
                <a:latin typeface="+mn-lt"/>
                <a:ea typeface="+mn-ea"/>
                <a:cs typeface="+mn-cs"/>
              </a:rPr>
              <a:t>innebär det i praktiken att arbeta med</a:t>
            </a:r>
          </a:p>
          <a:p>
            <a:r>
              <a:rPr lang="sv-SE" sz="1200" b="0" i="0" u="none" strike="noStrike" kern="1200" baseline="0" dirty="0">
                <a:solidFill>
                  <a:schemeClr val="tx1"/>
                </a:solidFill>
                <a:latin typeface="+mn-lt"/>
                <a:ea typeface="+mn-ea"/>
                <a:cs typeface="+mn-cs"/>
              </a:rPr>
              <a:t>hälsofrämjande jämfört med sjukdomsförebyggande</a:t>
            </a:r>
          </a:p>
          <a:p>
            <a:r>
              <a:rPr lang="sv-SE" sz="1200" b="0" i="0" u="none" strike="noStrike" kern="1200" baseline="0" dirty="0">
                <a:solidFill>
                  <a:schemeClr val="tx1"/>
                </a:solidFill>
                <a:latin typeface="+mn-lt"/>
                <a:ea typeface="+mn-ea"/>
                <a:cs typeface="+mn-cs"/>
              </a:rPr>
              <a:t>insatser?</a:t>
            </a:r>
          </a:p>
          <a:p>
            <a:r>
              <a:rPr lang="sv-SE" sz="1200" b="0" i="0" u="none" strike="noStrike" kern="1200" baseline="0" dirty="0">
                <a:solidFill>
                  <a:schemeClr val="tx1"/>
                </a:solidFill>
                <a:latin typeface="+mn-lt"/>
                <a:ea typeface="+mn-ea"/>
                <a:cs typeface="+mn-cs"/>
              </a:rPr>
              <a:t>Ett hälsofrämjande arbete utgår från det</a:t>
            </a:r>
          </a:p>
          <a:p>
            <a:r>
              <a:rPr lang="sv-SE" sz="1200" b="0" i="0" u="none" strike="noStrike" kern="1200" baseline="0" dirty="0">
                <a:solidFill>
                  <a:schemeClr val="tx1"/>
                </a:solidFill>
                <a:latin typeface="+mn-lt"/>
                <a:ea typeface="+mn-ea"/>
                <a:cs typeface="+mn-cs"/>
              </a:rPr>
              <a:t>friska och de faktorer som bevarar och förbättrar</a:t>
            </a:r>
          </a:p>
          <a:p>
            <a:r>
              <a:rPr lang="sv-SE" sz="1200" b="0" i="0" u="none" strike="noStrike" kern="1200" baseline="0" dirty="0">
                <a:solidFill>
                  <a:schemeClr val="tx1"/>
                </a:solidFill>
                <a:latin typeface="+mn-lt"/>
                <a:ea typeface="+mn-ea"/>
                <a:cs typeface="+mn-cs"/>
              </a:rPr>
              <a:t>individens välbefinnande i positiv</a:t>
            </a:r>
          </a:p>
          <a:p>
            <a:r>
              <a:rPr lang="sv-SE" sz="1200" b="0" i="0" u="none" strike="noStrike" kern="1200" baseline="0" dirty="0">
                <a:solidFill>
                  <a:schemeClr val="tx1"/>
                </a:solidFill>
                <a:latin typeface="+mn-lt"/>
                <a:ea typeface="+mn-ea"/>
                <a:cs typeface="+mn-cs"/>
              </a:rPr>
              <a:t>riktning. Detta definieras i Ottawa Charter</a:t>
            </a:r>
          </a:p>
          <a:p>
            <a:r>
              <a:rPr lang="sv-SE" sz="1200" b="0" i="0" u="none" strike="noStrike" kern="1200" baseline="0" dirty="0">
                <a:solidFill>
                  <a:schemeClr val="tx1"/>
                </a:solidFill>
                <a:latin typeface="+mn-lt"/>
                <a:ea typeface="+mn-ea"/>
                <a:cs typeface="+mn-cs"/>
              </a:rPr>
              <a:t>(1986) som ”den process som ger människor</a:t>
            </a:r>
          </a:p>
          <a:p>
            <a:r>
              <a:rPr lang="sv-SE" sz="1200" b="0" i="0" u="none" strike="noStrike" kern="1200" baseline="0" dirty="0">
                <a:solidFill>
                  <a:schemeClr val="tx1"/>
                </a:solidFill>
                <a:latin typeface="+mn-lt"/>
                <a:ea typeface="+mn-ea"/>
                <a:cs typeface="+mn-cs"/>
              </a:rPr>
              <a:t>möjlighet att öka kontrollen över sin</a:t>
            </a:r>
          </a:p>
          <a:p>
            <a:r>
              <a:rPr lang="sv-SE" sz="1200" b="0" i="0" u="none" strike="noStrike" kern="1200" baseline="0" dirty="0">
                <a:solidFill>
                  <a:schemeClr val="tx1"/>
                </a:solidFill>
                <a:latin typeface="+mn-lt"/>
                <a:ea typeface="+mn-ea"/>
                <a:cs typeface="+mn-cs"/>
              </a:rPr>
              <a:t>hälsa och förbättra den”.</a:t>
            </a:r>
            <a:br>
              <a:rPr lang="sv-SE" altLang="sv-SE" sz="1000" b="1" dirty="0"/>
            </a:br>
            <a:r>
              <a:rPr lang="sv-SE" altLang="sv-SE" sz="1000" dirty="0">
                <a:latin typeface="Times New Roman" pitchFamily="18" charset="0"/>
                <a:cs typeface="Times New Roman" pitchFamily="18" charset="0"/>
              </a:rPr>
              <a:t>Genom enkäter och forskning med seniorer har man kommit fram till att det är fyra hörnpelare som påverkar mig själv för att få ett gott åldrande.</a:t>
            </a:r>
            <a:br>
              <a:rPr lang="sv-SE" altLang="sv-SE" sz="1000" b="1" dirty="0">
                <a:latin typeface="Times New Roman" pitchFamily="18" charset="0"/>
                <a:cs typeface="Times New Roman" pitchFamily="18" charset="0"/>
              </a:rPr>
            </a:br>
            <a:r>
              <a:rPr lang="sv-SE" altLang="sv-SE" sz="1000" b="1" dirty="0">
                <a:latin typeface="Times New Roman" pitchFamily="18" charset="0"/>
                <a:cs typeface="Times New Roman" pitchFamily="18" charset="0"/>
              </a:rPr>
              <a:t>Fysisk aktivitet</a:t>
            </a:r>
            <a:r>
              <a:rPr lang="sv-SE" altLang="sv-SE" sz="1000" dirty="0">
                <a:latin typeface="Times New Roman" pitchFamily="18" charset="0"/>
                <a:cs typeface="Times New Roman" pitchFamily="18" charset="0"/>
              </a:rPr>
              <a:t>: många hälsovinster med fysisk aktivitet oavsett ålder. Den måste givetvis anpassas efter varje individ. Många kanske tror att det är vila vi behöver men det är tvärtom rörelse. Ex: Promenad, trädgårdsarbete, boule, cykling, styrketräning, vattengympa, gympa. 30min/dag ger positiva effekter på hälsan. Håller igång musklerna, tränar balansen, ökar syreupptagningsförmågan, bättre gångförmåga, ökar konditionen, piggare, hjärnan hänger med bättre mm. </a:t>
            </a:r>
          </a:p>
          <a:p>
            <a:r>
              <a:rPr lang="sv-SE" altLang="sv-SE" sz="1000" b="1" dirty="0">
                <a:latin typeface="Times New Roman" pitchFamily="18" charset="0"/>
                <a:cs typeface="Times New Roman" pitchFamily="18" charset="0"/>
              </a:rPr>
              <a:t>Mat:</a:t>
            </a:r>
            <a:r>
              <a:rPr lang="sv-SE" altLang="sv-SE" sz="1000" dirty="0">
                <a:latin typeface="Times New Roman" pitchFamily="18" charset="0"/>
                <a:cs typeface="Times New Roman" pitchFamily="18" charset="0"/>
              </a:rPr>
              <a:t> ät allsidigt och varierat i tillräckligt stor mängd. Tallriksmodellen. Ät mycket frukt och grönt. Ät potatis, ris eller pasta dagligen. Ät fisk eller kött dagligen. Drick 0,5 liter mjölk/dag och ät ost. Fiberrika och fettfattiga livsmedel. Glöm inte dricka mycket. Glöm inte heller att måltiden bör vara en stunds avkoppling och social samvaro. Bjud hem varandra på middag!</a:t>
            </a:r>
          </a:p>
          <a:p>
            <a:r>
              <a:rPr lang="sv-SE" altLang="sv-SE" sz="1000" b="1" dirty="0">
                <a:latin typeface="Times New Roman" pitchFamily="18" charset="0"/>
                <a:cs typeface="Times New Roman" pitchFamily="18" charset="0"/>
              </a:rPr>
              <a:t>Social gemenskap: </a:t>
            </a:r>
            <a:r>
              <a:rPr lang="sv-SE" altLang="sv-SE" sz="1000" dirty="0">
                <a:latin typeface="Times New Roman" pitchFamily="18" charset="0"/>
                <a:cs typeface="Times New Roman" pitchFamily="18" charset="0"/>
              </a:rPr>
              <a:t>Fungerar som en hälsobuffert! Viktigt! Social aktiviteter viktigt! Här kommer hela idrottsrörelsen in Ni har en mycket viktigt uppgift att fylla det stora sociala behov som alla har men främst denna </a:t>
            </a:r>
            <a:r>
              <a:rPr lang="sv-SE" altLang="sv-SE" sz="1000" dirty="0" err="1">
                <a:latin typeface="Times New Roman" pitchFamily="18" charset="0"/>
                <a:cs typeface="Times New Roman" pitchFamily="18" charset="0"/>
              </a:rPr>
              <a:t>strora</a:t>
            </a:r>
            <a:r>
              <a:rPr lang="sv-SE" altLang="sv-SE" sz="1000" dirty="0">
                <a:latin typeface="Times New Roman" pitchFamily="18" charset="0"/>
                <a:cs typeface="Times New Roman" pitchFamily="18" charset="0"/>
              </a:rPr>
              <a:t> äldregrupp som finns nu i samhället.</a:t>
            </a:r>
          </a:p>
          <a:p>
            <a:r>
              <a:rPr lang="sv-SE" altLang="sv-SE" sz="1000" b="1" dirty="0">
                <a:latin typeface="Times New Roman" pitchFamily="18" charset="0"/>
                <a:cs typeface="Times New Roman" pitchFamily="18" charset="0"/>
              </a:rPr>
              <a:t>Delaktighet/meningsfullhet: </a:t>
            </a:r>
            <a:r>
              <a:rPr lang="sv-SE" altLang="sv-SE" sz="1000" dirty="0">
                <a:latin typeface="Times New Roman" pitchFamily="18" charset="0"/>
                <a:cs typeface="Times New Roman" pitchFamily="18" charset="0"/>
              </a:rPr>
              <a:t>aktivt föreningsmedlemskap och att ni kan delta i olika kulturupplevelser. Studiecirklar?! Hitta en meningsfull sysselsättning. </a:t>
            </a:r>
          </a:p>
        </p:txBody>
      </p:sp>
    </p:spTree>
    <p:extLst>
      <p:ext uri="{BB962C8B-B14F-4D97-AF65-F5344CB8AC3E}">
        <p14:creationId xmlns:p14="http://schemas.microsoft.com/office/powerpoint/2010/main" val="290780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ea typeface="ＭＳ Ｐゴシック" pitchFamily="34" charset="-128"/>
              </a:rPr>
              <a:t>Stärka</a:t>
            </a:r>
            <a:r>
              <a:rPr lang="sv-SE" altLang="sv-SE" baseline="0" dirty="0">
                <a:ea typeface="ＭＳ Ｐゴシック" pitchFamily="34" charset="-128"/>
              </a:rPr>
              <a:t> sig själv. Stöd från annan?</a:t>
            </a:r>
          </a:p>
          <a:p>
            <a:r>
              <a:rPr lang="sv-SE" altLang="sv-SE" baseline="0" dirty="0">
                <a:ea typeface="ＭＳ Ｐゴシック" pitchFamily="34" charset="-128"/>
              </a:rPr>
              <a:t>Men ensamt är inte stark</a:t>
            </a:r>
            <a:endParaRPr lang="sv-SE" altLang="sv-SE" dirty="0">
              <a:ea typeface="ＭＳ Ｐゴシック" pitchFamily="34" charset="-128"/>
            </a:endParaRPr>
          </a:p>
        </p:txBody>
      </p:sp>
      <p:sp>
        <p:nvSpPr>
          <p:cNvPr id="5939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F062D45-AAEE-4373-A3FA-85DA10171981}" type="slidenum">
              <a:rPr kumimoji="0" lang="sv-SE" altLang="sv-SE"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9158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Stanna upp vid</a:t>
            </a:r>
            <a:r>
              <a:rPr lang="sv-SE" baseline="0" dirty="0"/>
              <a:t> den här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50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0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Char char="-"/>
            </a:pPr>
            <a:r>
              <a:rPr lang="sv-SE" dirty="0"/>
              <a:t>Inte vara kursledare</a:t>
            </a:r>
          </a:p>
          <a:p>
            <a:pPr>
              <a:buFontTx/>
              <a:buChar char="-"/>
            </a:pPr>
            <a:r>
              <a:rPr lang="sv-SE" dirty="0"/>
              <a:t>Inte vara föreläsare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559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67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23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8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11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A818E61-3466-483F-9FA7-2FB0417DC9A6}" type="datetimeFigureOut">
              <a:rPr lang="sv-SE" smtClean="0"/>
              <a:t>2022-05-17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89CD9B-4089-4B98-88F5-71E99EC6F2E0}" type="slidenum">
              <a:rPr lang="sv-SE" smtClean="0"/>
              <a:t>‹#›</a:t>
            </a:fld>
            <a:endParaRPr lang="sv-SE"/>
          </a:p>
        </p:txBody>
      </p:sp>
      <p:pic>
        <p:nvPicPr>
          <p:cNvPr id="10"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20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A818E61-3466-483F-9FA7-2FB0417DC9A6}" type="datetimeFigureOut">
              <a:rPr lang="sv-SE" smtClean="0"/>
              <a:t>2022-05-17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89CD9B-4089-4B98-88F5-71E99EC6F2E0}" type="slidenum">
              <a:rPr lang="sv-SE" smtClean="0"/>
              <a:t>‹#›</a:t>
            </a:fld>
            <a:endParaRPr lang="sv-SE"/>
          </a:p>
        </p:txBody>
      </p:sp>
      <p:pic>
        <p:nvPicPr>
          <p:cNvPr id="6"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2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A818E61-3466-483F-9FA7-2FB0417DC9A6}" type="datetimeFigureOut">
              <a:rPr lang="sv-SE" smtClean="0"/>
              <a:t>2022-05-17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89CD9B-4089-4B98-88F5-71E99EC6F2E0}" type="slidenum">
              <a:rPr lang="sv-SE" smtClean="0"/>
              <a:t>‹#›</a:t>
            </a:fld>
            <a:endParaRPr lang="sv-SE"/>
          </a:p>
        </p:txBody>
      </p:sp>
      <p:pic>
        <p:nvPicPr>
          <p:cNvPr id="5"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6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59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18E61-3466-483F-9FA7-2FB0417DC9A6}" type="datetimeFigureOut">
              <a:rPr lang="sv-SE" smtClean="0"/>
              <a:t>2022-05-17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CD9B-4089-4B98-88F5-71E99EC6F2E0}" type="slidenum">
              <a:rPr lang="sv-SE" smtClean="0"/>
              <a:t>‹#›</a:t>
            </a:fld>
            <a:endParaRPr lang="sv-SE"/>
          </a:p>
        </p:txBody>
      </p:sp>
    </p:spTree>
    <p:extLst>
      <p:ext uri="{BB962C8B-B14F-4D97-AF65-F5344CB8AC3E}">
        <p14:creationId xmlns:p14="http://schemas.microsoft.com/office/powerpoint/2010/main" val="4036908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folkhalsaochsjukvard.rjl.se/passionforliv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631931182/3564a1d1e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plus.rjl.se/files/upl_1539775718622111096.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vimeo.com/631930962/f1e30c32ee" TargetMode="External"/><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ctrTitle"/>
          </p:nvPr>
        </p:nvSpPr>
        <p:spPr>
          <a:xfrm>
            <a:off x="6616244" y="856607"/>
            <a:ext cx="4584509" cy="1470025"/>
          </a:xfrm>
        </p:spPr>
        <p:txBody>
          <a:bodyPr>
            <a:normAutofit fontScale="90000"/>
          </a:bodyPr>
          <a:lstStyle/>
          <a:p>
            <a:r>
              <a:rPr lang="sv-SE" sz="5300" dirty="0"/>
              <a:t>Introduktion Passion för livet</a:t>
            </a:r>
            <a:endParaRPr lang="sv-SE" sz="4400" dirty="0"/>
          </a:p>
        </p:txBody>
      </p:sp>
      <p:pic>
        <p:nvPicPr>
          <p:cNvPr id="5" name="Picture 2" descr="C:\Users\lunsu\AppData\Local\Microsoft\Windows\Temporary Internet Files\Content.Outlook\2VEU35UR\framsida_b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294" y="690133"/>
            <a:ext cx="4176464" cy="402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0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Teman om hälsa i Passion för livet</a:t>
            </a:r>
          </a:p>
        </p:txBody>
      </p:sp>
      <p:sp>
        <p:nvSpPr>
          <p:cNvPr id="3" name="Platshållare för innehåll 2"/>
          <p:cNvSpPr>
            <a:spLocks noGrp="1"/>
          </p:cNvSpPr>
          <p:nvPr>
            <p:ph idx="1"/>
          </p:nvPr>
        </p:nvSpPr>
        <p:spPr>
          <a:xfrm>
            <a:off x="838200" y="1476022"/>
            <a:ext cx="10515600" cy="4351338"/>
          </a:xfrm>
        </p:spPr>
        <p:txBody>
          <a:bodyPr>
            <a:normAutofit fontScale="62500" lnSpcReduction="20000"/>
          </a:bodyPr>
          <a:lstStyle/>
          <a:p>
            <a:pPr>
              <a:lnSpc>
                <a:spcPct val="150000"/>
              </a:lnSpc>
            </a:pPr>
            <a:r>
              <a:rPr lang="sv-SE" altLang="sv-SE" sz="3400" dirty="0">
                <a:ea typeface="ＭＳ Ｐゴシック" pitchFamily="34" charset="-128"/>
              </a:rPr>
              <a:t>Naturligt åldrande</a:t>
            </a:r>
          </a:p>
          <a:p>
            <a:pPr>
              <a:lnSpc>
                <a:spcPct val="150000"/>
              </a:lnSpc>
            </a:pPr>
            <a:r>
              <a:rPr lang="sv-SE" altLang="sv-SE" sz="3400" dirty="0">
                <a:ea typeface="ＭＳ Ｐゴシック" pitchFamily="34" charset="-128"/>
              </a:rPr>
              <a:t>Fysisk aktivitet</a:t>
            </a:r>
          </a:p>
          <a:p>
            <a:pPr>
              <a:lnSpc>
                <a:spcPct val="150000"/>
              </a:lnSpc>
            </a:pPr>
            <a:r>
              <a:rPr lang="sv-SE" altLang="sv-SE" sz="3400" dirty="0">
                <a:ea typeface="ＭＳ Ｐゴシック" pitchFamily="34" charset="-128"/>
              </a:rPr>
              <a:t>Förebygga fall</a:t>
            </a:r>
          </a:p>
          <a:p>
            <a:pPr>
              <a:lnSpc>
                <a:spcPct val="150000"/>
              </a:lnSpc>
            </a:pPr>
            <a:r>
              <a:rPr lang="sv-SE" altLang="sv-SE" sz="3400" dirty="0">
                <a:ea typeface="ＭＳ Ｐゴシック" pitchFamily="34" charset="-128"/>
              </a:rPr>
              <a:t>Mat och dryck</a:t>
            </a:r>
          </a:p>
          <a:p>
            <a:pPr>
              <a:lnSpc>
                <a:spcPct val="150000"/>
              </a:lnSpc>
            </a:pPr>
            <a:r>
              <a:rPr lang="sv-SE" altLang="sv-SE" sz="3400" dirty="0">
                <a:ea typeface="ＭＳ Ｐゴシック" pitchFamily="34" charset="-128"/>
              </a:rPr>
              <a:t>Social gemenskap</a:t>
            </a:r>
          </a:p>
          <a:p>
            <a:pPr>
              <a:lnSpc>
                <a:spcPct val="150000"/>
              </a:lnSpc>
            </a:pPr>
            <a:r>
              <a:rPr lang="sv-SE" altLang="sv-SE" sz="3400" dirty="0">
                <a:ea typeface="ＭＳ Ｐゴシック" pitchFamily="34" charset="-128"/>
              </a:rPr>
              <a:t>Läkemedel</a:t>
            </a:r>
          </a:p>
          <a:p>
            <a:pPr>
              <a:lnSpc>
                <a:spcPct val="150000"/>
              </a:lnSpc>
            </a:pPr>
            <a:r>
              <a:rPr lang="sv-SE" altLang="sv-SE" sz="3400" dirty="0">
                <a:ea typeface="ＭＳ Ｐゴシック" pitchFamily="34" charset="-128"/>
              </a:rPr>
              <a:t>Annat</a:t>
            </a:r>
            <a:endParaRPr lang="sv-SE" altLang="sv-SE" dirty="0">
              <a:ea typeface="ＭＳ Ｐゴシック" pitchFamily="34" charset="-128"/>
            </a:endParaRPr>
          </a:p>
          <a:p>
            <a:pPr marL="0" indent="0">
              <a:lnSpc>
                <a:spcPct val="150000"/>
              </a:lnSpc>
              <a:buNone/>
            </a:pPr>
            <a:r>
              <a:rPr lang="sv-SE" altLang="sv-SE" sz="3400" dirty="0">
                <a:ea typeface="ＭＳ Ｐゴシック" pitchFamily="34" charset="-128"/>
              </a:rPr>
              <a:t>	    För bästa möjliga liv - hela livet</a:t>
            </a:r>
          </a:p>
          <a:p>
            <a:endParaRPr lang="sv-SE" dirty="0"/>
          </a:p>
          <a:p>
            <a:endParaRPr lang="sv-SE" dirty="0"/>
          </a:p>
        </p:txBody>
      </p:sp>
      <p:sp>
        <p:nvSpPr>
          <p:cNvPr id="5" name="Höger 4"/>
          <p:cNvSpPr/>
          <p:nvPr/>
        </p:nvSpPr>
        <p:spPr>
          <a:xfrm>
            <a:off x="1094664" y="5381978"/>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C:\Users\lunsu\AppData\Local\Microsoft\Windows\Temporary Internet Files\Content.IE5\C3WKG01B\pair-406257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8464" y="1690688"/>
            <a:ext cx="4947964" cy="319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Autofit/>
          </a:bodyPr>
          <a:lstStyle/>
          <a:p>
            <a:br>
              <a:rPr lang="sv-SE" altLang="sv-SE" sz="4000" dirty="0">
                <a:cs typeface="Arial" pitchFamily="34" charset="0"/>
              </a:rPr>
            </a:br>
            <a:r>
              <a:rPr lang="sv-SE" altLang="sv-SE" sz="4000" dirty="0">
                <a:cs typeface="Arial" pitchFamily="34" charset="0"/>
              </a:rPr>
              <a:t>Livscaféer</a:t>
            </a:r>
            <a:br>
              <a:rPr lang="sv-SE" altLang="sv-SE" sz="4000" dirty="0">
                <a:cs typeface="Arial" pitchFamily="34" charset="0"/>
              </a:rPr>
            </a:br>
            <a:endParaRPr lang="sv-SE" sz="4000" dirty="0"/>
          </a:p>
        </p:txBody>
      </p:sp>
      <p:sp>
        <p:nvSpPr>
          <p:cNvPr id="5" name="Platshållare för innehåll 4"/>
          <p:cNvSpPr>
            <a:spLocks noGrp="1"/>
          </p:cNvSpPr>
          <p:nvPr>
            <p:ph idx="1"/>
          </p:nvPr>
        </p:nvSpPr>
        <p:spPr/>
        <p:txBody>
          <a:bodyPr>
            <a:normAutofit/>
          </a:bodyPr>
          <a:lstStyle/>
          <a:p>
            <a:pPr marL="0" indent="0">
              <a:lnSpc>
                <a:spcPct val="75000"/>
              </a:lnSpc>
              <a:spcBef>
                <a:spcPct val="50000"/>
              </a:spcBef>
              <a:buNone/>
              <a:defRPr/>
            </a:pPr>
            <a:r>
              <a:rPr lang="sv-SE" altLang="sv-SE" sz="2400" dirty="0">
                <a:cs typeface="Arial" pitchFamily="34" charset="0"/>
              </a:rPr>
              <a:t>Utbyte av kunskap, tankar och erfarenheter </a:t>
            </a:r>
          </a:p>
          <a:p>
            <a:pPr marL="0" indent="0">
              <a:lnSpc>
                <a:spcPct val="75000"/>
              </a:lnSpc>
              <a:spcBef>
                <a:spcPct val="50000"/>
              </a:spcBef>
              <a:buNone/>
              <a:defRPr/>
            </a:pPr>
            <a:r>
              <a:rPr lang="sv-SE" altLang="sv-SE" sz="2400" dirty="0">
                <a:cs typeface="Arial" pitchFamily="34" charset="0"/>
              </a:rPr>
              <a:t>Stöd till varandra i deltagarnas personliga förbättringar</a:t>
            </a:r>
          </a:p>
          <a:p>
            <a:endParaRPr lang="sv-SE" dirty="0"/>
          </a:p>
        </p:txBody>
      </p:sp>
      <p:pic>
        <p:nvPicPr>
          <p:cNvPr id="10" name="Picture 2" descr="G:\RYH\qulturum\1. Lärande och förnyelse\Passion för livet 662 MB\10. Material\Bilder\PFL bilder\Passion för livet 1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42" b="9717"/>
          <a:stretch/>
        </p:blipFill>
        <p:spPr bwMode="auto">
          <a:xfrm>
            <a:off x="3239965" y="2924944"/>
            <a:ext cx="5752789" cy="27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3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en-US" altLang="sv-SE" dirty="0" err="1">
                <a:ea typeface="MS PGothic" pitchFamily="34" charset="-128"/>
              </a:rPr>
              <a:t>Förbättringar</a:t>
            </a:r>
            <a:br>
              <a:rPr lang="en-US" altLang="sv-SE" sz="4000" dirty="0">
                <a:ea typeface="MS PGothic" pitchFamily="34" charset="-128"/>
              </a:rPr>
            </a:br>
            <a:r>
              <a:rPr lang="en-US" altLang="sv-SE" sz="1600" dirty="0" err="1">
                <a:ea typeface="MS PGothic" pitchFamily="34" charset="-128"/>
              </a:rPr>
              <a:t>Förbättringsmodell</a:t>
            </a:r>
            <a:r>
              <a:rPr lang="en-US" altLang="sv-SE" sz="1600" dirty="0">
                <a:ea typeface="MS PGothic" pitchFamily="34" charset="-128"/>
              </a:rPr>
              <a:t> </a:t>
            </a:r>
            <a:r>
              <a:rPr lang="sv-SE" sz="1600" dirty="0">
                <a:latin typeface="+mn-lt"/>
              </a:rPr>
              <a:t>efter T Nolan, E Deming m </a:t>
            </a:r>
            <a:r>
              <a:rPr lang="sv-SE" sz="1600" dirty="0" err="1">
                <a:latin typeface="+mn-lt"/>
              </a:rPr>
              <a:t>fl</a:t>
            </a:r>
            <a:endParaRPr lang="sv-SE" sz="1600" dirty="0">
              <a:latin typeface="+mn-lt"/>
            </a:endParaRPr>
          </a:p>
        </p:txBody>
      </p:sp>
      <p:sp>
        <p:nvSpPr>
          <p:cNvPr id="2" name="Platshållare för innehåll 1"/>
          <p:cNvSpPr>
            <a:spLocks noGrp="1"/>
          </p:cNvSpPr>
          <p:nvPr>
            <p:ph idx="1"/>
          </p:nvPr>
        </p:nvSpPr>
        <p:spPr/>
        <p:txBody>
          <a:bodyPr/>
          <a:lstStyle/>
          <a:p>
            <a:endParaRPr lang="sv-SE"/>
          </a:p>
        </p:txBody>
      </p:sp>
      <p:sp>
        <p:nvSpPr>
          <p:cNvPr id="13315" name="Rectangle 3"/>
          <p:cNvSpPr>
            <a:spLocks noChangeArrowheads="1"/>
          </p:cNvSpPr>
          <p:nvPr/>
        </p:nvSpPr>
        <p:spPr bwMode="auto">
          <a:xfrm>
            <a:off x="3388196" y="1615376"/>
            <a:ext cx="5334000" cy="568325"/>
          </a:xfrm>
          <a:prstGeom prst="rect">
            <a:avLst/>
          </a:prstGeom>
          <a:solidFill>
            <a:schemeClr val="bg1"/>
          </a:solidFill>
          <a:ln w="12700">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Vad vill jag uppnå?</a:t>
            </a:r>
          </a:p>
        </p:txBody>
      </p:sp>
      <p:sp>
        <p:nvSpPr>
          <p:cNvPr id="13318" name="Rectangle 6"/>
          <p:cNvSpPr>
            <a:spLocks noChangeArrowheads="1"/>
          </p:cNvSpPr>
          <p:nvPr/>
        </p:nvSpPr>
        <p:spPr bwMode="auto">
          <a:xfrm>
            <a:off x="3350096" y="2451988"/>
            <a:ext cx="5410200" cy="558800"/>
          </a:xfrm>
          <a:prstGeom prst="rect">
            <a:avLst/>
          </a:prstGeom>
          <a:solidFill>
            <a:schemeClr val="bg1">
              <a:lumMod val="95000"/>
            </a:schemeClr>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Hur vet jag att en förändring är en förbättring?</a:t>
            </a:r>
          </a:p>
        </p:txBody>
      </p:sp>
      <p:sp>
        <p:nvSpPr>
          <p:cNvPr id="13321" name="Rectangle 9"/>
          <p:cNvSpPr>
            <a:spLocks noChangeArrowheads="1"/>
          </p:cNvSpPr>
          <p:nvPr/>
        </p:nvSpPr>
        <p:spPr bwMode="auto">
          <a:xfrm>
            <a:off x="3311996" y="3340988"/>
            <a:ext cx="5410200" cy="569912"/>
          </a:xfrm>
          <a:prstGeom prst="rect">
            <a:avLst/>
          </a:prstGeom>
          <a:solidFill>
            <a:schemeClr val="bg1">
              <a:lumMod val="85000"/>
            </a:schemeClr>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Vilka förändringar kan leda till en förbättring?</a:t>
            </a:r>
          </a:p>
        </p:txBody>
      </p:sp>
      <p:sp>
        <p:nvSpPr>
          <p:cNvPr id="13329" name="Oval 17"/>
          <p:cNvSpPr>
            <a:spLocks noChangeArrowheads="1"/>
          </p:cNvSpPr>
          <p:nvPr/>
        </p:nvSpPr>
        <p:spPr bwMode="auto">
          <a:xfrm>
            <a:off x="5087938" y="4089401"/>
            <a:ext cx="2209800" cy="2003425"/>
          </a:xfrm>
          <a:prstGeom prst="ellipse">
            <a:avLst/>
          </a:prstGeom>
          <a:no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G:\RYH\qulturum\1. Lärande och förnyelse\Passion för livet 662 MB\10. Material\Bild PFL - logga\Bild_pgsa_utan_tex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074" y="4271064"/>
            <a:ext cx="1612007" cy="160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97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4167174" y="1639984"/>
            <a:ext cx="3786214" cy="3663828"/>
            <a:chOff x="2643174" y="1639984"/>
            <a:chExt cx="3786214" cy="3663828"/>
          </a:xfrm>
        </p:grpSpPr>
        <p:sp>
          <p:nvSpPr>
            <p:cNvPr id="10" name="Ellips 9"/>
            <p:cNvSpPr/>
            <p:nvPr/>
          </p:nvSpPr>
          <p:spPr>
            <a:xfrm>
              <a:off x="2643174" y="1639984"/>
              <a:ext cx="3786214" cy="3571900"/>
            </a:xfrm>
            <a:prstGeom prst="ellipse">
              <a:avLst/>
            </a:prstGeom>
            <a:gradFill flip="none" rotWithShape="1">
              <a:gsLst>
                <a:gs pos="93000">
                  <a:srgbClr val="FF6600">
                    <a:alpha val="0"/>
                  </a:srgbClr>
                </a:gs>
                <a:gs pos="45000">
                  <a:srgbClr val="FF7A00"/>
                </a:gs>
                <a:gs pos="70000">
                  <a:srgbClr val="FF0300"/>
                </a:gs>
                <a:gs pos="100000">
                  <a:srgbClr val="4D0808"/>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Box 49"/>
            <p:cNvSpPr txBox="1">
              <a:spLocks noChangeArrowheads="1"/>
            </p:cNvSpPr>
            <p:nvPr/>
          </p:nvSpPr>
          <p:spPr bwMode="auto">
            <a:xfrm>
              <a:off x="3019425" y="2322547"/>
              <a:ext cx="2981325" cy="298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sv-SE" altLang="sv-SE" sz="3600" b="0" i="0" u="none" strike="noStrike" kern="1200" cap="none" spc="0" normalizeH="0" baseline="0" noProof="0" dirty="0">
                  <a:ln>
                    <a:noFill/>
                  </a:ln>
                  <a:solidFill>
                    <a:srgbClr val="FAD9CD"/>
                  </a:solidFill>
                  <a:effectLst/>
                  <a:uLnTx/>
                  <a:uFillTx/>
                  <a:latin typeface="Calibri"/>
                  <a:ea typeface="ＭＳ Ｐゴシック" pitchFamily="34" charset="-128"/>
                  <a:cs typeface="+mn-cs"/>
                </a:rPr>
                <a:t>Jag är aktiv och upplever att jag har egenmakt</a:t>
              </a:r>
            </a:p>
            <a:p>
              <a:pPr marL="0" marR="0" lvl="0" indent="0" algn="ctr" defTabSz="914400" rtl="0" eaLnBrk="1" fontAlgn="auto" latinLnBrk="0" hangingPunct="1">
                <a:lnSpc>
                  <a:spcPct val="70000"/>
                </a:lnSpc>
                <a:spcBef>
                  <a:spcPct val="50000"/>
                </a:spcBef>
                <a:spcAft>
                  <a:spcPts val="0"/>
                </a:spcAft>
                <a:buClrTx/>
                <a:buSzTx/>
                <a:buFontTx/>
                <a:buNone/>
                <a:tabLst/>
                <a:defRPr/>
              </a:pPr>
              <a:endParaRPr kumimoji="0" lang="sv-SE" altLang="sv-SE" sz="3600" b="1" i="0" u="none" strike="noStrike" kern="1200" cap="none" spc="0" normalizeH="0" baseline="0" noProof="0" dirty="0">
                <a:ln>
                  <a:noFill/>
                </a:ln>
                <a:solidFill>
                  <a:prstClr val="black"/>
                </a:solidFill>
                <a:effectLst/>
                <a:uLnTx/>
                <a:uFillTx/>
                <a:latin typeface="Perpetua" charset="0"/>
                <a:ea typeface="ＭＳ Ｐゴシック" pitchFamily="34" charset="-128"/>
                <a:cs typeface="+mn-cs"/>
              </a:endParaRPr>
            </a:p>
          </p:txBody>
        </p:sp>
      </p:grpSp>
      <p:sp>
        <p:nvSpPr>
          <p:cNvPr id="4" name="Rubrik 3"/>
          <p:cNvSpPr>
            <a:spLocks noGrp="1"/>
          </p:cNvSpPr>
          <p:nvPr>
            <p:ph type="title"/>
          </p:nvPr>
        </p:nvSpPr>
        <p:spPr/>
        <p:txBody>
          <a:bodyPr>
            <a:normAutofit/>
          </a:bodyPr>
          <a:lstStyle/>
          <a:p>
            <a:r>
              <a:rPr lang="sv-SE" sz="4000" dirty="0"/>
              <a:t>Egenkraft/Egenmakt</a:t>
            </a:r>
            <a:br>
              <a:rPr lang="sv-SE" sz="4000" dirty="0"/>
            </a:br>
            <a:r>
              <a:rPr lang="sv-SE" sz="2700" dirty="0"/>
              <a:t>Empowerment</a:t>
            </a:r>
          </a:p>
        </p:txBody>
      </p:sp>
    </p:spTree>
    <p:extLst>
      <p:ext uri="{BB962C8B-B14F-4D97-AF65-F5344CB8AC3E}">
        <p14:creationId xmlns:p14="http://schemas.microsoft.com/office/powerpoint/2010/main" val="387306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5805">
            <a:off x="4466293" y="709122"/>
            <a:ext cx="3320405" cy="47008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274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1"/>
          <p:cNvSpPr>
            <a:spLocks noChangeArrowheads="1"/>
          </p:cNvSpPr>
          <p:nvPr/>
        </p:nvSpPr>
        <p:spPr bwMode="auto">
          <a:xfrm>
            <a:off x="1524001" y="-15388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636" y="1355543"/>
            <a:ext cx="6288505" cy="43844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ubrik 1"/>
          <p:cNvSpPr>
            <a:spLocks noGrp="1"/>
          </p:cNvSpPr>
          <p:nvPr>
            <p:ph type="title"/>
          </p:nvPr>
        </p:nvSpPr>
        <p:spPr/>
        <p:txBody>
          <a:bodyPr>
            <a:normAutofit/>
          </a:bodyPr>
          <a:lstStyle/>
          <a:p>
            <a:r>
              <a:rPr lang="sv-SE" sz="4000" dirty="0"/>
              <a:t>Livscaféblad</a:t>
            </a:r>
          </a:p>
        </p:txBody>
      </p:sp>
    </p:spTree>
    <p:extLst>
      <p:ext uri="{BB962C8B-B14F-4D97-AF65-F5344CB8AC3E}">
        <p14:creationId xmlns:p14="http://schemas.microsoft.com/office/powerpoint/2010/main" val="193620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341672" y="256733"/>
            <a:ext cx="53285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https://folkhalsaochsjukvard.rjl.se/passionforlivet/</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Bildobjekt 2"/>
          <p:cNvPicPr>
            <a:picLocks noChangeAspect="1"/>
          </p:cNvPicPr>
          <p:nvPr/>
        </p:nvPicPr>
        <p:blipFill>
          <a:blip r:embed="rId3"/>
          <a:stretch>
            <a:fillRect/>
          </a:stretch>
        </p:blipFill>
        <p:spPr>
          <a:xfrm>
            <a:off x="3761528" y="903064"/>
            <a:ext cx="4016968" cy="4797571"/>
          </a:xfrm>
          <a:prstGeom prst="rect">
            <a:avLst/>
          </a:prstGeom>
        </p:spPr>
      </p:pic>
    </p:spTree>
    <p:extLst>
      <p:ext uri="{BB962C8B-B14F-4D97-AF65-F5344CB8AC3E}">
        <p14:creationId xmlns:p14="http://schemas.microsoft.com/office/powerpoint/2010/main" val="215607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Facebook</a:t>
            </a:r>
            <a:endParaRPr lang="sv-SE" dirty="0"/>
          </a:p>
        </p:txBody>
      </p:sp>
      <p:sp>
        <p:nvSpPr>
          <p:cNvPr id="3" name="Platshållare för innehåll 2"/>
          <p:cNvSpPr>
            <a:spLocks noGrp="1"/>
          </p:cNvSpPr>
          <p:nvPr>
            <p:ph idx="1"/>
          </p:nvPr>
        </p:nvSpPr>
        <p:spPr/>
        <p:txBody>
          <a:bodyPr/>
          <a:lstStyle/>
          <a:p>
            <a:pPr marL="0" indent="0">
              <a:buNone/>
            </a:pPr>
            <a:endParaRPr lang="sv-SE" dirty="0"/>
          </a:p>
          <a:p>
            <a:pPr marL="0" indent="0">
              <a:buNone/>
            </a:pPr>
            <a:r>
              <a:rPr lang="sv-SE" dirty="0"/>
              <a:t>		Passion för livet</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560" y="1585752"/>
            <a:ext cx="1373138" cy="137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28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46704"/>
            <a:ext cx="10515600" cy="1325563"/>
          </a:xfrm>
        </p:spPr>
        <p:txBody>
          <a:bodyPr>
            <a:normAutofit/>
          </a:bodyPr>
          <a:lstStyle/>
          <a:p>
            <a:r>
              <a:rPr lang="sv-SE" sz="4000" dirty="0"/>
              <a:t>Livscaféer Passion för livet</a:t>
            </a:r>
          </a:p>
        </p:txBody>
      </p:sp>
      <p:pic>
        <p:nvPicPr>
          <p:cNvPr id="10"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2223655" y="5173145"/>
            <a:ext cx="1550995" cy="7303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3512719" y="4512966"/>
            <a:ext cx="1669505" cy="7861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3"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4973216" y="3645024"/>
            <a:ext cx="1669505" cy="7861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5"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5663953" y="2622988"/>
            <a:ext cx="1669505" cy="7861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6" name="Picture 2" descr="G:\RYH\qulturum\1. Lärande och förnyelse\Passion för livet 662 MB\10. Material\Bild PFL - logga\bild_pgsa_genomskinlig_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347" y="4908172"/>
            <a:ext cx="720705" cy="6420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RYH\qulturum\1. Lärande och förnyelse\Passion för livet 662 MB\10. Material\Bild PFL - logga\bild_pgsa_genomskinlig_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0527" y="4191925"/>
            <a:ext cx="720705" cy="6420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RYH\qulturum\1. Lärande och förnyelse\Passion för livet 662 MB\10. Material\Bild PFL - logga\bild_pgsa_genomskinlig_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9312" y="3180075"/>
            <a:ext cx="720705" cy="6420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5040512" y="1729967"/>
            <a:ext cx="1669505" cy="7861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9" name="Picture 2" descr="G:\RYH\qulturum\1. Lärande och förnyelse\Passion för livet 662 MB\10. Material\Bild PFL - logga\bild_pgsa_genomskinlig_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953" y="2237581"/>
            <a:ext cx="720705" cy="642083"/>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3774650" y="5287288"/>
            <a:ext cx="60963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Introduktion, planering, naturligt åldrande, förbättringsarbete</a:t>
            </a:r>
          </a:p>
        </p:txBody>
      </p:sp>
      <p:sp>
        <p:nvSpPr>
          <p:cNvPr id="21" name="textruta 20"/>
          <p:cNvSpPr txBox="1"/>
          <p:nvPr/>
        </p:nvSpPr>
        <p:spPr>
          <a:xfrm>
            <a:off x="5178276" y="4721364"/>
            <a:ext cx="54547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Tema Fysisk aktivitet</a:t>
            </a:r>
          </a:p>
        </p:txBody>
      </p:sp>
      <p:sp>
        <p:nvSpPr>
          <p:cNvPr id="22" name="textruta 21"/>
          <p:cNvSpPr txBox="1"/>
          <p:nvPr/>
        </p:nvSpPr>
        <p:spPr>
          <a:xfrm>
            <a:off x="6642721" y="3789041"/>
            <a:ext cx="38457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Tema Förebygga fall</a:t>
            </a:r>
          </a:p>
        </p:txBody>
      </p:sp>
      <p:sp>
        <p:nvSpPr>
          <p:cNvPr id="23" name="textruta 22"/>
          <p:cNvSpPr txBox="1"/>
          <p:nvPr/>
        </p:nvSpPr>
        <p:spPr>
          <a:xfrm>
            <a:off x="7356150" y="2704585"/>
            <a:ext cx="3532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Tema Mat och dryck</a:t>
            </a:r>
          </a:p>
        </p:txBody>
      </p:sp>
      <p:sp>
        <p:nvSpPr>
          <p:cNvPr id="24" name="textruta 23"/>
          <p:cNvSpPr txBox="1"/>
          <p:nvPr/>
        </p:nvSpPr>
        <p:spPr>
          <a:xfrm>
            <a:off x="6642721" y="1914823"/>
            <a:ext cx="399429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Tema Social gemenskap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3960053" y="970006"/>
            <a:ext cx="1817088" cy="85561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 name="Picture 2" descr="G:\RYH\qulturum\1. Lärande och förnyelse\Passion för livet 662 MB\10. Material\Bild PFL - logga\bild_pgsa_genomskinlig_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0431" y="1412777"/>
            <a:ext cx="770800" cy="686713"/>
          </a:xfrm>
          <a:prstGeom prst="rect">
            <a:avLst/>
          </a:prstGeom>
          <a:noFill/>
          <a:extLst>
            <a:ext uri="{909E8E84-426E-40DD-AFC4-6F175D3DCCD1}">
              <a14:hiddenFill xmlns:a14="http://schemas.microsoft.com/office/drawing/2010/main">
                <a:solidFill>
                  <a:srgbClr val="FFFFFF"/>
                </a:solidFill>
              </a14:hiddenFill>
            </a:ext>
          </a:extLst>
        </p:spPr>
      </p:pic>
      <p:sp>
        <p:nvSpPr>
          <p:cNvPr id="26" name="textruta 25"/>
          <p:cNvSpPr txBox="1"/>
          <p:nvPr/>
        </p:nvSpPr>
        <p:spPr>
          <a:xfrm>
            <a:off x="5636475" y="1124745"/>
            <a:ext cx="39942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6</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Tema Läkemedel för äldre</a:t>
            </a:r>
          </a:p>
        </p:txBody>
      </p:sp>
    </p:spTree>
    <p:extLst>
      <p:ext uri="{BB962C8B-B14F-4D97-AF65-F5344CB8AC3E}">
        <p14:creationId xmlns:p14="http://schemas.microsoft.com/office/powerpoint/2010/main" val="267750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dirty="0"/>
            </a:br>
            <a:r>
              <a:rPr lang="sv-SE" dirty="0"/>
              <a:t>Att vara instruktör i Passion för livet</a:t>
            </a:r>
            <a:br>
              <a:rPr lang="sv-SE" dirty="0"/>
            </a:br>
            <a:endParaRPr lang="sv-SE" dirty="0"/>
          </a:p>
        </p:txBody>
      </p:sp>
      <p:sp>
        <p:nvSpPr>
          <p:cNvPr id="3" name="Platshållare för innehåll 2"/>
          <p:cNvSpPr>
            <a:spLocks noGrp="1"/>
          </p:cNvSpPr>
          <p:nvPr>
            <p:ph idx="1"/>
          </p:nvPr>
        </p:nvSpPr>
        <p:spPr/>
        <p:txBody>
          <a:bodyPr>
            <a:normAutofit/>
          </a:bodyPr>
          <a:lstStyle/>
          <a:p>
            <a:pPr>
              <a:buFontTx/>
              <a:buChar char="-"/>
            </a:pPr>
            <a:r>
              <a:rPr lang="sv-SE" sz="2400" dirty="0"/>
              <a:t>Vara senior eller </a:t>
            </a:r>
            <a:br>
              <a:rPr lang="sv-SE" sz="2400" dirty="0"/>
            </a:br>
            <a:r>
              <a:rPr lang="sv-SE" sz="2400" dirty="0"/>
              <a:t>Intresserad person tillsammans med senior</a:t>
            </a:r>
          </a:p>
          <a:p>
            <a:pPr>
              <a:buFontTx/>
              <a:buChar char="-"/>
            </a:pPr>
            <a:r>
              <a:rPr lang="sv-SE" sz="2400" dirty="0"/>
              <a:t>Gått utbildning till instruktör Passion för livet</a:t>
            </a:r>
          </a:p>
          <a:p>
            <a:pPr marL="0" indent="0">
              <a:buNone/>
            </a:pPr>
            <a:endParaRPr lang="sv-SE" sz="1050" dirty="0"/>
          </a:p>
          <a:p>
            <a:pPr marL="0" indent="0">
              <a:buNone/>
            </a:pPr>
            <a:r>
              <a:rPr lang="sv-SE" sz="2400" dirty="0"/>
              <a:t>Att göra:</a:t>
            </a:r>
          </a:p>
          <a:p>
            <a:pPr marL="0" indent="0">
              <a:buNone/>
            </a:pPr>
            <a:r>
              <a:rPr lang="sv-SE" sz="2400" dirty="0"/>
              <a:t>-    Anordna utbildningar för nya handledare Passion för livet i närområdet (och kanske utanför det)</a:t>
            </a:r>
          </a:p>
          <a:p>
            <a:pPr>
              <a:buFontTx/>
              <a:buChar char="-"/>
            </a:pPr>
            <a:r>
              <a:rPr lang="sv-SE" sz="2400" dirty="0"/>
              <a:t>Nätverka med handledare</a:t>
            </a:r>
          </a:p>
          <a:p>
            <a:pPr>
              <a:buFontTx/>
              <a:buChar char="-"/>
            </a:pPr>
            <a:r>
              <a:rPr lang="sv-SE" sz="2400" dirty="0"/>
              <a:t>Nätverka med andra instruktörer i Sverige</a:t>
            </a:r>
          </a:p>
          <a:p>
            <a:pPr marL="0" indent="0">
              <a:buNone/>
            </a:pPr>
            <a:endParaRPr lang="sv-SE" sz="2400" dirty="0"/>
          </a:p>
          <a:p>
            <a:pPr marL="0" indent="0">
              <a:buNone/>
            </a:pPr>
            <a:endParaRPr lang="sv-SE" sz="2400"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85051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r>
              <a:rPr lang="sv-SE" dirty="0"/>
              <a:t>Vem är du?</a:t>
            </a:r>
          </a:p>
          <a:p>
            <a:r>
              <a:rPr lang="sv-SE" dirty="0"/>
              <a:t>Vilka är dina </a:t>
            </a:r>
            <a:br>
              <a:rPr lang="sv-SE" dirty="0"/>
            </a:br>
            <a:r>
              <a:rPr lang="sv-SE" dirty="0"/>
              <a:t>förväntningar?</a:t>
            </a:r>
          </a:p>
          <a:p>
            <a:r>
              <a:rPr lang="sv-SE" dirty="0"/>
              <a:t>Ditt uppdrag </a:t>
            </a:r>
            <a:br>
              <a:rPr lang="sv-SE" dirty="0"/>
            </a:br>
            <a:r>
              <a:rPr lang="sv-SE" dirty="0"/>
              <a:t>framöver med </a:t>
            </a:r>
            <a:br>
              <a:rPr lang="sv-SE" dirty="0"/>
            </a:br>
            <a:r>
              <a:rPr lang="sv-SE" dirty="0"/>
              <a:t>Passion för livet?</a:t>
            </a:r>
          </a:p>
        </p:txBody>
      </p:sp>
      <p:pic>
        <p:nvPicPr>
          <p:cNvPr id="1027" name="Picture 3" descr="C:\Users\lunsu\AppData\Local\Microsoft\Windows\Temporary Internet Files\Content.IE5\C3WKG01B\gravel-road-347268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880" y="1618878"/>
            <a:ext cx="5256584" cy="35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9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dirty="0"/>
            </a:br>
            <a:r>
              <a:rPr lang="sv-SE" dirty="0"/>
              <a:t>Att vara handledare i Passion för livet</a:t>
            </a:r>
            <a:br>
              <a:rPr lang="sv-SE" dirty="0"/>
            </a:br>
            <a:endParaRPr lang="sv-SE" dirty="0"/>
          </a:p>
        </p:txBody>
      </p:sp>
      <p:sp>
        <p:nvSpPr>
          <p:cNvPr id="3" name="Platshållare för innehåll 2"/>
          <p:cNvSpPr>
            <a:spLocks noGrp="1"/>
          </p:cNvSpPr>
          <p:nvPr>
            <p:ph idx="1"/>
          </p:nvPr>
        </p:nvSpPr>
        <p:spPr/>
        <p:txBody>
          <a:bodyPr>
            <a:normAutofit/>
          </a:bodyPr>
          <a:lstStyle/>
          <a:p>
            <a:pPr>
              <a:buFontTx/>
              <a:buChar char="-"/>
            </a:pPr>
            <a:r>
              <a:rPr lang="sv-SE" sz="2400" dirty="0"/>
              <a:t>Vara senior eller </a:t>
            </a:r>
            <a:br>
              <a:rPr lang="sv-SE" sz="2400" dirty="0"/>
            </a:br>
            <a:r>
              <a:rPr lang="sv-SE" sz="2400" dirty="0"/>
              <a:t>Intresserad person tillsammans med senior</a:t>
            </a:r>
          </a:p>
          <a:p>
            <a:pPr>
              <a:buFontTx/>
              <a:buChar char="-"/>
            </a:pPr>
            <a:r>
              <a:rPr lang="sv-SE" sz="2400" dirty="0"/>
              <a:t>Gått grundläggande handledarutbildning</a:t>
            </a:r>
          </a:p>
          <a:p>
            <a:pPr marL="0" indent="0">
              <a:buNone/>
            </a:pPr>
            <a:endParaRPr lang="sv-SE" sz="1050" dirty="0"/>
          </a:p>
          <a:p>
            <a:pPr marL="0" indent="0">
              <a:buNone/>
            </a:pPr>
            <a:r>
              <a:rPr lang="sv-SE" sz="2400" dirty="0"/>
              <a:t>Att göra:</a:t>
            </a:r>
          </a:p>
          <a:p>
            <a:pPr marL="0" indent="0">
              <a:buNone/>
            </a:pPr>
            <a:r>
              <a:rPr lang="sv-SE" sz="2400" dirty="0"/>
              <a:t>- ”Hitta” och bjuda in deltagare till Livscaféer</a:t>
            </a:r>
          </a:p>
          <a:p>
            <a:pPr>
              <a:buFontTx/>
              <a:buChar char="-"/>
            </a:pPr>
            <a:r>
              <a:rPr lang="sv-SE" sz="2400" dirty="0"/>
              <a:t>Deltagarna är Livscaféet</a:t>
            </a:r>
          </a:p>
          <a:p>
            <a:pPr>
              <a:buFontTx/>
              <a:buChar char="-"/>
            </a:pPr>
            <a:r>
              <a:rPr lang="sv-SE" sz="2400" dirty="0"/>
              <a:t>Se till att lokal och fika finns</a:t>
            </a:r>
          </a:p>
          <a:p>
            <a:pPr>
              <a:buFontTx/>
              <a:buChar char="-"/>
            </a:pPr>
            <a:r>
              <a:rPr lang="sv-SE" sz="2400" dirty="0"/>
              <a:t>Introduktion om temat</a:t>
            </a:r>
          </a:p>
          <a:p>
            <a:pPr>
              <a:buFontTx/>
              <a:buChar char="-"/>
            </a:pPr>
            <a:r>
              <a:rPr lang="sv-SE" sz="2400" dirty="0"/>
              <a:t>Leda samtal. Material finns som stöd</a:t>
            </a:r>
          </a:p>
          <a:p>
            <a:pPr marL="0" indent="0">
              <a:buNone/>
            </a:pPr>
            <a:endParaRPr lang="sv-SE" sz="2400" dirty="0"/>
          </a:p>
          <a:p>
            <a:pPr marL="0" indent="0">
              <a:buNone/>
            </a:pPr>
            <a:endParaRPr lang="sv-SE" sz="2400" dirty="0"/>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244910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Ett vanligt Livscafé</a:t>
            </a:r>
          </a:p>
        </p:txBody>
      </p:sp>
      <p:sp>
        <p:nvSpPr>
          <p:cNvPr id="3" name="Platshållare för innehåll 2"/>
          <p:cNvSpPr>
            <a:spLocks noGrp="1"/>
          </p:cNvSpPr>
          <p:nvPr>
            <p:ph idx="1"/>
          </p:nvPr>
        </p:nvSpPr>
        <p:spPr>
          <a:xfrm>
            <a:off x="838200" y="1690688"/>
            <a:ext cx="10515600" cy="4351338"/>
          </a:xfrm>
        </p:spPr>
        <p:txBody>
          <a:bodyPr>
            <a:normAutofit fontScale="92500" lnSpcReduction="10000"/>
          </a:bodyPr>
          <a:lstStyle/>
          <a:p>
            <a:pPr marL="0" indent="0">
              <a:buNone/>
            </a:pPr>
            <a:r>
              <a:rPr lang="sv-SE" sz="2400" dirty="0"/>
              <a:t>Innehåll:</a:t>
            </a:r>
          </a:p>
          <a:p>
            <a:pPr marL="355600" indent="-355600">
              <a:buNone/>
            </a:pPr>
            <a:r>
              <a:rPr lang="sv-SE" sz="2400" dirty="0"/>
              <a:t>-    Välkommen och inledning </a:t>
            </a:r>
          </a:p>
          <a:p>
            <a:pPr>
              <a:buFontTx/>
              <a:buChar char="-"/>
            </a:pPr>
            <a:r>
              <a:rPr lang="sv-SE" sz="2400" dirty="0"/>
              <a:t>Återkoppling från förra gången </a:t>
            </a:r>
          </a:p>
          <a:p>
            <a:pPr>
              <a:buFontTx/>
              <a:buChar char="-"/>
            </a:pPr>
            <a:r>
              <a:rPr lang="sv-SE" sz="2400" dirty="0"/>
              <a:t>Vilka förändringar pågår?</a:t>
            </a:r>
          </a:p>
          <a:p>
            <a:pPr>
              <a:buFontTx/>
              <a:buChar char="-"/>
            </a:pPr>
            <a:r>
              <a:rPr lang="sv-SE" sz="2400" dirty="0"/>
              <a:t>Kort introduktion om Hälsotemat</a:t>
            </a:r>
          </a:p>
          <a:p>
            <a:pPr>
              <a:buFontTx/>
              <a:buChar char="-"/>
            </a:pPr>
            <a:r>
              <a:rPr lang="sv-SE" sz="2400" dirty="0"/>
              <a:t>Samtal om temat</a:t>
            </a:r>
          </a:p>
          <a:p>
            <a:pPr>
              <a:buFontTx/>
              <a:buChar char="-"/>
            </a:pPr>
            <a:r>
              <a:rPr lang="sv-SE" sz="2400" dirty="0"/>
              <a:t>Tips och praktiska övningar</a:t>
            </a:r>
          </a:p>
          <a:p>
            <a:pPr>
              <a:buFontTx/>
              <a:buChar char="-"/>
            </a:pPr>
            <a:r>
              <a:rPr lang="sv-SE" sz="2400" dirty="0"/>
              <a:t>Planera förändring att göra till nästa gång </a:t>
            </a:r>
          </a:p>
          <a:p>
            <a:pPr>
              <a:buFontTx/>
              <a:buChar char="-"/>
            </a:pPr>
            <a:r>
              <a:rPr lang="sv-SE" sz="2400" dirty="0"/>
              <a:t>Använd Livshjulet</a:t>
            </a:r>
          </a:p>
          <a:p>
            <a:pPr>
              <a:buFontTx/>
              <a:buChar char="-"/>
            </a:pPr>
            <a:r>
              <a:rPr lang="sv-SE" sz="2400" dirty="0"/>
              <a:t>Fika</a:t>
            </a:r>
          </a:p>
          <a:p>
            <a:pPr>
              <a:buFontTx/>
              <a:buChar char="-"/>
            </a:pPr>
            <a:r>
              <a:rPr lang="sv-SE" sz="2400" dirty="0"/>
              <a:t>Rörelsepaus</a:t>
            </a:r>
          </a:p>
        </p:txBody>
      </p:sp>
    </p:spTree>
    <p:extLst>
      <p:ext uri="{BB962C8B-B14F-4D97-AF65-F5344CB8AC3E}">
        <p14:creationId xmlns:p14="http://schemas.microsoft.com/office/powerpoint/2010/main" val="48850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Om Passion för livet</a:t>
            </a:r>
          </a:p>
        </p:txBody>
      </p:sp>
      <p:sp>
        <p:nvSpPr>
          <p:cNvPr id="3" name="Platshållare för innehåll 2"/>
          <p:cNvSpPr>
            <a:spLocks noGrp="1"/>
          </p:cNvSpPr>
          <p:nvPr>
            <p:ph idx="1"/>
          </p:nvPr>
        </p:nvSpPr>
        <p:spPr/>
        <p:txBody>
          <a:bodyPr/>
          <a:lstStyle/>
          <a:p>
            <a:pPr marL="0" indent="0">
              <a:buNone/>
            </a:pPr>
            <a:r>
              <a:rPr lang="sv-SE" dirty="0"/>
              <a:t>Elsa Ask berättar </a:t>
            </a:r>
          </a:p>
          <a:p>
            <a:pPr marL="0" indent="0">
              <a:buNone/>
            </a:pPr>
            <a:r>
              <a:rPr lang="sv-SE" u="sng" dirty="0">
                <a:hlinkClick r:id="rId3"/>
              </a:rPr>
              <a:t>https://vimeo.com/631931182/3564a1d1e6</a:t>
            </a: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18868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63552" y="260648"/>
            <a:ext cx="8229600" cy="1143000"/>
          </a:xfrm>
        </p:spPr>
        <p:txBody>
          <a:bodyPr>
            <a:normAutofit/>
          </a:bodyPr>
          <a:lstStyle/>
          <a:p>
            <a:r>
              <a:rPr lang="sv-SE" sz="4000" dirty="0"/>
              <a:t>Passion för livet</a:t>
            </a:r>
          </a:p>
        </p:txBody>
      </p:sp>
      <p:sp>
        <p:nvSpPr>
          <p:cNvPr id="3" name="Platshållare för innehåll 2"/>
          <p:cNvSpPr>
            <a:spLocks noGrp="1"/>
          </p:cNvSpPr>
          <p:nvPr>
            <p:ph idx="1"/>
          </p:nvPr>
        </p:nvSpPr>
        <p:spPr>
          <a:xfrm>
            <a:off x="1847528" y="1714551"/>
            <a:ext cx="8229600" cy="4525963"/>
          </a:xfrm>
        </p:spPr>
        <p:txBody>
          <a:bodyPr>
            <a:normAutofit/>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14338" name="Picture 2" descr="G:\RYH\qulturum\1. Lärande och förnyelse\Passion för livet 662 MB\10. Material\Bild PFL - logga\bild_pg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5" y="1450690"/>
            <a:ext cx="2448705" cy="2334220"/>
          </a:xfrm>
          <a:prstGeom prst="rect">
            <a:avLst/>
          </a:prstGeom>
          <a:noFill/>
          <a:extLst>
            <a:ext uri="{909E8E84-426E-40DD-AFC4-6F175D3DCCD1}">
              <a14:hiddenFill xmlns:a14="http://schemas.microsoft.com/office/drawing/2010/main">
                <a:solidFill>
                  <a:srgbClr val="FFFFFF"/>
                </a:solidFill>
              </a14:hiddenFill>
            </a:ext>
          </a:extLst>
        </p:spPr>
      </p:pic>
      <p:sp>
        <p:nvSpPr>
          <p:cNvPr id="4" name="Plus 3"/>
          <p:cNvSpPr/>
          <p:nvPr/>
        </p:nvSpPr>
        <p:spPr>
          <a:xfrm>
            <a:off x="5808757" y="3098924"/>
            <a:ext cx="792088"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2" descr="G:\RYH\qulturum\1. Lärande och förnyelse\Passion för livet 662 MB\10. Material\Bilder\PFL bilder\Passion för livet 1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42" r="7717" b="9717"/>
          <a:stretch/>
        </p:blipFill>
        <p:spPr bwMode="auto">
          <a:xfrm>
            <a:off x="4367809" y="3891012"/>
            <a:ext cx="3740703" cy="19086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3633" y="1680620"/>
            <a:ext cx="2805001" cy="187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ruta 4"/>
          <p:cNvSpPr txBox="1"/>
          <p:nvPr/>
        </p:nvSpPr>
        <p:spPr>
          <a:xfrm>
            <a:off x="1847528" y="3177599"/>
            <a:ext cx="7920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Hälsa</a:t>
            </a:r>
          </a:p>
        </p:txBody>
      </p:sp>
      <p:sp>
        <p:nvSpPr>
          <p:cNvPr id="9" name="textruta 8"/>
          <p:cNvSpPr txBox="1"/>
          <p:nvPr/>
        </p:nvSpPr>
        <p:spPr>
          <a:xfrm>
            <a:off x="3034004" y="5229200"/>
            <a:ext cx="1152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Livscaféer</a:t>
            </a:r>
          </a:p>
        </p:txBody>
      </p:sp>
      <p:sp>
        <p:nvSpPr>
          <p:cNvPr id="10" name="textruta 9"/>
          <p:cNvSpPr txBox="1"/>
          <p:nvPr/>
        </p:nvSpPr>
        <p:spPr>
          <a:xfrm>
            <a:off x="8904312" y="3185648"/>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Förändringar</a:t>
            </a:r>
          </a:p>
        </p:txBody>
      </p:sp>
    </p:spTree>
    <p:extLst>
      <p:ext uri="{BB962C8B-B14F-4D97-AF65-F5344CB8AC3E}">
        <p14:creationId xmlns:p14="http://schemas.microsoft.com/office/powerpoint/2010/main" val="135457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ktangel 5"/>
          <p:cNvSpPr>
            <a:spLocks noChangeArrowheads="1"/>
          </p:cNvSpPr>
          <p:nvPr/>
        </p:nvSpPr>
        <p:spPr bwMode="auto">
          <a:xfrm>
            <a:off x="1991544" y="1124745"/>
            <a:ext cx="40324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Passion för livet vill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2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engagera seniorer </a:t>
            </a:r>
            <a:br>
              <a:rPr kumimoji="0" lang="sv-SE" altLang="sv-SE" sz="2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br>
            <a:r>
              <a:rPr kumimoji="0" lang="sv-SE" altLang="sv-SE" sz="2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att skapa möjligheter </a:t>
            </a:r>
            <a:br>
              <a:rPr kumimoji="0" lang="sv-SE" altLang="sv-SE" sz="2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br>
            <a:r>
              <a:rPr kumimoji="0" lang="sv-SE" altLang="sv-SE" sz="24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till att förändra  och förbättra sin hälsa för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bästa möjliga liv hela livet</a:t>
            </a:r>
            <a:endParaRPr kumimoji="0" lang="sv-SE" sz="2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24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2000" b="0" i="0" u="none" strike="noStrike" kern="1200" cap="none" spc="0" normalizeH="0" baseline="0" noProof="0" dirty="0">
              <a:ln>
                <a:noFill/>
              </a:ln>
              <a:solidFill>
                <a:srgbClr val="0B5395"/>
              </a:solidFill>
              <a:effectLst/>
              <a:uLnTx/>
              <a:uFillTx/>
              <a:latin typeface="Calibri"/>
              <a:ea typeface="ＭＳ Ｐゴシック" pitchFamily="34" charset="-128"/>
              <a:cs typeface="+mn-cs"/>
            </a:endParaRPr>
          </a:p>
        </p:txBody>
      </p:sp>
      <p:pic>
        <p:nvPicPr>
          <p:cNvPr id="4" name="Picture 2" descr="C:\Users\lunsu\AppData\Local\Microsoft\Windows\Temporary Internet Files\Content.Outlook\2VEU35UR\framsida_b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992" y="1196752"/>
            <a:ext cx="4176464" cy="402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3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47528" y="404664"/>
            <a:ext cx="8507288" cy="1143000"/>
          </a:xfrm>
        </p:spPr>
        <p:txBody>
          <a:bodyPr>
            <a:noAutofit/>
          </a:bodyPr>
          <a:lstStyle/>
          <a:p>
            <a:pPr>
              <a:defRPr/>
            </a:pPr>
            <a:r>
              <a:rPr lang="sv-SE" altLang="sv-SE" sz="4000" dirty="0">
                <a:latin typeface="+mn-lt"/>
                <a:ea typeface="ＭＳ Ｐゴシック" pitchFamily="34" charset="-128"/>
              </a:rPr>
              <a:t>Passion för livet </a:t>
            </a:r>
          </a:p>
        </p:txBody>
      </p:sp>
      <p:sp>
        <p:nvSpPr>
          <p:cNvPr id="6" name="Rektangel 5"/>
          <p:cNvSpPr>
            <a:spLocks noChangeArrowheads="1"/>
          </p:cNvSpPr>
          <p:nvPr/>
        </p:nvSpPr>
        <p:spPr bwMode="auto">
          <a:xfrm>
            <a:off x="2904467" y="5310336"/>
            <a:ext cx="6383065" cy="646331"/>
          </a:xfrm>
          <a:prstGeom prst="rect">
            <a:avLst/>
          </a:prstGeom>
          <a:noFill/>
          <a:ln w="9525">
            <a:noFill/>
            <a:miter lim="800000"/>
            <a:headEnd/>
            <a:tailEnd/>
          </a:ln>
        </p:spPr>
        <p:txBody>
          <a:bodyPr wrap="square">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3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pitchFamily="34" charset="0"/>
              </a:rPr>
              <a:t>för bästa möjliga liv – hela livet </a:t>
            </a:r>
          </a:p>
        </p:txBody>
      </p:sp>
      <p:pic>
        <p:nvPicPr>
          <p:cNvPr id="9" name="Picture 2" descr="Seniorer med gångsta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967" y="1628800"/>
            <a:ext cx="6192837"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46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Utmärkelsen ”Social innovation in </a:t>
            </a:r>
            <a:r>
              <a:rPr lang="sv-SE" sz="4000" dirty="0" err="1"/>
              <a:t>ageing</a:t>
            </a:r>
            <a:r>
              <a:rPr lang="sv-SE" sz="4000" dirty="0"/>
              <a:t> - The </a:t>
            </a:r>
            <a:r>
              <a:rPr lang="sv-SE" sz="4000" dirty="0" err="1"/>
              <a:t>European</a:t>
            </a:r>
            <a:r>
              <a:rPr lang="sv-SE" sz="4000" dirty="0"/>
              <a:t> Award 2014”</a:t>
            </a:r>
          </a:p>
        </p:txBody>
      </p:sp>
      <p:sp>
        <p:nvSpPr>
          <p:cNvPr id="4" name="Platshållare för innehåll 3"/>
          <p:cNvSpPr>
            <a:spLocks noGrp="1"/>
          </p:cNvSpPr>
          <p:nvPr>
            <p:ph idx="1"/>
          </p:nvPr>
        </p:nvSpPr>
        <p:spPr/>
        <p:txBody>
          <a:bodyPr>
            <a:normAutofit/>
          </a:bodyPr>
          <a:lstStyle/>
          <a:p>
            <a:pPr marL="0" indent="0">
              <a:buNone/>
            </a:pPr>
            <a:r>
              <a:rPr lang="sv-SE" sz="1800" dirty="0"/>
              <a:t>Från det Belgiska kungahusets fond, King </a:t>
            </a:r>
            <a:r>
              <a:rPr lang="sv-SE" sz="1800" dirty="0" err="1"/>
              <a:t>Baudouin</a:t>
            </a:r>
            <a:r>
              <a:rPr lang="sv-SE" sz="1800" dirty="0"/>
              <a:t> Foundation </a:t>
            </a:r>
          </a:p>
          <a:p>
            <a:pPr marL="0" indent="0">
              <a:buNone/>
            </a:pPr>
            <a:r>
              <a:rPr lang="sv-SE" sz="1800" dirty="0"/>
              <a:t>för förnyelse av arbete inom äldreområdet. </a:t>
            </a:r>
          </a:p>
          <a:p>
            <a:r>
              <a:rPr lang="sv-SE" sz="1800" dirty="0"/>
              <a:t>relevans</a:t>
            </a:r>
          </a:p>
          <a:p>
            <a:r>
              <a:rPr lang="sv-SE" sz="1800" dirty="0"/>
              <a:t>innovation</a:t>
            </a:r>
          </a:p>
          <a:p>
            <a:r>
              <a:rPr lang="sv-SE" sz="1800" dirty="0"/>
              <a:t>genomslag (</a:t>
            </a:r>
            <a:r>
              <a:rPr lang="sv-SE" sz="1800" dirty="0" err="1"/>
              <a:t>impact</a:t>
            </a:r>
            <a:r>
              <a:rPr lang="sv-SE" sz="1800" dirty="0"/>
              <a:t>)</a:t>
            </a:r>
          </a:p>
          <a:p>
            <a:r>
              <a:rPr lang="sv-SE" sz="1800" dirty="0"/>
              <a:t>organisation</a:t>
            </a:r>
          </a:p>
          <a:p>
            <a:r>
              <a:rPr lang="sv-SE" sz="1800" dirty="0"/>
              <a:t>hållbarhet/spridbarhet</a:t>
            </a:r>
          </a:p>
          <a:p>
            <a:pPr marL="0" indent="0">
              <a:buNone/>
            </a:pPr>
            <a:endParaRPr lang="sv-SE" sz="1800" dirty="0"/>
          </a:p>
        </p:txBody>
      </p:sp>
      <p:pic>
        <p:nvPicPr>
          <p:cNvPr id="1029" name="Picture 5" descr="C:\Users\lunsu\AppData\Local\Microsoft\Windows\Temporary Internet Files\Content.Outlook\2VEU35UR\IMG_3487.JPG"/>
          <p:cNvPicPr>
            <a:picLocks noChangeAspect="1" noChangeArrowheads="1"/>
          </p:cNvPicPr>
          <p:nvPr/>
        </p:nvPicPr>
        <p:blipFill rotWithShape="1">
          <a:blip r:embed="rId2">
            <a:extLst>
              <a:ext uri="{28A0092B-C50C-407E-A947-70E740481C1C}">
                <a14:useLocalDpi xmlns:a14="http://schemas.microsoft.com/office/drawing/2010/main" val="0"/>
              </a:ext>
            </a:extLst>
          </a:blip>
          <a:srcRect r="6449"/>
          <a:stretch/>
        </p:blipFill>
        <p:spPr bwMode="auto">
          <a:xfrm>
            <a:off x="7005072" y="1924768"/>
            <a:ext cx="4176556" cy="3348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ette Nilsson, Rodd Bond och Elsa Ingesson med diplom  utanför kongresshallen.">
            <a:hlinkClick r:id="rId3" tooltip="Anette Nilsson, Rodd Bond och Elsa Ingesson med diplom  utanför kongresshalle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881" y="3145536"/>
            <a:ext cx="2745295" cy="212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1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3"/>
          <p:cNvSpPr>
            <a:spLocks noGrp="1"/>
          </p:cNvSpPr>
          <p:nvPr>
            <p:ph type="title"/>
          </p:nvPr>
        </p:nvSpPr>
        <p:spPr/>
        <p:txBody>
          <a:bodyPr>
            <a:normAutofit/>
          </a:bodyPr>
          <a:lstStyle/>
          <a:p>
            <a:r>
              <a:rPr lang="sv-SE" altLang="sv-SE" sz="4000" dirty="0">
                <a:latin typeface="Calibri" panose="020F0502020204030204" pitchFamily="34" charset="0"/>
                <a:ea typeface="ＭＳ Ｐゴシック" pitchFamily="34" charset="-128"/>
              </a:rPr>
              <a:t>Vad är hälsa?</a:t>
            </a:r>
          </a:p>
        </p:txBody>
      </p:sp>
      <p:sp>
        <p:nvSpPr>
          <p:cNvPr id="2" name="Platshållare för innehåll 1"/>
          <p:cNvSpPr>
            <a:spLocks noGrp="1"/>
          </p:cNvSpPr>
          <p:nvPr>
            <p:ph idx="1"/>
          </p:nvPr>
        </p:nvSpPr>
        <p:spPr/>
        <p:txBody>
          <a:bodyPr/>
          <a:lstStyle/>
          <a:p>
            <a:endParaRPr lang="sv-SE"/>
          </a:p>
        </p:txBody>
      </p:sp>
      <p:pic>
        <p:nvPicPr>
          <p:cNvPr id="5122" name="Picture 2" descr="G:\RYH\qulturum\1. Lärande och förnyelse\Passion för livet 662 MB\10. Material\Bilder\PFL bilder\Passion för livet 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640" y="1484785"/>
            <a:ext cx="6408712" cy="429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7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14400" y="550802"/>
            <a:ext cx="10439400" cy="1139886"/>
          </a:xfrm>
        </p:spPr>
        <p:txBody>
          <a:bodyPr>
            <a:normAutofit fontScale="90000"/>
          </a:bodyPr>
          <a:lstStyle/>
          <a:p>
            <a:r>
              <a:rPr lang="sv-SE" dirty="0"/>
              <a:t>Elsa Ask berättar</a:t>
            </a:r>
            <a:br>
              <a:rPr lang="sv-SE" dirty="0"/>
            </a:br>
            <a:r>
              <a:rPr lang="sv-SE" dirty="0"/>
              <a:t>Fyra hörnpelare för god hälsa för seniorer</a:t>
            </a:r>
            <a:br>
              <a:rPr lang="sv-SE" dirty="0"/>
            </a:br>
            <a:r>
              <a:rPr lang="sv-SE" sz="2200" u="sng" dirty="0">
                <a:hlinkClick r:id="rId3"/>
              </a:rPr>
              <a:t>https://vimeo.com/631930962/f1e30c32ee</a:t>
            </a:r>
            <a:br>
              <a:rPr lang="sv-SE" dirty="0"/>
            </a:br>
            <a:br>
              <a:rPr lang="sv-SE" sz="2200" dirty="0"/>
            </a:br>
            <a:endParaRPr lang="sv-SE" sz="2200" dirty="0"/>
          </a:p>
        </p:txBody>
      </p:sp>
      <p:sp>
        <p:nvSpPr>
          <p:cNvPr id="2" name="textruta 1"/>
          <p:cNvSpPr txBox="1"/>
          <p:nvPr/>
        </p:nvSpPr>
        <p:spPr>
          <a:xfrm>
            <a:off x="9120337" y="5629982"/>
            <a:ext cx="20162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alibri" panose="020F0502020204030204"/>
                <a:ea typeface="+mn-ea"/>
                <a:cs typeface="+mn-cs"/>
              </a:rPr>
              <a:t>Källa: Folkhälsomyndigheten</a:t>
            </a:r>
          </a:p>
        </p:txBody>
      </p:sp>
      <p:pic>
        <p:nvPicPr>
          <p:cNvPr id="9" name="Picture 2" descr="G:\RYH\qulturum\1. Lärande och förnyelse\Passion för livet 662 MB\13. Bilder\Från Joakim 2017\mat_jw_20090331_0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6" y="1807857"/>
            <a:ext cx="2808311" cy="19658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YH\qulturum\1. Lärande och förnyelse\Passion för livet 662 MB\10. Material\Bilder\PFL bilder\Passion för livet 09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200"/>
          <a:stretch/>
        </p:blipFill>
        <p:spPr bwMode="auto">
          <a:xfrm>
            <a:off x="6308736" y="3928465"/>
            <a:ext cx="2883609" cy="1927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YH\qulturum\1. Lärande och förnyelse\Passion för livet 662 MB\13. Bilder\Från Joakim 2017\elsa_ingesson_jw_131002_005.jpg"/>
          <p:cNvPicPr>
            <a:picLocks noChangeAspect="1" noChangeArrowheads="1"/>
          </p:cNvPicPr>
          <p:nvPr/>
        </p:nvPicPr>
        <p:blipFill rotWithShape="1">
          <a:blip r:embed="rId6">
            <a:extLst>
              <a:ext uri="{28A0092B-C50C-407E-A947-70E740481C1C}">
                <a14:useLocalDpi xmlns:a14="http://schemas.microsoft.com/office/drawing/2010/main" val="0"/>
              </a:ext>
            </a:extLst>
          </a:blip>
          <a:srcRect t="24604" b="21235"/>
          <a:stretch/>
        </p:blipFill>
        <p:spPr bwMode="auto">
          <a:xfrm>
            <a:off x="2780344" y="1535921"/>
            <a:ext cx="2883608" cy="22378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lunsu\AppData\Local\Microsoft\Windows\Temporary Internet Files\Content.IE5\X0MVPJ7Z\grandparents-1927320_1920.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l="8064" r="7002"/>
          <a:stretch/>
        </p:blipFill>
        <p:spPr bwMode="auto">
          <a:xfrm>
            <a:off x="2780344" y="3928464"/>
            <a:ext cx="2883609" cy="1909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9192345" y="1807858"/>
            <a:ext cx="1044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Mat och dryck</a:t>
            </a:r>
          </a:p>
        </p:txBody>
      </p:sp>
      <p:sp>
        <p:nvSpPr>
          <p:cNvPr id="11" name="textruta 10"/>
          <p:cNvSpPr txBox="1"/>
          <p:nvPr/>
        </p:nvSpPr>
        <p:spPr>
          <a:xfrm>
            <a:off x="9264352" y="4012286"/>
            <a:ext cx="119284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Delaktighet och menings-fullhet</a:t>
            </a:r>
          </a:p>
        </p:txBody>
      </p:sp>
      <p:sp>
        <p:nvSpPr>
          <p:cNvPr id="13" name="textruta 12"/>
          <p:cNvSpPr txBox="1"/>
          <p:nvPr/>
        </p:nvSpPr>
        <p:spPr>
          <a:xfrm>
            <a:off x="1631505" y="1836114"/>
            <a:ext cx="1044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Fysisk aktivitet</a:t>
            </a:r>
          </a:p>
        </p:txBody>
      </p:sp>
      <p:sp>
        <p:nvSpPr>
          <p:cNvPr id="14" name="textruta 13"/>
          <p:cNvSpPr txBox="1"/>
          <p:nvPr/>
        </p:nvSpPr>
        <p:spPr>
          <a:xfrm>
            <a:off x="1631505" y="3996354"/>
            <a:ext cx="11488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Social gemenskap</a:t>
            </a:r>
          </a:p>
        </p:txBody>
      </p:sp>
    </p:spTree>
    <p:extLst>
      <p:ext uri="{BB962C8B-B14F-4D97-AF65-F5344CB8AC3E}">
        <p14:creationId xmlns:p14="http://schemas.microsoft.com/office/powerpoint/2010/main" val="1869111839"/>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202770-EC75-4AE2-9799-439AAADD5A83}" vid="{9334744A-DD4F-4483-8AB6-A2516B02E8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940</Words>
  <Application>Microsoft Office PowerPoint</Application>
  <PresentationFormat>Bredbild</PresentationFormat>
  <Paragraphs>149</Paragraphs>
  <Slides>21</Slides>
  <Notes>10</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Arial</vt:lpstr>
      <vt:lpstr>Calibri</vt:lpstr>
      <vt:lpstr>Calibri Light</vt:lpstr>
      <vt:lpstr>Perpetua</vt:lpstr>
      <vt:lpstr>Times New Roman</vt:lpstr>
      <vt:lpstr>1_Office-tema</vt:lpstr>
      <vt:lpstr>Introduktion Passion för livet</vt:lpstr>
      <vt:lpstr>PowerPoint-presentation</vt:lpstr>
      <vt:lpstr>Om Passion för livet</vt:lpstr>
      <vt:lpstr>Passion för livet</vt:lpstr>
      <vt:lpstr>PowerPoint-presentation</vt:lpstr>
      <vt:lpstr>Passion för livet </vt:lpstr>
      <vt:lpstr>Utmärkelsen ”Social innovation in ageing - The European Award 2014”</vt:lpstr>
      <vt:lpstr>Vad är hälsa?</vt:lpstr>
      <vt:lpstr>Elsa Ask berättar Fyra hörnpelare för god hälsa för seniorer https://vimeo.com/631930962/f1e30c32ee  </vt:lpstr>
      <vt:lpstr>Teman om hälsa i Passion för livet</vt:lpstr>
      <vt:lpstr> Livscaféer </vt:lpstr>
      <vt:lpstr>Förbättringar Förbättringsmodell efter T Nolan, E Deming m fl</vt:lpstr>
      <vt:lpstr>Egenkraft/Egenmakt Empowerment</vt:lpstr>
      <vt:lpstr>PowerPoint-presentation</vt:lpstr>
      <vt:lpstr>Livscaféblad</vt:lpstr>
      <vt:lpstr>PowerPoint-presentation</vt:lpstr>
      <vt:lpstr>Facebook</vt:lpstr>
      <vt:lpstr>Livscaféer Passion för livet</vt:lpstr>
      <vt:lpstr> Att vara instruktör i Passion för livet </vt:lpstr>
      <vt:lpstr> Att vara handledare i Passion för livet </vt:lpstr>
      <vt:lpstr>Ett vanligt Livscafé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Passion för livet</dc:title>
  <dc:creator>Lundblad Susanne</dc:creator>
  <cp:lastModifiedBy>Lundblad Susanne</cp:lastModifiedBy>
  <cp:revision>1</cp:revision>
  <dcterms:created xsi:type="dcterms:W3CDTF">2022-05-17T12:03:55Z</dcterms:created>
  <dcterms:modified xsi:type="dcterms:W3CDTF">2022-05-17T12:10:57Z</dcterms:modified>
</cp:coreProperties>
</file>