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464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Calibri" pitchFamily="-109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0E52D-9474-4E53-9EF7-D8671EF13F94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853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35975" cy="57606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3BC7E-EEDB-1641-AB22-EE4ED3F93D61}" type="datetimeFigureOut">
              <a:rPr lang="sv-S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2016-05-19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E90F8B-D0AB-45AF-B5FA-47C23231E0CD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68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 userDrawn="1"/>
        </p:nvSpPr>
        <p:spPr>
          <a:xfrm>
            <a:off x="2965883" y="6597352"/>
            <a:ext cx="31683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00" dirty="0" smtClean="0">
                <a:solidFill>
                  <a:schemeClr val="bg1">
                    <a:lumMod val="65000"/>
                  </a:schemeClr>
                </a:solidFill>
              </a:rPr>
              <a:t>Bearbetning</a:t>
            </a:r>
            <a:r>
              <a:rPr lang="sv-SE" sz="700" dirty="0">
                <a:solidFill>
                  <a:schemeClr val="bg1">
                    <a:lumMod val="65000"/>
                  </a:schemeClr>
                </a:solidFill>
              </a:rPr>
              <a:t>, text och layout - Qulturum, Region Jönköpings </a:t>
            </a:r>
            <a:r>
              <a:rPr lang="sv-SE" sz="700" dirty="0" smtClean="0">
                <a:solidFill>
                  <a:schemeClr val="bg1">
                    <a:lumMod val="65000"/>
                  </a:schemeClr>
                </a:solidFill>
              </a:rPr>
              <a:t>län</a:t>
            </a:r>
            <a:endParaRPr lang="sv-SE" sz="900" dirty="0"/>
          </a:p>
        </p:txBody>
      </p:sp>
    </p:spTree>
    <p:extLst>
      <p:ext uri="{BB962C8B-B14F-4D97-AF65-F5344CB8AC3E}">
        <p14:creationId xmlns:p14="http://schemas.microsoft.com/office/powerpoint/2010/main" val="397423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Arial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itchFamily="34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itchFamily="34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itchFamily="34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itchFamily="34" charset="0"/>
          <a:ea typeface="MS PGothic" pitchFamily="34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ihub.scot.nhs.uk/media/596811/the%20spread%20and%20sustainability%20ofquality%20improvement%20in%20healthcare%20pdf%2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2" t="17268" r="63719" b="4381"/>
          <a:stretch>
            <a:fillRect/>
          </a:stretch>
        </p:blipFill>
        <p:spPr bwMode="auto">
          <a:xfrm>
            <a:off x="2339712" y="188640"/>
            <a:ext cx="44608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ktangel 2"/>
          <p:cNvSpPr/>
          <p:nvPr/>
        </p:nvSpPr>
        <p:spPr>
          <a:xfrm>
            <a:off x="107504" y="176965"/>
            <a:ext cx="475252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sv-SE" sz="1000" dirty="0" smtClean="0">
                <a:solidFill>
                  <a:prstClr val="black"/>
                </a:solidFill>
                <a:hlinkClick r:id="rId3"/>
              </a:rPr>
              <a:t>Ref: The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spread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and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sustainability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of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qulatity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improvement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in </a:t>
            </a:r>
            <a:r>
              <a:rPr lang="sv-SE" sz="1000" dirty="0" err="1">
                <a:solidFill>
                  <a:prstClr val="black"/>
                </a:solidFill>
                <a:hlinkClick r:id="rId3"/>
              </a:rPr>
              <a:t>healthcare</a:t>
            </a:r>
            <a:r>
              <a:rPr lang="sv-SE" sz="1000" dirty="0">
                <a:solidFill>
                  <a:prstClr val="black"/>
                </a:solidFill>
                <a:hlinkClick r:id="rId3"/>
              </a:rPr>
              <a:t>   </a:t>
            </a:r>
            <a:endParaRPr lang="sv-SE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377825"/>
            <a:ext cx="6492875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ktangel 3"/>
          <p:cNvSpPr>
            <a:spLocks noChangeArrowheads="1"/>
          </p:cNvSpPr>
          <p:nvPr/>
        </p:nvSpPr>
        <p:spPr bwMode="auto">
          <a:xfrm>
            <a:off x="5435600" y="287338"/>
            <a:ext cx="20891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Kultur reflekterar de attityder, tro, uppfattningar och värderingar vi delar</a:t>
            </a:r>
          </a:p>
        </p:txBody>
      </p:sp>
      <p:sp>
        <p:nvSpPr>
          <p:cNvPr id="27653" name="Rektangel 4"/>
          <p:cNvSpPr>
            <a:spLocks noChangeArrowheads="1"/>
          </p:cNvSpPr>
          <p:nvPr/>
        </p:nvSpPr>
        <p:spPr bwMode="auto">
          <a:xfrm>
            <a:off x="80963" y="2973388"/>
            <a:ext cx="21875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Alla förbättringar kräver förändringar men det är inte alla förändringar som kommer att leda till förbättringar</a:t>
            </a:r>
          </a:p>
        </p:txBody>
      </p:sp>
      <p:sp>
        <p:nvSpPr>
          <p:cNvPr id="27654" name="Rektangel 5"/>
          <p:cNvSpPr>
            <a:spLocks noChangeArrowheads="1"/>
          </p:cNvSpPr>
          <p:nvPr/>
        </p:nvSpPr>
        <p:spPr bwMode="auto">
          <a:xfrm>
            <a:off x="7304088" y="2789238"/>
            <a:ext cx="17716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>
                <a:solidFill>
                  <a:srgbClr val="000000"/>
                </a:solidFill>
                <a:latin typeface="Arial" charset="0"/>
              </a:rPr>
              <a:t>Innovation avser att göra något annorlunda istället för att göra samma sak bättre</a:t>
            </a:r>
          </a:p>
        </p:txBody>
      </p:sp>
      <p:sp>
        <p:nvSpPr>
          <p:cNvPr id="27655" name="Rektangel 1"/>
          <p:cNvSpPr>
            <a:spLocks noChangeArrowheads="1"/>
          </p:cNvSpPr>
          <p:nvPr/>
        </p:nvSpPr>
        <p:spPr bwMode="auto">
          <a:xfrm>
            <a:off x="80963" y="4394200"/>
            <a:ext cx="24495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>
                <a:solidFill>
                  <a:srgbClr val="000000"/>
                </a:solidFill>
              </a:rPr>
              <a:t>Change </a:t>
            </a:r>
            <a:r>
              <a:rPr lang="sv-SE" altLang="sv-SE" sz="1050" b="1" i="1" dirty="0" smtClean="0">
                <a:solidFill>
                  <a:srgbClr val="000000"/>
                </a:solidFill>
              </a:rPr>
              <a:t>management – förändringsledarskap,  </a:t>
            </a:r>
            <a:r>
              <a:rPr lang="sv-SE" altLang="sv-SE" sz="1050" b="1" i="1" dirty="0">
                <a:solidFill>
                  <a:srgbClr val="000000"/>
                </a:solidFill>
              </a:rPr>
              <a:t>hur  </a:t>
            </a:r>
            <a:r>
              <a:rPr lang="sv-SE" altLang="sv-SE" sz="1050" b="1" i="1" dirty="0" smtClean="0">
                <a:solidFill>
                  <a:srgbClr val="000000"/>
                </a:solidFill>
              </a:rPr>
              <a:t>vi lyckas skapa rörelse hos </a:t>
            </a:r>
            <a:r>
              <a:rPr lang="sv-SE" altLang="sv-SE" sz="1050" b="1" i="1" dirty="0">
                <a:solidFill>
                  <a:srgbClr val="000000"/>
                </a:solidFill>
              </a:rPr>
              <a:t>individer, team och organisation </a:t>
            </a:r>
            <a:r>
              <a:rPr lang="sv-SE" altLang="sv-SE" sz="1050" b="1" i="1" dirty="0" smtClean="0">
                <a:solidFill>
                  <a:srgbClr val="000000"/>
                </a:solidFill>
              </a:rPr>
              <a:t>till </a:t>
            </a:r>
            <a:r>
              <a:rPr lang="sv-SE" altLang="sv-SE" sz="1050" b="1" i="1" dirty="0">
                <a:solidFill>
                  <a:srgbClr val="000000"/>
                </a:solidFill>
              </a:rPr>
              <a:t>ett önskat framtida tillstånd</a:t>
            </a:r>
          </a:p>
        </p:txBody>
      </p:sp>
      <p:sp>
        <p:nvSpPr>
          <p:cNvPr id="27656" name="Rektangel 2"/>
          <p:cNvSpPr>
            <a:spLocks noChangeArrowheads="1"/>
          </p:cNvSpPr>
          <p:nvPr/>
        </p:nvSpPr>
        <p:spPr bwMode="auto">
          <a:xfrm>
            <a:off x="6980238" y="1125538"/>
            <a:ext cx="20272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>
                <a:solidFill>
                  <a:srgbClr val="000000"/>
                </a:solidFill>
                <a:latin typeface="Arial" charset="0"/>
              </a:rPr>
              <a:t>En god ledare  visar på svagheter och brister i nuläget (push) och att framtiden är något vi kan se fram emot och påverka  (</a:t>
            </a:r>
            <a:r>
              <a:rPr lang="sv-SE" altLang="sv-SE" sz="1050" b="1" i="1" dirty="0" err="1">
                <a:solidFill>
                  <a:srgbClr val="000000"/>
                </a:solidFill>
                <a:latin typeface="Arial" charset="0"/>
              </a:rPr>
              <a:t>pull</a:t>
            </a:r>
            <a:r>
              <a:rPr lang="sv-SE" altLang="sv-SE" sz="1050" b="1" i="1" dirty="0">
                <a:solidFill>
                  <a:srgbClr val="000000"/>
                </a:solidFill>
                <a:latin typeface="Arial" charset="0"/>
              </a:rPr>
              <a:t>) </a:t>
            </a:r>
          </a:p>
        </p:txBody>
      </p:sp>
      <p:sp>
        <p:nvSpPr>
          <p:cNvPr id="27657" name="Rektangel 6"/>
          <p:cNvSpPr>
            <a:spLocks noChangeArrowheads="1"/>
          </p:cNvSpPr>
          <p:nvPr/>
        </p:nvSpPr>
        <p:spPr bwMode="auto">
          <a:xfrm>
            <a:off x="193675" y="1484313"/>
            <a:ext cx="22240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Vi utvecklar kunskap genom att kombinera forskning, praktik och kunders/patienters och personalens erfarenheter </a:t>
            </a:r>
          </a:p>
        </p:txBody>
      </p:sp>
      <p:sp>
        <p:nvSpPr>
          <p:cNvPr id="27658" name="Rektangel 7"/>
          <p:cNvSpPr>
            <a:spLocks noChangeArrowheads="1"/>
          </p:cNvSpPr>
          <p:nvPr/>
        </p:nvSpPr>
        <p:spPr bwMode="auto">
          <a:xfrm>
            <a:off x="5770563" y="5935663"/>
            <a:ext cx="2419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Stort och brett engagemang, är bästa vägen för att skapa stora förändringar</a:t>
            </a:r>
          </a:p>
        </p:txBody>
      </p:sp>
      <p:sp>
        <p:nvSpPr>
          <p:cNvPr id="27659" name="Rektangel 8"/>
          <p:cNvSpPr>
            <a:spLocks noChangeArrowheads="1"/>
          </p:cNvSpPr>
          <p:nvPr/>
        </p:nvSpPr>
        <p:spPr bwMode="auto">
          <a:xfrm>
            <a:off x="971550" y="206375"/>
            <a:ext cx="27368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Utvärdering är avgörande för vår förståelse av vilka metoder, strategier och  förnyelsearbete vi behöver för att förbättra kvalitet</a:t>
            </a:r>
          </a:p>
        </p:txBody>
      </p:sp>
      <p:sp>
        <p:nvSpPr>
          <p:cNvPr id="27660" name="Rektangel 9"/>
          <p:cNvSpPr>
            <a:spLocks noChangeArrowheads="1"/>
          </p:cNvSpPr>
          <p:nvPr/>
        </p:nvSpPr>
        <p:spPr bwMode="auto">
          <a:xfrm>
            <a:off x="971550" y="5729288"/>
            <a:ext cx="26638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>
                <a:solidFill>
                  <a:srgbClr val="000000"/>
                </a:solidFill>
                <a:latin typeface="Arial" charset="0"/>
              </a:rPr>
              <a:t>Graden av personcentrering i ett system återspeglas i övergripande beslut, design av våra processer och hur vi agerar </a:t>
            </a:r>
          </a:p>
        </p:txBody>
      </p:sp>
      <p:sp>
        <p:nvSpPr>
          <p:cNvPr id="27661" name="Rektangel 10"/>
          <p:cNvSpPr>
            <a:spLocks noChangeArrowheads="1"/>
          </p:cNvSpPr>
          <p:nvPr/>
        </p:nvSpPr>
        <p:spPr bwMode="auto">
          <a:xfrm>
            <a:off x="6943725" y="4508500"/>
            <a:ext cx="20637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050" b="1" i="1" dirty="0" smtClean="0">
                <a:solidFill>
                  <a:srgbClr val="000000"/>
                </a:solidFill>
              </a:rPr>
              <a:t>Förståelse för varför oönskade händelser sker, att ta itu med bristfällig design och våra arbetssätt är nyckeln till förbättring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2" t="17268" r="63719" b="4381"/>
          <a:stretch>
            <a:fillRect/>
          </a:stretch>
        </p:blipFill>
        <p:spPr bwMode="auto">
          <a:xfrm>
            <a:off x="3643313" y="1933575"/>
            <a:ext cx="2032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ruta 12"/>
          <p:cNvSpPr txBox="1">
            <a:spLocks noChangeArrowheads="1"/>
          </p:cNvSpPr>
          <p:nvPr/>
        </p:nvSpPr>
        <p:spPr bwMode="auto">
          <a:xfrm>
            <a:off x="3255963" y="2938463"/>
            <a:ext cx="2946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v-SE" altLang="sv-SE" sz="4400" b="1">
                <a:solidFill>
                  <a:srgbClr val="000000"/>
                </a:solidFill>
              </a:rPr>
              <a:t>Hållbarhet</a:t>
            </a:r>
          </a:p>
        </p:txBody>
      </p:sp>
    </p:spTree>
    <p:extLst>
      <p:ext uri="{BB962C8B-B14F-4D97-AF65-F5344CB8AC3E}">
        <p14:creationId xmlns:p14="http://schemas.microsoft.com/office/powerpoint/2010/main" val="30869624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624"/>
            <a:ext cx="6755689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265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Office-tema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187</Words>
  <Application>Microsoft Office PowerPoint</Application>
  <PresentationFormat>Bildspel på skärmen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2_Office-tema</vt:lpstr>
      <vt:lpstr>PowerPoint-presentation</vt:lpstr>
      <vt:lpstr>PowerPoint-presentation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IT-centrum</dc:creator>
  <cp:lastModifiedBy>IT-centrum</cp:lastModifiedBy>
  <cp:revision>4</cp:revision>
  <dcterms:created xsi:type="dcterms:W3CDTF">2016-05-10T11:50:16Z</dcterms:created>
  <dcterms:modified xsi:type="dcterms:W3CDTF">2016-05-19T09:25:42Z</dcterms:modified>
</cp:coreProperties>
</file>