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8" r:id="rId2"/>
    <p:sldId id="267" r:id="rId3"/>
    <p:sldId id="268" r:id="rId4"/>
    <p:sldId id="266" r:id="rId5"/>
    <p:sldId id="269" r:id="rId6"/>
    <p:sldId id="270" r:id="rId7"/>
    <p:sldId id="271" r:id="rId8"/>
    <p:sldId id="273" r:id="rId9"/>
    <p:sldId id="274" r:id="rId10"/>
    <p:sldId id="275" r:id="rId11"/>
    <p:sldId id="276" r:id="rId12"/>
    <p:sldId id="272" r:id="rId13"/>
    <p:sldId id="278" r:id="rId14"/>
    <p:sldId id="277" r:id="rId15"/>
    <p:sldId id="285" r:id="rId16"/>
    <p:sldId id="280" r:id="rId17"/>
    <p:sldId id="281" r:id="rId18"/>
    <p:sldId id="282" r:id="rId19"/>
    <p:sldId id="283" r:id="rId20"/>
    <p:sldId id="259" r:id="rId21"/>
    <p:sldId id="265" r:id="rId22"/>
    <p:sldId id="260" r:id="rId23"/>
    <p:sldId id="261" r:id="rId24"/>
    <p:sldId id="284" r:id="rId25"/>
    <p:sldId id="263" r:id="rId26"/>
    <p:sldId id="262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E51"/>
    <a:srgbClr val="A98184"/>
    <a:srgbClr val="805A5E"/>
    <a:srgbClr val="AD8A8D"/>
    <a:srgbClr val="BC8390"/>
    <a:srgbClr val="FFFFFF"/>
    <a:srgbClr val="AE172E"/>
    <a:srgbClr val="B1063A"/>
    <a:srgbClr val="790726"/>
    <a:srgbClr val="AE17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337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8AFB28-1BFB-4E95-97D9-36EC64C3EF82}" type="doc">
      <dgm:prSet loTypeId="urn:microsoft.com/office/officeart/2008/layout/PictureAccentList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0A97A80-EB5E-4E8F-95C2-5714E2D791F6}">
      <dgm:prSet phldrT="[Text]"/>
      <dgm:spPr/>
      <dgm:t>
        <a:bodyPr/>
        <a:lstStyle/>
        <a:p>
          <a:r>
            <a:rPr lang="sv-SE" b="1" dirty="0" smtClean="0">
              <a:solidFill>
                <a:srgbClr val="790726"/>
              </a:solidFill>
            </a:rPr>
            <a:t>Optimal glukosnivå </a:t>
          </a:r>
          <a:r>
            <a:rPr lang="sv-SE" b="1" dirty="0" err="1" smtClean="0">
              <a:solidFill>
                <a:srgbClr val="790726"/>
              </a:solidFill>
            </a:rPr>
            <a:t>perioperativt</a:t>
          </a:r>
          <a:r>
            <a:rPr lang="sv-SE" b="1" dirty="0" smtClean="0">
              <a:solidFill>
                <a:srgbClr val="790726"/>
              </a:solidFill>
            </a:rPr>
            <a:t> hos diabetiker</a:t>
          </a:r>
          <a:endParaRPr lang="sv-SE" b="1" dirty="0">
            <a:solidFill>
              <a:srgbClr val="790726"/>
            </a:solidFill>
          </a:endParaRPr>
        </a:p>
      </dgm:t>
    </dgm:pt>
    <dgm:pt modelId="{1668638F-95E4-4DA2-9E14-6A6DB298B82D}" type="parTrans" cxnId="{33F9700D-6328-494F-88F4-0A5DBC484DCE}">
      <dgm:prSet/>
      <dgm:spPr/>
      <dgm:t>
        <a:bodyPr/>
        <a:lstStyle/>
        <a:p>
          <a:endParaRPr lang="sv-SE"/>
        </a:p>
      </dgm:t>
    </dgm:pt>
    <dgm:pt modelId="{B4505F8D-CA4B-499A-8E5C-ECEA159AB7F1}" type="sibTrans" cxnId="{33F9700D-6328-494F-88F4-0A5DBC484DCE}">
      <dgm:prSet/>
      <dgm:spPr/>
      <dgm:t>
        <a:bodyPr/>
        <a:lstStyle/>
        <a:p>
          <a:endParaRPr lang="sv-SE"/>
        </a:p>
      </dgm:t>
    </dgm:pt>
    <dgm:pt modelId="{0C5CF40B-B64D-462D-B8B3-069F92AE8AF9}">
      <dgm:prSet phldrT="[Text]"/>
      <dgm:spPr/>
      <dgm:t>
        <a:bodyPr/>
        <a:lstStyle/>
        <a:p>
          <a:r>
            <a:rPr lang="sv-SE" dirty="0" smtClean="0"/>
            <a:t>Oreglerad glukosnivå </a:t>
          </a:r>
          <a:r>
            <a:rPr lang="sv-SE" dirty="0" err="1" smtClean="0"/>
            <a:t>perioperativt</a:t>
          </a:r>
          <a:r>
            <a:rPr lang="sv-SE" dirty="0" smtClean="0"/>
            <a:t> hos diabetiker ökar risken för postoperativa komplikationer. </a:t>
          </a:r>
          <a:endParaRPr lang="sv-SE" dirty="0"/>
        </a:p>
      </dgm:t>
    </dgm:pt>
    <dgm:pt modelId="{23700B15-2113-4F1E-8FAD-23C7541AFB34}" type="parTrans" cxnId="{B6CDBD7F-4FA7-47FC-866E-36A76A8BBF31}">
      <dgm:prSet/>
      <dgm:spPr/>
      <dgm:t>
        <a:bodyPr/>
        <a:lstStyle/>
        <a:p>
          <a:endParaRPr lang="sv-SE"/>
        </a:p>
      </dgm:t>
    </dgm:pt>
    <dgm:pt modelId="{A0C2B931-0AF5-425C-85F4-3ADF9152C0BD}" type="sibTrans" cxnId="{B6CDBD7F-4FA7-47FC-866E-36A76A8BBF31}">
      <dgm:prSet/>
      <dgm:spPr/>
      <dgm:t>
        <a:bodyPr/>
        <a:lstStyle/>
        <a:p>
          <a:endParaRPr lang="sv-SE"/>
        </a:p>
      </dgm:t>
    </dgm:pt>
    <dgm:pt modelId="{5D064B8E-86B5-49BE-A101-E9CB78A197D8}">
      <dgm:prSet phldrT="[Text]"/>
      <dgm:spPr/>
      <dgm:t>
        <a:bodyPr/>
        <a:lstStyle/>
        <a:p>
          <a:r>
            <a:rPr lang="sv-SE" dirty="0" smtClean="0"/>
            <a:t>P-glukos bör ligga mellan 5-10 </a:t>
          </a:r>
          <a:r>
            <a:rPr lang="sv-SE" dirty="0" err="1" smtClean="0"/>
            <a:t>mmol</a:t>
          </a:r>
          <a:r>
            <a:rPr lang="sv-SE" dirty="0" smtClean="0"/>
            <a:t>/L. </a:t>
          </a:r>
          <a:endParaRPr lang="sv-SE" dirty="0"/>
        </a:p>
      </dgm:t>
    </dgm:pt>
    <dgm:pt modelId="{BD4B956A-7720-4574-9568-815BAC516579}" type="parTrans" cxnId="{CB565C34-D927-4C26-A4E1-0C9EB5D61571}">
      <dgm:prSet/>
      <dgm:spPr/>
      <dgm:t>
        <a:bodyPr/>
        <a:lstStyle/>
        <a:p>
          <a:endParaRPr lang="sv-SE"/>
        </a:p>
      </dgm:t>
    </dgm:pt>
    <dgm:pt modelId="{81CB505A-F050-4088-AD4E-805931D9C97A}" type="sibTrans" cxnId="{CB565C34-D927-4C26-A4E1-0C9EB5D61571}">
      <dgm:prSet/>
      <dgm:spPr/>
      <dgm:t>
        <a:bodyPr/>
        <a:lstStyle/>
        <a:p>
          <a:endParaRPr lang="sv-SE"/>
        </a:p>
      </dgm:t>
    </dgm:pt>
    <dgm:pt modelId="{7C7CAF64-60A8-4CB7-BC98-390B093FB967}" type="pres">
      <dgm:prSet presAssocID="{338AFB28-1BFB-4E95-97D9-36EC64C3EF8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v-SE"/>
        </a:p>
      </dgm:t>
    </dgm:pt>
    <dgm:pt modelId="{4FDF2F64-0F0C-4FF7-91E4-ED0EA223B99B}" type="pres">
      <dgm:prSet presAssocID="{50A97A80-EB5E-4E8F-95C2-5714E2D791F6}" presName="root" presStyleCnt="0">
        <dgm:presLayoutVars>
          <dgm:chMax/>
          <dgm:chPref val="4"/>
        </dgm:presLayoutVars>
      </dgm:prSet>
      <dgm:spPr/>
    </dgm:pt>
    <dgm:pt modelId="{98BA785B-BADA-4CF7-A348-1F0231DA7A39}" type="pres">
      <dgm:prSet presAssocID="{50A97A80-EB5E-4E8F-95C2-5714E2D791F6}" presName="rootComposite" presStyleCnt="0">
        <dgm:presLayoutVars/>
      </dgm:prSet>
      <dgm:spPr/>
    </dgm:pt>
    <dgm:pt modelId="{98B479D9-4726-4D82-97CD-7E5801F7D392}" type="pres">
      <dgm:prSet presAssocID="{50A97A80-EB5E-4E8F-95C2-5714E2D791F6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sv-SE"/>
        </a:p>
      </dgm:t>
    </dgm:pt>
    <dgm:pt modelId="{5D00F7B4-5B89-4D41-8D46-4B8357E553DF}" type="pres">
      <dgm:prSet presAssocID="{50A97A80-EB5E-4E8F-95C2-5714E2D791F6}" presName="childShape" presStyleCnt="0">
        <dgm:presLayoutVars>
          <dgm:chMax val="0"/>
          <dgm:chPref val="0"/>
        </dgm:presLayoutVars>
      </dgm:prSet>
      <dgm:spPr/>
    </dgm:pt>
    <dgm:pt modelId="{7BAB05A1-1B6A-4707-A029-DBB0B0D73017}" type="pres">
      <dgm:prSet presAssocID="{0C5CF40B-B64D-462D-B8B3-069F92AE8AF9}" presName="childComposite" presStyleCnt="0">
        <dgm:presLayoutVars>
          <dgm:chMax val="0"/>
          <dgm:chPref val="0"/>
        </dgm:presLayoutVars>
      </dgm:prSet>
      <dgm:spPr/>
    </dgm:pt>
    <dgm:pt modelId="{48CE1207-2E1B-46CE-AF0E-3D2B3AE9808F}" type="pres">
      <dgm:prSet presAssocID="{0C5CF40B-B64D-462D-B8B3-069F92AE8AF9}" presName="Image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7E1651A-067E-45D1-B135-C31112DE72DC}" type="pres">
      <dgm:prSet presAssocID="{0C5CF40B-B64D-462D-B8B3-069F92AE8AF9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BA524AE-43E4-442F-87B5-B85AA6C62D5F}" type="pres">
      <dgm:prSet presAssocID="{5D064B8E-86B5-49BE-A101-E9CB78A197D8}" presName="childComposite" presStyleCnt="0">
        <dgm:presLayoutVars>
          <dgm:chMax val="0"/>
          <dgm:chPref val="0"/>
        </dgm:presLayoutVars>
      </dgm:prSet>
      <dgm:spPr/>
    </dgm:pt>
    <dgm:pt modelId="{A60B4578-65F6-4D66-995F-3C3F315491FF}" type="pres">
      <dgm:prSet presAssocID="{5D064B8E-86B5-49BE-A101-E9CB78A197D8}" presName="Image" presStyleLbl="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FAC234A-66E0-4325-A42D-C1F2AC02EFD7}" type="pres">
      <dgm:prSet presAssocID="{5D064B8E-86B5-49BE-A101-E9CB78A197D8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E2729F8-6CC1-449C-B8A3-C76581D63280}" type="presOf" srcId="{5D064B8E-86B5-49BE-A101-E9CB78A197D8}" destId="{6FAC234A-66E0-4325-A42D-C1F2AC02EFD7}" srcOrd="0" destOrd="0" presId="urn:microsoft.com/office/officeart/2008/layout/PictureAccentList"/>
    <dgm:cxn modelId="{2835AF49-2565-4F7B-912B-FADB22E0C092}" type="presOf" srcId="{338AFB28-1BFB-4E95-97D9-36EC64C3EF82}" destId="{7C7CAF64-60A8-4CB7-BC98-390B093FB967}" srcOrd="0" destOrd="0" presId="urn:microsoft.com/office/officeart/2008/layout/PictureAccentList"/>
    <dgm:cxn modelId="{CB565C34-D927-4C26-A4E1-0C9EB5D61571}" srcId="{50A97A80-EB5E-4E8F-95C2-5714E2D791F6}" destId="{5D064B8E-86B5-49BE-A101-E9CB78A197D8}" srcOrd="1" destOrd="0" parTransId="{BD4B956A-7720-4574-9568-815BAC516579}" sibTransId="{81CB505A-F050-4088-AD4E-805931D9C97A}"/>
    <dgm:cxn modelId="{59F48738-5754-49AA-B704-D7F6B236FDD9}" type="presOf" srcId="{50A97A80-EB5E-4E8F-95C2-5714E2D791F6}" destId="{98B479D9-4726-4D82-97CD-7E5801F7D392}" srcOrd="0" destOrd="0" presId="urn:microsoft.com/office/officeart/2008/layout/PictureAccentList"/>
    <dgm:cxn modelId="{C4C6DF73-05EC-4D40-84B3-166756B74675}" type="presOf" srcId="{0C5CF40B-B64D-462D-B8B3-069F92AE8AF9}" destId="{37E1651A-067E-45D1-B135-C31112DE72DC}" srcOrd="0" destOrd="0" presId="urn:microsoft.com/office/officeart/2008/layout/PictureAccentList"/>
    <dgm:cxn modelId="{B6CDBD7F-4FA7-47FC-866E-36A76A8BBF31}" srcId="{50A97A80-EB5E-4E8F-95C2-5714E2D791F6}" destId="{0C5CF40B-B64D-462D-B8B3-069F92AE8AF9}" srcOrd="0" destOrd="0" parTransId="{23700B15-2113-4F1E-8FAD-23C7541AFB34}" sibTransId="{A0C2B931-0AF5-425C-85F4-3ADF9152C0BD}"/>
    <dgm:cxn modelId="{33F9700D-6328-494F-88F4-0A5DBC484DCE}" srcId="{338AFB28-1BFB-4E95-97D9-36EC64C3EF82}" destId="{50A97A80-EB5E-4E8F-95C2-5714E2D791F6}" srcOrd="0" destOrd="0" parTransId="{1668638F-95E4-4DA2-9E14-6A6DB298B82D}" sibTransId="{B4505F8D-CA4B-499A-8E5C-ECEA159AB7F1}"/>
    <dgm:cxn modelId="{23372B21-3F1A-4E4D-A8A2-40C1A2CB2F4E}" type="presParOf" srcId="{7C7CAF64-60A8-4CB7-BC98-390B093FB967}" destId="{4FDF2F64-0F0C-4FF7-91E4-ED0EA223B99B}" srcOrd="0" destOrd="0" presId="urn:microsoft.com/office/officeart/2008/layout/PictureAccentList"/>
    <dgm:cxn modelId="{80A00D25-B37C-4912-A3E8-454060E4F1F3}" type="presParOf" srcId="{4FDF2F64-0F0C-4FF7-91E4-ED0EA223B99B}" destId="{98BA785B-BADA-4CF7-A348-1F0231DA7A39}" srcOrd="0" destOrd="0" presId="urn:microsoft.com/office/officeart/2008/layout/PictureAccentList"/>
    <dgm:cxn modelId="{0336C462-86D8-47B4-A97E-09944228448A}" type="presParOf" srcId="{98BA785B-BADA-4CF7-A348-1F0231DA7A39}" destId="{98B479D9-4726-4D82-97CD-7E5801F7D392}" srcOrd="0" destOrd="0" presId="urn:microsoft.com/office/officeart/2008/layout/PictureAccentList"/>
    <dgm:cxn modelId="{993B2B9E-2D9D-422C-9FA1-506A69DD55FB}" type="presParOf" srcId="{4FDF2F64-0F0C-4FF7-91E4-ED0EA223B99B}" destId="{5D00F7B4-5B89-4D41-8D46-4B8357E553DF}" srcOrd="1" destOrd="0" presId="urn:microsoft.com/office/officeart/2008/layout/PictureAccentList"/>
    <dgm:cxn modelId="{75CA494B-ABD3-4F74-BB82-D45DAB1FD63D}" type="presParOf" srcId="{5D00F7B4-5B89-4D41-8D46-4B8357E553DF}" destId="{7BAB05A1-1B6A-4707-A029-DBB0B0D73017}" srcOrd="0" destOrd="0" presId="urn:microsoft.com/office/officeart/2008/layout/PictureAccentList"/>
    <dgm:cxn modelId="{12E8045B-BE72-4378-9005-F38F01314A55}" type="presParOf" srcId="{7BAB05A1-1B6A-4707-A029-DBB0B0D73017}" destId="{48CE1207-2E1B-46CE-AF0E-3D2B3AE9808F}" srcOrd="0" destOrd="0" presId="urn:microsoft.com/office/officeart/2008/layout/PictureAccentList"/>
    <dgm:cxn modelId="{897128E4-8524-4650-B9BC-FE843BF7EEAE}" type="presParOf" srcId="{7BAB05A1-1B6A-4707-A029-DBB0B0D73017}" destId="{37E1651A-067E-45D1-B135-C31112DE72DC}" srcOrd="1" destOrd="0" presId="urn:microsoft.com/office/officeart/2008/layout/PictureAccentList"/>
    <dgm:cxn modelId="{32A25725-057A-4E98-BD71-E25BD14B3EF3}" type="presParOf" srcId="{5D00F7B4-5B89-4D41-8D46-4B8357E553DF}" destId="{1BA524AE-43E4-442F-87B5-B85AA6C62D5F}" srcOrd="1" destOrd="0" presId="urn:microsoft.com/office/officeart/2008/layout/PictureAccentList"/>
    <dgm:cxn modelId="{F5B2ACCC-E1B9-40BA-838D-9018F14C328E}" type="presParOf" srcId="{1BA524AE-43E4-442F-87B5-B85AA6C62D5F}" destId="{A60B4578-65F6-4D66-995F-3C3F315491FF}" srcOrd="0" destOrd="0" presId="urn:microsoft.com/office/officeart/2008/layout/PictureAccentList"/>
    <dgm:cxn modelId="{F92DB1FF-31E6-4241-ADA9-9C397CD72893}" type="presParOf" srcId="{1BA524AE-43E4-442F-87B5-B85AA6C62D5F}" destId="{6FAC234A-66E0-4325-A42D-C1F2AC02EFD7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B0F4B4-0D61-4A98-81DA-FC9177515A01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sv-SE"/>
        </a:p>
      </dgm:t>
    </dgm:pt>
    <dgm:pt modelId="{AFC49658-06F6-4C10-91CD-FAD2B98FD7E4}">
      <dgm:prSet phldrT="[Text]"/>
      <dgm:spPr/>
      <dgm:t>
        <a:bodyPr/>
        <a:lstStyle/>
        <a:p>
          <a:r>
            <a:rPr lang="sv-SE" b="1" dirty="0" smtClean="0"/>
            <a:t>Misstanke om </a:t>
          </a:r>
          <a:r>
            <a:rPr lang="sv-SE" b="1" dirty="0" err="1" smtClean="0"/>
            <a:t>ketoacidos</a:t>
          </a:r>
          <a:endParaRPr lang="sv-SE" dirty="0"/>
        </a:p>
      </dgm:t>
    </dgm:pt>
    <dgm:pt modelId="{84D9B137-1792-40D1-8AD0-2C3BA7FA7773}" type="parTrans" cxnId="{DFA2FE9B-9423-41F5-B4D5-2FC858CE99FF}">
      <dgm:prSet/>
      <dgm:spPr/>
      <dgm:t>
        <a:bodyPr/>
        <a:lstStyle/>
        <a:p>
          <a:endParaRPr lang="sv-SE"/>
        </a:p>
      </dgm:t>
    </dgm:pt>
    <dgm:pt modelId="{01869699-419A-4515-970C-8818222FD61E}" type="sibTrans" cxnId="{DFA2FE9B-9423-41F5-B4D5-2FC858CE99FF}">
      <dgm:prSet/>
      <dgm:spPr/>
      <dgm:t>
        <a:bodyPr/>
        <a:lstStyle/>
        <a:p>
          <a:endParaRPr lang="sv-SE"/>
        </a:p>
      </dgm:t>
    </dgm:pt>
    <dgm:pt modelId="{A054F21F-908C-49A9-BAD3-3303E35C9E6A}">
      <dgm:prSet phldrT="[Text]"/>
      <dgm:spPr/>
      <dgm:t>
        <a:bodyPr/>
        <a:lstStyle/>
        <a:p>
          <a:r>
            <a:rPr lang="sv-SE" u="sng" dirty="0" smtClean="0"/>
            <a:t>Inom </a:t>
          </a:r>
          <a:r>
            <a:rPr lang="sv-SE" u="sng" dirty="0" err="1" smtClean="0"/>
            <a:t>Op</a:t>
          </a:r>
          <a:r>
            <a:rPr lang="sv-SE" u="sng" dirty="0" smtClean="0"/>
            <a:t>/IVA eller i samverkan med narkosläkare:</a:t>
          </a:r>
          <a:endParaRPr lang="sv-SE" u="sng" dirty="0"/>
        </a:p>
      </dgm:t>
    </dgm:pt>
    <dgm:pt modelId="{2D6902E8-CF40-4857-B6B9-6B12BC5B6B75}" type="parTrans" cxnId="{5AB65182-09E4-46F5-B178-2E03C35E9379}">
      <dgm:prSet/>
      <dgm:spPr/>
      <dgm:t>
        <a:bodyPr/>
        <a:lstStyle/>
        <a:p>
          <a:endParaRPr lang="sv-SE"/>
        </a:p>
      </dgm:t>
    </dgm:pt>
    <dgm:pt modelId="{E41A020B-5BCA-40F5-BEF0-4288170B0877}" type="sibTrans" cxnId="{5AB65182-09E4-46F5-B178-2E03C35E9379}">
      <dgm:prSet/>
      <dgm:spPr/>
      <dgm:t>
        <a:bodyPr/>
        <a:lstStyle/>
        <a:p>
          <a:endParaRPr lang="sv-SE"/>
        </a:p>
      </dgm:t>
    </dgm:pt>
    <dgm:pt modelId="{FE0203FD-0B44-487D-B02C-01DEA274C2AD}">
      <dgm:prSet phldrT="[Text]"/>
      <dgm:spPr/>
      <dgm:t>
        <a:bodyPr/>
        <a:lstStyle/>
        <a:p>
          <a:r>
            <a:rPr lang="sv-SE" b="1" dirty="0" smtClean="0"/>
            <a:t>Akuta operationer</a:t>
          </a:r>
          <a:endParaRPr lang="sv-SE" dirty="0"/>
        </a:p>
      </dgm:t>
    </dgm:pt>
    <dgm:pt modelId="{4C1B57BC-D2FB-442E-A389-4AB9AC4C4BA4}" type="parTrans" cxnId="{3A56B893-4558-42BB-B673-BCDB67ABF658}">
      <dgm:prSet/>
      <dgm:spPr/>
      <dgm:t>
        <a:bodyPr/>
        <a:lstStyle/>
        <a:p>
          <a:endParaRPr lang="sv-SE"/>
        </a:p>
      </dgm:t>
    </dgm:pt>
    <dgm:pt modelId="{79139CEB-EA8C-4308-8442-700B448689EB}" type="sibTrans" cxnId="{3A56B893-4558-42BB-B673-BCDB67ABF658}">
      <dgm:prSet/>
      <dgm:spPr/>
      <dgm:t>
        <a:bodyPr/>
        <a:lstStyle/>
        <a:p>
          <a:endParaRPr lang="sv-SE"/>
        </a:p>
      </dgm:t>
    </dgm:pt>
    <dgm:pt modelId="{0C1EEC29-BAED-442C-BDC0-35D56EFF753E}">
      <dgm:prSet phldrT="[Text]"/>
      <dgm:spPr/>
      <dgm:t>
        <a:bodyPr/>
        <a:lstStyle/>
        <a:p>
          <a:r>
            <a:rPr lang="sv-SE" dirty="0" smtClean="0"/>
            <a:t>Korrigera vätskebalans- och/eller elektrolytrubbning och </a:t>
          </a:r>
          <a:r>
            <a:rPr lang="sv-SE" dirty="0" err="1" smtClean="0"/>
            <a:t>ketoacidos</a:t>
          </a:r>
          <a:r>
            <a:rPr lang="sv-SE" dirty="0" smtClean="0"/>
            <a:t>. </a:t>
          </a:r>
          <a:endParaRPr lang="sv-SE" dirty="0"/>
        </a:p>
      </dgm:t>
    </dgm:pt>
    <dgm:pt modelId="{3CF79173-CAE1-4A78-ACFE-989DEE010623}" type="parTrans" cxnId="{A1CC5834-D0D3-4158-8D8D-6E3E0F484EFE}">
      <dgm:prSet/>
      <dgm:spPr/>
      <dgm:t>
        <a:bodyPr/>
        <a:lstStyle/>
        <a:p>
          <a:endParaRPr lang="sv-SE"/>
        </a:p>
      </dgm:t>
    </dgm:pt>
    <dgm:pt modelId="{05548D5B-C4CC-4246-81D9-2CEA1B6F1833}" type="sibTrans" cxnId="{A1CC5834-D0D3-4158-8D8D-6E3E0F484EFE}">
      <dgm:prSet/>
      <dgm:spPr/>
      <dgm:t>
        <a:bodyPr/>
        <a:lstStyle/>
        <a:p>
          <a:endParaRPr lang="sv-SE"/>
        </a:p>
      </dgm:t>
    </dgm:pt>
    <dgm:pt modelId="{6215AB4F-734B-4C43-B49B-5F25599D8C5D}">
      <dgm:prSet phldrT="[Text]"/>
      <dgm:spPr/>
      <dgm:t>
        <a:bodyPr/>
        <a:lstStyle/>
        <a:p>
          <a:r>
            <a:rPr lang="sv-SE" b="1" dirty="0" smtClean="0"/>
            <a:t>Större/akut operation hos svårt sjuk, instabil patient/IVA-patient</a:t>
          </a:r>
          <a:endParaRPr lang="sv-SE" dirty="0"/>
        </a:p>
      </dgm:t>
    </dgm:pt>
    <dgm:pt modelId="{11E80F6E-28D1-487A-9D0C-1E16CA6FBCB2}" type="parTrans" cxnId="{452BCFFB-E881-4540-B241-A2969690714F}">
      <dgm:prSet/>
      <dgm:spPr/>
      <dgm:t>
        <a:bodyPr/>
        <a:lstStyle/>
        <a:p>
          <a:endParaRPr lang="sv-SE"/>
        </a:p>
      </dgm:t>
    </dgm:pt>
    <dgm:pt modelId="{050F49CD-E6A6-4EAD-9033-BFA8126010C2}" type="sibTrans" cxnId="{452BCFFB-E881-4540-B241-A2969690714F}">
      <dgm:prSet/>
      <dgm:spPr/>
      <dgm:t>
        <a:bodyPr/>
        <a:lstStyle/>
        <a:p>
          <a:endParaRPr lang="sv-SE"/>
        </a:p>
      </dgm:t>
    </dgm:pt>
    <dgm:pt modelId="{3B7D8B08-CFAF-4375-91A4-7B40B440A795}">
      <dgm:prSet phldrT="[Text]"/>
      <dgm:spPr/>
      <dgm:t>
        <a:bodyPr/>
        <a:lstStyle/>
        <a:p>
          <a:r>
            <a:rPr lang="sv-SE" dirty="0" smtClean="0"/>
            <a:t>Rekommenderas att hantera glukosbalansen med kontinuerlig intravenös insulinbehandling i enlighet med de rutiner som finns inom intensivvården.</a:t>
          </a:r>
          <a:endParaRPr lang="sv-SE" dirty="0"/>
        </a:p>
      </dgm:t>
    </dgm:pt>
    <dgm:pt modelId="{46450DF3-CA24-4815-8ACA-EBEDB596EC4C}" type="parTrans" cxnId="{32117C27-6544-4662-91D5-47C4070F6905}">
      <dgm:prSet/>
      <dgm:spPr/>
      <dgm:t>
        <a:bodyPr/>
        <a:lstStyle/>
        <a:p>
          <a:endParaRPr lang="sv-SE"/>
        </a:p>
      </dgm:t>
    </dgm:pt>
    <dgm:pt modelId="{148B30E8-15CD-4FF0-836A-BCF0FEC7BBCB}" type="sibTrans" cxnId="{32117C27-6544-4662-91D5-47C4070F6905}">
      <dgm:prSet/>
      <dgm:spPr/>
      <dgm:t>
        <a:bodyPr/>
        <a:lstStyle/>
        <a:p>
          <a:endParaRPr lang="sv-SE"/>
        </a:p>
      </dgm:t>
    </dgm:pt>
    <dgm:pt modelId="{BD6EE708-79D2-483D-8A96-86AC5B286C08}">
      <dgm:prSet phldrT="[Text]"/>
      <dgm:spPr/>
      <dgm:t>
        <a:bodyPr/>
        <a:lstStyle/>
        <a:p>
          <a:r>
            <a:rPr lang="sv-SE" dirty="0" smtClean="0"/>
            <a:t>Ta </a:t>
          </a:r>
          <a:r>
            <a:rPr lang="sv-SE" dirty="0" err="1" smtClean="0"/>
            <a:t>blodgas</a:t>
          </a:r>
          <a:r>
            <a:rPr lang="sv-SE" dirty="0" smtClean="0"/>
            <a:t> och </a:t>
          </a:r>
          <a:r>
            <a:rPr lang="sv-SE" dirty="0" err="1" smtClean="0"/>
            <a:t>bedside</a:t>
          </a:r>
          <a:r>
            <a:rPr lang="sv-SE" dirty="0" smtClean="0"/>
            <a:t> blod-</a:t>
          </a:r>
          <a:r>
            <a:rPr lang="sv-SE" dirty="0" err="1" smtClean="0"/>
            <a:t>ketonvärde</a:t>
          </a:r>
          <a:r>
            <a:rPr lang="sv-SE" dirty="0" smtClean="0"/>
            <a:t> vid misstanke om </a:t>
          </a:r>
          <a:r>
            <a:rPr lang="sv-SE" dirty="0" err="1" smtClean="0"/>
            <a:t>ketoacidos</a:t>
          </a:r>
          <a:r>
            <a:rPr lang="sv-SE" dirty="0" smtClean="0"/>
            <a:t>.</a:t>
          </a:r>
          <a:br>
            <a:rPr lang="sv-SE" dirty="0" smtClean="0"/>
          </a:br>
          <a:r>
            <a:rPr lang="sv-SE" dirty="0" smtClean="0"/>
            <a:t>Till exempel vid p-glukos &gt;15 </a:t>
          </a:r>
          <a:r>
            <a:rPr lang="sv-SE" dirty="0" err="1" smtClean="0"/>
            <a:t>mmol</a:t>
          </a:r>
          <a:r>
            <a:rPr lang="sv-SE" dirty="0" smtClean="0"/>
            <a:t>/L, eller om patienten inte haft uppehåll med SGLT-2 hämmare inför operation. </a:t>
          </a:r>
          <a:endParaRPr lang="sv-SE" dirty="0"/>
        </a:p>
      </dgm:t>
    </dgm:pt>
    <dgm:pt modelId="{0984CA39-8E76-4BF8-A18E-3FB924AA7C6E}" type="parTrans" cxnId="{B065D1E5-81A5-4A8D-955D-0DA89A8B5C63}">
      <dgm:prSet/>
      <dgm:spPr/>
      <dgm:t>
        <a:bodyPr/>
        <a:lstStyle/>
        <a:p>
          <a:endParaRPr lang="sv-SE"/>
        </a:p>
      </dgm:t>
    </dgm:pt>
    <dgm:pt modelId="{722484BD-A17B-4207-A922-DA2B18AC7F01}" type="sibTrans" cxnId="{B065D1E5-81A5-4A8D-955D-0DA89A8B5C63}">
      <dgm:prSet/>
      <dgm:spPr/>
      <dgm:t>
        <a:bodyPr/>
        <a:lstStyle/>
        <a:p>
          <a:endParaRPr lang="sv-SE"/>
        </a:p>
      </dgm:t>
    </dgm:pt>
    <dgm:pt modelId="{475DD799-F74B-408B-BFB4-75F6655C9C85}">
      <dgm:prSet phldrT="[Text]"/>
      <dgm:spPr/>
      <dgm:t>
        <a:bodyPr/>
        <a:lstStyle/>
        <a:p>
          <a:r>
            <a:rPr lang="sv-SE" dirty="0" smtClean="0"/>
            <a:t>Om </a:t>
          </a:r>
          <a:r>
            <a:rPr lang="sv-SE" dirty="0" err="1" smtClean="0"/>
            <a:t>blodketon</a:t>
          </a:r>
          <a:r>
            <a:rPr lang="sv-SE" dirty="0" smtClean="0"/>
            <a:t>-nivå överstiger 1,5 </a:t>
          </a:r>
          <a:r>
            <a:rPr lang="sv-SE" dirty="0" err="1" smtClean="0"/>
            <a:t>mmol</a:t>
          </a:r>
          <a:r>
            <a:rPr lang="sv-SE" dirty="0" smtClean="0"/>
            <a:t>/L – överväg att avstå </a:t>
          </a:r>
          <a:r>
            <a:rPr lang="sv-SE" dirty="0" err="1" smtClean="0"/>
            <a:t>elektiv</a:t>
          </a:r>
          <a:r>
            <a:rPr lang="sv-SE" dirty="0" smtClean="0"/>
            <a:t> kirurgi.</a:t>
          </a:r>
          <a:endParaRPr lang="sv-SE" dirty="0"/>
        </a:p>
      </dgm:t>
    </dgm:pt>
    <dgm:pt modelId="{8E30EBEE-C568-4A96-8FB4-C72D2600C46D}" type="parTrans" cxnId="{0238875A-0015-483D-ABFF-CD234BA162ED}">
      <dgm:prSet/>
      <dgm:spPr/>
      <dgm:t>
        <a:bodyPr/>
        <a:lstStyle/>
        <a:p>
          <a:endParaRPr lang="sv-SE"/>
        </a:p>
      </dgm:t>
    </dgm:pt>
    <dgm:pt modelId="{5F6FA2F9-C09D-4632-B763-E966D65EE9DD}" type="sibTrans" cxnId="{0238875A-0015-483D-ABFF-CD234BA162ED}">
      <dgm:prSet/>
      <dgm:spPr/>
      <dgm:t>
        <a:bodyPr/>
        <a:lstStyle/>
        <a:p>
          <a:endParaRPr lang="sv-SE"/>
        </a:p>
      </dgm:t>
    </dgm:pt>
    <dgm:pt modelId="{D78797A9-C0FD-4511-9B3B-540E5790BE24}">
      <dgm:prSet phldrT="[Text]"/>
      <dgm:spPr/>
      <dgm:t>
        <a:bodyPr/>
        <a:lstStyle/>
        <a:p>
          <a:r>
            <a:rPr lang="sv-SE" dirty="0" smtClean="0"/>
            <a:t>Förhöjt P-glukos är INTE kontraindicerande för akut operation. </a:t>
          </a:r>
          <a:endParaRPr lang="sv-SE" dirty="0"/>
        </a:p>
      </dgm:t>
    </dgm:pt>
    <dgm:pt modelId="{3971BDD8-F846-4FCE-8535-2567AA5357AD}" type="parTrans" cxnId="{EDB5BD20-1181-4101-9D61-6441F59B55DA}">
      <dgm:prSet/>
      <dgm:spPr/>
      <dgm:t>
        <a:bodyPr/>
        <a:lstStyle/>
        <a:p>
          <a:endParaRPr lang="sv-SE"/>
        </a:p>
      </dgm:t>
    </dgm:pt>
    <dgm:pt modelId="{69F4424C-65A7-4E10-B75F-96926BF0C1F1}" type="sibTrans" cxnId="{EDB5BD20-1181-4101-9D61-6441F59B55DA}">
      <dgm:prSet/>
      <dgm:spPr/>
      <dgm:t>
        <a:bodyPr/>
        <a:lstStyle/>
        <a:p>
          <a:endParaRPr lang="sv-SE"/>
        </a:p>
      </dgm:t>
    </dgm:pt>
    <dgm:pt modelId="{B8BE7084-49FF-4AAF-BF12-3B4024C43FC3}" type="pres">
      <dgm:prSet presAssocID="{42B0F4B4-0D61-4A98-81DA-FC9177515A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F380D98F-6A8C-406C-BE74-58BB09DFA94A}" type="pres">
      <dgm:prSet presAssocID="{AFC49658-06F6-4C10-91CD-FAD2B98FD7E4}" presName="linNode" presStyleCnt="0"/>
      <dgm:spPr/>
    </dgm:pt>
    <dgm:pt modelId="{BA7C4B3F-5F82-4E8F-8A8D-B8504C48094A}" type="pres">
      <dgm:prSet presAssocID="{AFC49658-06F6-4C10-91CD-FAD2B98FD7E4}" presName="parentText" presStyleLbl="node1" presStyleIdx="0" presStyleCnt="3" custScaleX="68549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1FE2D93-012E-4E13-B385-E46451715C63}" type="pres">
      <dgm:prSet presAssocID="{AFC49658-06F6-4C10-91CD-FAD2B98FD7E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64DD994-6D23-4810-A5DE-FFA41275F3E0}" type="pres">
      <dgm:prSet presAssocID="{01869699-419A-4515-970C-8818222FD61E}" presName="sp" presStyleCnt="0"/>
      <dgm:spPr/>
    </dgm:pt>
    <dgm:pt modelId="{798BF19D-0633-4116-884B-8BF829F7DED5}" type="pres">
      <dgm:prSet presAssocID="{FE0203FD-0B44-487D-B02C-01DEA274C2AD}" presName="linNode" presStyleCnt="0"/>
      <dgm:spPr/>
    </dgm:pt>
    <dgm:pt modelId="{34DD9DF1-2D64-4B07-A9D3-CC400F5BCD33}" type="pres">
      <dgm:prSet presAssocID="{FE0203FD-0B44-487D-B02C-01DEA274C2AD}" presName="parentText" presStyleLbl="node1" presStyleIdx="1" presStyleCnt="3" custScaleX="68549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71CE7C1-65CC-496B-BA4E-AFDEDE172B4D}" type="pres">
      <dgm:prSet presAssocID="{FE0203FD-0B44-487D-B02C-01DEA274C2A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64C583F-26E1-49CE-8383-FB3009A7CE57}" type="pres">
      <dgm:prSet presAssocID="{79139CEB-EA8C-4308-8442-700B448689EB}" presName="sp" presStyleCnt="0"/>
      <dgm:spPr/>
    </dgm:pt>
    <dgm:pt modelId="{8F224A1D-166A-4336-B372-480D76941424}" type="pres">
      <dgm:prSet presAssocID="{6215AB4F-734B-4C43-B49B-5F25599D8C5D}" presName="linNode" presStyleCnt="0"/>
      <dgm:spPr/>
    </dgm:pt>
    <dgm:pt modelId="{40D90710-3652-43A0-BA73-10C6E350997C}" type="pres">
      <dgm:prSet presAssocID="{6215AB4F-734B-4C43-B49B-5F25599D8C5D}" presName="parentText" presStyleLbl="node1" presStyleIdx="2" presStyleCnt="3" custScaleX="68549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9247F4E-7321-4500-94D1-F91CBA82601A}" type="pres">
      <dgm:prSet presAssocID="{6215AB4F-734B-4C43-B49B-5F25599D8C5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9AFCFF0-B883-48B8-BF14-C04BEF2CD199}" type="presOf" srcId="{AFC49658-06F6-4C10-91CD-FAD2B98FD7E4}" destId="{BA7C4B3F-5F82-4E8F-8A8D-B8504C48094A}" srcOrd="0" destOrd="0" presId="urn:microsoft.com/office/officeart/2005/8/layout/vList5"/>
    <dgm:cxn modelId="{DFA2FE9B-9423-41F5-B4D5-2FC858CE99FF}" srcId="{42B0F4B4-0D61-4A98-81DA-FC9177515A01}" destId="{AFC49658-06F6-4C10-91CD-FAD2B98FD7E4}" srcOrd="0" destOrd="0" parTransId="{84D9B137-1792-40D1-8AD0-2C3BA7FA7773}" sibTransId="{01869699-419A-4515-970C-8818222FD61E}"/>
    <dgm:cxn modelId="{3A56B893-4558-42BB-B673-BCDB67ABF658}" srcId="{42B0F4B4-0D61-4A98-81DA-FC9177515A01}" destId="{FE0203FD-0B44-487D-B02C-01DEA274C2AD}" srcOrd="1" destOrd="0" parTransId="{4C1B57BC-D2FB-442E-A389-4AB9AC4C4BA4}" sibTransId="{79139CEB-EA8C-4308-8442-700B448689EB}"/>
    <dgm:cxn modelId="{452BCFFB-E881-4540-B241-A2969690714F}" srcId="{42B0F4B4-0D61-4A98-81DA-FC9177515A01}" destId="{6215AB4F-734B-4C43-B49B-5F25599D8C5D}" srcOrd="2" destOrd="0" parTransId="{11E80F6E-28D1-487A-9D0C-1E16CA6FBCB2}" sibTransId="{050F49CD-E6A6-4EAD-9033-BFA8126010C2}"/>
    <dgm:cxn modelId="{EDB5BD20-1181-4101-9D61-6441F59B55DA}" srcId="{FE0203FD-0B44-487D-B02C-01DEA274C2AD}" destId="{D78797A9-C0FD-4511-9B3B-540E5790BE24}" srcOrd="1" destOrd="0" parTransId="{3971BDD8-F846-4FCE-8535-2567AA5357AD}" sibTransId="{69F4424C-65A7-4E10-B75F-96926BF0C1F1}"/>
    <dgm:cxn modelId="{A1CC5834-D0D3-4158-8D8D-6E3E0F484EFE}" srcId="{FE0203FD-0B44-487D-B02C-01DEA274C2AD}" destId="{0C1EEC29-BAED-442C-BDC0-35D56EFF753E}" srcOrd="0" destOrd="0" parTransId="{3CF79173-CAE1-4A78-ACFE-989DEE010623}" sibTransId="{05548D5B-C4CC-4246-81D9-2CEA1B6F1833}"/>
    <dgm:cxn modelId="{D246ABCD-2BE7-4C5B-AA22-D0C84C038F3B}" type="presOf" srcId="{42B0F4B4-0D61-4A98-81DA-FC9177515A01}" destId="{B8BE7084-49FF-4AAF-BF12-3B4024C43FC3}" srcOrd="0" destOrd="0" presId="urn:microsoft.com/office/officeart/2005/8/layout/vList5"/>
    <dgm:cxn modelId="{B065D1E5-81A5-4A8D-955D-0DA89A8B5C63}" srcId="{AFC49658-06F6-4C10-91CD-FAD2B98FD7E4}" destId="{BD6EE708-79D2-483D-8A96-86AC5B286C08}" srcOrd="1" destOrd="0" parTransId="{0984CA39-8E76-4BF8-A18E-3FB924AA7C6E}" sibTransId="{722484BD-A17B-4207-A922-DA2B18AC7F01}"/>
    <dgm:cxn modelId="{C46DA590-FB4B-4ED4-BB28-BBB1BE409E1C}" type="presOf" srcId="{FE0203FD-0B44-487D-B02C-01DEA274C2AD}" destId="{34DD9DF1-2D64-4B07-A9D3-CC400F5BCD33}" srcOrd="0" destOrd="0" presId="urn:microsoft.com/office/officeart/2005/8/layout/vList5"/>
    <dgm:cxn modelId="{7F8DA80F-97D6-4F9C-8F0D-F97E93CA07DE}" type="presOf" srcId="{BD6EE708-79D2-483D-8A96-86AC5B286C08}" destId="{01FE2D93-012E-4E13-B385-E46451715C63}" srcOrd="0" destOrd="1" presId="urn:microsoft.com/office/officeart/2005/8/layout/vList5"/>
    <dgm:cxn modelId="{A1F241AF-91DF-48E2-B061-46351528B9E0}" type="presOf" srcId="{0C1EEC29-BAED-442C-BDC0-35D56EFF753E}" destId="{A71CE7C1-65CC-496B-BA4E-AFDEDE172B4D}" srcOrd="0" destOrd="0" presId="urn:microsoft.com/office/officeart/2005/8/layout/vList5"/>
    <dgm:cxn modelId="{2495042B-5C15-4844-B125-4072868CAECF}" type="presOf" srcId="{A054F21F-908C-49A9-BAD3-3303E35C9E6A}" destId="{01FE2D93-012E-4E13-B385-E46451715C63}" srcOrd="0" destOrd="0" presId="urn:microsoft.com/office/officeart/2005/8/layout/vList5"/>
    <dgm:cxn modelId="{A9D7319E-C2AD-4CFB-97E0-5F2942CF8BCC}" type="presOf" srcId="{6215AB4F-734B-4C43-B49B-5F25599D8C5D}" destId="{40D90710-3652-43A0-BA73-10C6E350997C}" srcOrd="0" destOrd="0" presId="urn:microsoft.com/office/officeart/2005/8/layout/vList5"/>
    <dgm:cxn modelId="{A874E784-8337-421E-863E-DE43AA2B8CAE}" type="presOf" srcId="{D78797A9-C0FD-4511-9B3B-540E5790BE24}" destId="{A71CE7C1-65CC-496B-BA4E-AFDEDE172B4D}" srcOrd="0" destOrd="1" presId="urn:microsoft.com/office/officeart/2005/8/layout/vList5"/>
    <dgm:cxn modelId="{126A8D7B-2D05-4967-B2EE-B21D2B31A6FE}" type="presOf" srcId="{3B7D8B08-CFAF-4375-91A4-7B40B440A795}" destId="{A9247F4E-7321-4500-94D1-F91CBA82601A}" srcOrd="0" destOrd="0" presId="urn:microsoft.com/office/officeart/2005/8/layout/vList5"/>
    <dgm:cxn modelId="{0238875A-0015-483D-ABFF-CD234BA162ED}" srcId="{AFC49658-06F6-4C10-91CD-FAD2B98FD7E4}" destId="{475DD799-F74B-408B-BFB4-75F6655C9C85}" srcOrd="2" destOrd="0" parTransId="{8E30EBEE-C568-4A96-8FB4-C72D2600C46D}" sibTransId="{5F6FA2F9-C09D-4632-B763-E966D65EE9DD}"/>
    <dgm:cxn modelId="{80EC0EDD-9648-4976-82B7-55242E892C6D}" type="presOf" srcId="{475DD799-F74B-408B-BFB4-75F6655C9C85}" destId="{01FE2D93-012E-4E13-B385-E46451715C63}" srcOrd="0" destOrd="2" presId="urn:microsoft.com/office/officeart/2005/8/layout/vList5"/>
    <dgm:cxn modelId="{32117C27-6544-4662-91D5-47C4070F6905}" srcId="{6215AB4F-734B-4C43-B49B-5F25599D8C5D}" destId="{3B7D8B08-CFAF-4375-91A4-7B40B440A795}" srcOrd="0" destOrd="0" parTransId="{46450DF3-CA24-4815-8ACA-EBEDB596EC4C}" sibTransId="{148B30E8-15CD-4FF0-836A-BCF0FEC7BBCB}"/>
    <dgm:cxn modelId="{5AB65182-09E4-46F5-B178-2E03C35E9379}" srcId="{AFC49658-06F6-4C10-91CD-FAD2B98FD7E4}" destId="{A054F21F-908C-49A9-BAD3-3303E35C9E6A}" srcOrd="0" destOrd="0" parTransId="{2D6902E8-CF40-4857-B6B9-6B12BC5B6B75}" sibTransId="{E41A020B-5BCA-40F5-BEF0-4288170B0877}"/>
    <dgm:cxn modelId="{B0773D6A-BFEB-4FF8-9639-5CF6FB2B6865}" type="presParOf" srcId="{B8BE7084-49FF-4AAF-BF12-3B4024C43FC3}" destId="{F380D98F-6A8C-406C-BE74-58BB09DFA94A}" srcOrd="0" destOrd="0" presId="urn:microsoft.com/office/officeart/2005/8/layout/vList5"/>
    <dgm:cxn modelId="{63D4AD89-E306-448F-95D7-D313883B3F6D}" type="presParOf" srcId="{F380D98F-6A8C-406C-BE74-58BB09DFA94A}" destId="{BA7C4B3F-5F82-4E8F-8A8D-B8504C48094A}" srcOrd="0" destOrd="0" presId="urn:microsoft.com/office/officeart/2005/8/layout/vList5"/>
    <dgm:cxn modelId="{CE3EF91E-AF62-4293-8319-8592CF5F519A}" type="presParOf" srcId="{F380D98F-6A8C-406C-BE74-58BB09DFA94A}" destId="{01FE2D93-012E-4E13-B385-E46451715C63}" srcOrd="1" destOrd="0" presId="urn:microsoft.com/office/officeart/2005/8/layout/vList5"/>
    <dgm:cxn modelId="{38BA755B-7DB4-4EDC-ABD0-3A004A11BB0D}" type="presParOf" srcId="{B8BE7084-49FF-4AAF-BF12-3B4024C43FC3}" destId="{764DD994-6D23-4810-A5DE-FFA41275F3E0}" srcOrd="1" destOrd="0" presId="urn:microsoft.com/office/officeart/2005/8/layout/vList5"/>
    <dgm:cxn modelId="{9256ED2A-64EF-493A-9377-52DF5BEB6467}" type="presParOf" srcId="{B8BE7084-49FF-4AAF-BF12-3B4024C43FC3}" destId="{798BF19D-0633-4116-884B-8BF829F7DED5}" srcOrd="2" destOrd="0" presId="urn:microsoft.com/office/officeart/2005/8/layout/vList5"/>
    <dgm:cxn modelId="{696A427D-788F-4DF6-AE15-A66E06100934}" type="presParOf" srcId="{798BF19D-0633-4116-884B-8BF829F7DED5}" destId="{34DD9DF1-2D64-4B07-A9D3-CC400F5BCD33}" srcOrd="0" destOrd="0" presId="urn:microsoft.com/office/officeart/2005/8/layout/vList5"/>
    <dgm:cxn modelId="{816659B1-F622-42B4-9293-32AF10A420A2}" type="presParOf" srcId="{798BF19D-0633-4116-884B-8BF829F7DED5}" destId="{A71CE7C1-65CC-496B-BA4E-AFDEDE172B4D}" srcOrd="1" destOrd="0" presId="urn:microsoft.com/office/officeart/2005/8/layout/vList5"/>
    <dgm:cxn modelId="{8CF08DD2-C84E-4BB6-B0B0-8B8385638F7D}" type="presParOf" srcId="{B8BE7084-49FF-4AAF-BF12-3B4024C43FC3}" destId="{464C583F-26E1-49CE-8383-FB3009A7CE57}" srcOrd="3" destOrd="0" presId="urn:microsoft.com/office/officeart/2005/8/layout/vList5"/>
    <dgm:cxn modelId="{BC56B4BC-D788-4955-9134-A24D66BD9314}" type="presParOf" srcId="{B8BE7084-49FF-4AAF-BF12-3B4024C43FC3}" destId="{8F224A1D-166A-4336-B372-480D76941424}" srcOrd="4" destOrd="0" presId="urn:microsoft.com/office/officeart/2005/8/layout/vList5"/>
    <dgm:cxn modelId="{704C17C3-479F-4C58-A447-52B381D1FCBF}" type="presParOf" srcId="{8F224A1D-166A-4336-B372-480D76941424}" destId="{40D90710-3652-43A0-BA73-10C6E350997C}" srcOrd="0" destOrd="0" presId="urn:microsoft.com/office/officeart/2005/8/layout/vList5"/>
    <dgm:cxn modelId="{ACF6DF6A-6F31-407F-BDF7-EAE883C1922D}" type="presParOf" srcId="{8F224A1D-166A-4336-B372-480D76941424}" destId="{A9247F4E-7321-4500-94D1-F91CBA82601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D78856-1295-4A33-ABD2-3FAF922E51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sv-SE"/>
        </a:p>
      </dgm:t>
    </dgm:pt>
    <dgm:pt modelId="{99B2D218-5DA5-4B7E-B0E5-44A729C4F86B}">
      <dgm:prSet phldrT="[Text]"/>
      <dgm:spPr/>
      <dgm:t>
        <a:bodyPr/>
        <a:lstStyle/>
        <a:p>
          <a:r>
            <a:rPr lang="sv-SE" dirty="0" smtClean="0"/>
            <a:t>P-glukos &gt;10 </a:t>
          </a:r>
          <a:r>
            <a:rPr lang="sv-SE" dirty="0" err="1" smtClean="0"/>
            <a:t>mmol</a:t>
          </a:r>
          <a:r>
            <a:rPr lang="sv-SE" dirty="0" smtClean="0"/>
            <a:t>/L: 4 E </a:t>
          </a:r>
          <a:r>
            <a:rPr lang="sv-SE" dirty="0" err="1" smtClean="0"/>
            <a:t>Lispro</a:t>
          </a:r>
          <a:r>
            <a:rPr lang="sv-SE" dirty="0" smtClean="0"/>
            <a:t> </a:t>
          </a:r>
          <a:r>
            <a:rPr lang="sv-SE" dirty="0" err="1" smtClean="0"/>
            <a:t>sc</a:t>
          </a:r>
          <a:r>
            <a:rPr lang="sv-SE" dirty="0" smtClean="0"/>
            <a:t> </a:t>
          </a:r>
          <a:endParaRPr lang="sv-SE" dirty="0"/>
        </a:p>
      </dgm:t>
    </dgm:pt>
    <dgm:pt modelId="{FD6956AD-3415-4305-9823-40ACA379355D}" type="parTrans" cxnId="{C0475156-E656-4D4A-8CEC-7756BD5095A9}">
      <dgm:prSet/>
      <dgm:spPr/>
      <dgm:t>
        <a:bodyPr/>
        <a:lstStyle/>
        <a:p>
          <a:endParaRPr lang="sv-SE"/>
        </a:p>
      </dgm:t>
    </dgm:pt>
    <dgm:pt modelId="{0A3A6C9E-DB3A-456D-B579-93A85EAF577B}" type="sibTrans" cxnId="{C0475156-E656-4D4A-8CEC-7756BD5095A9}">
      <dgm:prSet/>
      <dgm:spPr/>
      <dgm:t>
        <a:bodyPr/>
        <a:lstStyle/>
        <a:p>
          <a:endParaRPr lang="sv-SE"/>
        </a:p>
      </dgm:t>
    </dgm:pt>
    <dgm:pt modelId="{1138EBE3-BC05-4DB2-86F8-1276F040BC53}">
      <dgm:prSet phldrT="[Text]"/>
      <dgm:spPr/>
      <dgm:t>
        <a:bodyPr/>
        <a:lstStyle/>
        <a:p>
          <a:r>
            <a:rPr lang="sv-SE" dirty="0" smtClean="0"/>
            <a:t>P-glukos &gt;15 </a:t>
          </a:r>
          <a:r>
            <a:rPr lang="sv-SE" dirty="0" err="1" smtClean="0"/>
            <a:t>mmol</a:t>
          </a:r>
          <a:r>
            <a:rPr lang="sv-SE" dirty="0" smtClean="0"/>
            <a:t>/L: 6 E </a:t>
          </a:r>
          <a:r>
            <a:rPr lang="sv-SE" dirty="0" err="1" smtClean="0"/>
            <a:t>Lispro</a:t>
          </a:r>
          <a:r>
            <a:rPr lang="sv-SE" dirty="0" smtClean="0"/>
            <a:t> </a:t>
          </a:r>
          <a:r>
            <a:rPr lang="sv-SE" dirty="0" err="1" smtClean="0"/>
            <a:t>sc</a:t>
          </a:r>
          <a:r>
            <a:rPr lang="sv-SE" dirty="0" smtClean="0"/>
            <a:t> </a:t>
          </a:r>
          <a:endParaRPr lang="sv-SE" dirty="0"/>
        </a:p>
      </dgm:t>
    </dgm:pt>
    <dgm:pt modelId="{31BEB1DC-2CBC-4B51-993E-3CD3230B8CA4}" type="parTrans" cxnId="{89AAA7E7-56EA-411B-B176-83E0FE45CA1C}">
      <dgm:prSet/>
      <dgm:spPr/>
      <dgm:t>
        <a:bodyPr/>
        <a:lstStyle/>
        <a:p>
          <a:endParaRPr lang="sv-SE"/>
        </a:p>
      </dgm:t>
    </dgm:pt>
    <dgm:pt modelId="{A075C5C2-31A8-442D-B3E6-276433D6BB0B}" type="sibTrans" cxnId="{89AAA7E7-56EA-411B-B176-83E0FE45CA1C}">
      <dgm:prSet/>
      <dgm:spPr/>
      <dgm:t>
        <a:bodyPr/>
        <a:lstStyle/>
        <a:p>
          <a:endParaRPr lang="sv-SE"/>
        </a:p>
      </dgm:t>
    </dgm:pt>
    <dgm:pt modelId="{61BA2452-4A77-4386-A83A-68757FDD3747}">
      <dgm:prSet phldrT="[Text]"/>
      <dgm:spPr/>
      <dgm:t>
        <a:bodyPr/>
        <a:lstStyle/>
        <a:p>
          <a:r>
            <a:rPr lang="sv-SE" dirty="0" smtClean="0"/>
            <a:t>P-glukos &gt;20 </a:t>
          </a:r>
          <a:r>
            <a:rPr lang="sv-SE" dirty="0" err="1" smtClean="0"/>
            <a:t>mmol</a:t>
          </a:r>
          <a:r>
            <a:rPr lang="sv-SE" dirty="0" smtClean="0"/>
            <a:t>/L: 8 E </a:t>
          </a:r>
          <a:r>
            <a:rPr lang="sv-SE" dirty="0" err="1" smtClean="0"/>
            <a:t>Lispro</a:t>
          </a:r>
          <a:r>
            <a:rPr lang="sv-SE" dirty="0" smtClean="0"/>
            <a:t> </a:t>
          </a:r>
          <a:r>
            <a:rPr lang="sv-SE" dirty="0" err="1" smtClean="0"/>
            <a:t>sc</a:t>
          </a:r>
          <a:r>
            <a:rPr lang="sv-SE" dirty="0" smtClean="0"/>
            <a:t> </a:t>
          </a:r>
          <a:endParaRPr lang="sv-SE" dirty="0"/>
        </a:p>
      </dgm:t>
    </dgm:pt>
    <dgm:pt modelId="{8F8F0228-C145-41D8-9D1E-BE40D9DDBAEC}" type="parTrans" cxnId="{00D7055B-B9C8-4557-ADBD-7296CBB0FD78}">
      <dgm:prSet/>
      <dgm:spPr/>
      <dgm:t>
        <a:bodyPr/>
        <a:lstStyle/>
        <a:p>
          <a:endParaRPr lang="sv-SE"/>
        </a:p>
      </dgm:t>
    </dgm:pt>
    <dgm:pt modelId="{10C844F4-1721-4DEE-A845-8EF27BFD743A}" type="sibTrans" cxnId="{00D7055B-B9C8-4557-ADBD-7296CBB0FD78}">
      <dgm:prSet/>
      <dgm:spPr/>
      <dgm:t>
        <a:bodyPr/>
        <a:lstStyle/>
        <a:p>
          <a:endParaRPr lang="sv-SE"/>
        </a:p>
      </dgm:t>
    </dgm:pt>
    <dgm:pt modelId="{158EE8B6-2A40-4470-8DC6-EA695A1EBFD0}" type="pres">
      <dgm:prSet presAssocID="{B0D78856-1295-4A33-ABD2-3FAF922E51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sv-SE"/>
        </a:p>
      </dgm:t>
    </dgm:pt>
    <dgm:pt modelId="{68133948-32F8-4672-8943-7D71EFB4FB6C}" type="pres">
      <dgm:prSet presAssocID="{B0D78856-1295-4A33-ABD2-3FAF922E5180}" presName="Name1" presStyleCnt="0"/>
      <dgm:spPr/>
    </dgm:pt>
    <dgm:pt modelId="{1F76693A-1EAF-416C-AD65-7B792DF87FB6}" type="pres">
      <dgm:prSet presAssocID="{B0D78856-1295-4A33-ABD2-3FAF922E5180}" presName="cycle" presStyleCnt="0"/>
      <dgm:spPr/>
    </dgm:pt>
    <dgm:pt modelId="{2FCE6CBE-6E14-4BED-87FE-81BC9331830C}" type="pres">
      <dgm:prSet presAssocID="{B0D78856-1295-4A33-ABD2-3FAF922E5180}" presName="srcNode" presStyleLbl="node1" presStyleIdx="0" presStyleCnt="3"/>
      <dgm:spPr/>
    </dgm:pt>
    <dgm:pt modelId="{7343C2DD-E85A-4B6D-9173-B77CE891C03E}" type="pres">
      <dgm:prSet presAssocID="{B0D78856-1295-4A33-ABD2-3FAF922E5180}" presName="conn" presStyleLbl="parChTrans1D2" presStyleIdx="0" presStyleCnt="1"/>
      <dgm:spPr/>
      <dgm:t>
        <a:bodyPr/>
        <a:lstStyle/>
        <a:p>
          <a:endParaRPr lang="sv-SE"/>
        </a:p>
      </dgm:t>
    </dgm:pt>
    <dgm:pt modelId="{A5FC4FAB-8D08-4BF4-BB7F-F8D07A15675A}" type="pres">
      <dgm:prSet presAssocID="{B0D78856-1295-4A33-ABD2-3FAF922E5180}" presName="extraNode" presStyleLbl="node1" presStyleIdx="0" presStyleCnt="3"/>
      <dgm:spPr/>
    </dgm:pt>
    <dgm:pt modelId="{67120630-A195-47F5-9003-9C29FCA8D662}" type="pres">
      <dgm:prSet presAssocID="{B0D78856-1295-4A33-ABD2-3FAF922E5180}" presName="dstNode" presStyleLbl="node1" presStyleIdx="0" presStyleCnt="3"/>
      <dgm:spPr/>
    </dgm:pt>
    <dgm:pt modelId="{03E5560E-EFAD-483A-91DA-E3866DA619C6}" type="pres">
      <dgm:prSet presAssocID="{99B2D218-5DA5-4B7E-B0E5-44A729C4F86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EB45273-74B6-44AE-AF78-796D8DE8E2F2}" type="pres">
      <dgm:prSet presAssocID="{99B2D218-5DA5-4B7E-B0E5-44A729C4F86B}" presName="accent_1" presStyleCnt="0"/>
      <dgm:spPr/>
    </dgm:pt>
    <dgm:pt modelId="{772F48B7-EED4-475A-951B-753537EA6BA6}" type="pres">
      <dgm:prSet presAssocID="{99B2D218-5DA5-4B7E-B0E5-44A729C4F86B}" presName="accentRepeatNode" presStyleLbl="solidFgAcc1" presStyleIdx="0" presStyleCnt="3"/>
      <dgm:spPr/>
    </dgm:pt>
    <dgm:pt modelId="{DAFF774D-6AC3-4B25-B8F6-49F83082C7EA}" type="pres">
      <dgm:prSet presAssocID="{1138EBE3-BC05-4DB2-86F8-1276F040BC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E0A5946-CA76-4675-BCF3-3001C16093A3}" type="pres">
      <dgm:prSet presAssocID="{1138EBE3-BC05-4DB2-86F8-1276F040BC53}" presName="accent_2" presStyleCnt="0"/>
      <dgm:spPr/>
    </dgm:pt>
    <dgm:pt modelId="{5D2D4CA9-F2B5-489C-8811-706B59B42BCD}" type="pres">
      <dgm:prSet presAssocID="{1138EBE3-BC05-4DB2-86F8-1276F040BC53}" presName="accentRepeatNode" presStyleLbl="solidFgAcc1" presStyleIdx="1" presStyleCnt="3"/>
      <dgm:spPr/>
    </dgm:pt>
    <dgm:pt modelId="{7C074EEA-2212-45BB-872E-6E2AA88B9237}" type="pres">
      <dgm:prSet presAssocID="{61BA2452-4A77-4386-A83A-68757FDD374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80C6769-4093-4D26-94AC-5A011A0F77D9}" type="pres">
      <dgm:prSet presAssocID="{61BA2452-4A77-4386-A83A-68757FDD3747}" presName="accent_3" presStyleCnt="0"/>
      <dgm:spPr/>
    </dgm:pt>
    <dgm:pt modelId="{D396FA7D-511D-41EA-A6A0-FCDF8CF68C46}" type="pres">
      <dgm:prSet presAssocID="{61BA2452-4A77-4386-A83A-68757FDD3747}" presName="accentRepeatNode" presStyleLbl="solidFgAcc1" presStyleIdx="2" presStyleCnt="3"/>
      <dgm:spPr/>
    </dgm:pt>
  </dgm:ptLst>
  <dgm:cxnLst>
    <dgm:cxn modelId="{FF3C7944-2FDE-470D-BAFB-F2CED22E65BC}" type="presOf" srcId="{1138EBE3-BC05-4DB2-86F8-1276F040BC53}" destId="{DAFF774D-6AC3-4B25-B8F6-49F83082C7EA}" srcOrd="0" destOrd="0" presId="urn:microsoft.com/office/officeart/2008/layout/VerticalCurvedList"/>
    <dgm:cxn modelId="{C0475156-E656-4D4A-8CEC-7756BD5095A9}" srcId="{B0D78856-1295-4A33-ABD2-3FAF922E5180}" destId="{99B2D218-5DA5-4B7E-B0E5-44A729C4F86B}" srcOrd="0" destOrd="0" parTransId="{FD6956AD-3415-4305-9823-40ACA379355D}" sibTransId="{0A3A6C9E-DB3A-456D-B579-93A85EAF577B}"/>
    <dgm:cxn modelId="{97A5D451-1B15-48A8-9117-5E81D9A0A19D}" type="presOf" srcId="{99B2D218-5DA5-4B7E-B0E5-44A729C4F86B}" destId="{03E5560E-EFAD-483A-91DA-E3866DA619C6}" srcOrd="0" destOrd="0" presId="urn:microsoft.com/office/officeart/2008/layout/VerticalCurvedList"/>
    <dgm:cxn modelId="{D7A643DA-2DAC-45BB-A890-D41DB85776C5}" type="presOf" srcId="{B0D78856-1295-4A33-ABD2-3FAF922E5180}" destId="{158EE8B6-2A40-4470-8DC6-EA695A1EBFD0}" srcOrd="0" destOrd="0" presId="urn:microsoft.com/office/officeart/2008/layout/VerticalCurvedList"/>
    <dgm:cxn modelId="{92281404-001A-403E-BD84-CEB831469A99}" type="presOf" srcId="{61BA2452-4A77-4386-A83A-68757FDD3747}" destId="{7C074EEA-2212-45BB-872E-6E2AA88B9237}" srcOrd="0" destOrd="0" presId="urn:microsoft.com/office/officeart/2008/layout/VerticalCurvedList"/>
    <dgm:cxn modelId="{00D7055B-B9C8-4557-ADBD-7296CBB0FD78}" srcId="{B0D78856-1295-4A33-ABD2-3FAF922E5180}" destId="{61BA2452-4A77-4386-A83A-68757FDD3747}" srcOrd="2" destOrd="0" parTransId="{8F8F0228-C145-41D8-9D1E-BE40D9DDBAEC}" sibTransId="{10C844F4-1721-4DEE-A845-8EF27BFD743A}"/>
    <dgm:cxn modelId="{89AAA7E7-56EA-411B-B176-83E0FE45CA1C}" srcId="{B0D78856-1295-4A33-ABD2-3FAF922E5180}" destId="{1138EBE3-BC05-4DB2-86F8-1276F040BC53}" srcOrd="1" destOrd="0" parTransId="{31BEB1DC-2CBC-4B51-993E-3CD3230B8CA4}" sibTransId="{A075C5C2-31A8-442D-B3E6-276433D6BB0B}"/>
    <dgm:cxn modelId="{FB9C7FAD-9710-4823-B66A-58A75C245373}" type="presOf" srcId="{0A3A6C9E-DB3A-456D-B579-93A85EAF577B}" destId="{7343C2DD-E85A-4B6D-9173-B77CE891C03E}" srcOrd="0" destOrd="0" presId="urn:microsoft.com/office/officeart/2008/layout/VerticalCurvedList"/>
    <dgm:cxn modelId="{856CC5CA-7E72-4E4D-9B23-67C2099B8AF7}" type="presParOf" srcId="{158EE8B6-2A40-4470-8DC6-EA695A1EBFD0}" destId="{68133948-32F8-4672-8943-7D71EFB4FB6C}" srcOrd="0" destOrd="0" presId="urn:microsoft.com/office/officeart/2008/layout/VerticalCurvedList"/>
    <dgm:cxn modelId="{F9015978-00EE-4CC1-AF74-9E96836B686C}" type="presParOf" srcId="{68133948-32F8-4672-8943-7D71EFB4FB6C}" destId="{1F76693A-1EAF-416C-AD65-7B792DF87FB6}" srcOrd="0" destOrd="0" presId="urn:microsoft.com/office/officeart/2008/layout/VerticalCurvedList"/>
    <dgm:cxn modelId="{1A613802-6657-4562-93DA-1EAC003C2C67}" type="presParOf" srcId="{1F76693A-1EAF-416C-AD65-7B792DF87FB6}" destId="{2FCE6CBE-6E14-4BED-87FE-81BC9331830C}" srcOrd="0" destOrd="0" presId="urn:microsoft.com/office/officeart/2008/layout/VerticalCurvedList"/>
    <dgm:cxn modelId="{8D14E24F-63B1-4D57-B00C-76D1383C9206}" type="presParOf" srcId="{1F76693A-1EAF-416C-AD65-7B792DF87FB6}" destId="{7343C2DD-E85A-4B6D-9173-B77CE891C03E}" srcOrd="1" destOrd="0" presId="urn:microsoft.com/office/officeart/2008/layout/VerticalCurvedList"/>
    <dgm:cxn modelId="{10CB2A72-CCD0-4E81-8123-9C616391763A}" type="presParOf" srcId="{1F76693A-1EAF-416C-AD65-7B792DF87FB6}" destId="{A5FC4FAB-8D08-4BF4-BB7F-F8D07A15675A}" srcOrd="2" destOrd="0" presId="urn:microsoft.com/office/officeart/2008/layout/VerticalCurvedList"/>
    <dgm:cxn modelId="{B0BB4780-2727-466E-B62B-236520579C23}" type="presParOf" srcId="{1F76693A-1EAF-416C-AD65-7B792DF87FB6}" destId="{67120630-A195-47F5-9003-9C29FCA8D662}" srcOrd="3" destOrd="0" presId="urn:microsoft.com/office/officeart/2008/layout/VerticalCurvedList"/>
    <dgm:cxn modelId="{C9A4CC3A-7B4B-40C2-B04C-7581809D1987}" type="presParOf" srcId="{68133948-32F8-4672-8943-7D71EFB4FB6C}" destId="{03E5560E-EFAD-483A-91DA-E3866DA619C6}" srcOrd="1" destOrd="0" presId="urn:microsoft.com/office/officeart/2008/layout/VerticalCurvedList"/>
    <dgm:cxn modelId="{AA6D4FDA-1969-4287-8E6B-14727F3B5921}" type="presParOf" srcId="{68133948-32F8-4672-8943-7D71EFB4FB6C}" destId="{5EB45273-74B6-44AE-AF78-796D8DE8E2F2}" srcOrd="2" destOrd="0" presId="urn:microsoft.com/office/officeart/2008/layout/VerticalCurvedList"/>
    <dgm:cxn modelId="{DBF1C29D-280A-4196-8F66-DDE79FDF2365}" type="presParOf" srcId="{5EB45273-74B6-44AE-AF78-796D8DE8E2F2}" destId="{772F48B7-EED4-475A-951B-753537EA6BA6}" srcOrd="0" destOrd="0" presId="urn:microsoft.com/office/officeart/2008/layout/VerticalCurvedList"/>
    <dgm:cxn modelId="{AD230711-E30C-48FF-BD91-3D599877A76D}" type="presParOf" srcId="{68133948-32F8-4672-8943-7D71EFB4FB6C}" destId="{DAFF774D-6AC3-4B25-B8F6-49F83082C7EA}" srcOrd="3" destOrd="0" presId="urn:microsoft.com/office/officeart/2008/layout/VerticalCurvedList"/>
    <dgm:cxn modelId="{0B76EFA0-4FAA-447B-8684-81E2268F8EC4}" type="presParOf" srcId="{68133948-32F8-4672-8943-7D71EFB4FB6C}" destId="{EE0A5946-CA76-4675-BCF3-3001C16093A3}" srcOrd="4" destOrd="0" presId="urn:microsoft.com/office/officeart/2008/layout/VerticalCurvedList"/>
    <dgm:cxn modelId="{4A476C77-1EF0-464A-BE15-9DE72F31DAEA}" type="presParOf" srcId="{EE0A5946-CA76-4675-BCF3-3001C16093A3}" destId="{5D2D4CA9-F2B5-489C-8811-706B59B42BCD}" srcOrd="0" destOrd="0" presId="urn:microsoft.com/office/officeart/2008/layout/VerticalCurvedList"/>
    <dgm:cxn modelId="{762128AE-AB4C-47F0-B54B-01543E832619}" type="presParOf" srcId="{68133948-32F8-4672-8943-7D71EFB4FB6C}" destId="{7C074EEA-2212-45BB-872E-6E2AA88B9237}" srcOrd="5" destOrd="0" presId="urn:microsoft.com/office/officeart/2008/layout/VerticalCurvedList"/>
    <dgm:cxn modelId="{CC4E1C91-35B0-4880-A307-614AA535D3C2}" type="presParOf" srcId="{68133948-32F8-4672-8943-7D71EFB4FB6C}" destId="{F80C6769-4093-4D26-94AC-5A011A0F77D9}" srcOrd="6" destOrd="0" presId="urn:microsoft.com/office/officeart/2008/layout/VerticalCurvedList"/>
    <dgm:cxn modelId="{037B8FB6-5391-481E-9A9E-B454C4C13CD2}" type="presParOf" srcId="{F80C6769-4093-4D26-94AC-5A011A0F77D9}" destId="{D396FA7D-511D-41EA-A6A0-FCDF8CF68C4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44AB2B-4904-407D-94BC-B6513DB851B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7FCF4FB-C18D-4EA6-A9F8-3D4D689EFBE4}">
      <dgm:prSet phldrT="[Text]"/>
      <dgm:spPr/>
      <dgm:t>
        <a:bodyPr/>
        <a:lstStyle/>
        <a:p>
          <a:r>
            <a:rPr lang="sv-SE" u="sng" dirty="0" smtClean="0"/>
            <a:t>a) Morgondos av basinsulin:</a:t>
          </a:r>
          <a:r>
            <a:rPr lang="sv-SE" dirty="0" smtClean="0"/>
            <a:t> Ge ¾ dos av patientens långverkande eller medellångverkande (bas) insulin op-dagens morgon (om de inte tagit detta själva i hemmet/på avdelningen). </a:t>
          </a:r>
          <a:endParaRPr lang="sv-SE" dirty="0"/>
        </a:p>
      </dgm:t>
    </dgm:pt>
    <dgm:pt modelId="{F83A2ADA-1491-48BD-8A95-739E7BC88269}" type="parTrans" cxnId="{8E39FF98-A4F0-4D1E-A7D3-566C487EF9FF}">
      <dgm:prSet/>
      <dgm:spPr/>
      <dgm:t>
        <a:bodyPr/>
        <a:lstStyle/>
        <a:p>
          <a:endParaRPr lang="sv-SE"/>
        </a:p>
      </dgm:t>
    </dgm:pt>
    <dgm:pt modelId="{8BD219B3-8ED4-408E-979D-4CECF417A8C6}" type="sibTrans" cxnId="{8E39FF98-A4F0-4D1E-A7D3-566C487EF9FF}">
      <dgm:prSet/>
      <dgm:spPr/>
      <dgm:t>
        <a:bodyPr/>
        <a:lstStyle/>
        <a:p>
          <a:endParaRPr lang="sv-SE"/>
        </a:p>
      </dgm:t>
    </dgm:pt>
    <dgm:pt modelId="{E3F84A56-81DA-48D6-AA23-DF679EBC6ABB}">
      <dgm:prSet phldrT="[Text]"/>
      <dgm:spPr/>
      <dgm:t>
        <a:bodyPr/>
        <a:lstStyle/>
        <a:p>
          <a:r>
            <a:rPr lang="sv-SE" u="sng" dirty="0" smtClean="0"/>
            <a:t>b) Kvällsdos av basinsulin:</a:t>
          </a:r>
          <a:r>
            <a:rPr lang="sv-SE" dirty="0" smtClean="0"/>
            <a:t> Patienter som tar sitt basinsulin på kvällen ska fortsätta med kvällsdosering (dvs de ska INTE ges någon dos på morgonen).</a:t>
          </a:r>
          <a:endParaRPr lang="sv-SE" dirty="0"/>
        </a:p>
      </dgm:t>
    </dgm:pt>
    <dgm:pt modelId="{DD66C489-8D0F-4FAB-A0CC-16B2EBC4B2CF}" type="parTrans" cxnId="{BD565C55-4BBE-4E2F-9B01-B2DE3CC9CBB9}">
      <dgm:prSet/>
      <dgm:spPr/>
      <dgm:t>
        <a:bodyPr/>
        <a:lstStyle/>
        <a:p>
          <a:endParaRPr lang="sv-SE"/>
        </a:p>
      </dgm:t>
    </dgm:pt>
    <dgm:pt modelId="{D35D8712-2EC2-46F7-9B47-D51A316B0293}" type="sibTrans" cxnId="{BD565C55-4BBE-4E2F-9B01-B2DE3CC9CBB9}">
      <dgm:prSet/>
      <dgm:spPr/>
      <dgm:t>
        <a:bodyPr/>
        <a:lstStyle/>
        <a:p>
          <a:endParaRPr lang="sv-SE"/>
        </a:p>
      </dgm:t>
    </dgm:pt>
    <dgm:pt modelId="{EF322E5F-D1EB-4013-9A05-0194EB93197F}">
      <dgm:prSet phldrT="[Text]"/>
      <dgm:spPr/>
      <dgm:t>
        <a:bodyPr/>
        <a:lstStyle/>
        <a:p>
          <a:r>
            <a:rPr lang="sv-SE" u="sng" dirty="0" smtClean="0"/>
            <a:t>c) Mixinsulin:</a:t>
          </a:r>
          <a:r>
            <a:rPr lang="sv-SE" dirty="0" smtClean="0"/>
            <a:t> Ge inget. Behandla med </a:t>
          </a:r>
          <a:r>
            <a:rPr lang="sv-SE" dirty="0" err="1" smtClean="0"/>
            <a:t>s.c</a:t>
          </a:r>
          <a:r>
            <a:rPr lang="sv-SE" dirty="0" smtClean="0"/>
            <a:t> kortverkande insulin vid behov.</a:t>
          </a:r>
          <a:endParaRPr lang="sv-SE" dirty="0"/>
        </a:p>
      </dgm:t>
    </dgm:pt>
    <dgm:pt modelId="{D367D14D-8EFD-4674-AF4C-87D396B9A21B}" type="parTrans" cxnId="{535D49FB-9BAE-4356-BACC-A698AB5CA5BE}">
      <dgm:prSet/>
      <dgm:spPr/>
      <dgm:t>
        <a:bodyPr/>
        <a:lstStyle/>
        <a:p>
          <a:endParaRPr lang="sv-SE"/>
        </a:p>
      </dgm:t>
    </dgm:pt>
    <dgm:pt modelId="{6A5C796A-ABD4-4730-BDCA-97B7C1A3BFAD}" type="sibTrans" cxnId="{535D49FB-9BAE-4356-BACC-A698AB5CA5BE}">
      <dgm:prSet/>
      <dgm:spPr/>
      <dgm:t>
        <a:bodyPr/>
        <a:lstStyle/>
        <a:p>
          <a:endParaRPr lang="sv-SE"/>
        </a:p>
      </dgm:t>
    </dgm:pt>
    <dgm:pt modelId="{ECDFBA5D-EEFF-49C0-8BDA-CB8FD681BEBE}" type="pres">
      <dgm:prSet presAssocID="{5044AB2B-4904-407D-94BC-B6513DB851B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F3BDC678-176B-464E-91C5-7051478AE99D}" type="pres">
      <dgm:prSet presAssocID="{77FCF4FB-C18D-4EA6-A9F8-3D4D689EFBE4}" presName="comp" presStyleCnt="0"/>
      <dgm:spPr/>
    </dgm:pt>
    <dgm:pt modelId="{4A59A56B-4763-4904-97B6-7C18F773E8C5}" type="pres">
      <dgm:prSet presAssocID="{77FCF4FB-C18D-4EA6-A9F8-3D4D689EFBE4}" presName="box" presStyleLbl="node1" presStyleIdx="0" presStyleCnt="3" custLinFactNeighborX="111" custLinFactNeighborY="2327"/>
      <dgm:spPr/>
      <dgm:t>
        <a:bodyPr/>
        <a:lstStyle/>
        <a:p>
          <a:endParaRPr lang="sv-SE"/>
        </a:p>
      </dgm:t>
    </dgm:pt>
    <dgm:pt modelId="{26CFB868-8C3B-41A8-ACA8-2C6FE1A61357}" type="pres">
      <dgm:prSet presAssocID="{77FCF4FB-C18D-4EA6-A9F8-3D4D689EFBE4}" presName="img" presStyleLbl="fgImgPlace1" presStyleIdx="0" presStyleCnt="3" custScaleX="38312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AAAA757B-79EC-47F8-9063-5E455AC5940F}" type="pres">
      <dgm:prSet presAssocID="{77FCF4FB-C18D-4EA6-A9F8-3D4D689EFBE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580DE06-80F3-43EE-9ED2-4C4B822482AB}" type="pres">
      <dgm:prSet presAssocID="{8BD219B3-8ED4-408E-979D-4CECF417A8C6}" presName="spacer" presStyleCnt="0"/>
      <dgm:spPr/>
    </dgm:pt>
    <dgm:pt modelId="{7B36E3A3-C6D8-4F20-92EE-7118CD2A1242}" type="pres">
      <dgm:prSet presAssocID="{E3F84A56-81DA-48D6-AA23-DF679EBC6ABB}" presName="comp" presStyleCnt="0"/>
      <dgm:spPr/>
    </dgm:pt>
    <dgm:pt modelId="{800677E8-51B4-488D-AE04-354F90CE6EDC}" type="pres">
      <dgm:prSet presAssocID="{E3F84A56-81DA-48D6-AA23-DF679EBC6ABB}" presName="box" presStyleLbl="node1" presStyleIdx="1" presStyleCnt="3"/>
      <dgm:spPr/>
      <dgm:t>
        <a:bodyPr/>
        <a:lstStyle/>
        <a:p>
          <a:endParaRPr lang="sv-SE"/>
        </a:p>
      </dgm:t>
    </dgm:pt>
    <dgm:pt modelId="{C1E01E76-F040-4CA8-A312-D7827B77240C}" type="pres">
      <dgm:prSet presAssocID="{E3F84A56-81DA-48D6-AA23-DF679EBC6ABB}" presName="img" presStyleLbl="fgImgPlace1" presStyleIdx="1" presStyleCnt="3" custScaleX="38312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969BC40A-B86C-4D60-8422-8275AFEC6AA3}" type="pres">
      <dgm:prSet presAssocID="{E3F84A56-81DA-48D6-AA23-DF679EBC6AB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9C11085-2D2E-4ED9-B036-D90946401EE3}" type="pres">
      <dgm:prSet presAssocID="{D35D8712-2EC2-46F7-9B47-D51A316B0293}" presName="spacer" presStyleCnt="0"/>
      <dgm:spPr/>
    </dgm:pt>
    <dgm:pt modelId="{A278AC51-F2AA-4117-904A-4CE5B199EC7D}" type="pres">
      <dgm:prSet presAssocID="{EF322E5F-D1EB-4013-9A05-0194EB93197F}" presName="comp" presStyleCnt="0"/>
      <dgm:spPr/>
    </dgm:pt>
    <dgm:pt modelId="{D140A07F-00F9-493F-8F5F-1E210E5A1235}" type="pres">
      <dgm:prSet presAssocID="{EF322E5F-D1EB-4013-9A05-0194EB93197F}" presName="box" presStyleLbl="node1" presStyleIdx="2" presStyleCnt="3"/>
      <dgm:spPr/>
      <dgm:t>
        <a:bodyPr/>
        <a:lstStyle/>
        <a:p>
          <a:endParaRPr lang="sv-SE"/>
        </a:p>
      </dgm:t>
    </dgm:pt>
    <dgm:pt modelId="{A634D1AF-990F-4140-A1B2-FDED1A5C1B8C}" type="pres">
      <dgm:prSet presAssocID="{EF322E5F-D1EB-4013-9A05-0194EB93197F}" presName="img" presStyleLbl="fgImgPlace1" presStyleIdx="2" presStyleCnt="3" custScaleX="38312"/>
      <dgm:spPr>
        <a:blipFill>
          <a:blip xmlns:r="http://schemas.openxmlformats.org/officeDocument/2006/relationships" r:embed="rId3"/>
          <a:stretch>
            <a:fillRect/>
          </a:stretch>
        </a:blipFill>
      </dgm:spPr>
    </dgm:pt>
    <dgm:pt modelId="{6F6B8585-0A71-4E95-9618-2A743284906D}" type="pres">
      <dgm:prSet presAssocID="{EF322E5F-D1EB-4013-9A05-0194EB93197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AC2A8FFC-C306-4B43-8738-5643EF3341EA}" type="presOf" srcId="{5044AB2B-4904-407D-94BC-B6513DB851BC}" destId="{ECDFBA5D-EEFF-49C0-8BDA-CB8FD681BEBE}" srcOrd="0" destOrd="0" presId="urn:microsoft.com/office/officeart/2005/8/layout/vList4"/>
    <dgm:cxn modelId="{E77FFF93-F34D-4E71-98D0-3FB963107CBC}" type="presOf" srcId="{EF322E5F-D1EB-4013-9A05-0194EB93197F}" destId="{6F6B8585-0A71-4E95-9618-2A743284906D}" srcOrd="1" destOrd="0" presId="urn:microsoft.com/office/officeart/2005/8/layout/vList4"/>
    <dgm:cxn modelId="{861CDD59-1830-4A21-AEBD-F28B508BB0D8}" type="presOf" srcId="{77FCF4FB-C18D-4EA6-A9F8-3D4D689EFBE4}" destId="{AAAA757B-79EC-47F8-9063-5E455AC5940F}" srcOrd="1" destOrd="0" presId="urn:microsoft.com/office/officeart/2005/8/layout/vList4"/>
    <dgm:cxn modelId="{BD565C55-4BBE-4E2F-9B01-B2DE3CC9CBB9}" srcId="{5044AB2B-4904-407D-94BC-B6513DB851BC}" destId="{E3F84A56-81DA-48D6-AA23-DF679EBC6ABB}" srcOrd="1" destOrd="0" parTransId="{DD66C489-8D0F-4FAB-A0CC-16B2EBC4B2CF}" sibTransId="{D35D8712-2EC2-46F7-9B47-D51A316B0293}"/>
    <dgm:cxn modelId="{8E39FF98-A4F0-4D1E-A7D3-566C487EF9FF}" srcId="{5044AB2B-4904-407D-94BC-B6513DB851BC}" destId="{77FCF4FB-C18D-4EA6-A9F8-3D4D689EFBE4}" srcOrd="0" destOrd="0" parTransId="{F83A2ADA-1491-48BD-8A95-739E7BC88269}" sibTransId="{8BD219B3-8ED4-408E-979D-4CECF417A8C6}"/>
    <dgm:cxn modelId="{09DCB184-1C12-4522-BB12-DE4E46F1E610}" type="presOf" srcId="{E3F84A56-81DA-48D6-AA23-DF679EBC6ABB}" destId="{969BC40A-B86C-4D60-8422-8275AFEC6AA3}" srcOrd="1" destOrd="0" presId="urn:microsoft.com/office/officeart/2005/8/layout/vList4"/>
    <dgm:cxn modelId="{535D49FB-9BAE-4356-BACC-A698AB5CA5BE}" srcId="{5044AB2B-4904-407D-94BC-B6513DB851BC}" destId="{EF322E5F-D1EB-4013-9A05-0194EB93197F}" srcOrd="2" destOrd="0" parTransId="{D367D14D-8EFD-4674-AF4C-87D396B9A21B}" sibTransId="{6A5C796A-ABD4-4730-BDCA-97B7C1A3BFAD}"/>
    <dgm:cxn modelId="{3A19D98F-469B-45E4-88BD-821CCDF2A4C8}" type="presOf" srcId="{E3F84A56-81DA-48D6-AA23-DF679EBC6ABB}" destId="{800677E8-51B4-488D-AE04-354F90CE6EDC}" srcOrd="0" destOrd="0" presId="urn:microsoft.com/office/officeart/2005/8/layout/vList4"/>
    <dgm:cxn modelId="{C077BBE2-649D-4857-A473-D933E45034E8}" type="presOf" srcId="{77FCF4FB-C18D-4EA6-A9F8-3D4D689EFBE4}" destId="{4A59A56B-4763-4904-97B6-7C18F773E8C5}" srcOrd="0" destOrd="0" presId="urn:microsoft.com/office/officeart/2005/8/layout/vList4"/>
    <dgm:cxn modelId="{2BC74546-A7B3-4221-AB5A-E708CE8B2A72}" type="presOf" srcId="{EF322E5F-D1EB-4013-9A05-0194EB93197F}" destId="{D140A07F-00F9-493F-8F5F-1E210E5A1235}" srcOrd="0" destOrd="0" presId="urn:microsoft.com/office/officeart/2005/8/layout/vList4"/>
    <dgm:cxn modelId="{DDAC900F-9994-4D68-A4CB-26439B8337E6}" type="presParOf" srcId="{ECDFBA5D-EEFF-49C0-8BDA-CB8FD681BEBE}" destId="{F3BDC678-176B-464E-91C5-7051478AE99D}" srcOrd="0" destOrd="0" presId="urn:microsoft.com/office/officeart/2005/8/layout/vList4"/>
    <dgm:cxn modelId="{55034B1C-94EE-491C-B2C6-7C6234543CC2}" type="presParOf" srcId="{F3BDC678-176B-464E-91C5-7051478AE99D}" destId="{4A59A56B-4763-4904-97B6-7C18F773E8C5}" srcOrd="0" destOrd="0" presId="urn:microsoft.com/office/officeart/2005/8/layout/vList4"/>
    <dgm:cxn modelId="{099B09C4-F8D5-447F-8EE1-4B9FDB97AF1E}" type="presParOf" srcId="{F3BDC678-176B-464E-91C5-7051478AE99D}" destId="{26CFB868-8C3B-41A8-ACA8-2C6FE1A61357}" srcOrd="1" destOrd="0" presId="urn:microsoft.com/office/officeart/2005/8/layout/vList4"/>
    <dgm:cxn modelId="{4F08B7AB-3053-456A-AB35-3D9FCB476873}" type="presParOf" srcId="{F3BDC678-176B-464E-91C5-7051478AE99D}" destId="{AAAA757B-79EC-47F8-9063-5E455AC5940F}" srcOrd="2" destOrd="0" presId="urn:microsoft.com/office/officeart/2005/8/layout/vList4"/>
    <dgm:cxn modelId="{17031ED6-CD4D-47DF-8D6A-3DA41C255B6C}" type="presParOf" srcId="{ECDFBA5D-EEFF-49C0-8BDA-CB8FD681BEBE}" destId="{2580DE06-80F3-43EE-9ED2-4C4B822482AB}" srcOrd="1" destOrd="0" presId="urn:microsoft.com/office/officeart/2005/8/layout/vList4"/>
    <dgm:cxn modelId="{CBDC3143-6E56-4686-9EE1-3DE5A0D71E4E}" type="presParOf" srcId="{ECDFBA5D-EEFF-49C0-8BDA-CB8FD681BEBE}" destId="{7B36E3A3-C6D8-4F20-92EE-7118CD2A1242}" srcOrd="2" destOrd="0" presId="urn:microsoft.com/office/officeart/2005/8/layout/vList4"/>
    <dgm:cxn modelId="{9ED2EE4D-C727-47E8-9720-16E838EED983}" type="presParOf" srcId="{7B36E3A3-C6D8-4F20-92EE-7118CD2A1242}" destId="{800677E8-51B4-488D-AE04-354F90CE6EDC}" srcOrd="0" destOrd="0" presId="urn:microsoft.com/office/officeart/2005/8/layout/vList4"/>
    <dgm:cxn modelId="{882A0896-A0C1-4DAE-83BA-0B7CC01EDF0E}" type="presParOf" srcId="{7B36E3A3-C6D8-4F20-92EE-7118CD2A1242}" destId="{C1E01E76-F040-4CA8-A312-D7827B77240C}" srcOrd="1" destOrd="0" presId="urn:microsoft.com/office/officeart/2005/8/layout/vList4"/>
    <dgm:cxn modelId="{A0746F24-D1C8-4B1B-B97D-6B2FFCCF1753}" type="presParOf" srcId="{7B36E3A3-C6D8-4F20-92EE-7118CD2A1242}" destId="{969BC40A-B86C-4D60-8422-8275AFEC6AA3}" srcOrd="2" destOrd="0" presId="urn:microsoft.com/office/officeart/2005/8/layout/vList4"/>
    <dgm:cxn modelId="{524ACFBD-2D30-402C-A245-E15E59DAF059}" type="presParOf" srcId="{ECDFBA5D-EEFF-49C0-8BDA-CB8FD681BEBE}" destId="{19C11085-2D2E-4ED9-B036-D90946401EE3}" srcOrd="3" destOrd="0" presId="urn:microsoft.com/office/officeart/2005/8/layout/vList4"/>
    <dgm:cxn modelId="{A4FD3232-5B08-480F-96FC-AF816B0FD256}" type="presParOf" srcId="{ECDFBA5D-EEFF-49C0-8BDA-CB8FD681BEBE}" destId="{A278AC51-F2AA-4117-904A-4CE5B199EC7D}" srcOrd="4" destOrd="0" presId="urn:microsoft.com/office/officeart/2005/8/layout/vList4"/>
    <dgm:cxn modelId="{B11F1E75-EADE-4A60-954F-82E30F56975A}" type="presParOf" srcId="{A278AC51-F2AA-4117-904A-4CE5B199EC7D}" destId="{D140A07F-00F9-493F-8F5F-1E210E5A1235}" srcOrd="0" destOrd="0" presId="urn:microsoft.com/office/officeart/2005/8/layout/vList4"/>
    <dgm:cxn modelId="{A6311399-5BB1-4C01-A3BA-F16EDA69CA44}" type="presParOf" srcId="{A278AC51-F2AA-4117-904A-4CE5B199EC7D}" destId="{A634D1AF-990F-4140-A1B2-FDED1A5C1B8C}" srcOrd="1" destOrd="0" presId="urn:microsoft.com/office/officeart/2005/8/layout/vList4"/>
    <dgm:cxn modelId="{AFC81673-418A-4287-82E5-9F25794BFC38}" type="presParOf" srcId="{A278AC51-F2AA-4117-904A-4CE5B199EC7D}" destId="{6F6B8585-0A71-4E95-9618-2A743284906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5E90EA-91AE-4C2F-AF2C-DA4FA8CDD415}" type="doc">
      <dgm:prSet loTypeId="urn:microsoft.com/office/officeart/2005/8/layout/vList4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sv-SE"/>
        </a:p>
      </dgm:t>
    </dgm:pt>
    <dgm:pt modelId="{AB17243C-C4C7-404B-AC4F-E587E68C643F}">
      <dgm:prSet phldrT="[Text]" custT="1"/>
      <dgm:spPr>
        <a:solidFill>
          <a:srgbClr val="BC8390"/>
        </a:solidFill>
      </dgm:spPr>
      <dgm:t>
        <a:bodyPr/>
        <a:lstStyle/>
        <a:p>
          <a:r>
            <a:rPr lang="sv-SE" sz="2000" u="sng" dirty="0" smtClean="0"/>
            <a:t>a) Morgondos av basinsulin</a:t>
          </a:r>
          <a:r>
            <a:rPr lang="sv-SE" sz="2000" dirty="0" smtClean="0"/>
            <a:t>: Ge ¾ dos av patientens långverkande (bas) insulin op-dagens morgon (om de inte tagit detta själva i hemmet/på avdelningen). </a:t>
          </a:r>
          <a:endParaRPr lang="sv-SE" sz="2000" dirty="0"/>
        </a:p>
      </dgm:t>
    </dgm:pt>
    <dgm:pt modelId="{A394C1E5-7EAC-4496-A14F-AD460FB3B9CC}" type="parTrans" cxnId="{B47DE3E4-5E85-499D-BAC0-AD312EC254FC}">
      <dgm:prSet/>
      <dgm:spPr/>
      <dgm:t>
        <a:bodyPr/>
        <a:lstStyle/>
        <a:p>
          <a:endParaRPr lang="sv-SE"/>
        </a:p>
      </dgm:t>
    </dgm:pt>
    <dgm:pt modelId="{19D88F9D-9DC6-40EB-AD8D-C1AB7EDB8C42}" type="sibTrans" cxnId="{B47DE3E4-5E85-499D-BAC0-AD312EC254FC}">
      <dgm:prSet/>
      <dgm:spPr/>
      <dgm:t>
        <a:bodyPr/>
        <a:lstStyle/>
        <a:p>
          <a:endParaRPr lang="sv-SE"/>
        </a:p>
      </dgm:t>
    </dgm:pt>
    <dgm:pt modelId="{D9F725AC-1C41-40AB-8A60-A8CC4A917FF5}">
      <dgm:prSet phldrT="[Text]" custT="1"/>
      <dgm:spPr/>
      <dgm:t>
        <a:bodyPr/>
        <a:lstStyle/>
        <a:p>
          <a:pPr marL="0" indent="0"/>
          <a:r>
            <a:rPr lang="sv-SE" sz="2000" u="sng" dirty="0" smtClean="0"/>
            <a:t>b) Kvällsdos av basinsulin</a:t>
          </a:r>
          <a:r>
            <a:rPr lang="sv-SE" sz="2000" dirty="0" smtClean="0"/>
            <a:t>: Patienter som tar sitt basinsulin på kvällen ska fortsätta med kvällsdosering (dvs de ska INTE ges någon dos på morgonen).</a:t>
          </a:r>
          <a:endParaRPr lang="sv-SE" sz="2000" dirty="0"/>
        </a:p>
      </dgm:t>
    </dgm:pt>
    <dgm:pt modelId="{EC273BB7-67B8-4CAE-A344-C98B5B91593B}" type="parTrans" cxnId="{40975A31-0799-4D8D-9051-11F2C589C50B}">
      <dgm:prSet/>
      <dgm:spPr/>
      <dgm:t>
        <a:bodyPr/>
        <a:lstStyle/>
        <a:p>
          <a:endParaRPr lang="sv-SE"/>
        </a:p>
      </dgm:t>
    </dgm:pt>
    <dgm:pt modelId="{80E2CEFA-B6D7-4BE4-BFA1-EBCA62B5A634}" type="sibTrans" cxnId="{40975A31-0799-4D8D-9051-11F2C589C50B}">
      <dgm:prSet/>
      <dgm:spPr/>
      <dgm:t>
        <a:bodyPr/>
        <a:lstStyle/>
        <a:p>
          <a:endParaRPr lang="sv-SE"/>
        </a:p>
      </dgm:t>
    </dgm:pt>
    <dgm:pt modelId="{FCF8C2E1-C587-4C0C-A5A6-3C39A13A1FED}" type="pres">
      <dgm:prSet presAssocID="{9A5E90EA-91AE-4C2F-AF2C-DA4FA8CDD41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1832B6FD-155A-47B9-8280-9C78E45E14F3}" type="pres">
      <dgm:prSet presAssocID="{AB17243C-C4C7-404B-AC4F-E587E68C643F}" presName="comp" presStyleCnt="0"/>
      <dgm:spPr/>
    </dgm:pt>
    <dgm:pt modelId="{375939DA-E21B-4E90-A4E2-E15081FA3FA0}" type="pres">
      <dgm:prSet presAssocID="{AB17243C-C4C7-404B-AC4F-E587E68C643F}" presName="box" presStyleLbl="node1" presStyleIdx="0" presStyleCnt="2"/>
      <dgm:spPr/>
      <dgm:t>
        <a:bodyPr/>
        <a:lstStyle/>
        <a:p>
          <a:endParaRPr lang="sv-SE"/>
        </a:p>
      </dgm:t>
    </dgm:pt>
    <dgm:pt modelId="{EAF10074-F364-4D28-93A9-E01A7129FC88}" type="pres">
      <dgm:prSet presAssocID="{AB17243C-C4C7-404B-AC4F-E587E68C643F}" presName="img" presStyleLbl="fgImgPlace1" presStyleIdx="0" presStyleCnt="2" custScaleX="44921" custScaleY="99963" custLinFactNeighborX="-25238" custLinFactNeighborY="-2375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816E9BB6-DEA8-410D-87F2-B601BD72F5C5}" type="pres">
      <dgm:prSet presAssocID="{AB17243C-C4C7-404B-AC4F-E587E68C643F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99A4F44-6E5D-41BA-A82B-DB0BF80A5EBA}" type="pres">
      <dgm:prSet presAssocID="{19D88F9D-9DC6-40EB-AD8D-C1AB7EDB8C42}" presName="spacer" presStyleCnt="0"/>
      <dgm:spPr/>
    </dgm:pt>
    <dgm:pt modelId="{F65C985B-81DE-4E42-8796-D752C7960BC5}" type="pres">
      <dgm:prSet presAssocID="{D9F725AC-1C41-40AB-8A60-A8CC4A917FF5}" presName="comp" presStyleCnt="0"/>
      <dgm:spPr/>
    </dgm:pt>
    <dgm:pt modelId="{385EB84F-42AC-472A-83DF-DE49333BDB89}" type="pres">
      <dgm:prSet presAssocID="{D9F725AC-1C41-40AB-8A60-A8CC4A917FF5}" presName="box" presStyleLbl="node1" presStyleIdx="1" presStyleCnt="2" custLinFactNeighborX="404"/>
      <dgm:spPr/>
      <dgm:t>
        <a:bodyPr/>
        <a:lstStyle/>
        <a:p>
          <a:endParaRPr lang="sv-SE"/>
        </a:p>
      </dgm:t>
    </dgm:pt>
    <dgm:pt modelId="{E0D09B53-F0A8-4CAE-904C-CBFE4A45C1FF}" type="pres">
      <dgm:prSet presAssocID="{D9F725AC-1C41-40AB-8A60-A8CC4A917FF5}" presName="img" presStyleLbl="fgImgPlace1" presStyleIdx="1" presStyleCnt="2" custScaleX="44921" custScaleY="99963" custLinFactNeighborX="-25238" custLinFactNeighborY="-2375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0CF37317-BB4A-4C2D-92F0-16DF90929747}" type="pres">
      <dgm:prSet presAssocID="{D9F725AC-1C41-40AB-8A60-A8CC4A917FF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3CCF443-FC8F-4620-8CF5-788DC7583D5F}" type="presOf" srcId="{D9F725AC-1C41-40AB-8A60-A8CC4A917FF5}" destId="{385EB84F-42AC-472A-83DF-DE49333BDB89}" srcOrd="0" destOrd="0" presId="urn:microsoft.com/office/officeart/2005/8/layout/vList4"/>
    <dgm:cxn modelId="{8FD1C375-E8B7-4D32-80AD-551E9D427CFC}" type="presOf" srcId="{AB17243C-C4C7-404B-AC4F-E587E68C643F}" destId="{816E9BB6-DEA8-410D-87F2-B601BD72F5C5}" srcOrd="1" destOrd="0" presId="urn:microsoft.com/office/officeart/2005/8/layout/vList4"/>
    <dgm:cxn modelId="{4D0267EF-821D-47B1-8826-752888075D28}" type="presOf" srcId="{AB17243C-C4C7-404B-AC4F-E587E68C643F}" destId="{375939DA-E21B-4E90-A4E2-E15081FA3FA0}" srcOrd="0" destOrd="0" presId="urn:microsoft.com/office/officeart/2005/8/layout/vList4"/>
    <dgm:cxn modelId="{40975A31-0799-4D8D-9051-11F2C589C50B}" srcId="{9A5E90EA-91AE-4C2F-AF2C-DA4FA8CDD415}" destId="{D9F725AC-1C41-40AB-8A60-A8CC4A917FF5}" srcOrd="1" destOrd="0" parTransId="{EC273BB7-67B8-4CAE-A344-C98B5B91593B}" sibTransId="{80E2CEFA-B6D7-4BE4-BFA1-EBCA62B5A634}"/>
    <dgm:cxn modelId="{9F772ADC-D95C-41B8-B251-A75D7FF1B98E}" type="presOf" srcId="{9A5E90EA-91AE-4C2F-AF2C-DA4FA8CDD415}" destId="{FCF8C2E1-C587-4C0C-A5A6-3C39A13A1FED}" srcOrd="0" destOrd="0" presId="urn:microsoft.com/office/officeart/2005/8/layout/vList4"/>
    <dgm:cxn modelId="{B47DE3E4-5E85-499D-BAC0-AD312EC254FC}" srcId="{9A5E90EA-91AE-4C2F-AF2C-DA4FA8CDD415}" destId="{AB17243C-C4C7-404B-AC4F-E587E68C643F}" srcOrd="0" destOrd="0" parTransId="{A394C1E5-7EAC-4496-A14F-AD460FB3B9CC}" sibTransId="{19D88F9D-9DC6-40EB-AD8D-C1AB7EDB8C42}"/>
    <dgm:cxn modelId="{C819F5F4-79C6-44B0-ABAC-A6FB69BE5E82}" type="presOf" srcId="{D9F725AC-1C41-40AB-8A60-A8CC4A917FF5}" destId="{0CF37317-BB4A-4C2D-92F0-16DF90929747}" srcOrd="1" destOrd="0" presId="urn:microsoft.com/office/officeart/2005/8/layout/vList4"/>
    <dgm:cxn modelId="{7E536CE9-B992-4867-9C61-0A345E6E2A33}" type="presParOf" srcId="{FCF8C2E1-C587-4C0C-A5A6-3C39A13A1FED}" destId="{1832B6FD-155A-47B9-8280-9C78E45E14F3}" srcOrd="0" destOrd="0" presId="urn:microsoft.com/office/officeart/2005/8/layout/vList4"/>
    <dgm:cxn modelId="{0961BB63-C961-4983-BAEC-24854160174B}" type="presParOf" srcId="{1832B6FD-155A-47B9-8280-9C78E45E14F3}" destId="{375939DA-E21B-4E90-A4E2-E15081FA3FA0}" srcOrd="0" destOrd="0" presId="urn:microsoft.com/office/officeart/2005/8/layout/vList4"/>
    <dgm:cxn modelId="{B9704118-0773-46F3-A432-A00A45F6A51D}" type="presParOf" srcId="{1832B6FD-155A-47B9-8280-9C78E45E14F3}" destId="{EAF10074-F364-4D28-93A9-E01A7129FC88}" srcOrd="1" destOrd="0" presId="urn:microsoft.com/office/officeart/2005/8/layout/vList4"/>
    <dgm:cxn modelId="{DFDF41D3-B330-46B7-8AAE-FA1E4BBA67D1}" type="presParOf" srcId="{1832B6FD-155A-47B9-8280-9C78E45E14F3}" destId="{816E9BB6-DEA8-410D-87F2-B601BD72F5C5}" srcOrd="2" destOrd="0" presId="urn:microsoft.com/office/officeart/2005/8/layout/vList4"/>
    <dgm:cxn modelId="{669747B7-9A89-4197-B09F-D5FD027F7D05}" type="presParOf" srcId="{FCF8C2E1-C587-4C0C-A5A6-3C39A13A1FED}" destId="{499A4F44-6E5D-41BA-A82B-DB0BF80A5EBA}" srcOrd="1" destOrd="0" presId="urn:microsoft.com/office/officeart/2005/8/layout/vList4"/>
    <dgm:cxn modelId="{EA2E3765-4B5B-40CE-8AAC-7920013EC155}" type="presParOf" srcId="{FCF8C2E1-C587-4C0C-A5A6-3C39A13A1FED}" destId="{F65C985B-81DE-4E42-8796-D752C7960BC5}" srcOrd="2" destOrd="0" presId="urn:microsoft.com/office/officeart/2005/8/layout/vList4"/>
    <dgm:cxn modelId="{15D2EAAF-3158-4A02-B79C-8917D078E66F}" type="presParOf" srcId="{F65C985B-81DE-4E42-8796-D752C7960BC5}" destId="{385EB84F-42AC-472A-83DF-DE49333BDB89}" srcOrd="0" destOrd="0" presId="urn:microsoft.com/office/officeart/2005/8/layout/vList4"/>
    <dgm:cxn modelId="{207BFD96-8A5E-4DCE-AC58-EA8B6AE35AA1}" type="presParOf" srcId="{F65C985B-81DE-4E42-8796-D752C7960BC5}" destId="{E0D09B53-F0A8-4CAE-904C-CBFE4A45C1FF}" srcOrd="1" destOrd="0" presId="urn:microsoft.com/office/officeart/2005/8/layout/vList4"/>
    <dgm:cxn modelId="{61B00B1C-2153-4434-B108-FA34B3CC168D}" type="presParOf" srcId="{F65C985B-81DE-4E42-8796-D752C7960BC5}" destId="{0CF37317-BB4A-4C2D-92F0-16DF9092974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2E645F-6A96-4BC1-BC0B-67BAFECBF00B}" type="doc">
      <dgm:prSet loTypeId="urn:microsoft.com/office/officeart/2005/8/layout/vList4" loCatId="list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sv-SE"/>
        </a:p>
      </dgm:t>
    </dgm:pt>
    <dgm:pt modelId="{80B89E61-E81B-4547-B167-6699FB45C3E3}">
      <dgm:prSet phldrT="[Text]" custT="1"/>
      <dgm:spPr/>
      <dgm:t>
        <a:bodyPr/>
        <a:lstStyle/>
        <a:p>
          <a:r>
            <a:rPr lang="sv-SE" sz="2200" dirty="0" smtClean="0"/>
            <a:t>Så korta uppehåll som möjligt med </a:t>
          </a:r>
          <a:r>
            <a:rPr lang="sv-SE" sz="2200" dirty="0" err="1" smtClean="0"/>
            <a:t>antidiabetika</a:t>
          </a:r>
          <a:r>
            <a:rPr lang="sv-SE" sz="2200" dirty="0" smtClean="0"/>
            <a:t> </a:t>
          </a:r>
        </a:p>
        <a:p>
          <a:r>
            <a:rPr lang="sv-SE" sz="1600" dirty="0" smtClean="0"/>
            <a:t>(håll gärna p-glukos på 5-10 </a:t>
          </a:r>
          <a:r>
            <a:rPr lang="sv-SE" sz="1600" dirty="0" err="1" smtClean="0"/>
            <a:t>mmol</a:t>
          </a:r>
          <a:r>
            <a:rPr lang="sv-SE" sz="1600" dirty="0" smtClean="0"/>
            <a:t>/L)</a:t>
          </a:r>
          <a:endParaRPr lang="sv-SE" sz="1600" dirty="0"/>
        </a:p>
      </dgm:t>
    </dgm:pt>
    <dgm:pt modelId="{E6A0E686-1468-4A2E-8E37-802CA3509C26}" type="parTrans" cxnId="{753CAA02-8141-4E39-AB1A-DD088B2E2256}">
      <dgm:prSet/>
      <dgm:spPr/>
      <dgm:t>
        <a:bodyPr/>
        <a:lstStyle/>
        <a:p>
          <a:endParaRPr lang="sv-SE"/>
        </a:p>
      </dgm:t>
    </dgm:pt>
    <dgm:pt modelId="{996F17E0-3979-4D78-BC8B-F5A9067CFCAB}" type="sibTrans" cxnId="{753CAA02-8141-4E39-AB1A-DD088B2E2256}">
      <dgm:prSet/>
      <dgm:spPr/>
      <dgm:t>
        <a:bodyPr/>
        <a:lstStyle/>
        <a:p>
          <a:endParaRPr lang="sv-SE"/>
        </a:p>
      </dgm:t>
    </dgm:pt>
    <dgm:pt modelId="{FA1EC495-CC36-4B19-A95D-D8355749061F}">
      <dgm:prSet phldrT="[Text]"/>
      <dgm:spPr/>
      <dgm:t>
        <a:bodyPr/>
        <a:lstStyle/>
        <a:p>
          <a:r>
            <a:rPr lang="sv-SE" dirty="0" smtClean="0"/>
            <a:t>Basinsulin i kombination med glukosinfusion med elektrolyter samt </a:t>
          </a:r>
          <a:r>
            <a:rPr lang="sv-SE" dirty="0" err="1" smtClean="0"/>
            <a:t>s.c</a:t>
          </a:r>
          <a:r>
            <a:rPr lang="sv-SE" dirty="0" smtClean="0"/>
            <a:t> kortverkande doser med insulin + kontroller av P-glukos ersätter insulindropp i de flesta fall </a:t>
          </a:r>
          <a:endParaRPr lang="sv-SE" dirty="0"/>
        </a:p>
      </dgm:t>
    </dgm:pt>
    <dgm:pt modelId="{3F70CFE3-1494-4EC6-BE43-8A6DEFAECAE4}" type="parTrans" cxnId="{1745796C-F814-4EA2-876F-C1EFFE126510}">
      <dgm:prSet/>
      <dgm:spPr/>
      <dgm:t>
        <a:bodyPr/>
        <a:lstStyle/>
        <a:p>
          <a:endParaRPr lang="sv-SE"/>
        </a:p>
      </dgm:t>
    </dgm:pt>
    <dgm:pt modelId="{B6636E29-D0B4-41F7-A60B-9FA2EF2F0064}" type="sibTrans" cxnId="{1745796C-F814-4EA2-876F-C1EFFE126510}">
      <dgm:prSet/>
      <dgm:spPr/>
      <dgm:t>
        <a:bodyPr/>
        <a:lstStyle/>
        <a:p>
          <a:endParaRPr lang="sv-SE"/>
        </a:p>
      </dgm:t>
    </dgm:pt>
    <dgm:pt modelId="{E1D7A924-615B-4976-8D4C-4BFD505B41C9}">
      <dgm:prSet phldrT="[Text]" custT="1"/>
      <dgm:spPr/>
      <dgm:t>
        <a:bodyPr/>
        <a:lstStyle/>
        <a:p>
          <a:r>
            <a:rPr lang="sv-SE" sz="2000" dirty="0" smtClean="0"/>
            <a:t>Patienter som INTE kan äta post-op kan i vissa fall rekommenderas insulindropp </a:t>
          </a:r>
        </a:p>
        <a:p>
          <a:r>
            <a:rPr lang="sv-SE" sz="1600" dirty="0" smtClean="0"/>
            <a:t>(Glukos 5 % med elektrolyter ersätter Glukos 10% med elektrolyter som baslösning) </a:t>
          </a:r>
          <a:endParaRPr lang="sv-SE" sz="1600" dirty="0"/>
        </a:p>
      </dgm:t>
    </dgm:pt>
    <dgm:pt modelId="{9BF11DD1-1ADC-45BD-8E4A-BB42BD8E61F3}" type="parTrans" cxnId="{5B4FC75B-72F4-41D3-9D4B-185445F933F9}">
      <dgm:prSet/>
      <dgm:spPr/>
      <dgm:t>
        <a:bodyPr/>
        <a:lstStyle/>
        <a:p>
          <a:endParaRPr lang="sv-SE"/>
        </a:p>
      </dgm:t>
    </dgm:pt>
    <dgm:pt modelId="{33E91638-3B6F-4D09-BEAD-293699DF0FFC}" type="sibTrans" cxnId="{5B4FC75B-72F4-41D3-9D4B-185445F933F9}">
      <dgm:prSet/>
      <dgm:spPr/>
      <dgm:t>
        <a:bodyPr/>
        <a:lstStyle/>
        <a:p>
          <a:endParaRPr lang="sv-SE"/>
        </a:p>
      </dgm:t>
    </dgm:pt>
    <dgm:pt modelId="{7EAAAC9C-DECD-4DDF-A88F-27F29E9445CE}">
      <dgm:prSet/>
      <dgm:spPr/>
      <dgm:t>
        <a:bodyPr/>
        <a:lstStyle/>
        <a:p>
          <a:r>
            <a:rPr lang="sv-SE" dirty="0" smtClean="0"/>
            <a:t>Gärna självmedicinering både pre och post-op (när patienten önskar och klarar det) och/eller återgång till egen mätare/dosering av t ex insulin så snart möjligt </a:t>
          </a:r>
          <a:endParaRPr lang="sv-SE" dirty="0"/>
        </a:p>
      </dgm:t>
    </dgm:pt>
    <dgm:pt modelId="{FD64CCD3-9D5F-4C9D-A726-1A4F760150E2}" type="parTrans" cxnId="{2ED844DD-580A-477B-AE3D-B9F7B3286098}">
      <dgm:prSet/>
      <dgm:spPr/>
      <dgm:t>
        <a:bodyPr/>
        <a:lstStyle/>
        <a:p>
          <a:endParaRPr lang="sv-SE"/>
        </a:p>
      </dgm:t>
    </dgm:pt>
    <dgm:pt modelId="{2FA250AF-8306-43EA-824E-D6AF1DA2A2A4}" type="sibTrans" cxnId="{2ED844DD-580A-477B-AE3D-B9F7B3286098}">
      <dgm:prSet/>
      <dgm:spPr/>
      <dgm:t>
        <a:bodyPr/>
        <a:lstStyle/>
        <a:p>
          <a:endParaRPr lang="sv-SE"/>
        </a:p>
      </dgm:t>
    </dgm:pt>
    <dgm:pt modelId="{77337F1B-41FE-4C2F-84C8-FA268A610CCD}" type="pres">
      <dgm:prSet presAssocID="{612E645F-6A96-4BC1-BC0B-67BAFECBF00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282A6E7F-6CB5-4EDB-947D-BCA4189FDE5D}" type="pres">
      <dgm:prSet presAssocID="{80B89E61-E81B-4547-B167-6699FB45C3E3}" presName="comp" presStyleCnt="0"/>
      <dgm:spPr/>
    </dgm:pt>
    <dgm:pt modelId="{FAA179D5-0A8C-4D2A-B0EE-7330D1B97584}" type="pres">
      <dgm:prSet presAssocID="{80B89E61-E81B-4547-B167-6699FB45C3E3}" presName="box" presStyleLbl="node1" presStyleIdx="0" presStyleCnt="4" custLinFactNeighborX="-16289" custLinFactNeighborY="-56723"/>
      <dgm:spPr/>
      <dgm:t>
        <a:bodyPr/>
        <a:lstStyle/>
        <a:p>
          <a:endParaRPr lang="sv-SE"/>
        </a:p>
      </dgm:t>
    </dgm:pt>
    <dgm:pt modelId="{51A88686-4E4D-42FB-93CD-BC0EE384A296}" type="pres">
      <dgm:prSet presAssocID="{80B89E61-E81B-4547-B167-6699FB45C3E3}" presName="img" presStyleLbl="fgImgPlace1" presStyleIdx="0" presStyleCnt="4" custScaleX="53867"/>
      <dgm:spPr>
        <a:blipFill>
          <a:blip xmlns:r="http://schemas.openxmlformats.org/officeDocument/2006/relationships" r:embed="rId1"/>
          <a:stretch>
            <a:fillRect t="-63000" b="-63000"/>
          </a:stretch>
        </a:blipFill>
      </dgm:spPr>
    </dgm:pt>
    <dgm:pt modelId="{B18CCCC7-A159-48BC-9107-C38D01ADD01C}" type="pres">
      <dgm:prSet presAssocID="{80B89E61-E81B-4547-B167-6699FB45C3E3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FDB4DFC-FA09-45DF-BC39-BA4D95985828}" type="pres">
      <dgm:prSet presAssocID="{996F17E0-3979-4D78-BC8B-F5A9067CFCAB}" presName="spacer" presStyleCnt="0"/>
      <dgm:spPr/>
    </dgm:pt>
    <dgm:pt modelId="{3B3105D8-522D-4B24-A015-79208AEEA218}" type="pres">
      <dgm:prSet presAssocID="{FA1EC495-CC36-4B19-A95D-D8355749061F}" presName="comp" presStyleCnt="0"/>
      <dgm:spPr/>
    </dgm:pt>
    <dgm:pt modelId="{66AAE6C3-CED5-40C3-A3D3-A409D39378BE}" type="pres">
      <dgm:prSet presAssocID="{FA1EC495-CC36-4B19-A95D-D8355749061F}" presName="box" presStyleLbl="node1" presStyleIdx="1" presStyleCnt="4"/>
      <dgm:spPr/>
      <dgm:t>
        <a:bodyPr/>
        <a:lstStyle/>
        <a:p>
          <a:endParaRPr lang="sv-SE"/>
        </a:p>
      </dgm:t>
    </dgm:pt>
    <dgm:pt modelId="{99901B33-0A21-4B64-9837-B25C0016001B}" type="pres">
      <dgm:prSet presAssocID="{FA1EC495-CC36-4B19-A95D-D8355749061F}" presName="img" presStyleLbl="fgImgPlace1" presStyleIdx="1" presStyleCnt="4" custScaleX="53867"/>
      <dgm:spPr>
        <a:blipFill>
          <a:blip xmlns:r="http://schemas.openxmlformats.org/officeDocument/2006/relationships" r:embed="rId1"/>
          <a:stretch>
            <a:fillRect t="-63000" b="-63000"/>
          </a:stretch>
        </a:blipFill>
      </dgm:spPr>
    </dgm:pt>
    <dgm:pt modelId="{AAF4C228-0946-4E51-9087-36D26258C3CF}" type="pres">
      <dgm:prSet presAssocID="{FA1EC495-CC36-4B19-A95D-D8355749061F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38F718F-7255-4983-8666-6A7F416AF91E}" type="pres">
      <dgm:prSet presAssocID="{B6636E29-D0B4-41F7-A60B-9FA2EF2F0064}" presName="spacer" presStyleCnt="0"/>
      <dgm:spPr/>
    </dgm:pt>
    <dgm:pt modelId="{D1B297A1-4CF6-496D-9D2B-3D1F8B7E331F}" type="pres">
      <dgm:prSet presAssocID="{E1D7A924-615B-4976-8D4C-4BFD505B41C9}" presName="comp" presStyleCnt="0"/>
      <dgm:spPr/>
    </dgm:pt>
    <dgm:pt modelId="{A5812316-4486-4B1B-8FD2-A59A938C7784}" type="pres">
      <dgm:prSet presAssocID="{E1D7A924-615B-4976-8D4C-4BFD505B41C9}" presName="box" presStyleLbl="node1" presStyleIdx="2" presStyleCnt="4"/>
      <dgm:spPr/>
      <dgm:t>
        <a:bodyPr/>
        <a:lstStyle/>
        <a:p>
          <a:endParaRPr lang="sv-SE"/>
        </a:p>
      </dgm:t>
    </dgm:pt>
    <dgm:pt modelId="{8C794107-2255-4BDA-B6CD-EEAA4C7DFA48}" type="pres">
      <dgm:prSet presAssocID="{E1D7A924-615B-4976-8D4C-4BFD505B41C9}" presName="img" presStyleLbl="fgImgPlace1" presStyleIdx="2" presStyleCnt="4" custScaleX="53867"/>
      <dgm:spPr>
        <a:blipFill>
          <a:blip xmlns:r="http://schemas.openxmlformats.org/officeDocument/2006/relationships" r:embed="rId1"/>
          <a:stretch>
            <a:fillRect t="-63000" b="-63000"/>
          </a:stretch>
        </a:blipFill>
      </dgm:spPr>
    </dgm:pt>
    <dgm:pt modelId="{2623A29D-4DD3-48E9-9D9F-48C2DEE77C5D}" type="pres">
      <dgm:prSet presAssocID="{E1D7A924-615B-4976-8D4C-4BFD505B41C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45870FB-46B1-4495-B1AC-1D9B39AEAF59}" type="pres">
      <dgm:prSet presAssocID="{33E91638-3B6F-4D09-BEAD-293699DF0FFC}" presName="spacer" presStyleCnt="0"/>
      <dgm:spPr/>
    </dgm:pt>
    <dgm:pt modelId="{52D07A44-9D8F-4DD6-AB38-3803F8A54371}" type="pres">
      <dgm:prSet presAssocID="{7EAAAC9C-DECD-4DDF-A88F-27F29E9445CE}" presName="comp" presStyleCnt="0"/>
      <dgm:spPr/>
    </dgm:pt>
    <dgm:pt modelId="{304CB982-929A-4FDC-959D-BD9A63F331E0}" type="pres">
      <dgm:prSet presAssocID="{7EAAAC9C-DECD-4DDF-A88F-27F29E9445CE}" presName="box" presStyleLbl="node1" presStyleIdx="3" presStyleCnt="4"/>
      <dgm:spPr/>
      <dgm:t>
        <a:bodyPr/>
        <a:lstStyle/>
        <a:p>
          <a:endParaRPr lang="sv-SE"/>
        </a:p>
      </dgm:t>
    </dgm:pt>
    <dgm:pt modelId="{A26EF2D4-2263-42AF-B7A2-AF18E5BC19F0}" type="pres">
      <dgm:prSet presAssocID="{7EAAAC9C-DECD-4DDF-A88F-27F29E9445CE}" presName="img" presStyleLbl="fgImgPlace1" presStyleIdx="3" presStyleCnt="4" custScaleX="53867"/>
      <dgm:spPr>
        <a:blipFill>
          <a:blip xmlns:r="http://schemas.openxmlformats.org/officeDocument/2006/relationships" r:embed="rId1"/>
          <a:stretch>
            <a:fillRect t="-63000" b="-63000"/>
          </a:stretch>
        </a:blipFill>
      </dgm:spPr>
    </dgm:pt>
    <dgm:pt modelId="{95C67DDB-C794-4F84-A29C-0561397092D3}" type="pres">
      <dgm:prSet presAssocID="{7EAAAC9C-DECD-4DDF-A88F-27F29E9445CE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745796C-F814-4EA2-876F-C1EFFE126510}" srcId="{612E645F-6A96-4BC1-BC0B-67BAFECBF00B}" destId="{FA1EC495-CC36-4B19-A95D-D8355749061F}" srcOrd="1" destOrd="0" parTransId="{3F70CFE3-1494-4EC6-BE43-8A6DEFAECAE4}" sibTransId="{B6636E29-D0B4-41F7-A60B-9FA2EF2F0064}"/>
    <dgm:cxn modelId="{8BFA885A-9B6A-4D2A-9182-70F8EC2AD507}" type="presOf" srcId="{FA1EC495-CC36-4B19-A95D-D8355749061F}" destId="{AAF4C228-0946-4E51-9087-36D26258C3CF}" srcOrd="1" destOrd="0" presId="urn:microsoft.com/office/officeart/2005/8/layout/vList4"/>
    <dgm:cxn modelId="{5B4FC75B-72F4-41D3-9D4B-185445F933F9}" srcId="{612E645F-6A96-4BC1-BC0B-67BAFECBF00B}" destId="{E1D7A924-615B-4976-8D4C-4BFD505B41C9}" srcOrd="2" destOrd="0" parTransId="{9BF11DD1-1ADC-45BD-8E4A-BB42BD8E61F3}" sibTransId="{33E91638-3B6F-4D09-BEAD-293699DF0FFC}"/>
    <dgm:cxn modelId="{28804D40-39C9-43B1-8398-93A2E33007DC}" type="presOf" srcId="{7EAAAC9C-DECD-4DDF-A88F-27F29E9445CE}" destId="{95C67DDB-C794-4F84-A29C-0561397092D3}" srcOrd="1" destOrd="0" presId="urn:microsoft.com/office/officeart/2005/8/layout/vList4"/>
    <dgm:cxn modelId="{5D0DD0B3-ED5C-4AE3-8284-523CE48A265B}" type="presOf" srcId="{E1D7A924-615B-4976-8D4C-4BFD505B41C9}" destId="{A5812316-4486-4B1B-8FD2-A59A938C7784}" srcOrd="0" destOrd="0" presId="urn:microsoft.com/office/officeart/2005/8/layout/vList4"/>
    <dgm:cxn modelId="{9CD576B5-236A-4125-9384-EBEDFDCD5C8E}" type="presOf" srcId="{80B89E61-E81B-4547-B167-6699FB45C3E3}" destId="{FAA179D5-0A8C-4D2A-B0EE-7330D1B97584}" srcOrd="0" destOrd="0" presId="urn:microsoft.com/office/officeart/2005/8/layout/vList4"/>
    <dgm:cxn modelId="{2ED844DD-580A-477B-AE3D-B9F7B3286098}" srcId="{612E645F-6A96-4BC1-BC0B-67BAFECBF00B}" destId="{7EAAAC9C-DECD-4DDF-A88F-27F29E9445CE}" srcOrd="3" destOrd="0" parTransId="{FD64CCD3-9D5F-4C9D-A726-1A4F760150E2}" sibTransId="{2FA250AF-8306-43EA-824E-D6AF1DA2A2A4}"/>
    <dgm:cxn modelId="{71390BFE-F7EC-4C80-9018-F37E104CDDAE}" type="presOf" srcId="{FA1EC495-CC36-4B19-A95D-D8355749061F}" destId="{66AAE6C3-CED5-40C3-A3D3-A409D39378BE}" srcOrd="0" destOrd="0" presId="urn:microsoft.com/office/officeart/2005/8/layout/vList4"/>
    <dgm:cxn modelId="{F8E10A40-560F-403D-9039-7619686C4D4F}" type="presOf" srcId="{E1D7A924-615B-4976-8D4C-4BFD505B41C9}" destId="{2623A29D-4DD3-48E9-9D9F-48C2DEE77C5D}" srcOrd="1" destOrd="0" presId="urn:microsoft.com/office/officeart/2005/8/layout/vList4"/>
    <dgm:cxn modelId="{8C7DB068-E993-4C5B-9C74-567050E72B75}" type="presOf" srcId="{80B89E61-E81B-4547-B167-6699FB45C3E3}" destId="{B18CCCC7-A159-48BC-9107-C38D01ADD01C}" srcOrd="1" destOrd="0" presId="urn:microsoft.com/office/officeart/2005/8/layout/vList4"/>
    <dgm:cxn modelId="{7649EF05-595F-4E7F-8EE5-EE5497B9397B}" type="presOf" srcId="{612E645F-6A96-4BC1-BC0B-67BAFECBF00B}" destId="{77337F1B-41FE-4C2F-84C8-FA268A610CCD}" srcOrd="0" destOrd="0" presId="urn:microsoft.com/office/officeart/2005/8/layout/vList4"/>
    <dgm:cxn modelId="{8CDBC521-D0A7-4496-9911-362A1F9320B5}" type="presOf" srcId="{7EAAAC9C-DECD-4DDF-A88F-27F29E9445CE}" destId="{304CB982-929A-4FDC-959D-BD9A63F331E0}" srcOrd="0" destOrd="0" presId="urn:microsoft.com/office/officeart/2005/8/layout/vList4"/>
    <dgm:cxn modelId="{753CAA02-8141-4E39-AB1A-DD088B2E2256}" srcId="{612E645F-6A96-4BC1-BC0B-67BAFECBF00B}" destId="{80B89E61-E81B-4547-B167-6699FB45C3E3}" srcOrd="0" destOrd="0" parTransId="{E6A0E686-1468-4A2E-8E37-802CA3509C26}" sibTransId="{996F17E0-3979-4D78-BC8B-F5A9067CFCAB}"/>
    <dgm:cxn modelId="{9A62B9F6-26AA-4F4D-8261-9652BFCF7F66}" type="presParOf" srcId="{77337F1B-41FE-4C2F-84C8-FA268A610CCD}" destId="{282A6E7F-6CB5-4EDB-947D-BCA4189FDE5D}" srcOrd="0" destOrd="0" presId="urn:microsoft.com/office/officeart/2005/8/layout/vList4"/>
    <dgm:cxn modelId="{477D2063-41D2-455A-8759-10A769CD5BD7}" type="presParOf" srcId="{282A6E7F-6CB5-4EDB-947D-BCA4189FDE5D}" destId="{FAA179D5-0A8C-4D2A-B0EE-7330D1B97584}" srcOrd="0" destOrd="0" presId="urn:microsoft.com/office/officeart/2005/8/layout/vList4"/>
    <dgm:cxn modelId="{87DCC52E-1C66-403E-AAF3-D2885E827EC9}" type="presParOf" srcId="{282A6E7F-6CB5-4EDB-947D-BCA4189FDE5D}" destId="{51A88686-4E4D-42FB-93CD-BC0EE384A296}" srcOrd="1" destOrd="0" presId="urn:microsoft.com/office/officeart/2005/8/layout/vList4"/>
    <dgm:cxn modelId="{321D2BD3-BF3E-49E3-9CC7-DC4A5E016A09}" type="presParOf" srcId="{282A6E7F-6CB5-4EDB-947D-BCA4189FDE5D}" destId="{B18CCCC7-A159-48BC-9107-C38D01ADD01C}" srcOrd="2" destOrd="0" presId="urn:microsoft.com/office/officeart/2005/8/layout/vList4"/>
    <dgm:cxn modelId="{847989C7-CF66-4DD6-BD88-C773B66687FE}" type="presParOf" srcId="{77337F1B-41FE-4C2F-84C8-FA268A610CCD}" destId="{BFDB4DFC-FA09-45DF-BC39-BA4D95985828}" srcOrd="1" destOrd="0" presId="urn:microsoft.com/office/officeart/2005/8/layout/vList4"/>
    <dgm:cxn modelId="{64472513-BAB8-4AF0-BB17-EFE28B906FBF}" type="presParOf" srcId="{77337F1B-41FE-4C2F-84C8-FA268A610CCD}" destId="{3B3105D8-522D-4B24-A015-79208AEEA218}" srcOrd="2" destOrd="0" presId="urn:microsoft.com/office/officeart/2005/8/layout/vList4"/>
    <dgm:cxn modelId="{C7194BBA-0C3F-4C60-A6F9-DF0D039F4BDD}" type="presParOf" srcId="{3B3105D8-522D-4B24-A015-79208AEEA218}" destId="{66AAE6C3-CED5-40C3-A3D3-A409D39378BE}" srcOrd="0" destOrd="0" presId="urn:microsoft.com/office/officeart/2005/8/layout/vList4"/>
    <dgm:cxn modelId="{7D2950CC-AC89-465E-AF6C-607B2C984C9A}" type="presParOf" srcId="{3B3105D8-522D-4B24-A015-79208AEEA218}" destId="{99901B33-0A21-4B64-9837-B25C0016001B}" srcOrd="1" destOrd="0" presId="urn:microsoft.com/office/officeart/2005/8/layout/vList4"/>
    <dgm:cxn modelId="{556A40AE-9838-49F9-B506-BCA3F76CFF85}" type="presParOf" srcId="{3B3105D8-522D-4B24-A015-79208AEEA218}" destId="{AAF4C228-0946-4E51-9087-36D26258C3CF}" srcOrd="2" destOrd="0" presId="urn:microsoft.com/office/officeart/2005/8/layout/vList4"/>
    <dgm:cxn modelId="{D86432F1-0621-4B1F-9511-6756C78D40D5}" type="presParOf" srcId="{77337F1B-41FE-4C2F-84C8-FA268A610CCD}" destId="{238F718F-7255-4983-8666-6A7F416AF91E}" srcOrd="3" destOrd="0" presId="urn:microsoft.com/office/officeart/2005/8/layout/vList4"/>
    <dgm:cxn modelId="{62FA5F2E-627B-4610-9C3A-51E1E2245CB4}" type="presParOf" srcId="{77337F1B-41FE-4C2F-84C8-FA268A610CCD}" destId="{D1B297A1-4CF6-496D-9D2B-3D1F8B7E331F}" srcOrd="4" destOrd="0" presId="urn:microsoft.com/office/officeart/2005/8/layout/vList4"/>
    <dgm:cxn modelId="{D20AF469-3200-4FF2-8F33-801FB6A3F9C3}" type="presParOf" srcId="{D1B297A1-4CF6-496D-9D2B-3D1F8B7E331F}" destId="{A5812316-4486-4B1B-8FD2-A59A938C7784}" srcOrd="0" destOrd="0" presId="urn:microsoft.com/office/officeart/2005/8/layout/vList4"/>
    <dgm:cxn modelId="{22381355-B39B-4B2E-8D62-0FE549BB6699}" type="presParOf" srcId="{D1B297A1-4CF6-496D-9D2B-3D1F8B7E331F}" destId="{8C794107-2255-4BDA-B6CD-EEAA4C7DFA48}" srcOrd="1" destOrd="0" presId="urn:microsoft.com/office/officeart/2005/8/layout/vList4"/>
    <dgm:cxn modelId="{8267B981-9A76-4F90-910C-C5D9C72724A9}" type="presParOf" srcId="{D1B297A1-4CF6-496D-9D2B-3D1F8B7E331F}" destId="{2623A29D-4DD3-48E9-9D9F-48C2DEE77C5D}" srcOrd="2" destOrd="0" presId="urn:microsoft.com/office/officeart/2005/8/layout/vList4"/>
    <dgm:cxn modelId="{80D7E317-6A23-464C-AC67-7A60EA2E30F8}" type="presParOf" srcId="{77337F1B-41FE-4C2F-84C8-FA268A610CCD}" destId="{145870FB-46B1-4495-B1AC-1D9B39AEAF59}" srcOrd="5" destOrd="0" presId="urn:microsoft.com/office/officeart/2005/8/layout/vList4"/>
    <dgm:cxn modelId="{4195ABAE-DCE4-417D-9502-5F3CEFDCCE1A}" type="presParOf" srcId="{77337F1B-41FE-4C2F-84C8-FA268A610CCD}" destId="{52D07A44-9D8F-4DD6-AB38-3803F8A54371}" srcOrd="6" destOrd="0" presId="urn:microsoft.com/office/officeart/2005/8/layout/vList4"/>
    <dgm:cxn modelId="{15C0D85A-C04E-4DA6-BD17-E534E941C92C}" type="presParOf" srcId="{52D07A44-9D8F-4DD6-AB38-3803F8A54371}" destId="{304CB982-929A-4FDC-959D-BD9A63F331E0}" srcOrd="0" destOrd="0" presId="urn:microsoft.com/office/officeart/2005/8/layout/vList4"/>
    <dgm:cxn modelId="{7EB32CBC-166F-4161-82B0-598F22511A79}" type="presParOf" srcId="{52D07A44-9D8F-4DD6-AB38-3803F8A54371}" destId="{A26EF2D4-2263-42AF-B7A2-AF18E5BC19F0}" srcOrd="1" destOrd="0" presId="urn:microsoft.com/office/officeart/2005/8/layout/vList4"/>
    <dgm:cxn modelId="{6FD3B53B-105E-44C5-A5E0-BA42B6E876AE}" type="presParOf" srcId="{52D07A44-9D8F-4DD6-AB38-3803F8A54371}" destId="{95C67DDB-C794-4F84-A29C-0561397092D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9D3690-E23D-4DBA-A792-05DE92E82E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E285112F-AA9B-4133-A30B-FCEABE8CDD92}">
      <dgm:prSet phldrT="[Text]"/>
      <dgm:spPr/>
      <dgm:t>
        <a:bodyPr/>
        <a:lstStyle/>
        <a:p>
          <a:r>
            <a:rPr lang="sv-SE" dirty="0" smtClean="0"/>
            <a:t>Revidera riktlinjer för behandling av vuxna med diabetes i samband med operation.</a:t>
          </a:r>
          <a:endParaRPr lang="sv-SE" dirty="0"/>
        </a:p>
      </dgm:t>
    </dgm:pt>
    <dgm:pt modelId="{FCC99D42-7779-47B7-9F6C-0FBA6A476DA1}" type="parTrans" cxnId="{03A0A772-685A-4B03-A8A4-02677417EA2F}">
      <dgm:prSet/>
      <dgm:spPr/>
      <dgm:t>
        <a:bodyPr/>
        <a:lstStyle/>
        <a:p>
          <a:endParaRPr lang="sv-SE"/>
        </a:p>
      </dgm:t>
    </dgm:pt>
    <dgm:pt modelId="{E185901B-8894-4F50-9CC5-D3A148C6A645}" type="sibTrans" cxnId="{03A0A772-685A-4B03-A8A4-02677417EA2F}">
      <dgm:prSet/>
      <dgm:spPr/>
      <dgm:t>
        <a:bodyPr/>
        <a:lstStyle/>
        <a:p>
          <a:endParaRPr lang="sv-SE"/>
        </a:p>
      </dgm:t>
    </dgm:pt>
    <dgm:pt modelId="{DADBADD3-C809-4792-BFFB-35BABBD462E2}">
      <dgm:prSet phldrT="[Text]"/>
      <dgm:spPr/>
      <dgm:t>
        <a:bodyPr/>
        <a:lstStyle/>
        <a:p>
          <a:r>
            <a:rPr lang="sv-SE" dirty="0" smtClean="0"/>
            <a:t>Riktlinjerna är framtagna, på uppdrag av Kirurgisk vård via MPG </a:t>
          </a:r>
          <a:r>
            <a:rPr lang="sv-SE" dirty="0" err="1" smtClean="0"/>
            <a:t>Op</a:t>
          </a:r>
          <a:r>
            <a:rPr lang="sv-SE" dirty="0" smtClean="0"/>
            <a:t>/IVA, av</a:t>
          </a:r>
          <a:endParaRPr lang="sv-SE" dirty="0"/>
        </a:p>
      </dgm:t>
    </dgm:pt>
    <dgm:pt modelId="{1A22557E-2373-41DF-8925-278E7F4A4069}" type="parTrans" cxnId="{1B04A043-44F7-476D-9AF9-608E18924694}">
      <dgm:prSet/>
      <dgm:spPr/>
      <dgm:t>
        <a:bodyPr/>
        <a:lstStyle/>
        <a:p>
          <a:endParaRPr lang="sv-SE"/>
        </a:p>
      </dgm:t>
    </dgm:pt>
    <dgm:pt modelId="{CA7321DF-7899-449E-AC9D-5CD3EFDB40EE}" type="sibTrans" cxnId="{1B04A043-44F7-476D-9AF9-608E18924694}">
      <dgm:prSet/>
      <dgm:spPr/>
      <dgm:t>
        <a:bodyPr/>
        <a:lstStyle/>
        <a:p>
          <a:endParaRPr lang="sv-SE"/>
        </a:p>
      </dgm:t>
    </dgm:pt>
    <dgm:pt modelId="{8A50224B-4793-4C1D-96E1-78987679A03D}">
      <dgm:prSet/>
      <dgm:spPr/>
      <dgm:t>
        <a:bodyPr/>
        <a:lstStyle/>
        <a:p>
          <a:endParaRPr lang="sv-SE" dirty="0" smtClean="0"/>
        </a:p>
      </dgm:t>
    </dgm:pt>
    <dgm:pt modelId="{09349761-971E-47C6-B8A9-7092FB6083C9}" type="parTrans" cxnId="{390CF37C-F014-4367-BFFD-AF6B4A6D0570}">
      <dgm:prSet/>
      <dgm:spPr/>
      <dgm:t>
        <a:bodyPr/>
        <a:lstStyle/>
        <a:p>
          <a:endParaRPr lang="sv-SE"/>
        </a:p>
      </dgm:t>
    </dgm:pt>
    <dgm:pt modelId="{6E747E63-59BD-4C19-83E2-59DA857EA50B}" type="sibTrans" cxnId="{390CF37C-F014-4367-BFFD-AF6B4A6D0570}">
      <dgm:prSet/>
      <dgm:spPr/>
      <dgm:t>
        <a:bodyPr/>
        <a:lstStyle/>
        <a:p>
          <a:endParaRPr lang="sv-SE"/>
        </a:p>
      </dgm:t>
    </dgm:pt>
    <dgm:pt modelId="{C808D013-79AC-441C-8814-AC9CAB8472B5}">
      <dgm:prSet phldrT="[Text]"/>
      <dgm:spPr/>
      <dgm:t>
        <a:bodyPr/>
        <a:lstStyle/>
        <a:p>
          <a:r>
            <a:rPr lang="sv-SE" dirty="0" smtClean="0"/>
            <a:t>Magnus Persson, verksamhetschef </a:t>
          </a:r>
          <a:r>
            <a:rPr lang="sv-SE" dirty="0" err="1" smtClean="0"/>
            <a:t>Op</a:t>
          </a:r>
          <a:r>
            <a:rPr lang="sv-SE" dirty="0" smtClean="0"/>
            <a:t>/IVA Värnamo sjukhus</a:t>
          </a:r>
          <a:endParaRPr lang="sv-SE" dirty="0"/>
        </a:p>
      </dgm:t>
    </dgm:pt>
    <dgm:pt modelId="{D3882183-2108-4FB1-9F6C-23A2F89B3D35}" type="parTrans" cxnId="{72ED7CEF-348C-4624-A05E-8DD468644782}">
      <dgm:prSet/>
      <dgm:spPr/>
      <dgm:t>
        <a:bodyPr/>
        <a:lstStyle/>
        <a:p>
          <a:endParaRPr lang="sv-SE"/>
        </a:p>
      </dgm:t>
    </dgm:pt>
    <dgm:pt modelId="{59F7F259-43F8-4A75-B2D7-21BB4EC931D8}" type="sibTrans" cxnId="{72ED7CEF-348C-4624-A05E-8DD468644782}">
      <dgm:prSet/>
      <dgm:spPr/>
      <dgm:t>
        <a:bodyPr/>
        <a:lstStyle/>
        <a:p>
          <a:endParaRPr lang="sv-SE"/>
        </a:p>
      </dgm:t>
    </dgm:pt>
    <dgm:pt modelId="{301046D3-4AF2-46AC-8AAD-D0A648AC2DEA}">
      <dgm:prSet phldrT="[Text]"/>
      <dgm:spPr/>
      <dgm:t>
        <a:bodyPr/>
        <a:lstStyle/>
        <a:p>
          <a:r>
            <a:rPr lang="sv-SE" dirty="0" smtClean="0"/>
            <a:t>David Juhlin, överläkare </a:t>
          </a:r>
          <a:r>
            <a:rPr lang="sv-SE" dirty="0" err="1" smtClean="0"/>
            <a:t>Op</a:t>
          </a:r>
          <a:r>
            <a:rPr lang="sv-SE" dirty="0" smtClean="0"/>
            <a:t>/IVA Länssjukhuset Ryhov</a:t>
          </a:r>
          <a:endParaRPr lang="sv-SE" dirty="0"/>
        </a:p>
      </dgm:t>
    </dgm:pt>
    <dgm:pt modelId="{73FA5E91-BA5A-407D-86F3-88C2A3887C07}" type="parTrans" cxnId="{F889084E-0A45-4AB7-A24F-60195E08752A}">
      <dgm:prSet/>
      <dgm:spPr/>
      <dgm:t>
        <a:bodyPr/>
        <a:lstStyle/>
        <a:p>
          <a:endParaRPr lang="sv-SE"/>
        </a:p>
      </dgm:t>
    </dgm:pt>
    <dgm:pt modelId="{47D6A045-6D9E-49CF-ABC8-199FBB6A25AF}" type="sibTrans" cxnId="{F889084E-0A45-4AB7-A24F-60195E08752A}">
      <dgm:prSet/>
      <dgm:spPr/>
      <dgm:t>
        <a:bodyPr/>
        <a:lstStyle/>
        <a:p>
          <a:endParaRPr lang="sv-SE"/>
        </a:p>
      </dgm:t>
    </dgm:pt>
    <dgm:pt modelId="{6E6B94CC-D595-4AF4-9D0E-32D06F4D1B68}">
      <dgm:prSet phldrT="[Text]"/>
      <dgm:spPr/>
      <dgm:t>
        <a:bodyPr/>
        <a:lstStyle/>
        <a:p>
          <a:r>
            <a:rPr lang="sv-SE" dirty="0" smtClean="0"/>
            <a:t>Gabor Nagy, överläkare </a:t>
          </a:r>
          <a:r>
            <a:rPr lang="sv-SE" dirty="0" err="1" smtClean="0"/>
            <a:t>Op</a:t>
          </a:r>
          <a:r>
            <a:rPr lang="sv-SE" dirty="0" smtClean="0"/>
            <a:t>/IVA Höglandssjukhuset</a:t>
          </a:r>
          <a:endParaRPr lang="sv-SE" dirty="0"/>
        </a:p>
      </dgm:t>
    </dgm:pt>
    <dgm:pt modelId="{53C5A85F-A850-4D7A-B598-1D676014D20C}" type="sibTrans" cxnId="{81B1955E-F2F3-4007-9307-FB4DE158F410}">
      <dgm:prSet/>
      <dgm:spPr/>
      <dgm:t>
        <a:bodyPr/>
        <a:lstStyle/>
        <a:p>
          <a:endParaRPr lang="sv-SE"/>
        </a:p>
      </dgm:t>
    </dgm:pt>
    <dgm:pt modelId="{E0C8FEE8-0E75-4BFB-A1EA-F486DADF5DD0}" type="parTrans" cxnId="{81B1955E-F2F3-4007-9307-FB4DE158F410}">
      <dgm:prSet/>
      <dgm:spPr/>
      <dgm:t>
        <a:bodyPr/>
        <a:lstStyle/>
        <a:p>
          <a:endParaRPr lang="sv-SE"/>
        </a:p>
      </dgm:t>
    </dgm:pt>
    <dgm:pt modelId="{4042CF0A-89B9-4930-B89D-605B95472AF9}">
      <dgm:prSet phldrT="[Text]"/>
      <dgm:spPr/>
      <dgm:t>
        <a:bodyPr/>
        <a:lstStyle/>
        <a:p>
          <a:r>
            <a:rPr lang="sv-SE" dirty="0" smtClean="0"/>
            <a:t>Anne Hiselius, läkemedelsstrateg</a:t>
          </a:r>
          <a:endParaRPr lang="sv-SE" dirty="0"/>
        </a:p>
      </dgm:t>
    </dgm:pt>
    <dgm:pt modelId="{22BDABFD-D506-408C-8E87-C19312E458DD}" type="parTrans" cxnId="{863E80C3-C6DF-4AE9-A3AA-E83C69F54289}">
      <dgm:prSet/>
      <dgm:spPr/>
      <dgm:t>
        <a:bodyPr/>
        <a:lstStyle/>
        <a:p>
          <a:endParaRPr lang="sv-SE"/>
        </a:p>
      </dgm:t>
    </dgm:pt>
    <dgm:pt modelId="{E8503C31-14B6-41E3-8C7E-6A588737826F}" type="sibTrans" cxnId="{863E80C3-C6DF-4AE9-A3AA-E83C69F54289}">
      <dgm:prSet/>
      <dgm:spPr/>
      <dgm:t>
        <a:bodyPr/>
        <a:lstStyle/>
        <a:p>
          <a:endParaRPr lang="sv-SE"/>
        </a:p>
      </dgm:t>
    </dgm:pt>
    <dgm:pt modelId="{F215AE83-163C-4111-97A1-89718FC20D74}" type="pres">
      <dgm:prSet presAssocID="{E29D3690-E23D-4DBA-A792-05DE92E82E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9CE32F85-8A23-48D1-9CB1-DABF7D03D1E0}" type="pres">
      <dgm:prSet presAssocID="{E285112F-AA9B-4133-A30B-FCEABE8CDD92}" presName="parentText" presStyleLbl="node1" presStyleIdx="0" presStyleCnt="1" custScaleY="57115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7774972-2665-40C0-B8A7-38E1143C9F27}" type="pres">
      <dgm:prSet presAssocID="{E285112F-AA9B-4133-A30B-FCEABE8CDD9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3487DD3-0B07-4642-92AD-161D476C2FCB}" type="presOf" srcId="{DADBADD3-C809-4792-BFFB-35BABBD462E2}" destId="{B7774972-2665-40C0-B8A7-38E1143C9F27}" srcOrd="0" destOrd="0" presId="urn:microsoft.com/office/officeart/2005/8/layout/vList2"/>
    <dgm:cxn modelId="{390CF37C-F014-4367-BFFD-AF6B4A6D0570}" srcId="{E285112F-AA9B-4133-A30B-FCEABE8CDD92}" destId="{8A50224B-4793-4C1D-96E1-78987679A03D}" srcOrd="1" destOrd="0" parTransId="{09349761-971E-47C6-B8A9-7092FB6083C9}" sibTransId="{6E747E63-59BD-4C19-83E2-59DA857EA50B}"/>
    <dgm:cxn modelId="{81CFCF0A-7893-4816-8427-BECD056E154F}" type="presOf" srcId="{E29D3690-E23D-4DBA-A792-05DE92E82E4D}" destId="{F215AE83-163C-4111-97A1-89718FC20D74}" srcOrd="0" destOrd="0" presId="urn:microsoft.com/office/officeart/2005/8/layout/vList2"/>
    <dgm:cxn modelId="{81B1955E-F2F3-4007-9307-FB4DE158F410}" srcId="{DADBADD3-C809-4792-BFFB-35BABBD462E2}" destId="{6E6B94CC-D595-4AF4-9D0E-32D06F4D1B68}" srcOrd="2" destOrd="0" parTransId="{E0C8FEE8-0E75-4BFB-A1EA-F486DADF5DD0}" sibTransId="{53C5A85F-A850-4D7A-B598-1D676014D20C}"/>
    <dgm:cxn modelId="{03A0A772-685A-4B03-A8A4-02677417EA2F}" srcId="{E29D3690-E23D-4DBA-A792-05DE92E82E4D}" destId="{E285112F-AA9B-4133-A30B-FCEABE8CDD92}" srcOrd="0" destOrd="0" parTransId="{FCC99D42-7779-47B7-9F6C-0FBA6A476DA1}" sibTransId="{E185901B-8894-4F50-9CC5-D3A148C6A645}"/>
    <dgm:cxn modelId="{FD19281F-3589-44AE-A600-0C5712A60CFE}" type="presOf" srcId="{8A50224B-4793-4C1D-96E1-78987679A03D}" destId="{B7774972-2665-40C0-B8A7-38E1143C9F27}" srcOrd="0" destOrd="5" presId="urn:microsoft.com/office/officeart/2005/8/layout/vList2"/>
    <dgm:cxn modelId="{F889084E-0A45-4AB7-A24F-60195E08752A}" srcId="{DADBADD3-C809-4792-BFFB-35BABBD462E2}" destId="{301046D3-4AF2-46AC-8AAD-D0A648AC2DEA}" srcOrd="1" destOrd="0" parTransId="{73FA5E91-BA5A-407D-86F3-88C2A3887C07}" sibTransId="{47D6A045-6D9E-49CF-ABC8-199FBB6A25AF}"/>
    <dgm:cxn modelId="{863E80C3-C6DF-4AE9-A3AA-E83C69F54289}" srcId="{DADBADD3-C809-4792-BFFB-35BABBD462E2}" destId="{4042CF0A-89B9-4930-B89D-605B95472AF9}" srcOrd="3" destOrd="0" parTransId="{22BDABFD-D506-408C-8E87-C19312E458DD}" sibTransId="{E8503C31-14B6-41E3-8C7E-6A588737826F}"/>
    <dgm:cxn modelId="{4671EF79-9FF9-46F8-98F7-C46EF968E2ED}" type="presOf" srcId="{4042CF0A-89B9-4930-B89D-605B95472AF9}" destId="{B7774972-2665-40C0-B8A7-38E1143C9F27}" srcOrd="0" destOrd="4" presId="urn:microsoft.com/office/officeart/2005/8/layout/vList2"/>
    <dgm:cxn modelId="{5AE99189-A8E6-4A62-B013-06248C6964F1}" type="presOf" srcId="{C808D013-79AC-441C-8814-AC9CAB8472B5}" destId="{B7774972-2665-40C0-B8A7-38E1143C9F27}" srcOrd="0" destOrd="1" presId="urn:microsoft.com/office/officeart/2005/8/layout/vList2"/>
    <dgm:cxn modelId="{6BE004D8-AF9A-4172-A386-342FE3610F95}" type="presOf" srcId="{E285112F-AA9B-4133-A30B-FCEABE8CDD92}" destId="{9CE32F85-8A23-48D1-9CB1-DABF7D03D1E0}" srcOrd="0" destOrd="0" presId="urn:microsoft.com/office/officeart/2005/8/layout/vList2"/>
    <dgm:cxn modelId="{FF13E6D0-7DE3-4C18-820A-DF57D5883084}" type="presOf" srcId="{301046D3-4AF2-46AC-8AAD-D0A648AC2DEA}" destId="{B7774972-2665-40C0-B8A7-38E1143C9F27}" srcOrd="0" destOrd="2" presId="urn:microsoft.com/office/officeart/2005/8/layout/vList2"/>
    <dgm:cxn modelId="{1B04A043-44F7-476D-9AF9-608E18924694}" srcId="{E285112F-AA9B-4133-A30B-FCEABE8CDD92}" destId="{DADBADD3-C809-4792-BFFB-35BABBD462E2}" srcOrd="0" destOrd="0" parTransId="{1A22557E-2373-41DF-8925-278E7F4A4069}" sibTransId="{CA7321DF-7899-449E-AC9D-5CD3EFDB40EE}"/>
    <dgm:cxn modelId="{72ED7CEF-348C-4624-A05E-8DD468644782}" srcId="{DADBADD3-C809-4792-BFFB-35BABBD462E2}" destId="{C808D013-79AC-441C-8814-AC9CAB8472B5}" srcOrd="0" destOrd="0" parTransId="{D3882183-2108-4FB1-9F6C-23A2F89B3D35}" sibTransId="{59F7F259-43F8-4A75-B2D7-21BB4EC931D8}"/>
    <dgm:cxn modelId="{3F06C0D6-940C-489D-8AC0-BBF945692651}" type="presOf" srcId="{6E6B94CC-D595-4AF4-9D0E-32D06F4D1B68}" destId="{B7774972-2665-40C0-B8A7-38E1143C9F27}" srcOrd="0" destOrd="3" presId="urn:microsoft.com/office/officeart/2005/8/layout/vList2"/>
    <dgm:cxn modelId="{4E5A224E-E1CF-4B8A-B61C-3DF139224FD1}" type="presParOf" srcId="{F215AE83-163C-4111-97A1-89718FC20D74}" destId="{9CE32F85-8A23-48D1-9CB1-DABF7D03D1E0}" srcOrd="0" destOrd="0" presId="urn:microsoft.com/office/officeart/2005/8/layout/vList2"/>
    <dgm:cxn modelId="{3C18D2D5-A88E-44D9-9CE8-F7FA727B631E}" type="presParOf" srcId="{F215AE83-163C-4111-97A1-89718FC20D74}" destId="{B7774972-2665-40C0-B8A7-38E1143C9F2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479D9-4726-4D82-97CD-7E5801F7D392}">
      <dsp:nvSpPr>
        <dsp:cNvPr id="0" name=""/>
        <dsp:cNvSpPr/>
      </dsp:nvSpPr>
      <dsp:spPr>
        <a:xfrm>
          <a:off x="0" y="354082"/>
          <a:ext cx="8836025" cy="10116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300" b="1" kern="1200" dirty="0" smtClean="0">
              <a:solidFill>
                <a:srgbClr val="790726"/>
              </a:solidFill>
            </a:rPr>
            <a:t>Optimal glukosnivå </a:t>
          </a:r>
          <a:r>
            <a:rPr lang="sv-SE" sz="3300" b="1" kern="1200" dirty="0" err="1" smtClean="0">
              <a:solidFill>
                <a:srgbClr val="790726"/>
              </a:solidFill>
            </a:rPr>
            <a:t>perioperativt</a:t>
          </a:r>
          <a:r>
            <a:rPr lang="sv-SE" sz="3300" b="1" kern="1200" dirty="0" smtClean="0">
              <a:solidFill>
                <a:srgbClr val="790726"/>
              </a:solidFill>
            </a:rPr>
            <a:t> hos diabetiker</a:t>
          </a:r>
          <a:endParaRPr lang="sv-SE" sz="3300" b="1" kern="1200" dirty="0">
            <a:solidFill>
              <a:srgbClr val="790726"/>
            </a:solidFill>
          </a:endParaRPr>
        </a:p>
      </dsp:txBody>
      <dsp:txXfrm>
        <a:off x="29631" y="383713"/>
        <a:ext cx="8776763" cy="952402"/>
      </dsp:txXfrm>
    </dsp:sp>
    <dsp:sp modelId="{48CE1207-2E1B-46CE-AF0E-3D2B3AE9808F}">
      <dsp:nvSpPr>
        <dsp:cNvPr id="0" name=""/>
        <dsp:cNvSpPr/>
      </dsp:nvSpPr>
      <dsp:spPr>
        <a:xfrm>
          <a:off x="0" y="1547846"/>
          <a:ext cx="1011664" cy="101166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7E1651A-067E-45D1-B135-C31112DE72DC}">
      <dsp:nvSpPr>
        <dsp:cNvPr id="0" name=""/>
        <dsp:cNvSpPr/>
      </dsp:nvSpPr>
      <dsp:spPr>
        <a:xfrm>
          <a:off x="1072364" y="1547846"/>
          <a:ext cx="7763660" cy="101166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200" kern="1200" dirty="0" smtClean="0"/>
            <a:t>Oreglerad glukosnivå </a:t>
          </a:r>
          <a:r>
            <a:rPr lang="sv-SE" sz="2200" kern="1200" dirty="0" err="1" smtClean="0"/>
            <a:t>perioperativt</a:t>
          </a:r>
          <a:r>
            <a:rPr lang="sv-SE" sz="2200" kern="1200" dirty="0" smtClean="0"/>
            <a:t> hos diabetiker ökar risken för postoperativa komplikationer. </a:t>
          </a:r>
          <a:endParaRPr lang="sv-SE" sz="2200" kern="1200" dirty="0"/>
        </a:p>
      </dsp:txBody>
      <dsp:txXfrm>
        <a:off x="1121758" y="1597240"/>
        <a:ext cx="7664872" cy="912876"/>
      </dsp:txXfrm>
    </dsp:sp>
    <dsp:sp modelId="{A60B4578-65F6-4D66-995F-3C3F315491FF}">
      <dsp:nvSpPr>
        <dsp:cNvPr id="0" name=""/>
        <dsp:cNvSpPr/>
      </dsp:nvSpPr>
      <dsp:spPr>
        <a:xfrm>
          <a:off x="0" y="2680910"/>
          <a:ext cx="1011664" cy="101166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AC234A-66E0-4325-A42D-C1F2AC02EFD7}">
      <dsp:nvSpPr>
        <dsp:cNvPr id="0" name=""/>
        <dsp:cNvSpPr/>
      </dsp:nvSpPr>
      <dsp:spPr>
        <a:xfrm>
          <a:off x="1072364" y="2680910"/>
          <a:ext cx="7763660" cy="101166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200" kern="1200" dirty="0" smtClean="0"/>
            <a:t>P-glukos bör ligga mellan 5-10 </a:t>
          </a:r>
          <a:r>
            <a:rPr lang="sv-SE" sz="2200" kern="1200" dirty="0" err="1" smtClean="0"/>
            <a:t>mmol</a:t>
          </a:r>
          <a:r>
            <a:rPr lang="sv-SE" sz="2200" kern="1200" dirty="0" smtClean="0"/>
            <a:t>/L. </a:t>
          </a:r>
          <a:endParaRPr lang="sv-SE" sz="2200" kern="1200" dirty="0"/>
        </a:p>
      </dsp:txBody>
      <dsp:txXfrm>
        <a:off x="1121758" y="2730304"/>
        <a:ext cx="7664872" cy="912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E2D93-012E-4E13-B385-E46451715C63}">
      <dsp:nvSpPr>
        <dsp:cNvPr id="0" name=""/>
        <dsp:cNvSpPr/>
      </dsp:nvSpPr>
      <dsp:spPr>
        <a:xfrm rot="5400000">
          <a:off x="5435603" y="-2385370"/>
          <a:ext cx="1093513" cy="61417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u="sng" kern="1200" dirty="0" smtClean="0"/>
            <a:t>Inom </a:t>
          </a:r>
          <a:r>
            <a:rPr lang="sv-SE" sz="1300" u="sng" kern="1200" dirty="0" err="1" smtClean="0"/>
            <a:t>Op</a:t>
          </a:r>
          <a:r>
            <a:rPr lang="sv-SE" sz="1300" u="sng" kern="1200" dirty="0" smtClean="0"/>
            <a:t>/IVA eller i samverkan med narkosläkare:</a:t>
          </a:r>
          <a:endParaRPr lang="sv-SE" sz="1300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Ta </a:t>
          </a:r>
          <a:r>
            <a:rPr lang="sv-SE" sz="1300" kern="1200" dirty="0" err="1" smtClean="0"/>
            <a:t>blodgas</a:t>
          </a:r>
          <a:r>
            <a:rPr lang="sv-SE" sz="1300" kern="1200" dirty="0" smtClean="0"/>
            <a:t> och </a:t>
          </a:r>
          <a:r>
            <a:rPr lang="sv-SE" sz="1300" kern="1200" dirty="0" err="1" smtClean="0"/>
            <a:t>bedside</a:t>
          </a:r>
          <a:r>
            <a:rPr lang="sv-SE" sz="1300" kern="1200" dirty="0" smtClean="0"/>
            <a:t> blod-</a:t>
          </a:r>
          <a:r>
            <a:rPr lang="sv-SE" sz="1300" kern="1200" dirty="0" err="1" smtClean="0"/>
            <a:t>ketonvärde</a:t>
          </a:r>
          <a:r>
            <a:rPr lang="sv-SE" sz="1300" kern="1200" dirty="0" smtClean="0"/>
            <a:t> vid misstanke om </a:t>
          </a:r>
          <a:r>
            <a:rPr lang="sv-SE" sz="1300" kern="1200" dirty="0" err="1" smtClean="0"/>
            <a:t>ketoacidos</a:t>
          </a:r>
          <a:r>
            <a:rPr lang="sv-SE" sz="1300" kern="1200" dirty="0" smtClean="0"/>
            <a:t>.</a:t>
          </a:r>
          <a:br>
            <a:rPr lang="sv-SE" sz="1300" kern="1200" dirty="0" smtClean="0"/>
          </a:br>
          <a:r>
            <a:rPr lang="sv-SE" sz="1300" kern="1200" dirty="0" smtClean="0"/>
            <a:t>Till exempel vid p-glukos &gt;15 </a:t>
          </a:r>
          <a:r>
            <a:rPr lang="sv-SE" sz="1300" kern="1200" dirty="0" err="1" smtClean="0"/>
            <a:t>mmol</a:t>
          </a:r>
          <a:r>
            <a:rPr lang="sv-SE" sz="1300" kern="1200" dirty="0" smtClean="0"/>
            <a:t>/L, eller om patienten inte haft uppehåll med SGLT-2 hämmare inför operation. 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Om </a:t>
          </a:r>
          <a:r>
            <a:rPr lang="sv-SE" sz="1300" kern="1200" dirty="0" err="1" smtClean="0"/>
            <a:t>blodketon</a:t>
          </a:r>
          <a:r>
            <a:rPr lang="sv-SE" sz="1300" kern="1200" dirty="0" smtClean="0"/>
            <a:t>-nivå överstiger 1,5 </a:t>
          </a:r>
          <a:r>
            <a:rPr lang="sv-SE" sz="1300" kern="1200" dirty="0" err="1" smtClean="0"/>
            <a:t>mmol</a:t>
          </a:r>
          <a:r>
            <a:rPr lang="sv-SE" sz="1300" kern="1200" dirty="0" smtClean="0"/>
            <a:t>/L – överväg att avstå </a:t>
          </a:r>
          <a:r>
            <a:rPr lang="sv-SE" sz="1300" kern="1200" dirty="0" err="1" smtClean="0"/>
            <a:t>elektiv</a:t>
          </a:r>
          <a:r>
            <a:rPr lang="sv-SE" sz="1300" kern="1200" dirty="0" smtClean="0"/>
            <a:t> kirurgi.</a:t>
          </a:r>
          <a:endParaRPr lang="sv-SE" sz="1300" kern="1200" dirty="0"/>
        </a:p>
      </dsp:txBody>
      <dsp:txXfrm rot="-5400000">
        <a:off x="2911472" y="192142"/>
        <a:ext cx="6088395" cy="986751"/>
      </dsp:txXfrm>
    </dsp:sp>
    <dsp:sp modelId="{BA7C4B3F-5F82-4E8F-8A8D-B8504C48094A}">
      <dsp:nvSpPr>
        <dsp:cNvPr id="0" name=""/>
        <dsp:cNvSpPr/>
      </dsp:nvSpPr>
      <dsp:spPr>
        <a:xfrm>
          <a:off x="543276" y="2071"/>
          <a:ext cx="2368195" cy="136689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b="1" kern="1200" dirty="0" smtClean="0"/>
            <a:t>Misstanke om </a:t>
          </a:r>
          <a:r>
            <a:rPr lang="sv-SE" sz="1800" b="1" kern="1200" dirty="0" err="1" smtClean="0"/>
            <a:t>ketoacidos</a:t>
          </a:r>
          <a:endParaRPr lang="sv-SE" sz="1800" kern="1200" dirty="0"/>
        </a:p>
      </dsp:txBody>
      <dsp:txXfrm>
        <a:off x="610002" y="68797"/>
        <a:ext cx="2234743" cy="1233440"/>
      </dsp:txXfrm>
    </dsp:sp>
    <dsp:sp modelId="{A71CE7C1-65CC-496B-BA4E-AFDEDE172B4D}">
      <dsp:nvSpPr>
        <dsp:cNvPr id="0" name=""/>
        <dsp:cNvSpPr/>
      </dsp:nvSpPr>
      <dsp:spPr>
        <a:xfrm rot="5400000">
          <a:off x="5435603" y="-950134"/>
          <a:ext cx="1093513" cy="61417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Korrigera vätskebalans- och/eller elektrolytrubbning och </a:t>
          </a:r>
          <a:r>
            <a:rPr lang="sv-SE" sz="1300" kern="1200" dirty="0" err="1" smtClean="0"/>
            <a:t>ketoacidos</a:t>
          </a:r>
          <a:r>
            <a:rPr lang="sv-SE" sz="1300" kern="1200" dirty="0" smtClean="0"/>
            <a:t>. 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Förhöjt P-glukos är INTE kontraindicerande för akut operation. </a:t>
          </a:r>
          <a:endParaRPr lang="sv-SE" sz="1300" kern="1200" dirty="0"/>
        </a:p>
      </dsp:txBody>
      <dsp:txXfrm rot="-5400000">
        <a:off x="2911472" y="1627378"/>
        <a:ext cx="6088395" cy="986751"/>
      </dsp:txXfrm>
    </dsp:sp>
    <dsp:sp modelId="{34DD9DF1-2D64-4B07-A9D3-CC400F5BCD33}">
      <dsp:nvSpPr>
        <dsp:cNvPr id="0" name=""/>
        <dsp:cNvSpPr/>
      </dsp:nvSpPr>
      <dsp:spPr>
        <a:xfrm>
          <a:off x="543276" y="1437307"/>
          <a:ext cx="2368195" cy="136689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b="1" kern="1200" dirty="0" smtClean="0"/>
            <a:t>Akuta operationer</a:t>
          </a:r>
          <a:endParaRPr lang="sv-SE" sz="1800" kern="1200" dirty="0"/>
        </a:p>
      </dsp:txBody>
      <dsp:txXfrm>
        <a:off x="610002" y="1504033"/>
        <a:ext cx="2234743" cy="1233440"/>
      </dsp:txXfrm>
    </dsp:sp>
    <dsp:sp modelId="{A9247F4E-7321-4500-94D1-F91CBA82601A}">
      <dsp:nvSpPr>
        <dsp:cNvPr id="0" name=""/>
        <dsp:cNvSpPr/>
      </dsp:nvSpPr>
      <dsp:spPr>
        <a:xfrm rot="5400000">
          <a:off x="5435603" y="485102"/>
          <a:ext cx="1093513" cy="61417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Rekommenderas att hantera glukosbalansen med kontinuerlig intravenös insulinbehandling i enlighet med de rutiner som finns inom intensivvården.</a:t>
          </a:r>
          <a:endParaRPr lang="sv-SE" sz="1300" kern="1200" dirty="0"/>
        </a:p>
      </dsp:txBody>
      <dsp:txXfrm rot="-5400000">
        <a:off x="2911472" y="3062615"/>
        <a:ext cx="6088395" cy="986751"/>
      </dsp:txXfrm>
    </dsp:sp>
    <dsp:sp modelId="{40D90710-3652-43A0-BA73-10C6E350997C}">
      <dsp:nvSpPr>
        <dsp:cNvPr id="0" name=""/>
        <dsp:cNvSpPr/>
      </dsp:nvSpPr>
      <dsp:spPr>
        <a:xfrm>
          <a:off x="543276" y="2872544"/>
          <a:ext cx="2368195" cy="136689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b="1" kern="1200" dirty="0" smtClean="0"/>
            <a:t>Större/akut operation hos svårt sjuk, instabil patient/IVA-patient</a:t>
          </a:r>
          <a:endParaRPr lang="sv-SE" sz="1800" kern="1200" dirty="0"/>
        </a:p>
      </dsp:txBody>
      <dsp:txXfrm>
        <a:off x="610002" y="2939270"/>
        <a:ext cx="2234743" cy="1233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3C2DD-E85A-4B6D-9173-B77CE891C03E}">
      <dsp:nvSpPr>
        <dsp:cNvPr id="0" name=""/>
        <dsp:cNvSpPr/>
      </dsp:nvSpPr>
      <dsp:spPr>
        <a:xfrm>
          <a:off x="-2537031" y="-391643"/>
          <a:ext cx="3028886" cy="3028886"/>
        </a:xfrm>
        <a:prstGeom prst="blockArc">
          <a:avLst>
            <a:gd name="adj1" fmla="val 18900000"/>
            <a:gd name="adj2" fmla="val 2700000"/>
            <a:gd name="adj3" fmla="val 713"/>
          </a:avLst>
        </a:pr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E5560E-EFAD-483A-91DA-E3866DA619C6}">
      <dsp:nvSpPr>
        <dsp:cNvPr id="0" name=""/>
        <dsp:cNvSpPr/>
      </dsp:nvSpPr>
      <dsp:spPr>
        <a:xfrm>
          <a:off x="316211" y="224560"/>
          <a:ext cx="7785321" cy="44912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48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P-glukos &gt;10 </a:t>
          </a:r>
          <a:r>
            <a:rPr lang="sv-SE" sz="2400" kern="1200" dirty="0" err="1" smtClean="0"/>
            <a:t>mmol</a:t>
          </a:r>
          <a:r>
            <a:rPr lang="sv-SE" sz="2400" kern="1200" dirty="0" smtClean="0"/>
            <a:t>/L: 4 E </a:t>
          </a:r>
          <a:r>
            <a:rPr lang="sv-SE" sz="2400" kern="1200" dirty="0" err="1" smtClean="0"/>
            <a:t>Lispro</a:t>
          </a:r>
          <a:r>
            <a:rPr lang="sv-SE" sz="2400" kern="1200" dirty="0" smtClean="0"/>
            <a:t> </a:t>
          </a:r>
          <a:r>
            <a:rPr lang="sv-SE" sz="2400" kern="1200" dirty="0" err="1" smtClean="0"/>
            <a:t>sc</a:t>
          </a:r>
          <a:r>
            <a:rPr lang="sv-SE" sz="2400" kern="1200" dirty="0" smtClean="0"/>
            <a:t> </a:t>
          </a:r>
          <a:endParaRPr lang="sv-SE" sz="2400" kern="1200" dirty="0"/>
        </a:p>
      </dsp:txBody>
      <dsp:txXfrm>
        <a:off x="316211" y="224560"/>
        <a:ext cx="7785321" cy="449120"/>
      </dsp:txXfrm>
    </dsp:sp>
    <dsp:sp modelId="{772F48B7-EED4-475A-951B-753537EA6BA6}">
      <dsp:nvSpPr>
        <dsp:cNvPr id="0" name=""/>
        <dsp:cNvSpPr/>
      </dsp:nvSpPr>
      <dsp:spPr>
        <a:xfrm>
          <a:off x="35511" y="168420"/>
          <a:ext cx="561400" cy="561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F774D-6AC3-4B25-B8F6-49F83082C7EA}">
      <dsp:nvSpPr>
        <dsp:cNvPr id="0" name=""/>
        <dsp:cNvSpPr/>
      </dsp:nvSpPr>
      <dsp:spPr>
        <a:xfrm>
          <a:off x="479466" y="898240"/>
          <a:ext cx="7622066" cy="44912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48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P-glukos &gt;15 </a:t>
          </a:r>
          <a:r>
            <a:rPr lang="sv-SE" sz="2400" kern="1200" dirty="0" err="1" smtClean="0"/>
            <a:t>mmol</a:t>
          </a:r>
          <a:r>
            <a:rPr lang="sv-SE" sz="2400" kern="1200" dirty="0" smtClean="0"/>
            <a:t>/L: 6 E </a:t>
          </a:r>
          <a:r>
            <a:rPr lang="sv-SE" sz="2400" kern="1200" dirty="0" err="1" smtClean="0"/>
            <a:t>Lispro</a:t>
          </a:r>
          <a:r>
            <a:rPr lang="sv-SE" sz="2400" kern="1200" dirty="0" smtClean="0"/>
            <a:t> </a:t>
          </a:r>
          <a:r>
            <a:rPr lang="sv-SE" sz="2400" kern="1200" dirty="0" err="1" smtClean="0"/>
            <a:t>sc</a:t>
          </a:r>
          <a:r>
            <a:rPr lang="sv-SE" sz="2400" kern="1200" dirty="0" smtClean="0"/>
            <a:t> </a:t>
          </a:r>
          <a:endParaRPr lang="sv-SE" sz="2400" kern="1200" dirty="0"/>
        </a:p>
      </dsp:txBody>
      <dsp:txXfrm>
        <a:off x="479466" y="898240"/>
        <a:ext cx="7622066" cy="449120"/>
      </dsp:txXfrm>
    </dsp:sp>
    <dsp:sp modelId="{5D2D4CA9-F2B5-489C-8811-706B59B42BCD}">
      <dsp:nvSpPr>
        <dsp:cNvPr id="0" name=""/>
        <dsp:cNvSpPr/>
      </dsp:nvSpPr>
      <dsp:spPr>
        <a:xfrm>
          <a:off x="198766" y="842100"/>
          <a:ext cx="561400" cy="561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74EEA-2212-45BB-872E-6E2AA88B9237}">
      <dsp:nvSpPr>
        <dsp:cNvPr id="0" name=""/>
        <dsp:cNvSpPr/>
      </dsp:nvSpPr>
      <dsp:spPr>
        <a:xfrm>
          <a:off x="316211" y="1571920"/>
          <a:ext cx="7785321" cy="44912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48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400" kern="1200" dirty="0" smtClean="0"/>
            <a:t>P-glukos &gt;20 </a:t>
          </a:r>
          <a:r>
            <a:rPr lang="sv-SE" sz="2400" kern="1200" dirty="0" err="1" smtClean="0"/>
            <a:t>mmol</a:t>
          </a:r>
          <a:r>
            <a:rPr lang="sv-SE" sz="2400" kern="1200" dirty="0" smtClean="0"/>
            <a:t>/L: 8 E </a:t>
          </a:r>
          <a:r>
            <a:rPr lang="sv-SE" sz="2400" kern="1200" dirty="0" err="1" smtClean="0"/>
            <a:t>Lispro</a:t>
          </a:r>
          <a:r>
            <a:rPr lang="sv-SE" sz="2400" kern="1200" dirty="0" smtClean="0"/>
            <a:t> </a:t>
          </a:r>
          <a:r>
            <a:rPr lang="sv-SE" sz="2400" kern="1200" dirty="0" err="1" smtClean="0"/>
            <a:t>sc</a:t>
          </a:r>
          <a:r>
            <a:rPr lang="sv-SE" sz="2400" kern="1200" dirty="0" smtClean="0"/>
            <a:t> </a:t>
          </a:r>
          <a:endParaRPr lang="sv-SE" sz="2400" kern="1200" dirty="0"/>
        </a:p>
      </dsp:txBody>
      <dsp:txXfrm>
        <a:off x="316211" y="1571920"/>
        <a:ext cx="7785321" cy="449120"/>
      </dsp:txXfrm>
    </dsp:sp>
    <dsp:sp modelId="{D396FA7D-511D-41EA-A6A0-FCDF8CF68C46}">
      <dsp:nvSpPr>
        <dsp:cNvPr id="0" name=""/>
        <dsp:cNvSpPr/>
      </dsp:nvSpPr>
      <dsp:spPr>
        <a:xfrm>
          <a:off x="35511" y="1515780"/>
          <a:ext cx="561400" cy="561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9A56B-4763-4904-97B6-7C18F773E8C5}">
      <dsp:nvSpPr>
        <dsp:cNvPr id="0" name=""/>
        <dsp:cNvSpPr/>
      </dsp:nvSpPr>
      <dsp:spPr>
        <a:xfrm>
          <a:off x="0" y="18108"/>
          <a:ext cx="8128000" cy="778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u="sng" kern="1200" dirty="0" smtClean="0"/>
            <a:t>a) Morgondos av basinsulin:</a:t>
          </a:r>
          <a:r>
            <a:rPr lang="sv-SE" sz="1600" kern="1200" dirty="0" smtClean="0"/>
            <a:t> Ge ¾ dos av patientens långverkande eller medellångverkande (bas) insulin op-dagens morgon (om de inte tagit detta själva i hemmet/på avdelningen). </a:t>
          </a:r>
          <a:endParaRPr lang="sv-SE" sz="1600" kern="1200" dirty="0"/>
        </a:p>
      </dsp:txBody>
      <dsp:txXfrm>
        <a:off x="1703420" y="18108"/>
        <a:ext cx="6424579" cy="778205"/>
      </dsp:txXfrm>
    </dsp:sp>
    <dsp:sp modelId="{26CFB868-8C3B-41A8-ACA8-2C6FE1A61357}">
      <dsp:nvSpPr>
        <dsp:cNvPr id="0" name=""/>
        <dsp:cNvSpPr/>
      </dsp:nvSpPr>
      <dsp:spPr>
        <a:xfrm>
          <a:off x="579220" y="77820"/>
          <a:ext cx="622799" cy="62256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0677E8-51B4-488D-AE04-354F90CE6EDC}">
      <dsp:nvSpPr>
        <dsp:cNvPr id="0" name=""/>
        <dsp:cNvSpPr/>
      </dsp:nvSpPr>
      <dsp:spPr>
        <a:xfrm>
          <a:off x="0" y="856026"/>
          <a:ext cx="8128000" cy="778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u="sng" kern="1200" dirty="0" smtClean="0"/>
            <a:t>b) Kvällsdos av basinsulin:</a:t>
          </a:r>
          <a:r>
            <a:rPr lang="sv-SE" sz="1600" kern="1200" dirty="0" smtClean="0"/>
            <a:t> Patienter som tar sitt basinsulin på kvällen ska fortsätta med kvällsdosering (dvs de ska INTE ges någon dos på morgonen).</a:t>
          </a:r>
          <a:endParaRPr lang="sv-SE" sz="1600" kern="1200" dirty="0"/>
        </a:p>
      </dsp:txBody>
      <dsp:txXfrm>
        <a:off x="1703420" y="856026"/>
        <a:ext cx="6424579" cy="778205"/>
      </dsp:txXfrm>
    </dsp:sp>
    <dsp:sp modelId="{C1E01E76-F040-4CA8-A312-D7827B77240C}">
      <dsp:nvSpPr>
        <dsp:cNvPr id="0" name=""/>
        <dsp:cNvSpPr/>
      </dsp:nvSpPr>
      <dsp:spPr>
        <a:xfrm>
          <a:off x="579220" y="933846"/>
          <a:ext cx="622799" cy="62256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0A07F-00F9-493F-8F5F-1E210E5A1235}">
      <dsp:nvSpPr>
        <dsp:cNvPr id="0" name=""/>
        <dsp:cNvSpPr/>
      </dsp:nvSpPr>
      <dsp:spPr>
        <a:xfrm>
          <a:off x="0" y="1712052"/>
          <a:ext cx="8128000" cy="778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u="sng" kern="1200" dirty="0" smtClean="0"/>
            <a:t>c) Mixinsulin:</a:t>
          </a:r>
          <a:r>
            <a:rPr lang="sv-SE" sz="1600" kern="1200" dirty="0" smtClean="0"/>
            <a:t> Ge inget. Behandla med </a:t>
          </a:r>
          <a:r>
            <a:rPr lang="sv-SE" sz="1600" kern="1200" dirty="0" err="1" smtClean="0"/>
            <a:t>s.c</a:t>
          </a:r>
          <a:r>
            <a:rPr lang="sv-SE" sz="1600" kern="1200" dirty="0" smtClean="0"/>
            <a:t> kortverkande insulin vid behov.</a:t>
          </a:r>
          <a:endParaRPr lang="sv-SE" sz="1600" kern="1200" dirty="0"/>
        </a:p>
      </dsp:txBody>
      <dsp:txXfrm>
        <a:off x="1703420" y="1712052"/>
        <a:ext cx="6424579" cy="778205"/>
      </dsp:txXfrm>
    </dsp:sp>
    <dsp:sp modelId="{A634D1AF-990F-4140-A1B2-FDED1A5C1B8C}">
      <dsp:nvSpPr>
        <dsp:cNvPr id="0" name=""/>
        <dsp:cNvSpPr/>
      </dsp:nvSpPr>
      <dsp:spPr>
        <a:xfrm>
          <a:off x="579220" y="1789872"/>
          <a:ext cx="622799" cy="62256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939DA-E21B-4E90-A4E2-E15081FA3FA0}">
      <dsp:nvSpPr>
        <dsp:cNvPr id="0" name=""/>
        <dsp:cNvSpPr/>
      </dsp:nvSpPr>
      <dsp:spPr>
        <a:xfrm>
          <a:off x="0" y="0"/>
          <a:ext cx="9296247" cy="1044387"/>
        </a:xfrm>
        <a:prstGeom prst="roundRect">
          <a:avLst>
            <a:gd name="adj" fmla="val 10000"/>
          </a:avLst>
        </a:prstGeom>
        <a:solidFill>
          <a:srgbClr val="BC839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u="sng" kern="1200" dirty="0" smtClean="0"/>
            <a:t>a) Morgondos av basinsulin</a:t>
          </a:r>
          <a:r>
            <a:rPr lang="sv-SE" sz="2000" kern="1200" dirty="0" smtClean="0"/>
            <a:t>: Ge ¾ dos av patientens långverkande (bas) insulin op-dagens morgon (om de inte tagit detta själva i hemmet/på avdelningen). </a:t>
          </a:r>
          <a:endParaRPr lang="sv-SE" sz="2000" kern="1200" dirty="0"/>
        </a:p>
      </dsp:txBody>
      <dsp:txXfrm>
        <a:off x="1963688" y="0"/>
        <a:ext cx="7332558" cy="1044387"/>
      </dsp:txXfrm>
    </dsp:sp>
    <dsp:sp modelId="{EAF10074-F364-4D28-93A9-E01A7129FC88}">
      <dsp:nvSpPr>
        <dsp:cNvPr id="0" name=""/>
        <dsp:cNvSpPr/>
      </dsp:nvSpPr>
      <dsp:spPr>
        <a:xfrm>
          <a:off x="147229" y="84749"/>
          <a:ext cx="835193" cy="8352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EB84F-42AC-472A-83DF-DE49333BDB89}">
      <dsp:nvSpPr>
        <dsp:cNvPr id="0" name=""/>
        <dsp:cNvSpPr/>
      </dsp:nvSpPr>
      <dsp:spPr>
        <a:xfrm>
          <a:off x="0" y="1148826"/>
          <a:ext cx="9296247" cy="104438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u="sng" kern="1200" dirty="0" smtClean="0"/>
            <a:t>b) Kvällsdos av basinsulin</a:t>
          </a:r>
          <a:r>
            <a:rPr lang="sv-SE" sz="2000" kern="1200" dirty="0" smtClean="0"/>
            <a:t>: Patienter som tar sitt basinsulin på kvällen ska fortsätta med kvällsdosering (dvs de ska INTE ges någon dos på morgonen).</a:t>
          </a:r>
          <a:endParaRPr lang="sv-SE" sz="2000" kern="1200" dirty="0"/>
        </a:p>
      </dsp:txBody>
      <dsp:txXfrm>
        <a:off x="1963688" y="1148826"/>
        <a:ext cx="7332558" cy="1044387"/>
      </dsp:txXfrm>
    </dsp:sp>
    <dsp:sp modelId="{E0D09B53-F0A8-4CAE-904C-CBFE4A45C1FF}">
      <dsp:nvSpPr>
        <dsp:cNvPr id="0" name=""/>
        <dsp:cNvSpPr/>
      </dsp:nvSpPr>
      <dsp:spPr>
        <a:xfrm>
          <a:off x="147229" y="1233576"/>
          <a:ext cx="835193" cy="8352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179D5-0A8C-4D2A-B0EE-7330D1B97584}">
      <dsp:nvSpPr>
        <dsp:cNvPr id="0" name=""/>
        <dsp:cNvSpPr/>
      </dsp:nvSpPr>
      <dsp:spPr>
        <a:xfrm>
          <a:off x="0" y="0"/>
          <a:ext cx="9798051" cy="1084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200" kern="1200" dirty="0" smtClean="0"/>
            <a:t>Så korta uppehåll som möjligt med </a:t>
          </a:r>
          <a:r>
            <a:rPr lang="sv-SE" sz="2200" kern="1200" dirty="0" err="1" smtClean="0"/>
            <a:t>antidiabetika</a:t>
          </a:r>
          <a:r>
            <a:rPr lang="sv-SE" sz="2200" kern="1200" dirty="0" smtClean="0"/>
            <a:t>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(håll gärna p-glukos på 5-10 </a:t>
          </a:r>
          <a:r>
            <a:rPr lang="sv-SE" sz="1600" kern="1200" dirty="0" err="1" smtClean="0"/>
            <a:t>mmol</a:t>
          </a:r>
          <a:r>
            <a:rPr lang="sv-SE" sz="1600" kern="1200" dirty="0" smtClean="0"/>
            <a:t>/L)</a:t>
          </a:r>
          <a:endParaRPr lang="sv-SE" sz="1600" kern="1200" dirty="0"/>
        </a:p>
      </dsp:txBody>
      <dsp:txXfrm>
        <a:off x="2068087" y="0"/>
        <a:ext cx="7729963" cy="1084771"/>
      </dsp:txXfrm>
    </dsp:sp>
    <dsp:sp modelId="{51A88686-4E4D-42FB-93CD-BC0EE384A296}">
      <dsp:nvSpPr>
        <dsp:cNvPr id="0" name=""/>
        <dsp:cNvSpPr/>
      </dsp:nvSpPr>
      <dsp:spPr>
        <a:xfrm>
          <a:off x="560490" y="108477"/>
          <a:ext cx="1055583" cy="8678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 t="-63000" b="-6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6AAE6C3-CED5-40C3-A3D3-A409D39378BE}">
      <dsp:nvSpPr>
        <dsp:cNvPr id="0" name=""/>
        <dsp:cNvSpPr/>
      </dsp:nvSpPr>
      <dsp:spPr>
        <a:xfrm>
          <a:off x="0" y="1193248"/>
          <a:ext cx="9798051" cy="1084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77493"/>
                <a:satOff val="-25255"/>
                <a:lumOff val="137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77493"/>
                <a:satOff val="-25255"/>
                <a:lumOff val="137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77493"/>
                <a:satOff val="-25255"/>
                <a:lumOff val="137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/>
            <a:t>Basinsulin i kombination med glukosinfusion med elektrolyter samt </a:t>
          </a:r>
          <a:r>
            <a:rPr lang="sv-SE" sz="2300" kern="1200" dirty="0" err="1" smtClean="0"/>
            <a:t>s.c</a:t>
          </a:r>
          <a:r>
            <a:rPr lang="sv-SE" sz="2300" kern="1200" dirty="0" smtClean="0"/>
            <a:t> kortverkande doser med insulin + kontroller av P-glukos ersätter insulindropp i de flesta fall </a:t>
          </a:r>
          <a:endParaRPr lang="sv-SE" sz="2300" kern="1200" dirty="0"/>
        </a:p>
      </dsp:txBody>
      <dsp:txXfrm>
        <a:off x="2068087" y="1193248"/>
        <a:ext cx="7729963" cy="1084771"/>
      </dsp:txXfrm>
    </dsp:sp>
    <dsp:sp modelId="{99901B33-0A21-4B64-9837-B25C0016001B}">
      <dsp:nvSpPr>
        <dsp:cNvPr id="0" name=""/>
        <dsp:cNvSpPr/>
      </dsp:nvSpPr>
      <dsp:spPr>
        <a:xfrm>
          <a:off x="560490" y="1301725"/>
          <a:ext cx="1055583" cy="8678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 t="-63000" b="-6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5812316-4486-4B1B-8FD2-A59A938C7784}">
      <dsp:nvSpPr>
        <dsp:cNvPr id="0" name=""/>
        <dsp:cNvSpPr/>
      </dsp:nvSpPr>
      <dsp:spPr>
        <a:xfrm>
          <a:off x="0" y="2386496"/>
          <a:ext cx="9798051" cy="1084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54987"/>
                <a:satOff val="-50510"/>
                <a:lumOff val="275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54987"/>
                <a:satOff val="-50510"/>
                <a:lumOff val="275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54987"/>
                <a:satOff val="-50510"/>
                <a:lumOff val="275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Patienter som INTE kan äta post-op kan i vissa fall rekommenderas insulindropp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(Glukos 5 % med elektrolyter ersätter Glukos 10% med elektrolyter som baslösning) </a:t>
          </a:r>
          <a:endParaRPr lang="sv-SE" sz="1600" kern="1200" dirty="0"/>
        </a:p>
      </dsp:txBody>
      <dsp:txXfrm>
        <a:off x="2068087" y="2386496"/>
        <a:ext cx="7729963" cy="1084771"/>
      </dsp:txXfrm>
    </dsp:sp>
    <dsp:sp modelId="{8C794107-2255-4BDA-B6CD-EEAA4C7DFA48}">
      <dsp:nvSpPr>
        <dsp:cNvPr id="0" name=""/>
        <dsp:cNvSpPr/>
      </dsp:nvSpPr>
      <dsp:spPr>
        <a:xfrm>
          <a:off x="560490" y="2494973"/>
          <a:ext cx="1055583" cy="8678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 t="-63000" b="-6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04CB982-929A-4FDC-959D-BD9A63F331E0}">
      <dsp:nvSpPr>
        <dsp:cNvPr id="0" name=""/>
        <dsp:cNvSpPr/>
      </dsp:nvSpPr>
      <dsp:spPr>
        <a:xfrm>
          <a:off x="0" y="3579745"/>
          <a:ext cx="9798051" cy="10847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532480"/>
                <a:satOff val="-75765"/>
                <a:lumOff val="412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32480"/>
                <a:satOff val="-75765"/>
                <a:lumOff val="412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32480"/>
                <a:satOff val="-75765"/>
                <a:lumOff val="412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/>
            <a:t>Gärna självmedicinering både pre och post-op (när patienten önskar och klarar det) och/eller återgång till egen mätare/dosering av t ex insulin så snart möjligt </a:t>
          </a:r>
          <a:endParaRPr lang="sv-SE" sz="2300" kern="1200" dirty="0"/>
        </a:p>
      </dsp:txBody>
      <dsp:txXfrm>
        <a:off x="2068087" y="3579745"/>
        <a:ext cx="7729963" cy="1084771"/>
      </dsp:txXfrm>
    </dsp:sp>
    <dsp:sp modelId="{A26EF2D4-2263-42AF-B7A2-AF18E5BC19F0}">
      <dsp:nvSpPr>
        <dsp:cNvPr id="0" name=""/>
        <dsp:cNvSpPr/>
      </dsp:nvSpPr>
      <dsp:spPr>
        <a:xfrm>
          <a:off x="560490" y="3688222"/>
          <a:ext cx="1055583" cy="8678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tretch>
            <a:fillRect t="-63000" b="-6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32F85-8A23-48D1-9CB1-DABF7D03D1E0}">
      <dsp:nvSpPr>
        <dsp:cNvPr id="0" name=""/>
        <dsp:cNvSpPr/>
      </dsp:nvSpPr>
      <dsp:spPr>
        <a:xfrm>
          <a:off x="0" y="78863"/>
          <a:ext cx="10723274" cy="7718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200" kern="1200" dirty="0" smtClean="0"/>
            <a:t>Revidera riktlinjer för behandling av vuxna med diabetes i samband med operation.</a:t>
          </a:r>
          <a:endParaRPr lang="sv-SE" sz="2200" kern="1200" dirty="0"/>
        </a:p>
      </dsp:txBody>
      <dsp:txXfrm>
        <a:off x="37677" y="116540"/>
        <a:ext cx="10647920" cy="696469"/>
      </dsp:txXfrm>
    </dsp:sp>
    <dsp:sp modelId="{B7774972-2665-40C0-B8A7-38E1143C9F27}">
      <dsp:nvSpPr>
        <dsp:cNvPr id="0" name=""/>
        <dsp:cNvSpPr/>
      </dsp:nvSpPr>
      <dsp:spPr>
        <a:xfrm>
          <a:off x="0" y="850686"/>
          <a:ext cx="10723274" cy="2970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46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1700" kern="1200" dirty="0" smtClean="0"/>
            <a:t>Riktlinjerna är framtagna, på uppdrag av Kirurgisk vård via MPG </a:t>
          </a:r>
          <a:r>
            <a:rPr lang="sv-SE" sz="1700" kern="1200" dirty="0" err="1" smtClean="0"/>
            <a:t>Op</a:t>
          </a:r>
          <a:r>
            <a:rPr lang="sv-SE" sz="1700" kern="1200" dirty="0" smtClean="0"/>
            <a:t>/IVA, av</a:t>
          </a:r>
          <a:endParaRPr lang="sv-SE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1700" kern="1200" dirty="0" smtClean="0"/>
            <a:t>Magnus Persson, verksamhetschef </a:t>
          </a:r>
          <a:r>
            <a:rPr lang="sv-SE" sz="1700" kern="1200" dirty="0" err="1" smtClean="0"/>
            <a:t>Op</a:t>
          </a:r>
          <a:r>
            <a:rPr lang="sv-SE" sz="1700" kern="1200" dirty="0" smtClean="0"/>
            <a:t>/IVA Värnamo sjukhus</a:t>
          </a:r>
          <a:endParaRPr lang="sv-SE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1700" kern="1200" dirty="0" smtClean="0"/>
            <a:t>David Juhlin, överläkare </a:t>
          </a:r>
          <a:r>
            <a:rPr lang="sv-SE" sz="1700" kern="1200" dirty="0" err="1" smtClean="0"/>
            <a:t>Op</a:t>
          </a:r>
          <a:r>
            <a:rPr lang="sv-SE" sz="1700" kern="1200" dirty="0" smtClean="0"/>
            <a:t>/IVA Länssjukhuset Ryhov</a:t>
          </a:r>
          <a:endParaRPr lang="sv-SE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1700" kern="1200" dirty="0" smtClean="0"/>
            <a:t>Gabor Nagy, överläkare </a:t>
          </a:r>
          <a:r>
            <a:rPr lang="sv-SE" sz="1700" kern="1200" dirty="0" err="1" smtClean="0"/>
            <a:t>Op</a:t>
          </a:r>
          <a:r>
            <a:rPr lang="sv-SE" sz="1700" kern="1200" dirty="0" smtClean="0"/>
            <a:t>/IVA Höglandssjukhuset</a:t>
          </a:r>
          <a:endParaRPr lang="sv-SE" sz="170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sv-SE" sz="1700" kern="1200" dirty="0" smtClean="0"/>
            <a:t>Anne Hiselius, läkemedelsstrateg</a:t>
          </a:r>
          <a:endParaRPr lang="sv-S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sv-SE" sz="1700" kern="1200" dirty="0" smtClean="0"/>
        </a:p>
      </dsp:txBody>
      <dsp:txXfrm>
        <a:off x="0" y="850686"/>
        <a:ext cx="10723274" cy="2970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2025-04-12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lkhalsaochsjukvard.rjl.se/dokument/evo/68d22db5-846f-48b1-98b2-33c5ba3dc34f?pageId=290914&amp;blockId=424857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2969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0333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Risk för aspirationspneumoni- GLP1:orna.  Vi ligger för högt, ca 60</a:t>
            </a:r>
            <a:r>
              <a:rPr lang="sv-SE" baseline="0" dirty="0" smtClean="0"/>
              <a:t> % post-</a:t>
            </a:r>
            <a:r>
              <a:rPr lang="sv-SE" baseline="0" dirty="0" err="1" smtClean="0"/>
              <a:t>op</a:t>
            </a:r>
            <a:r>
              <a:rPr lang="sv-SE" baseline="0" dirty="0" smtClean="0"/>
              <a:t> har minst 1 värde &gt;14…. Någon enstaka % har värde under 3, vi mäter för lite.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FBFCD-3148-4524-87A4-C0859C84C1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4054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>
                <a:hlinkClick r:id="rId3"/>
              </a:rPr>
              <a:t>https://folkhalsaochsjukvard.rjl.se/dokument/evo/68d22db5-846f-48b1-98b2-33c5ba3dc34f?pageId=290914&amp;blockId=424857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095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FE2E-4E41-401A-9571-3CF5327242D7}" type="datetime1">
              <a:rPr lang="sv-SE" smtClean="0"/>
              <a:t>2025-04-12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687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189FA-E7D6-4940-9B74-D1FDE8A2730B}" type="datetime1">
              <a:rPr lang="sv-SE" smtClean="0"/>
              <a:t>2025-04-12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6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9B5A91-2C98-4688-8634-6B9B37B65120}" type="datetime1">
              <a:rPr lang="sv-SE" smtClean="0"/>
              <a:t>2025-04-12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D0CF8-56EF-4A31-9974-7A1676C07D44}" type="datetime1">
              <a:rPr lang="sv-SE" smtClean="0"/>
              <a:t>2025-04-12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fld id="{3736BF31-1C6A-4D89-9686-B96FABBA412F}" type="datetime1">
              <a:rPr lang="sv-SE" smtClean="0"/>
              <a:t>2025-04-12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fld id="{232964E2-3CF4-472F-A3D9-A1C212063F11}" type="datetime1">
              <a:rPr lang="sv-SE" smtClean="0"/>
              <a:t>2025-04-12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2C5EDAB-5E5E-4D2C-B910-0B793DE429B9}" type="datetime1">
              <a:rPr lang="sv-SE" smtClean="0"/>
              <a:t>2025-04-12</a:t>
            </a:fld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fld id="{5DBA03C9-B87E-48ED-9C4A-F311C9EDF095}" type="datetime1">
              <a:rPr lang="sv-SE" smtClean="0"/>
              <a:t>2025-04-12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Riktlinje diabetiker operation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  <p:sldLayoutId id="2147483666" r:id="rId12"/>
    <p:sldLayoutId id="2147483667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5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3.png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5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5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slideLayout" Target="../slideLayouts/slideLayout12.xml"/><Relationship Id="rId7" Type="http://schemas.openxmlformats.org/officeDocument/2006/relationships/diagramQuickStyle" Target="../diagrams/quickStyle6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3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3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3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3.png"/><Relationship Id="rId5" Type="http://schemas.openxmlformats.org/officeDocument/2006/relationships/image" Target="../media/image36.png"/><Relationship Id="rId4" Type="http://schemas.openxmlformats.org/officeDocument/2006/relationships/hyperlink" Target="mailto:anne.hiselius@rjl.s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7.png"/><Relationship Id="rId5" Type="http://schemas.openxmlformats.org/officeDocument/2006/relationships/hyperlink" Target="https://folkhalsaochsjukvard.rjl.se/dokument/evo/68d22db5-846f-48b1-98b2-33c5ba3dc34f?pageId=290914&amp;blockId=424857" TargetMode="External"/><Relationship Id="rId4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slideLayout" Target="../slideLayouts/slideLayout5.xml"/><Relationship Id="rId7" Type="http://schemas.openxmlformats.org/officeDocument/2006/relationships/diagramQuickStyle" Target="../diagrams/quickStyle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openxmlformats.org/officeDocument/2006/relationships/image" Target="../media/image13.png"/><Relationship Id="rId4" Type="http://schemas.openxmlformats.org/officeDocument/2006/relationships/image" Target="../media/image38.png"/><Relationship Id="rId9" Type="http://schemas.microsoft.com/office/2007/relationships/diagramDrawing" Target="../diagrams/drawin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5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3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5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159999" y="1080000"/>
            <a:ext cx="9452071" cy="3240000"/>
          </a:xfrm>
        </p:spPr>
        <p:txBody>
          <a:bodyPr/>
          <a:lstStyle/>
          <a:p>
            <a:pPr algn="l"/>
            <a:r>
              <a:rPr lang="sv-SE" sz="3200" dirty="0" smtClean="0"/>
              <a:t>Riktlinjer för </a:t>
            </a:r>
            <a:br>
              <a:rPr lang="sv-SE" sz="3200" dirty="0" smtClean="0"/>
            </a:br>
            <a:r>
              <a:rPr lang="sv-SE" sz="4400" dirty="0" smtClean="0"/>
              <a:t>behandling av vuxna med diabetes i samband med operation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200" dirty="0" smtClean="0"/>
              <a:t>Gäller från 5 maj 2025</a:t>
            </a:r>
            <a:endParaRPr lang="sv-SE" sz="22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sv-SE" dirty="0" smtClean="0"/>
              <a:t>Anne Hiselius, </a:t>
            </a:r>
            <a:r>
              <a:rPr lang="sv-SE" dirty="0"/>
              <a:t>läkemedelsstrateg </a:t>
            </a:r>
            <a:r>
              <a:rPr lang="sv-SE" dirty="0" smtClean="0"/>
              <a:t> </a:t>
            </a:r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Lju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64"/>
    </mc:Choice>
    <mc:Fallback xmlns="">
      <p:transition spd="slow" advTm="22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Tillåt självmedicinering när så är möjligt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10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6751637" cy="3780000"/>
          </a:xfrm>
        </p:spPr>
        <p:txBody>
          <a:bodyPr/>
          <a:lstStyle/>
          <a:p>
            <a:r>
              <a:rPr lang="sv-SE" dirty="0" smtClean="0"/>
              <a:t>Låt </a:t>
            </a:r>
            <a:r>
              <a:rPr lang="sv-SE" dirty="0"/>
              <a:t>patienter som kan och vill, själva sköta sina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P-glukosmätningar </a:t>
            </a:r>
            <a:r>
              <a:rPr lang="sv-SE" dirty="0"/>
              <a:t>samt sköta sina vanliga tabletter för diabetes postoperativt. Dokumentera patientens egentagna P-glukosvärden</a:t>
            </a:r>
            <a:r>
              <a:rPr lang="sv-SE" b="1" dirty="0"/>
              <a:t> </a:t>
            </a:r>
            <a:r>
              <a:rPr lang="sv-SE" dirty="0"/>
              <a:t>i </a:t>
            </a:r>
            <a:r>
              <a:rPr lang="sv-SE" dirty="0" smtClean="0"/>
              <a:t>BOS, blir möjligt </a:t>
            </a:r>
            <a:r>
              <a:rPr lang="sv-SE" dirty="0"/>
              <a:t>för alla verksamheter under </a:t>
            </a:r>
            <a:r>
              <a:rPr lang="sv-SE" dirty="0" smtClean="0"/>
              <a:t>2025.</a:t>
            </a:r>
            <a:r>
              <a:rPr lang="sv-SE" b="1" dirty="0" smtClean="0"/>
              <a:t>    </a:t>
            </a:r>
            <a:endParaRPr lang="sv-SE" dirty="0"/>
          </a:p>
          <a:p>
            <a:r>
              <a:rPr lang="sv-SE" dirty="0" smtClean="0"/>
              <a:t>Särskilt </a:t>
            </a:r>
            <a:r>
              <a:rPr lang="sv-SE" dirty="0"/>
              <a:t>för typ </a:t>
            </a:r>
            <a:r>
              <a:rPr lang="sv-SE" dirty="0" smtClean="0"/>
              <a:t>1-diabetiker </a:t>
            </a:r>
            <a:r>
              <a:rPr lang="sv-SE" dirty="0"/>
              <a:t>är det viktigt att låta patienten själv </a:t>
            </a:r>
            <a:r>
              <a:rPr lang="sv-SE" dirty="0" smtClean="0"/>
              <a:t>styra.</a:t>
            </a:r>
            <a:endParaRPr lang="sv-SE" dirty="0"/>
          </a:p>
          <a:p>
            <a:endParaRPr lang="sv-SE" dirty="0"/>
          </a:p>
          <a:p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8" name="Platshållare för bild 7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pic>
        <p:nvPicPr>
          <p:cNvPr id="1026" name="Picture 2" descr="http://jkpportfolio01.jkp.ltjkpg.se:8085/johan_w_avbys_publicerade/api/v1/asset/306801/thumbna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943" y="2196000"/>
            <a:ext cx="3845057" cy="256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10B56-4A5A-4AF8-8089-CC8C69A4F1C0}" type="datetime1">
              <a:rPr lang="sv-SE" smtClean="0"/>
              <a:t>2025-04-12</a:t>
            </a:fld>
            <a:endParaRPr lang="sv-SE"/>
          </a:p>
        </p:txBody>
      </p:sp>
      <p:pic>
        <p:nvPicPr>
          <p:cNvPr id="9" name="Lju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11"/>
    </mc:Choice>
    <mc:Fallback xmlns="">
      <p:transition spd="slow" advTm="50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365928"/>
            <a:ext cx="9360000" cy="1296000"/>
          </a:xfrm>
        </p:spPr>
        <p:txBody>
          <a:bodyPr/>
          <a:lstStyle/>
          <a:p>
            <a:r>
              <a:rPr lang="sv-SE" dirty="0" smtClean="0"/>
              <a:t>När patienten äter normalt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11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1613376"/>
            <a:ext cx="9619758" cy="4439466"/>
          </a:xfrm>
          <a:ln>
            <a:solidFill>
              <a:schemeClr val="accent6"/>
            </a:solidFill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1" dirty="0" smtClean="0">
                <a:solidFill>
                  <a:srgbClr val="C00000"/>
                </a:solidFill>
              </a:rPr>
              <a:t>Återinsättning </a:t>
            </a:r>
            <a:r>
              <a:rPr lang="sv-SE" b="1" dirty="0">
                <a:solidFill>
                  <a:srgbClr val="C00000"/>
                </a:solidFill>
              </a:rPr>
              <a:t>av pauserade </a:t>
            </a:r>
            <a:r>
              <a:rPr lang="sv-SE" b="1" dirty="0" err="1">
                <a:solidFill>
                  <a:srgbClr val="C00000"/>
                </a:solidFill>
              </a:rPr>
              <a:t>antidiabetika</a:t>
            </a:r>
            <a:r>
              <a:rPr lang="sv-SE" b="1" dirty="0">
                <a:solidFill>
                  <a:srgbClr val="C00000"/>
                </a:solidFill>
              </a:rPr>
              <a:t> </a:t>
            </a:r>
            <a:r>
              <a:rPr lang="sv-SE" dirty="0"/>
              <a:t>sker när patienten börjar </a:t>
            </a:r>
            <a:r>
              <a:rPr lang="sv-SE" dirty="0" smtClean="0"/>
              <a:t>äta och dricka </a:t>
            </a:r>
            <a:r>
              <a:rPr lang="sv-SE" dirty="0"/>
              <a:t>normalt postoperativt. Detta gäller även </a:t>
            </a:r>
            <a:r>
              <a:rPr lang="sv-SE" dirty="0" smtClean="0"/>
              <a:t>SGLT2-hämmare</a:t>
            </a:r>
            <a:r>
              <a:rPr lang="sv-SE" dirty="0"/>
              <a:t>, </a:t>
            </a:r>
            <a:r>
              <a:rPr lang="sv-SE" dirty="0" smtClean="0"/>
              <a:t>GLP-1-agonister </a:t>
            </a:r>
            <a:r>
              <a:rPr lang="sv-SE" dirty="0"/>
              <a:t>och </a:t>
            </a:r>
            <a:r>
              <a:rPr lang="sv-SE" dirty="0" err="1"/>
              <a:t>metformin</a:t>
            </a:r>
            <a:r>
              <a:rPr lang="sv-SE" dirty="0"/>
              <a:t>. 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1" dirty="0" smtClean="0">
                <a:solidFill>
                  <a:srgbClr val="C00000"/>
                </a:solidFill>
              </a:rPr>
              <a:t>Fortsatt uppehåll med </a:t>
            </a:r>
            <a:r>
              <a:rPr lang="sv-SE" b="1" dirty="0" err="1" smtClean="0">
                <a:solidFill>
                  <a:srgbClr val="C00000"/>
                </a:solidFill>
              </a:rPr>
              <a:t>antidiabetika</a:t>
            </a:r>
            <a:r>
              <a:rPr lang="sv-SE" b="1" dirty="0" smtClean="0">
                <a:solidFill>
                  <a:srgbClr val="C00000"/>
                </a:solidFill>
              </a:rPr>
              <a:t> </a:t>
            </a:r>
            <a:r>
              <a:rPr lang="sv-SE" dirty="0" smtClean="0"/>
              <a:t>bör det vara om patienten mår illa eller på annat sätt har svårt att </a:t>
            </a:r>
            <a:r>
              <a:rPr lang="sv-SE" dirty="0" err="1" smtClean="0"/>
              <a:t>nutriera</a:t>
            </a:r>
            <a:r>
              <a:rPr lang="sv-SE" dirty="0" smtClean="0"/>
              <a:t> sig regelbundet. </a:t>
            </a:r>
            <a:endParaRPr lang="sv-SE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b="1" dirty="0" smtClean="0">
                <a:solidFill>
                  <a:srgbClr val="C00000"/>
                </a:solidFill>
              </a:rPr>
              <a:t>Fortsatt </a:t>
            </a:r>
            <a:r>
              <a:rPr lang="sv-SE" b="1" dirty="0">
                <a:solidFill>
                  <a:srgbClr val="C00000"/>
                </a:solidFill>
              </a:rPr>
              <a:t>uppehåll </a:t>
            </a:r>
            <a:r>
              <a:rPr lang="sv-SE" b="1" dirty="0" smtClean="0">
                <a:solidFill>
                  <a:srgbClr val="C00000"/>
                </a:solidFill>
              </a:rPr>
              <a:t>också </a:t>
            </a:r>
            <a:r>
              <a:rPr lang="sv-SE" dirty="0" smtClean="0"/>
              <a:t>om </a:t>
            </a:r>
            <a:r>
              <a:rPr lang="sv-SE" dirty="0"/>
              <a:t>exempelvis komplicerad </a:t>
            </a:r>
            <a:r>
              <a:rPr lang="sv-SE" dirty="0" smtClean="0"/>
              <a:t>operation </a:t>
            </a:r>
            <a:r>
              <a:rPr lang="sv-SE" dirty="0"/>
              <a:t>då patientens fysiologi </a:t>
            </a:r>
            <a:r>
              <a:rPr lang="sv-SE" dirty="0" smtClean="0"/>
              <a:t>frestas av exempelvis </a:t>
            </a:r>
          </a:p>
          <a:p>
            <a:pPr marL="702900" lvl="1" indent="-342900">
              <a:spcAft>
                <a:spcPts val="0"/>
              </a:spcAft>
            </a:pPr>
            <a:r>
              <a:rPr lang="sv-SE" sz="1800" dirty="0" smtClean="0"/>
              <a:t>blödning</a:t>
            </a:r>
          </a:p>
          <a:p>
            <a:pPr marL="702900" lvl="1" indent="-342900">
              <a:spcAft>
                <a:spcPts val="0"/>
              </a:spcAft>
            </a:pPr>
            <a:r>
              <a:rPr lang="sv-SE" sz="1800" dirty="0" smtClean="0"/>
              <a:t>nedsatt njurfunktion</a:t>
            </a:r>
          </a:p>
          <a:p>
            <a:pPr marL="702900" lvl="1" indent="-342900">
              <a:spcAft>
                <a:spcPts val="0"/>
              </a:spcAft>
            </a:pPr>
            <a:r>
              <a:rPr lang="sv-SE" sz="1800" dirty="0" smtClean="0"/>
              <a:t>stora vätskeskiften</a:t>
            </a:r>
          </a:p>
          <a:p>
            <a:pPr marL="702900" lvl="1" indent="-342900">
              <a:spcAft>
                <a:spcPts val="0"/>
              </a:spcAft>
            </a:pPr>
            <a:r>
              <a:rPr lang="sv-SE" sz="1800" dirty="0" smtClean="0"/>
              <a:t>stor inflammation. </a:t>
            </a:r>
          </a:p>
          <a:p>
            <a:pPr>
              <a:spcAft>
                <a:spcPts val="0"/>
              </a:spcAft>
            </a:pPr>
            <a:r>
              <a:rPr lang="sv-SE" dirty="0" smtClean="0"/>
              <a:t>	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7" name="Platshållare för bild 6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BA19-719A-4707-B2C0-CA9E5A3AB193}" type="datetime1">
              <a:rPr lang="sv-SE" smtClean="0"/>
              <a:t>2025-04-12</a:t>
            </a:fld>
            <a:endParaRPr lang="sv-SE"/>
          </a:p>
        </p:txBody>
      </p:sp>
      <p:pic>
        <p:nvPicPr>
          <p:cNvPr id="9" name="Lju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7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56"/>
    </mc:Choice>
    <mc:Fallback xmlns="">
      <p:transition spd="slow" advTm="71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62174" y="900000"/>
            <a:ext cx="9337751" cy="1296000"/>
          </a:xfrm>
        </p:spPr>
        <p:txBody>
          <a:bodyPr/>
          <a:lstStyle/>
          <a:p>
            <a:r>
              <a:rPr lang="sv-SE" dirty="0" smtClean="0"/>
              <a:t>Typ 2-diabetiker med diabetesläkemedel  </a:t>
            </a:r>
            <a:br>
              <a:rPr lang="sv-SE" dirty="0" smtClean="0"/>
            </a:br>
            <a:r>
              <a:rPr lang="sv-SE" sz="2400" dirty="0" smtClean="0"/>
              <a:t>patienter som INTE tar insulin hemma</a:t>
            </a:r>
            <a:endParaRPr lang="sv-SE" sz="240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12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llips 6"/>
          <p:cNvSpPr>
            <a:spLocks noChangeAspect="1"/>
          </p:cNvSpPr>
          <p:nvPr/>
        </p:nvSpPr>
        <p:spPr>
          <a:xfrm>
            <a:off x="121732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A</a:t>
            </a:r>
            <a:endParaRPr lang="sv-SE" sz="5400" dirty="0"/>
          </a:p>
        </p:txBody>
      </p:sp>
      <p:sp>
        <p:nvSpPr>
          <p:cNvPr id="8" name="Högerpil 7"/>
          <p:cNvSpPr/>
          <p:nvPr/>
        </p:nvSpPr>
        <p:spPr>
          <a:xfrm>
            <a:off x="4806000" y="4257000"/>
            <a:ext cx="3033075" cy="543600"/>
          </a:xfrm>
          <a:prstGeom prst="rightArrow">
            <a:avLst/>
          </a:prstGeom>
          <a:gradFill flip="none" rotWithShape="1">
            <a:gsLst>
              <a:gs pos="25000">
                <a:srgbClr val="AD8A8D"/>
              </a:gs>
              <a:gs pos="60000">
                <a:schemeClr val="dk1">
                  <a:lumMod val="105000"/>
                  <a:satMod val="103000"/>
                  <a:tint val="73000"/>
                </a:schemeClr>
              </a:gs>
              <a:gs pos="100000">
                <a:schemeClr val="dk1">
                  <a:lumMod val="105000"/>
                  <a:satMod val="109000"/>
                  <a:tint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729412" y="2402662"/>
            <a:ext cx="4076588" cy="377055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b="1" u="sng" dirty="0"/>
              <a:t>Pre-OP: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Avstå tabletter eller injektion på operationsdagens morgon</a:t>
            </a:r>
            <a:r>
              <a:rPr lang="sv-SE" sz="1600" dirty="0"/>
              <a:t>. Undantag för SGLT-2-hämmare och Metformin som ska pausas 2 dagar före OP-dagen. </a:t>
            </a:r>
            <a:endParaRPr lang="sv-SE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Starta </a:t>
            </a:r>
            <a:r>
              <a:rPr lang="sv-SE" sz="1600" b="1" dirty="0"/>
              <a:t>en Ringer-Acetat 1000 mL</a:t>
            </a:r>
            <a:r>
              <a:rPr lang="sv-SE" sz="1600" dirty="0"/>
              <a:t>, 83 mL/h. Vid lång fastetid eller dåligt mående kan Ringer-Acetat ersättas med Glukos 50 mg/mL med elektrolyter 1000 mL, 83 mL/h. Ge INTE kortverkande insulin till fastande patienter Pre-OP</a:t>
            </a:r>
            <a:r>
              <a:rPr lang="sv-SE" sz="1600" dirty="0" smtClean="0"/>
              <a:t>. </a:t>
            </a:r>
            <a:endParaRPr lang="sv-SE" sz="1600" dirty="0"/>
          </a:p>
          <a:p>
            <a:pPr lvl="0"/>
            <a:endParaRPr lang="sv-SE" sz="1600" dirty="0"/>
          </a:p>
          <a:p>
            <a:pPr lvl="0"/>
            <a:endParaRPr lang="sv-SE" sz="1600" dirty="0"/>
          </a:p>
        </p:txBody>
      </p:sp>
      <p:sp>
        <p:nvSpPr>
          <p:cNvPr id="10" name="Rektangel 9"/>
          <p:cNvSpPr/>
          <p:nvPr/>
        </p:nvSpPr>
        <p:spPr>
          <a:xfrm>
            <a:off x="7839075" y="2371725"/>
            <a:ext cx="3295649" cy="377055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sv-SE" b="1" u="sng" dirty="0"/>
              <a:t>Postoperativt</a:t>
            </a:r>
            <a:r>
              <a:rPr lang="sv-SE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Kontrollera P-glukos </a:t>
            </a:r>
            <a:r>
              <a:rPr lang="sv-SE" sz="1600" dirty="0"/>
              <a:t>var 2-8:e timme (frekvens beror av sockervärde) tills patienten börjar äta. </a:t>
            </a:r>
            <a:endParaRPr lang="sv-SE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Därefter </a:t>
            </a:r>
            <a:r>
              <a:rPr lang="sv-SE" sz="1600" dirty="0"/>
              <a:t>kontrollfrekvens enligt patientens ordinarie rutiner, dock minst 1 gång/dygn. </a:t>
            </a:r>
            <a:r>
              <a:rPr lang="sv-SE" sz="1600" dirty="0" smtClean="0"/>
              <a:t>Om P-glukos </a:t>
            </a:r>
            <a:r>
              <a:rPr lang="sv-SE" sz="1600" dirty="0"/>
              <a:t>&lt;5 eller &gt;12 kontaktas narkosläkare/PAL. 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756" y="2158756"/>
            <a:ext cx="3357563" cy="2370044"/>
          </a:xfrm>
          <a:prstGeom prst="rect">
            <a:avLst/>
          </a:prstGeom>
        </p:spPr>
      </p:pic>
      <p:sp>
        <p:nvSpPr>
          <p:cNvPr id="12" name="Platshållare fö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30370-DBC1-490A-BF7F-13327B20CB88}" type="datetime1">
              <a:rPr lang="sv-SE" smtClean="0"/>
              <a:t>2025-04-12</a:t>
            </a:fld>
            <a:endParaRPr lang="sv-SE"/>
          </a:p>
        </p:txBody>
      </p:sp>
      <p:pic>
        <p:nvPicPr>
          <p:cNvPr id="13" name="Ljud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6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782"/>
    </mc:Choice>
    <mc:Fallback>
      <p:transition spd="slow" advTm="117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62174" y="900000"/>
            <a:ext cx="8275876" cy="1296000"/>
          </a:xfrm>
        </p:spPr>
        <p:txBody>
          <a:bodyPr/>
          <a:lstStyle/>
          <a:p>
            <a:r>
              <a:rPr lang="sv-SE" dirty="0"/>
              <a:t>Typ </a:t>
            </a:r>
            <a:r>
              <a:rPr lang="sv-SE" dirty="0" smtClean="0"/>
              <a:t>2-diabetiker</a:t>
            </a:r>
            <a:br>
              <a:rPr lang="sv-SE" dirty="0" smtClean="0"/>
            </a:br>
            <a:r>
              <a:rPr lang="sv-SE" sz="2400" dirty="0" smtClean="0"/>
              <a:t>patienter </a:t>
            </a:r>
            <a:r>
              <a:rPr lang="sv-SE" sz="2400" dirty="0"/>
              <a:t>som </a:t>
            </a:r>
            <a:r>
              <a:rPr lang="sv-SE" sz="2400" dirty="0" smtClean="0"/>
              <a:t>tar insulin regelbundet</a:t>
            </a:r>
            <a:endParaRPr lang="sv-SE" sz="240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2044125"/>
            <a:ext cx="9359900" cy="39318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AE172E"/>
                </a:solidFill>
              </a:rPr>
              <a:t>Avstå tabletter eller </a:t>
            </a:r>
            <a:r>
              <a:rPr lang="sv-SE" b="1" dirty="0" smtClean="0">
                <a:solidFill>
                  <a:srgbClr val="AE172E"/>
                </a:solidFill>
              </a:rPr>
              <a:t>andra injektioner </a:t>
            </a:r>
            <a:r>
              <a:rPr lang="sv-SE" b="1" dirty="0">
                <a:solidFill>
                  <a:srgbClr val="AE172E"/>
                </a:solidFill>
              </a:rPr>
              <a:t>på operationsdagens </a:t>
            </a:r>
            <a:r>
              <a:rPr lang="sv-SE" b="1" dirty="0" smtClean="0">
                <a:solidFill>
                  <a:srgbClr val="AE172E"/>
                </a:solidFill>
              </a:rPr>
              <a:t>morgon</a:t>
            </a:r>
            <a:r>
              <a:rPr lang="sv-SE" b="1" dirty="0">
                <a:solidFill>
                  <a:srgbClr val="AE172E"/>
                </a:solidFill>
              </a:rPr>
              <a:t>. </a:t>
            </a:r>
            <a:r>
              <a:rPr lang="sv-SE" b="1" dirty="0" smtClean="0">
                <a:solidFill>
                  <a:srgbClr val="AE172E"/>
                </a:solidFill>
              </a:rPr>
              <a:t>Basinsulin kan ges. Se nedan. </a:t>
            </a:r>
            <a:r>
              <a:rPr lang="sv-SE" sz="2000" dirty="0" smtClean="0"/>
              <a:t>Undantag </a:t>
            </a:r>
            <a:r>
              <a:rPr lang="sv-SE" sz="2000" dirty="0"/>
              <a:t>för SGLT-2-hämmare och </a:t>
            </a:r>
            <a:r>
              <a:rPr lang="sv-SE" sz="2000" dirty="0" err="1"/>
              <a:t>Metformin</a:t>
            </a:r>
            <a:r>
              <a:rPr lang="sv-SE" sz="2000" dirty="0"/>
              <a:t> som ska pausas 2 dagar före OP-dagen</a:t>
            </a:r>
            <a:r>
              <a:rPr lang="sv-SE" sz="2000" dirty="0" smtClean="0"/>
              <a:t>. </a:t>
            </a:r>
            <a:br>
              <a:rPr lang="sv-SE" sz="2000" dirty="0" smtClean="0"/>
            </a:br>
            <a:r>
              <a:rPr lang="sv-SE" sz="2000" dirty="0" smtClean="0"/>
              <a:t>OBS - </a:t>
            </a:r>
            <a:r>
              <a:rPr lang="sv-SE" sz="2000" b="1" dirty="0" smtClean="0"/>
              <a:t>när basinsulin ges </a:t>
            </a:r>
            <a:r>
              <a:rPr lang="sv-SE" sz="2000" b="1" dirty="0" err="1" smtClean="0"/>
              <a:t>sc</a:t>
            </a:r>
            <a:r>
              <a:rPr lang="sv-SE" sz="2000" b="1" dirty="0" smtClean="0"/>
              <a:t> ska alltid en infusion med glukos ordineras</a:t>
            </a:r>
            <a:r>
              <a:rPr lang="sv-SE" sz="2000" dirty="0" smtClean="0"/>
              <a:t>!</a:t>
            </a:r>
            <a:endParaRPr lang="sv-SE" sz="2000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llips 6"/>
          <p:cNvSpPr>
            <a:spLocks noChangeAspect="1"/>
          </p:cNvSpPr>
          <p:nvPr/>
        </p:nvSpPr>
        <p:spPr>
          <a:xfrm>
            <a:off x="121732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B</a:t>
            </a:r>
            <a:endParaRPr lang="sv-SE" sz="54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25061602"/>
              </p:ext>
            </p:extLst>
          </p:nvPr>
        </p:nvGraphicFramePr>
        <p:xfrm>
          <a:off x="1365250" y="3611742"/>
          <a:ext cx="8128000" cy="2490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7D1BB-C00E-4929-BA16-0BD53FBFD491}" type="datetime1">
              <a:rPr lang="sv-SE" smtClean="0"/>
              <a:t>2025-04-12</a:t>
            </a:fld>
            <a:endParaRPr lang="sv-SE"/>
          </a:p>
        </p:txBody>
      </p:sp>
      <p:pic>
        <p:nvPicPr>
          <p:cNvPr id="12" name="Lju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9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75"/>
    </mc:Choice>
    <mc:Fallback xmlns="">
      <p:transition spd="slow" advTm="80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534240"/>
            <a:ext cx="9360000" cy="1296000"/>
          </a:xfrm>
        </p:spPr>
        <p:txBody>
          <a:bodyPr/>
          <a:lstStyle/>
          <a:p>
            <a:r>
              <a:rPr lang="sv-SE" dirty="0" err="1" smtClean="0"/>
              <a:t>Basinsuliner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14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1830240"/>
            <a:ext cx="3484943" cy="3780000"/>
          </a:xfrm>
        </p:spPr>
        <p:txBody>
          <a:bodyPr/>
          <a:lstStyle/>
          <a:p>
            <a:r>
              <a:rPr lang="sv-SE" b="1" dirty="0" smtClean="0"/>
              <a:t>Långverkande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Abasaglar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Abasaglar</a:t>
            </a:r>
            <a:r>
              <a:rPr lang="sv-SE" dirty="0" smtClean="0"/>
              <a:t> </a:t>
            </a:r>
            <a:r>
              <a:rPr lang="sv-SE" dirty="0" err="1" smtClean="0"/>
              <a:t>KwikPen</a:t>
            </a:r>
            <a:r>
              <a:rPr lang="sv-SE" dirty="0" smtClean="0"/>
              <a:t> </a:t>
            </a:r>
            <a:r>
              <a:rPr lang="sv-SE" dirty="0" err="1" smtClean="0"/>
              <a:t>Lantus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Lantus</a:t>
            </a:r>
            <a:r>
              <a:rPr lang="sv-SE" dirty="0" smtClean="0"/>
              <a:t> Solostar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Levemir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Levemir</a:t>
            </a:r>
            <a:r>
              <a:rPr lang="sv-SE" dirty="0" smtClean="0"/>
              <a:t> </a:t>
            </a:r>
            <a:r>
              <a:rPr lang="sv-SE" dirty="0" err="1" smtClean="0"/>
              <a:t>FlexPen</a:t>
            </a:r>
            <a:r>
              <a:rPr lang="sv-SE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Levemir</a:t>
            </a:r>
            <a:r>
              <a:rPr lang="sv-SE" dirty="0" smtClean="0"/>
              <a:t> </a:t>
            </a:r>
            <a:r>
              <a:rPr lang="sv-SE" dirty="0" err="1" smtClean="0"/>
              <a:t>Innolet</a:t>
            </a:r>
            <a:endParaRPr lang="sv-SE" dirty="0" smtClean="0"/>
          </a:p>
        </p:txBody>
      </p:sp>
      <p:pic>
        <p:nvPicPr>
          <p:cNvPr id="7" name="Platshållare för bild 6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9" name="Platshållare för text 4"/>
          <p:cNvSpPr txBox="1">
            <a:spLocks/>
          </p:cNvSpPr>
          <p:nvPr/>
        </p:nvSpPr>
        <p:spPr>
          <a:xfrm>
            <a:off x="4379976" y="1830240"/>
            <a:ext cx="3484943" cy="37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Tx/>
              <a:buNone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Suliqua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Toujeo</a:t>
            </a:r>
            <a:r>
              <a:rPr lang="sv-SE" dirty="0" smtClean="0"/>
              <a:t> </a:t>
            </a:r>
            <a:r>
              <a:rPr lang="sv-SE" dirty="0" err="1" smtClean="0"/>
              <a:t>DoubleStar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Toujeo</a:t>
            </a:r>
            <a:r>
              <a:rPr lang="sv-SE" dirty="0" smtClean="0"/>
              <a:t> Solostar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Tresiba</a:t>
            </a:r>
            <a:r>
              <a:rPr lang="sv-SE" dirty="0" smtClean="0"/>
              <a:t> </a:t>
            </a:r>
            <a:r>
              <a:rPr lang="sv-SE" dirty="0" err="1" smtClean="0"/>
              <a:t>Penfill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Xultophy</a:t>
            </a:r>
            <a:endParaRPr lang="sv-SE" dirty="0" smtClean="0"/>
          </a:p>
        </p:txBody>
      </p:sp>
      <p:sp>
        <p:nvSpPr>
          <p:cNvPr id="10" name="Platshållare för text 4"/>
          <p:cNvSpPr txBox="1">
            <a:spLocks/>
          </p:cNvSpPr>
          <p:nvPr/>
        </p:nvSpPr>
        <p:spPr>
          <a:xfrm>
            <a:off x="7665045" y="1830240"/>
            <a:ext cx="3484943" cy="37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Tx/>
              <a:buNone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Medellångverkande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Humulin</a:t>
            </a:r>
            <a:r>
              <a:rPr lang="sv-SE" dirty="0"/>
              <a:t> NPH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Humulin</a:t>
            </a:r>
            <a:r>
              <a:rPr lang="sv-SE" dirty="0"/>
              <a:t> NPH </a:t>
            </a:r>
            <a:r>
              <a:rPr lang="sv-SE" dirty="0" err="1"/>
              <a:t>KwikPen</a:t>
            </a:r>
            <a:endParaRPr lang="sv-SE" b="1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C302-1663-49D1-8D9F-0D19B3EF61E6}" type="datetime1">
              <a:rPr lang="sv-SE" smtClean="0"/>
              <a:t>2025-04-12</a:t>
            </a:fld>
            <a:endParaRPr lang="sv-SE"/>
          </a:p>
        </p:txBody>
      </p:sp>
      <p:pic>
        <p:nvPicPr>
          <p:cNvPr id="12" name="Lju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7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1"/>
    </mc:Choice>
    <mc:Fallback xmlns="">
      <p:transition spd="slow" advTm="24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424512"/>
            <a:ext cx="9360000" cy="1296000"/>
          </a:xfrm>
        </p:spPr>
        <p:txBody>
          <a:bodyPr/>
          <a:lstStyle/>
          <a:p>
            <a:r>
              <a:rPr lang="sv-SE" dirty="0" err="1"/>
              <a:t>Mixinsuliner</a:t>
            </a:r>
            <a:r>
              <a:rPr lang="sv-SE" dirty="0"/>
              <a:t> och snabbverkande =kortverkande </a:t>
            </a:r>
            <a:r>
              <a:rPr lang="sv-SE" dirty="0" err="1"/>
              <a:t>insuliner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1830240"/>
            <a:ext cx="3484943" cy="4168224"/>
          </a:xfrm>
        </p:spPr>
        <p:txBody>
          <a:bodyPr/>
          <a:lstStyle/>
          <a:p>
            <a:r>
              <a:rPr lang="sv-SE" b="1" dirty="0" err="1"/>
              <a:t>Mixinsuliner</a:t>
            </a:r>
            <a:r>
              <a:rPr lang="sv-SE" b="1" dirty="0"/>
              <a:t> </a:t>
            </a:r>
            <a:endParaRPr lang="sv-SE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Humalog</a:t>
            </a:r>
            <a:r>
              <a:rPr lang="sv-SE" dirty="0"/>
              <a:t> Mix </a:t>
            </a:r>
            <a:r>
              <a:rPr lang="sv-SE" dirty="0" smtClean="0"/>
              <a:t>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r>
              <a:rPr lang="sv-SE" dirty="0" smtClean="0"/>
              <a:t> </a:t>
            </a:r>
            <a:r>
              <a:rPr lang="sv-SE" dirty="0"/>
              <a:t>Mix25 </a:t>
            </a:r>
            <a:r>
              <a:rPr lang="sv-SE" dirty="0" err="1" smtClean="0"/>
              <a:t>KwikPen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r>
              <a:rPr lang="sv-SE" dirty="0" smtClean="0"/>
              <a:t> </a:t>
            </a:r>
            <a:r>
              <a:rPr lang="sv-SE" dirty="0"/>
              <a:t>Mix </a:t>
            </a:r>
            <a:r>
              <a:rPr lang="sv-SE" dirty="0" smtClean="0"/>
              <a:t>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r>
              <a:rPr lang="sv-SE" dirty="0" smtClean="0"/>
              <a:t> </a:t>
            </a:r>
            <a:r>
              <a:rPr lang="sv-SE" dirty="0"/>
              <a:t>Mix50 </a:t>
            </a:r>
            <a:r>
              <a:rPr lang="sv-SE" dirty="0" err="1" smtClean="0"/>
              <a:t>KwikPen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NovoMix</a:t>
            </a:r>
            <a:r>
              <a:rPr lang="sv-SE" dirty="0" smtClean="0"/>
              <a:t> </a:t>
            </a:r>
            <a:r>
              <a:rPr lang="sv-SE" dirty="0"/>
              <a:t>30 </a:t>
            </a:r>
            <a:r>
              <a:rPr lang="sv-SE" dirty="0" err="1" smtClean="0"/>
              <a:t>FlexPen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NovoMix</a:t>
            </a:r>
            <a:r>
              <a:rPr lang="sv-SE" dirty="0" smtClean="0"/>
              <a:t> </a:t>
            </a:r>
            <a:r>
              <a:rPr lang="sv-SE" dirty="0"/>
              <a:t>30 </a:t>
            </a:r>
            <a:r>
              <a:rPr lang="sv-SE" dirty="0" err="1"/>
              <a:t>Penfill</a:t>
            </a:r>
            <a:endParaRPr lang="sv-SE" dirty="0"/>
          </a:p>
          <a:p>
            <a:endParaRPr lang="sv-SE" b="1" dirty="0" smtClean="0"/>
          </a:p>
        </p:txBody>
      </p:sp>
      <p:pic>
        <p:nvPicPr>
          <p:cNvPr id="7" name="Platshållare för bild 6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9" name="Platshållare för text 4"/>
          <p:cNvSpPr txBox="1">
            <a:spLocks/>
          </p:cNvSpPr>
          <p:nvPr/>
        </p:nvSpPr>
        <p:spPr>
          <a:xfrm>
            <a:off x="5093208" y="1830240"/>
            <a:ext cx="4050792" cy="4689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Tx/>
              <a:buNone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Kortverkande </a:t>
            </a:r>
            <a:r>
              <a:rPr lang="sv-SE" b="1" dirty="0" err="1" smtClean="0"/>
              <a:t>insuliner</a:t>
            </a:r>
            <a:endParaRPr lang="sv-SE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Apidra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Apidra</a:t>
            </a:r>
            <a:r>
              <a:rPr lang="sv-SE" dirty="0" smtClean="0"/>
              <a:t> Solostar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r>
              <a:rPr lang="sv-SE" dirty="0" smtClean="0"/>
              <a:t> </a:t>
            </a:r>
            <a:r>
              <a:rPr lang="sv-SE" dirty="0"/>
              <a:t>Junior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KwikPen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Humalog</a:t>
            </a:r>
            <a:r>
              <a:rPr lang="sv-SE" dirty="0" smtClean="0"/>
              <a:t> </a:t>
            </a:r>
            <a:r>
              <a:rPr lang="sv-SE" dirty="0" err="1" smtClean="0"/>
              <a:t>KwikPen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Humulin</a:t>
            </a:r>
            <a:r>
              <a:rPr lang="sv-SE" dirty="0" smtClean="0"/>
              <a:t> </a:t>
            </a:r>
            <a:r>
              <a:rPr lang="sv-SE" dirty="0" err="1" smtClean="0"/>
              <a:t>Regular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Insulin </a:t>
            </a:r>
            <a:r>
              <a:rPr lang="sv-SE" dirty="0" err="1"/>
              <a:t>aspart</a:t>
            </a:r>
            <a:r>
              <a:rPr lang="sv-SE" dirty="0"/>
              <a:t> </a:t>
            </a:r>
            <a:r>
              <a:rPr lang="sv-SE" dirty="0" smtClean="0"/>
              <a:t>Sanofi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Insulin </a:t>
            </a:r>
            <a:r>
              <a:rPr lang="sv-SE" dirty="0" err="1"/>
              <a:t>lispro</a:t>
            </a:r>
            <a:r>
              <a:rPr lang="sv-SE" dirty="0"/>
              <a:t> </a:t>
            </a:r>
            <a:r>
              <a:rPr lang="sv-SE" dirty="0" smtClean="0"/>
              <a:t>Sanofi </a:t>
            </a:r>
            <a:endParaRPr lang="sv-SE" b="1" dirty="0"/>
          </a:p>
          <a:p>
            <a:endParaRPr lang="sv-SE" dirty="0" smtClean="0"/>
          </a:p>
        </p:txBody>
      </p:sp>
      <p:sp>
        <p:nvSpPr>
          <p:cNvPr id="10" name="Platshållare för text 4"/>
          <p:cNvSpPr txBox="1">
            <a:spLocks/>
          </p:cNvSpPr>
          <p:nvPr/>
        </p:nvSpPr>
        <p:spPr>
          <a:xfrm>
            <a:off x="8222829" y="1830240"/>
            <a:ext cx="3484943" cy="37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Tx/>
              <a:buNone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Insuman</a:t>
            </a:r>
            <a:r>
              <a:rPr lang="sv-SE" dirty="0" smtClean="0"/>
              <a:t> </a:t>
            </a:r>
            <a:r>
              <a:rPr lang="sv-SE" dirty="0" err="1" smtClean="0"/>
              <a:t>Implantable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NovoRapid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NovoRapid</a:t>
            </a:r>
            <a:r>
              <a:rPr lang="sv-SE" dirty="0" smtClean="0"/>
              <a:t> </a:t>
            </a:r>
            <a:r>
              <a:rPr lang="sv-SE" dirty="0" err="1" smtClean="0"/>
              <a:t>Flexpen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NovoRapid</a:t>
            </a:r>
            <a:r>
              <a:rPr lang="sv-SE" dirty="0" smtClean="0"/>
              <a:t> </a:t>
            </a:r>
            <a:r>
              <a:rPr lang="sv-SE" dirty="0" err="1" smtClean="0"/>
              <a:t>Penfill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 smtClean="0"/>
              <a:t>NovoRapid</a:t>
            </a:r>
            <a:r>
              <a:rPr lang="sv-SE" dirty="0" smtClean="0"/>
              <a:t> </a:t>
            </a:r>
            <a:r>
              <a:rPr lang="sv-SE" dirty="0" err="1"/>
              <a:t>PumpCart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b="1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E88A-8199-40D2-8BE1-BC401732699A}" type="datetime1">
              <a:rPr lang="sv-SE" smtClean="0"/>
              <a:t>2025-04-12</a:t>
            </a:fld>
            <a:endParaRPr lang="sv-SE"/>
          </a:p>
        </p:txBody>
      </p:sp>
      <p:pic>
        <p:nvPicPr>
          <p:cNvPr id="12" name="Lju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1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64"/>
    </mc:Choice>
    <mc:Fallback xmlns="">
      <p:transition spd="slow" advTm="32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ögerpil 17"/>
          <p:cNvSpPr/>
          <p:nvPr/>
        </p:nvSpPr>
        <p:spPr>
          <a:xfrm>
            <a:off x="4806000" y="4257000"/>
            <a:ext cx="3033075" cy="543600"/>
          </a:xfrm>
          <a:prstGeom prst="rightArrow">
            <a:avLst/>
          </a:prstGeom>
          <a:gradFill flip="none" rotWithShape="1">
            <a:gsLst>
              <a:gs pos="25000">
                <a:srgbClr val="AD8A8D"/>
              </a:gs>
              <a:gs pos="60000">
                <a:schemeClr val="dk1">
                  <a:lumMod val="105000"/>
                  <a:satMod val="103000"/>
                  <a:tint val="73000"/>
                </a:schemeClr>
              </a:gs>
              <a:gs pos="100000">
                <a:schemeClr val="dk1">
                  <a:lumMod val="105000"/>
                  <a:satMod val="109000"/>
                  <a:tint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16</a:t>
            </a:fld>
            <a:endParaRPr lang="sv-SE"/>
          </a:p>
        </p:txBody>
      </p:sp>
      <p:pic>
        <p:nvPicPr>
          <p:cNvPr id="16" name="Platshållare för bild 15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10" name="Rubrik 1"/>
          <p:cNvSpPr txBox="1">
            <a:spLocks/>
          </p:cNvSpPr>
          <p:nvPr/>
        </p:nvSpPr>
        <p:spPr>
          <a:xfrm>
            <a:off x="2162174" y="900000"/>
            <a:ext cx="8275876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baseline="0">
                <a:solidFill>
                  <a:srgbClr val="B1063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Typ 2-diabetiker</a:t>
            </a:r>
            <a:br>
              <a:rPr lang="sv-SE" dirty="0" smtClean="0"/>
            </a:br>
            <a:r>
              <a:rPr lang="sv-SE" sz="2400" dirty="0" smtClean="0"/>
              <a:t>patienter som tar insulin regelbundet</a:t>
            </a:r>
            <a:endParaRPr lang="sv-SE" sz="2400" dirty="0"/>
          </a:p>
        </p:txBody>
      </p:sp>
      <p:sp>
        <p:nvSpPr>
          <p:cNvPr id="11" name="Ellips 10"/>
          <p:cNvSpPr>
            <a:spLocks noChangeAspect="1"/>
          </p:cNvSpPr>
          <p:nvPr/>
        </p:nvSpPr>
        <p:spPr>
          <a:xfrm>
            <a:off x="121732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B</a:t>
            </a:r>
            <a:endParaRPr lang="sv-SE" sz="5400" dirty="0"/>
          </a:p>
        </p:txBody>
      </p:sp>
      <p:sp>
        <p:nvSpPr>
          <p:cNvPr id="12" name="Rektangel 11"/>
          <p:cNvSpPr/>
          <p:nvPr/>
        </p:nvSpPr>
        <p:spPr>
          <a:xfrm>
            <a:off x="729412" y="2402662"/>
            <a:ext cx="4076588" cy="377055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b="1" u="sng" dirty="0"/>
              <a:t>Pre-OP: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Starta Glukos 50 mg/mL </a:t>
            </a:r>
            <a:r>
              <a:rPr lang="sv-SE" sz="1600" dirty="0"/>
              <a:t>med elektrolyter 1000 mL, 83 mL/h preoperativt. Infusionen fortsätter postoperativt </a:t>
            </a:r>
            <a:r>
              <a:rPr lang="sv-SE" sz="1600" dirty="0" smtClean="0"/>
              <a:t>till </a:t>
            </a:r>
            <a:r>
              <a:rPr lang="sv-SE" sz="1600" dirty="0"/>
              <a:t>dess patienten kan äta och dricka.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Kontrollera P-glukos </a:t>
            </a:r>
            <a:r>
              <a:rPr lang="sv-SE" sz="1600" dirty="0"/>
              <a:t>varannan timme pre- och </a:t>
            </a:r>
            <a:r>
              <a:rPr lang="sv-SE" sz="1600" dirty="0" err="1"/>
              <a:t>intraop</a:t>
            </a:r>
            <a:r>
              <a:rPr lang="sv-SE" sz="1600" dirty="0"/>
              <a:t>. </a:t>
            </a:r>
            <a:endParaRPr lang="sv-SE" sz="1600" dirty="0" smtClean="0"/>
          </a:p>
          <a:p>
            <a:pPr lvl="0"/>
            <a:endParaRPr lang="sv-SE" sz="1600" dirty="0"/>
          </a:p>
          <a:p>
            <a:r>
              <a:rPr lang="sv-SE" sz="1600" b="1" dirty="0"/>
              <a:t>Tänk på: </a:t>
            </a:r>
            <a:endParaRPr lang="sv-SE" sz="1600" b="1" dirty="0" smtClean="0"/>
          </a:p>
          <a:p>
            <a:r>
              <a:rPr lang="sv-SE" sz="1600" dirty="0" smtClean="0"/>
              <a:t>För </a:t>
            </a:r>
            <a:r>
              <a:rPr lang="sv-SE" sz="1600" dirty="0"/>
              <a:t>patienter som tar basinsulin, och operationen blir senarelagd, ska patienten uppmanas att inta dryck som innehåller socker (exempelvis saft).  </a:t>
            </a:r>
          </a:p>
          <a:p>
            <a:pPr lvl="0"/>
            <a:endParaRPr lang="sv-SE" sz="1600" dirty="0"/>
          </a:p>
        </p:txBody>
      </p:sp>
      <p:sp>
        <p:nvSpPr>
          <p:cNvPr id="13" name="Rektangel 12"/>
          <p:cNvSpPr/>
          <p:nvPr/>
        </p:nvSpPr>
        <p:spPr>
          <a:xfrm>
            <a:off x="7839075" y="2371725"/>
            <a:ext cx="3295649" cy="377055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sv-SE" b="1" u="sng" dirty="0"/>
              <a:t>Postoperativt</a:t>
            </a:r>
            <a:r>
              <a:rPr lang="sv-SE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Kontrollera P-glukos </a:t>
            </a:r>
            <a:r>
              <a:rPr lang="sv-SE" sz="1600" dirty="0"/>
              <a:t>var 2-8:e timme (frekvens beror av sockervärde) tills patienten börjar äta. </a:t>
            </a:r>
            <a:endParaRPr lang="sv-SE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Därefter </a:t>
            </a:r>
            <a:r>
              <a:rPr lang="sv-SE" sz="1600" dirty="0"/>
              <a:t>kontrollfrekvens enligt patientens ordinarie rutiner, dock minst 1 gång/dygn. </a:t>
            </a:r>
            <a:r>
              <a:rPr lang="sv-SE" sz="1600" dirty="0" smtClean="0"/>
              <a:t>Om P-glukos </a:t>
            </a:r>
            <a:r>
              <a:rPr lang="sv-SE" sz="1600" dirty="0"/>
              <a:t>&lt;5 eller &gt;12 kontaktas narkosläkare/PAL. </a:t>
            </a:r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756" y="2158756"/>
            <a:ext cx="3357563" cy="2370044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53E4-5682-4435-A749-314C05CA591A}" type="datetime1">
              <a:rPr lang="sv-SE" smtClean="0"/>
              <a:t>2025-04-12</a:t>
            </a:fld>
            <a:endParaRPr lang="sv-SE"/>
          </a:p>
        </p:txBody>
      </p:sp>
      <p:pic>
        <p:nvPicPr>
          <p:cNvPr id="7" name="Lju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1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520"/>
    </mc:Choice>
    <mc:Fallback xmlns="">
      <p:transition spd="slow" advTm="56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19450" y="900000"/>
            <a:ext cx="7218600" cy="1296000"/>
          </a:xfrm>
        </p:spPr>
        <p:txBody>
          <a:bodyPr/>
          <a:lstStyle/>
          <a:p>
            <a:r>
              <a:rPr lang="sv-SE" dirty="0" smtClean="0"/>
              <a:t>Typ 1-diabetiker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17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3152774"/>
            <a:ext cx="9359900" cy="28232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Vid </a:t>
            </a:r>
            <a:r>
              <a:rPr lang="sv-SE" sz="2000" dirty="0"/>
              <a:t>misstanke om </a:t>
            </a:r>
            <a:r>
              <a:rPr lang="sv-SE" sz="2000" dirty="0" err="1"/>
              <a:t>ketoacidos</a:t>
            </a:r>
            <a:r>
              <a:rPr lang="sv-SE" sz="2000" dirty="0"/>
              <a:t> ska </a:t>
            </a:r>
            <a:r>
              <a:rPr lang="sv-SE" sz="2000" dirty="0" err="1"/>
              <a:t>blodgas</a:t>
            </a:r>
            <a:r>
              <a:rPr lang="sv-SE" sz="2000" dirty="0"/>
              <a:t> tas och </a:t>
            </a:r>
            <a:r>
              <a:rPr lang="sv-SE" sz="2000" dirty="0" err="1"/>
              <a:t>bedside</a:t>
            </a:r>
            <a:r>
              <a:rPr lang="sv-SE" sz="2000" dirty="0"/>
              <a:t> blod-</a:t>
            </a:r>
            <a:r>
              <a:rPr lang="sv-SE" sz="2000" dirty="0" err="1"/>
              <a:t>ketonvärde</a:t>
            </a:r>
            <a:r>
              <a:rPr lang="sv-SE" sz="2000" dirty="0"/>
              <a:t> ska mätas mer frikostigt för typ </a:t>
            </a:r>
            <a:r>
              <a:rPr lang="sv-SE" sz="2000" dirty="0" smtClean="0"/>
              <a:t>1-diabetiker </a:t>
            </a:r>
            <a:r>
              <a:rPr lang="sv-SE" sz="2000" dirty="0"/>
              <a:t>jämfört med typ </a:t>
            </a:r>
            <a:r>
              <a:rPr lang="sv-SE" sz="2000" dirty="0" smtClean="0"/>
              <a:t>2-diabetiker</a:t>
            </a:r>
            <a:r>
              <a:rPr lang="sv-SE" sz="2000" dirty="0"/>
              <a:t>. </a:t>
            </a:r>
            <a:endParaRPr lang="sv-S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Kontrollera P-glukos varje timme intraoperativt. Postoperativt var 2-4:e timme.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Kommunicera med patienten kring hur stor dosen vid behov kortverkande insulin kopplat till födointag bör vara. Om patienten inte kan svara – kommunicera med anhöriga/vårdare istället.</a:t>
            </a:r>
            <a:endParaRPr lang="sv-SE" sz="2000" dirty="0"/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llips 6"/>
          <p:cNvSpPr>
            <a:spLocks noChangeAspect="1"/>
          </p:cNvSpPr>
          <p:nvPr/>
        </p:nvSpPr>
        <p:spPr>
          <a:xfrm>
            <a:off x="121732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C</a:t>
            </a:r>
            <a:endParaRPr lang="sv-SE" sz="5400" dirty="0"/>
          </a:p>
        </p:txBody>
      </p:sp>
      <p:sp>
        <p:nvSpPr>
          <p:cNvPr id="8" name="Ellips 7"/>
          <p:cNvSpPr>
            <a:spLocks noChangeAspect="1"/>
          </p:cNvSpPr>
          <p:nvPr/>
        </p:nvSpPr>
        <p:spPr>
          <a:xfrm>
            <a:off x="216217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D</a:t>
            </a:r>
            <a:endParaRPr lang="sv-SE" sz="5400" dirty="0"/>
          </a:p>
        </p:txBody>
      </p:sp>
      <p:sp>
        <p:nvSpPr>
          <p:cNvPr id="9" name="Rektangel med rundade hörn 8"/>
          <p:cNvSpPr/>
          <p:nvPr/>
        </p:nvSpPr>
        <p:spPr>
          <a:xfrm>
            <a:off x="1077913" y="2448001"/>
            <a:ext cx="9360137" cy="7047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Typ </a:t>
            </a:r>
            <a:r>
              <a:rPr lang="sv-SE" dirty="0" smtClean="0"/>
              <a:t>1-diabetiker </a:t>
            </a:r>
            <a:r>
              <a:rPr lang="sv-SE" dirty="0"/>
              <a:t>måste ALLTID tillföras insulin</a:t>
            </a:r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11" name="Platshållare fö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96C07-68E5-4B62-B5E0-3FCA5EE94969}" type="datetime1">
              <a:rPr lang="sv-SE" smtClean="0"/>
              <a:t>2025-04-12</a:t>
            </a:fld>
            <a:endParaRPr lang="sv-SE"/>
          </a:p>
        </p:txBody>
      </p:sp>
      <p:pic>
        <p:nvPicPr>
          <p:cNvPr id="13" name="Ljud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0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60"/>
    </mc:Choice>
    <mc:Fallback xmlns="">
      <p:transition spd="slow" advTm="64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62174" y="900000"/>
            <a:ext cx="8275876" cy="1296000"/>
          </a:xfrm>
        </p:spPr>
        <p:txBody>
          <a:bodyPr/>
          <a:lstStyle/>
          <a:p>
            <a:r>
              <a:rPr lang="sv-SE" dirty="0"/>
              <a:t>Typ </a:t>
            </a:r>
            <a:r>
              <a:rPr lang="sv-SE" dirty="0" smtClean="0"/>
              <a:t>1-diabetiker </a:t>
            </a:r>
            <a:r>
              <a:rPr lang="sv-SE" dirty="0"/>
              <a:t>UTAN insulinpump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18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4438125"/>
            <a:ext cx="9359900" cy="153787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b="1" dirty="0" smtClean="0"/>
              <a:t>Starta </a:t>
            </a:r>
            <a:r>
              <a:rPr lang="sv-SE" sz="2000" b="1" dirty="0"/>
              <a:t>Glukos 50 mg/mL med elektrolyter 1000 mL</a:t>
            </a:r>
            <a:r>
              <a:rPr lang="sv-SE" sz="2000" dirty="0"/>
              <a:t>, 83 mL/h preoperativt. Infusionen fortsätter postoperativt till dess patienten kan äta och dricka.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Om insulindropp</a:t>
            </a:r>
            <a:r>
              <a:rPr lang="sv-SE" sz="2000" dirty="0"/>
              <a:t>: starta basinsulin </a:t>
            </a:r>
            <a:r>
              <a:rPr lang="sv-SE" sz="2000" b="1" i="1" dirty="0"/>
              <a:t>innan</a:t>
            </a:r>
            <a:r>
              <a:rPr lang="sv-SE" sz="2000" dirty="0"/>
              <a:t> </a:t>
            </a:r>
            <a:r>
              <a:rPr lang="sv-SE" sz="2000" dirty="0" smtClean="0"/>
              <a:t>insulindroppet </a:t>
            </a:r>
            <a:r>
              <a:rPr lang="sv-SE" sz="2000" dirty="0"/>
              <a:t>avvecklas för att undvika risk för insulinbrist och </a:t>
            </a:r>
            <a:r>
              <a:rPr lang="sv-SE" sz="2000" dirty="0" err="1"/>
              <a:t>ketoacidos</a:t>
            </a:r>
            <a:r>
              <a:rPr lang="sv-SE" sz="2000" dirty="0"/>
              <a:t>.</a:t>
            </a:r>
          </a:p>
          <a:p>
            <a:endParaRPr lang="sv-SE" sz="2000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Ellips 6"/>
          <p:cNvSpPr>
            <a:spLocks noChangeAspect="1"/>
          </p:cNvSpPr>
          <p:nvPr/>
        </p:nvSpPr>
        <p:spPr>
          <a:xfrm>
            <a:off x="1217324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C</a:t>
            </a:r>
            <a:endParaRPr lang="sv-SE" sz="5400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636421450"/>
              </p:ext>
            </p:extLst>
          </p:nvPr>
        </p:nvGraphicFramePr>
        <p:xfrm>
          <a:off x="1179752" y="2158650"/>
          <a:ext cx="9296247" cy="219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C303-65FF-4CDA-9287-A0DB3596BD00}" type="datetime1">
              <a:rPr lang="sv-SE" smtClean="0"/>
              <a:t>2025-04-12</a:t>
            </a:fld>
            <a:endParaRPr lang="sv-SE"/>
          </a:p>
        </p:txBody>
      </p:sp>
      <p:pic>
        <p:nvPicPr>
          <p:cNvPr id="12" name="Ljud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88"/>
    </mc:Choice>
    <mc:Fallback xmlns="">
      <p:transition spd="slow" advTm="46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67318" y="1221809"/>
            <a:ext cx="9348508" cy="821224"/>
          </a:xfrm>
        </p:spPr>
        <p:txBody>
          <a:bodyPr anchor="t"/>
          <a:lstStyle/>
          <a:p>
            <a:r>
              <a:rPr lang="sv-SE" dirty="0"/>
              <a:t>Typ </a:t>
            </a:r>
            <a:r>
              <a:rPr lang="sv-SE" dirty="0" smtClean="0"/>
              <a:t>1-diabetes, patient </a:t>
            </a:r>
            <a:r>
              <a:rPr lang="sv-SE" dirty="0"/>
              <a:t>MED insulinpump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19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4032000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7" name="Ellips 6"/>
          <p:cNvSpPr>
            <a:spLocks noChangeAspect="1"/>
          </p:cNvSpPr>
          <p:nvPr/>
        </p:nvSpPr>
        <p:spPr>
          <a:xfrm>
            <a:off x="722468" y="1099275"/>
            <a:ext cx="944850" cy="94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400" dirty="0" smtClean="0"/>
              <a:t>D</a:t>
            </a:r>
            <a:endParaRPr lang="sv-SE" sz="5400" dirty="0"/>
          </a:p>
        </p:txBody>
      </p:sp>
      <p:sp>
        <p:nvSpPr>
          <p:cNvPr id="8" name="Rektangel 7"/>
          <p:cNvSpPr/>
          <p:nvPr/>
        </p:nvSpPr>
        <p:spPr>
          <a:xfrm>
            <a:off x="764247" y="2457450"/>
            <a:ext cx="5070496" cy="377055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v-SE" b="1" i="1" u="sng" dirty="0">
                <a:solidFill>
                  <a:srgbClr val="6E4E51"/>
                </a:solidFill>
              </a:rPr>
              <a:t>Alt 1: Insulinpump PÅGÅENDE </a:t>
            </a:r>
            <a:r>
              <a:rPr lang="sv-SE" b="1" i="1" u="sng" dirty="0" err="1">
                <a:solidFill>
                  <a:srgbClr val="6E4E51"/>
                </a:solidFill>
              </a:rPr>
              <a:t>perioperativt</a:t>
            </a:r>
            <a:endParaRPr lang="sv-SE" b="1" i="1" u="sng" dirty="0">
              <a:solidFill>
                <a:srgbClr val="6E4E5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Pumpbehandling kan pågå </a:t>
            </a:r>
            <a:r>
              <a:rPr lang="sv-SE" sz="1600" dirty="0"/>
              <a:t>om </a:t>
            </a:r>
            <a:r>
              <a:rPr lang="sv-SE" sz="1600" dirty="0" err="1"/>
              <a:t>infusionsset</a:t>
            </a:r>
            <a:r>
              <a:rPr lang="sv-SE" sz="1600" dirty="0"/>
              <a:t> och pump kan sitta kvar på säkert sätt under operationen samt att ingreppet tar kort tid/är okomplicerat. Mät P-glukos med vårdens instrument.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Starta Glukos 50 mg/mL med elektrolyter preoperativt 1000 mL</a:t>
            </a:r>
            <a:r>
              <a:rPr lang="sv-SE" sz="1600" dirty="0"/>
              <a:t>, 83 mL/h. Infusionen fortsätter postoperativt till dess patienten kan äta och dricka. </a:t>
            </a:r>
          </a:p>
          <a:p>
            <a:pPr lvl="0"/>
            <a:endParaRPr lang="sv-SE" sz="1600" dirty="0"/>
          </a:p>
        </p:txBody>
      </p:sp>
      <p:sp>
        <p:nvSpPr>
          <p:cNvPr id="9" name="Rektangel 8"/>
          <p:cNvSpPr/>
          <p:nvPr/>
        </p:nvSpPr>
        <p:spPr>
          <a:xfrm>
            <a:off x="6043749" y="2457450"/>
            <a:ext cx="4432251" cy="377055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v-SE" b="1" i="1" u="sng" dirty="0">
                <a:solidFill>
                  <a:srgbClr val="6E4E51"/>
                </a:solidFill>
              </a:rPr>
              <a:t>Alt 2: Insulinpump AVSTÄNGD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Pumpen stängs av om den sitter på, för operationen olämpligt ställe, alternativt annan orsak till avstängning. Insulindropp kan ordineras. Alternativt kan man ge ½ - ¾ av basal dygnsdos som långverkande insulin </a:t>
            </a:r>
            <a:r>
              <a:rPr lang="sv-SE" sz="1600" dirty="0" err="1"/>
              <a:t>subcutant</a:t>
            </a:r>
            <a:r>
              <a:rPr lang="sv-SE" sz="1600" dirty="0"/>
              <a:t> i samband med att infusion med Glukos mg/mL  påbörjas</a:t>
            </a:r>
            <a:r>
              <a:rPr lang="sv-SE" sz="1600" dirty="0" smtClean="0"/>
              <a:t>. </a:t>
            </a:r>
            <a:endParaRPr lang="sv-SE" sz="1600" dirty="0"/>
          </a:p>
          <a:p>
            <a:pPr lvl="0"/>
            <a:endParaRPr lang="sv-SE" sz="1400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166" y="4790921"/>
            <a:ext cx="2402205" cy="1698529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783" y="4790920"/>
            <a:ext cx="2402205" cy="1698529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>
            <a:off x="7282359" y="4240756"/>
            <a:ext cx="3279367" cy="21698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9900" dirty="0" smtClean="0">
                <a:solidFill>
                  <a:srgbClr val="C00000"/>
                </a:solidFill>
              </a:rPr>
              <a:t>×</a:t>
            </a:r>
            <a:endParaRPr lang="sv-SE" sz="19900" dirty="0">
              <a:solidFill>
                <a:srgbClr val="C00000"/>
              </a:solidFill>
            </a:endParaRPr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268" y="4939611"/>
            <a:ext cx="1280779" cy="1280779"/>
          </a:xfrm>
          <a:prstGeom prst="rect">
            <a:avLst/>
          </a:prstGeom>
        </p:spPr>
      </p:pic>
      <p:sp>
        <p:nvSpPr>
          <p:cNvPr id="10" name="Platshållare fö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CC3CD-9CDF-4218-A67B-C12A227AD0DB}" type="datetime1">
              <a:rPr lang="sv-SE" smtClean="0"/>
              <a:t>2025-04-12</a:t>
            </a:fld>
            <a:endParaRPr lang="sv-SE"/>
          </a:p>
        </p:txBody>
      </p:sp>
      <p:pic>
        <p:nvPicPr>
          <p:cNvPr id="16" name="Ljud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24"/>
    </mc:Choice>
    <mc:Fallback xmlns="">
      <p:transition spd="slow" advTm="61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</a:t>
            </a:fld>
            <a:endParaRPr lang="sv-SE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41599302"/>
              </p:ext>
            </p:extLst>
          </p:nvPr>
        </p:nvGraphicFramePr>
        <p:xfrm>
          <a:off x="1221366" y="1943100"/>
          <a:ext cx="8836025" cy="4046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CD253-4472-4FB5-B2BB-6072CFD69607}" type="datetime1">
              <a:rPr lang="sv-SE" smtClean="0"/>
              <a:t>2025-04-12</a:t>
            </a:fld>
            <a:endParaRPr lang="sv-SE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9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72"/>
    </mc:Choice>
    <mc:Fallback xmlns="">
      <p:transition spd="slow" advTm="42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200" dirty="0"/>
              <a:t>S</a:t>
            </a:r>
            <a:r>
              <a:rPr lang="sv-SE" sz="2200" dirty="0" smtClean="0"/>
              <a:t>ammanfattning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Diabetesläkemedel och operationer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2935177"/>
              </p:ext>
            </p:extLst>
          </p:nvPr>
        </p:nvGraphicFramePr>
        <p:xfrm>
          <a:off x="1222374" y="1981199"/>
          <a:ext cx="9798051" cy="4667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20</a:t>
            </a:fld>
            <a:endParaRPr lang="sv-SE"/>
          </a:p>
        </p:txBody>
      </p:sp>
      <p:pic>
        <p:nvPicPr>
          <p:cNvPr id="7" name="Lju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69"/>
    </mc:Choice>
    <mc:Fallback xmlns="">
      <p:transition spd="slow" advTm="75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Sammanfattning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21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Lathund finns för upphängning </a:t>
            </a:r>
            <a:endParaRPr lang="sv-SE" dirty="0" smtClean="0"/>
          </a:p>
          <a:p>
            <a:r>
              <a:rPr lang="sv-SE" dirty="0" smtClean="0"/>
              <a:t>Det finns även en förteckning över vilka läkemedel som är SGLT-2-hämmare, </a:t>
            </a:r>
            <a:r>
              <a:rPr lang="sv-SE" dirty="0" err="1" smtClean="0"/>
              <a:t>Mixinsuliner</a:t>
            </a:r>
            <a:r>
              <a:rPr lang="sv-SE" dirty="0" smtClean="0"/>
              <a:t> osv som rekommenderas sättas på baksidan av denna sidan, gärna i en </a:t>
            </a:r>
            <a:r>
              <a:rPr lang="sv-SE" dirty="0" err="1" smtClean="0"/>
              <a:t>tarifolder</a:t>
            </a:r>
            <a:r>
              <a:rPr lang="sv-SE" dirty="0" smtClean="0"/>
              <a:t> i läkemedelsrummet på avdelningen. </a:t>
            </a:r>
            <a:endParaRPr lang="sv-SE" dirty="0"/>
          </a:p>
        </p:txBody>
      </p:sp>
      <p:pic>
        <p:nvPicPr>
          <p:cNvPr id="11" name="Platshållare för bild 10"/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5750" b="5750"/>
          <a:stretch>
            <a:fillRect/>
          </a:stretch>
        </p:blipFill>
        <p:spPr>
          <a:prstGeom prst="rect">
            <a:avLst/>
          </a:prstGeom>
          <a:effectLst>
            <a:outerShdw blurRad="50800" dist="177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Lju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6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0"/>
    </mc:Choice>
    <mc:Fallback xmlns="">
      <p:transition spd="slow" advTm="16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62" y="3599119"/>
            <a:ext cx="11372294" cy="1349498"/>
          </a:xfrm>
          <a:prstGeom prst="rect">
            <a:avLst/>
          </a:prstGeom>
        </p:spPr>
      </p:pic>
      <p:cxnSp>
        <p:nvCxnSpPr>
          <p:cNvPr id="4" name="Rak koppling 3"/>
          <p:cNvCxnSpPr/>
          <p:nvPr/>
        </p:nvCxnSpPr>
        <p:spPr>
          <a:xfrm>
            <a:off x="1094154" y="2291293"/>
            <a:ext cx="9698892" cy="3501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/>
          <p:cNvCxnSpPr/>
          <p:nvPr/>
        </p:nvCxnSpPr>
        <p:spPr>
          <a:xfrm flipH="1">
            <a:off x="992554" y="1798924"/>
            <a:ext cx="8042031" cy="4196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Hjälp 6">
            <a:hlinkClick r:id="" action="ppaction://noaction" highlightClick="1"/>
          </p:cNvPr>
          <p:cNvSpPr/>
          <p:nvPr/>
        </p:nvSpPr>
        <p:spPr>
          <a:xfrm>
            <a:off x="5048738" y="2502309"/>
            <a:ext cx="1042416" cy="1042416"/>
          </a:xfrm>
          <a:prstGeom prst="actionButtonHelp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ubrik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Övergång från att ha P-Glukos i LM-listan…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8D56-968C-4C42-8EA2-72702ABBDC05}" type="datetime1">
              <a:rPr lang="sv-SE" smtClean="0"/>
              <a:t>2025-04-12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22</a:t>
            </a:fld>
            <a:endParaRPr lang="sv-SE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5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00"/>
    </mc:Choice>
    <mc:Fallback xmlns="">
      <p:transition spd="slow" advTm="2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….till att registrera i BOS (lokala analyser)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9EC19-8629-4606-9A1C-067CF83E3CF4}" type="datetime1">
              <a:rPr lang="sv-SE" smtClean="0"/>
              <a:t>2025-04-12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B4EB-EAC3-4CF8-8762-130071D7A3A2}" type="slidenum">
              <a:rPr lang="sv-SE" smtClean="0"/>
              <a:t>23</a:t>
            </a:fld>
            <a:endParaRPr lang="sv-SE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smtClean="0"/>
              <a:t>Sker preliminärt under år 2025 för samtliga opererande enheter.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955" y="0"/>
            <a:ext cx="2887242" cy="8604553"/>
          </a:xfrm>
          <a:prstGeom prst="rect">
            <a:avLst/>
          </a:prstGeom>
        </p:spPr>
      </p:pic>
      <p:pic>
        <p:nvPicPr>
          <p:cNvPr id="3" name="Lju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4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88"/>
    </mc:Choice>
    <mc:Fallback xmlns="">
      <p:transition spd="slow" advTm="29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Fortsatta diskussioner/synpunkter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24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2" y="2196000"/>
            <a:ext cx="10022904" cy="3780000"/>
          </a:xfrm>
        </p:spPr>
        <p:txBody>
          <a:bodyPr/>
          <a:lstStyle/>
          <a:p>
            <a:r>
              <a:rPr lang="sv-SE" dirty="0" smtClean="0"/>
              <a:t>GLP-1-agonister kan </a:t>
            </a:r>
            <a:r>
              <a:rPr lang="sv-SE" dirty="0"/>
              <a:t>orsaka risk för </a:t>
            </a:r>
            <a:r>
              <a:rPr lang="sv-SE" dirty="0" smtClean="0"/>
              <a:t>minskad magtömningshastighet</a:t>
            </a:r>
            <a:r>
              <a:rPr lang="sv-SE" dirty="0"/>
              <a:t>, </a:t>
            </a:r>
            <a:r>
              <a:rPr lang="sv-SE" dirty="0" smtClean="0"/>
              <a:t>det vill säga </a:t>
            </a:r>
            <a:r>
              <a:rPr lang="sv-SE" dirty="0"/>
              <a:t>ger viss ökad risk för aspirationspneumoni. </a:t>
            </a:r>
            <a:endParaRPr lang="sv-SE" dirty="0" smtClean="0"/>
          </a:p>
          <a:p>
            <a:r>
              <a:rPr lang="sv-SE" dirty="0" smtClean="0"/>
              <a:t>Vad som är ”rätt” sätt att hantera detta debatteras just nu nationellt. </a:t>
            </a:r>
            <a:r>
              <a:rPr lang="sv-SE" dirty="0"/>
              <a:t>Om </a:t>
            </a:r>
            <a:r>
              <a:rPr lang="sv-SE" dirty="0" err="1"/>
              <a:t>Ozempic</a:t>
            </a:r>
            <a:r>
              <a:rPr lang="sv-SE" dirty="0"/>
              <a:t> och andra liknande läkemedel behöver sättas ut betydligt </a:t>
            </a:r>
            <a:r>
              <a:rPr lang="sv-SE" dirty="0" smtClean="0"/>
              <a:t>tidigare, dagar-veckor </a:t>
            </a:r>
            <a:r>
              <a:rPr lang="sv-SE" dirty="0"/>
              <a:t>före </a:t>
            </a:r>
            <a:r>
              <a:rPr lang="sv-SE" dirty="0" smtClean="0"/>
              <a:t>operation, </a:t>
            </a:r>
            <a:r>
              <a:rPr lang="sv-SE" dirty="0"/>
              <a:t>kan risken bli förhöjda sockervärden/okontrollerad </a:t>
            </a:r>
            <a:r>
              <a:rPr lang="sv-SE" dirty="0" smtClean="0"/>
              <a:t>diabetes, så ännu så länge har vi valt att uppehåll startar OP-dagens morgon.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Om nya uppgifter framkommer som talar för längre uppehåll så revideras riktlinjerna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Synpunkter mejlas till arbetsgruppen: </a:t>
            </a:r>
            <a:r>
              <a:rPr lang="sv-SE" dirty="0" smtClean="0">
                <a:hlinkClick r:id="rId4"/>
              </a:rPr>
              <a:t>anne.hiselius@rjl.se</a:t>
            </a:r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4FF7-903A-4850-B421-712D04B2F574}" type="datetime1">
              <a:rPr lang="sv-SE" smtClean="0"/>
              <a:t>2025-04-12</a:t>
            </a:fld>
            <a:endParaRPr lang="sv-SE"/>
          </a:p>
        </p:txBody>
      </p:sp>
      <p:pic>
        <p:nvPicPr>
          <p:cNvPr id="7" name="Lju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7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54"/>
    </mc:Choice>
    <mc:Fallback xmlns="">
      <p:transition spd="slow" advTm="63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Riktlinjerna är publicerade </a:t>
            </a:r>
            <a:br>
              <a:rPr lang="sv-SE" dirty="0" smtClean="0"/>
            </a:br>
            <a:r>
              <a:rPr lang="sv-SE" sz="2800" dirty="0" smtClean="0"/>
              <a:t>men gäller från 5 maj 2025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8050" y="2196000"/>
            <a:ext cx="10325193" cy="378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>
                <a:hlinkClick r:id="rId5"/>
              </a:rPr>
              <a:t>Riktlinjer </a:t>
            </a:r>
            <a:r>
              <a:rPr lang="sv-SE" dirty="0">
                <a:hlinkClick r:id="rId5"/>
              </a:rPr>
              <a:t>för behandling av vuxna med diabetes i samband med operation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 smtClean="0"/>
              <a:t>Sökväg</a:t>
            </a:r>
            <a:br>
              <a:rPr lang="sv-SE" sz="1800" dirty="0" smtClean="0"/>
            </a:br>
            <a:r>
              <a:rPr lang="sv-SE" sz="1800" dirty="0" smtClean="0">
                <a:solidFill>
                  <a:srgbClr val="0070C0"/>
                </a:solidFill>
              </a:rPr>
              <a:t>Folkhälsa </a:t>
            </a:r>
            <a:r>
              <a:rPr lang="sv-SE" sz="1800" dirty="0">
                <a:solidFill>
                  <a:srgbClr val="0070C0"/>
                </a:solidFill>
              </a:rPr>
              <a:t>och sjukvård / Vårdstöd / Läkemedel /Läkemedel i samband med operation/undersökning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Riktlinjerna </a:t>
            </a:r>
            <a:r>
              <a:rPr lang="sv-SE" dirty="0" smtClean="0"/>
              <a:t>kommer </a:t>
            </a:r>
            <a:r>
              <a:rPr lang="sv-SE" dirty="0"/>
              <a:t>att länkas från varje kliniks </a:t>
            </a:r>
            <a:r>
              <a:rPr lang="sv-SE" dirty="0" smtClean="0"/>
              <a:t>arbetsplatsyta </a:t>
            </a:r>
            <a:endParaRPr lang="sv-SE" dirty="0"/>
          </a:p>
          <a:p>
            <a:endParaRPr lang="sv-SE" dirty="0"/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AFB27-1DA7-4B08-B724-FD82906D22CD}" type="datetime1">
              <a:rPr lang="sv-SE" smtClean="0"/>
              <a:t>2025-04-12</a:t>
            </a:fld>
            <a:endParaRPr lang="sv-SE"/>
          </a:p>
        </p:txBody>
      </p:sp>
      <p:pic>
        <p:nvPicPr>
          <p:cNvPr id="9" name="Lju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1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27"/>
    </mc:Choice>
    <mc:Fallback xmlns="">
      <p:transition spd="slow" advTm="48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Uppdraget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26</a:t>
            </a:fld>
            <a:endParaRPr lang="sv-SE"/>
          </a:p>
        </p:txBody>
      </p:sp>
      <p:pic>
        <p:nvPicPr>
          <p:cNvPr id="9" name="Platshållare för bild 8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029460591"/>
              </p:ext>
            </p:extLst>
          </p:nvPr>
        </p:nvGraphicFramePr>
        <p:xfrm>
          <a:off x="1040099" y="2196000"/>
          <a:ext cx="10723275" cy="39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61F98-96DC-4DE8-A209-6CA935420EA1}" type="datetime1">
              <a:rPr lang="sv-SE" smtClean="0"/>
              <a:t>2025-04-12</a:t>
            </a:fld>
            <a:endParaRPr lang="sv-SE"/>
          </a:p>
        </p:txBody>
      </p:sp>
      <p:pic>
        <p:nvPicPr>
          <p:cNvPr id="8" name="Lju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9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5"/>
    </mc:Choice>
    <mc:Fallback xmlns="">
      <p:transition spd="slow" advTm="22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Hyperglykemi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3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050" name="Picture 2" descr="Low moderate high rating meter Royalty Free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36"/>
          <a:stretch/>
        </p:blipFill>
        <p:spPr bwMode="auto">
          <a:xfrm>
            <a:off x="3616325" y="3842168"/>
            <a:ext cx="4283075" cy="238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med rundade hörn 9"/>
          <p:cNvSpPr/>
          <p:nvPr/>
        </p:nvSpPr>
        <p:spPr>
          <a:xfrm>
            <a:off x="1228725" y="1990725"/>
            <a:ext cx="7105650" cy="6000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 smtClean="0"/>
              <a:t>Vid glukos &gt;12 </a:t>
            </a:r>
            <a:r>
              <a:rPr lang="sv-SE" dirty="0" err="1" smtClean="0"/>
              <a:t>mmol</a:t>
            </a:r>
            <a:r>
              <a:rPr lang="sv-SE" dirty="0" smtClean="0"/>
              <a:t>/L </a:t>
            </a:r>
            <a:r>
              <a:rPr lang="sv-SE" b="1" dirty="0" smtClean="0">
                <a:solidFill>
                  <a:schemeClr val="accent2">
                    <a:lumMod val="75000"/>
                  </a:schemeClr>
                </a:solidFill>
              </a:rPr>
              <a:t>pre</a:t>
            </a:r>
            <a:r>
              <a:rPr lang="sv-SE" dirty="0" smtClean="0"/>
              <a:t>operativt;</a:t>
            </a:r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2190750" y="2590800"/>
            <a:ext cx="661035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Narkosläkare/PAL kontaktas för ordination av snabbverkande insulin samt </a:t>
            </a:r>
            <a:r>
              <a:rPr lang="sv-S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eventuell </a:t>
            </a:r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annan provtagning.</a:t>
            </a:r>
          </a:p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Dosrekommendation – se respektive sektion A-D nedan. 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endParaRPr lang="sv-S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D59F6-F925-429D-92AE-D7FE337508B1}" type="datetime1">
              <a:rPr lang="sv-SE" smtClean="0"/>
              <a:t>2025-04-12</a:t>
            </a:fld>
            <a:endParaRPr lang="sv-SE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88"/>
    </mc:Choice>
    <mc:Fallback xmlns="">
      <p:transition spd="slow" advTm="55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Hypoglykemi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4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Picture 2" descr="Low moderate high rating meter Royalty Free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0" t="49068" r="3610" b="30154"/>
          <a:stretch/>
        </p:blipFill>
        <p:spPr bwMode="auto">
          <a:xfrm>
            <a:off x="3598696" y="4206325"/>
            <a:ext cx="4318333" cy="238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 med rundade hörn 8"/>
          <p:cNvSpPr/>
          <p:nvPr/>
        </p:nvSpPr>
        <p:spPr>
          <a:xfrm>
            <a:off x="1127175" y="2213050"/>
            <a:ext cx="7105650" cy="6000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 smtClean="0"/>
              <a:t>Glukos &lt;5 </a:t>
            </a:r>
            <a:r>
              <a:rPr lang="sv-SE" dirty="0" err="1" smtClean="0"/>
              <a:t>mmol</a:t>
            </a:r>
            <a:r>
              <a:rPr lang="sv-SE" dirty="0" smtClean="0"/>
              <a:t>/L </a:t>
            </a:r>
            <a:r>
              <a:rPr lang="sv-SE" b="1" dirty="0" smtClean="0">
                <a:solidFill>
                  <a:schemeClr val="accent2">
                    <a:lumMod val="75000"/>
                  </a:schemeClr>
                </a:solidFill>
              </a:rPr>
              <a:t>pre</a:t>
            </a:r>
            <a:r>
              <a:rPr lang="sv-SE" dirty="0" smtClean="0"/>
              <a:t>operativt kan behandlas;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1933574" y="2813125"/>
            <a:ext cx="8812649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sv-SE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Peroralt</a:t>
            </a:r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3-4 druvsockertabletter med lite vatten. Fastan anses inte som avbruten.</a:t>
            </a:r>
          </a:p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sv-SE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Intravenöst </a:t>
            </a:r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(för medvetandepåverkad patient): med 30-50 mL (max 50 mL) glukos 300 mg/mL. 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endParaRPr lang="sv-S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11FC-2035-480B-9B76-F5D6CAE29671}" type="datetime1">
              <a:rPr lang="sv-SE" smtClean="0"/>
              <a:t>2025-04-12</a:t>
            </a:fld>
            <a:endParaRPr lang="sv-SE"/>
          </a:p>
        </p:txBody>
      </p:sp>
      <p:pic>
        <p:nvPicPr>
          <p:cNvPr id="5" name="Lju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4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44"/>
    </mc:Choice>
    <mc:Fallback xmlns="">
      <p:transition spd="slow" advTm="38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PAL/narkosläkare tar ställning pre-</a:t>
            </a:r>
            <a:r>
              <a:rPr lang="sv-SE" dirty="0" err="1" smtClean="0"/>
              <a:t>op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5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12711259"/>
              </p:ext>
            </p:extLst>
          </p:nvPr>
        </p:nvGraphicFramePr>
        <p:xfrm>
          <a:off x="879474" y="1986493"/>
          <a:ext cx="9596525" cy="424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018A9-8315-4628-9027-0794E151E85C}" type="datetime1">
              <a:rPr lang="sv-SE" smtClean="0"/>
              <a:t>2025-04-12</a:t>
            </a:fld>
            <a:endParaRPr lang="sv-SE"/>
          </a:p>
        </p:txBody>
      </p:sp>
      <p:pic>
        <p:nvPicPr>
          <p:cNvPr id="9" name="Lju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71"/>
    </mc:Choice>
    <mc:Fallback xmlns="">
      <p:transition spd="slow" advTm="65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ickan lider av buksmärtor. symtom på gastrit hos en kvinna. 4899654  Vektorkonst på Vecteez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860" y="2348056"/>
            <a:ext cx="3727888" cy="37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PAL/narkosläkare tar ställning pre-</a:t>
            </a:r>
            <a:r>
              <a:rPr lang="sv-SE" dirty="0" err="1"/>
              <a:t>op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116100" y="2296675"/>
            <a:ext cx="9359900" cy="3147525"/>
          </a:xfrm>
        </p:spPr>
        <p:txBody>
          <a:bodyPr/>
          <a:lstStyle/>
          <a:p>
            <a:r>
              <a:rPr lang="sv-SE" b="1" dirty="0"/>
              <a:t>Behandling med </a:t>
            </a:r>
            <a:r>
              <a:rPr lang="sv-SE" b="1" dirty="0" smtClean="0"/>
              <a:t>GLP1/GIP-</a:t>
            </a:r>
            <a:r>
              <a:rPr lang="sv-SE" b="1" dirty="0" err="1" smtClean="0"/>
              <a:t>agonist</a:t>
            </a:r>
            <a:r>
              <a:rPr lang="sv-SE" b="1" dirty="0" smtClean="0"/>
              <a:t> </a:t>
            </a:r>
            <a:r>
              <a:rPr lang="sv-SE" dirty="0"/>
              <a:t>ökar risken för långsam tömning av magsäcken. Beaktas särskilt </a:t>
            </a:r>
            <a:r>
              <a:rPr lang="sv-SE" dirty="0" smtClean="0"/>
              <a:t>när</a:t>
            </a:r>
            <a:endParaRPr lang="sv-SE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 smtClean="0"/>
              <a:t>behandlingen </a:t>
            </a:r>
            <a:r>
              <a:rPr lang="sv-SE" dirty="0"/>
              <a:t>trappas upp (de första 2-3 månaderna)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 smtClean="0"/>
              <a:t>patienten </a:t>
            </a:r>
            <a:r>
              <a:rPr lang="sv-SE" dirty="0"/>
              <a:t>har illamående, buksmärta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 smtClean="0"/>
              <a:t>patienten </a:t>
            </a:r>
            <a:r>
              <a:rPr lang="sv-SE" dirty="0"/>
              <a:t>tar höga doser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 smtClean="0"/>
              <a:t>patienten </a:t>
            </a:r>
            <a:r>
              <a:rPr lang="sv-SE" dirty="0"/>
              <a:t>har andra riskfaktorer för minskad </a:t>
            </a:r>
            <a:r>
              <a:rPr lang="sv-SE" dirty="0" err="1" smtClean="0"/>
              <a:t>gastrointestinal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dirty="0" err="1" smtClean="0"/>
              <a:t>motilitet</a:t>
            </a:r>
            <a:r>
              <a:rPr lang="sv-SE" dirty="0" smtClean="0"/>
              <a:t>, till exempel att </a:t>
            </a:r>
            <a:r>
              <a:rPr lang="sv-SE" dirty="0"/>
              <a:t>patienten tar </a:t>
            </a:r>
            <a:r>
              <a:rPr lang="sv-SE" dirty="0" err="1"/>
              <a:t>opioider</a:t>
            </a:r>
            <a:r>
              <a:rPr lang="sv-SE" dirty="0"/>
              <a:t> </a:t>
            </a:r>
            <a:r>
              <a:rPr lang="sv-SE" dirty="0" smtClean="0"/>
              <a:t>regelbundet.</a:t>
            </a: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9175-C439-49CF-9A8D-BB504B8143D6}" type="datetime1">
              <a:rPr lang="sv-SE" smtClean="0"/>
              <a:t>2025-04-12</a:t>
            </a:fld>
            <a:endParaRPr lang="sv-SE"/>
          </a:p>
        </p:txBody>
      </p:sp>
      <p:pic>
        <p:nvPicPr>
          <p:cNvPr id="9" name="Lju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3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88"/>
    </mc:Choice>
    <mc:Fallback xmlns="">
      <p:transition spd="slow" advTm="51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Kontroll av blodsocker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800" dirty="0" smtClean="0"/>
              <a:t>inom operationsenheterna</a:t>
            </a:r>
            <a:r>
              <a:rPr lang="sv-SE" sz="2800" dirty="0"/>
              <a:t/>
            </a:r>
            <a:br>
              <a:rPr lang="sv-SE" sz="2800" dirty="0"/>
            </a:b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7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Rektangel 7"/>
          <p:cNvSpPr/>
          <p:nvPr/>
        </p:nvSpPr>
        <p:spPr>
          <a:xfrm>
            <a:off x="1078169" y="1829038"/>
            <a:ext cx="9720000" cy="16094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b="1" u="sng" dirty="0"/>
              <a:t>Kontroll av </a:t>
            </a:r>
            <a:r>
              <a:rPr lang="sv-SE" b="1" u="sng" dirty="0" smtClean="0"/>
              <a:t>P-glukos på </a:t>
            </a:r>
            <a:r>
              <a:rPr lang="sv-SE" b="1" u="sng" dirty="0" err="1" smtClean="0"/>
              <a:t>uppvaket</a:t>
            </a:r>
            <a:r>
              <a:rPr lang="sv-SE" b="1" u="sng" dirty="0" smtClean="0"/>
              <a:t> </a:t>
            </a:r>
            <a:r>
              <a:rPr lang="sv-SE" b="1" u="sng" dirty="0"/>
              <a:t>(UVA, DUVA, BUVA)/pre-</a:t>
            </a:r>
            <a:r>
              <a:rPr lang="sv-SE" b="1" u="sng" dirty="0" err="1"/>
              <a:t>op</a:t>
            </a:r>
            <a:r>
              <a:rPr lang="sv-SE" b="1" u="sng" dirty="0"/>
              <a:t> </a:t>
            </a:r>
            <a:r>
              <a:rPr lang="sv-SE" b="1" u="sng" dirty="0" smtClean="0"/>
              <a:t>area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preoperativt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vid </a:t>
            </a:r>
            <a:r>
              <a:rPr lang="sv-SE" dirty="0"/>
              <a:t>ankomst till </a:t>
            </a:r>
            <a:r>
              <a:rPr lang="sv-SE" dirty="0" smtClean="0"/>
              <a:t>uppvakningsenhet/pre-</a:t>
            </a:r>
            <a:r>
              <a:rPr lang="sv-SE" dirty="0" err="1" smtClean="0"/>
              <a:t>op</a:t>
            </a:r>
            <a:r>
              <a:rPr lang="sv-SE" dirty="0" smtClean="0"/>
              <a:t> area.</a:t>
            </a:r>
          </a:p>
          <a:p>
            <a:pPr lvl="0"/>
            <a:r>
              <a:rPr lang="sv-SE" dirty="0" smtClean="0"/>
              <a:t>Därefter </a:t>
            </a:r>
            <a:r>
              <a:rPr lang="sv-SE" dirty="0"/>
              <a:t>provtagning enligt nedan.</a:t>
            </a:r>
          </a:p>
          <a:p>
            <a:pPr algn="ctr"/>
            <a:endParaRPr lang="sv-SE" dirty="0"/>
          </a:p>
        </p:txBody>
      </p:sp>
      <p:grpSp>
        <p:nvGrpSpPr>
          <p:cNvPr id="12" name="Grupp 11"/>
          <p:cNvGrpSpPr/>
          <p:nvPr/>
        </p:nvGrpSpPr>
        <p:grpSpPr>
          <a:xfrm>
            <a:off x="1078109" y="3438526"/>
            <a:ext cx="9720119" cy="2590800"/>
            <a:chOff x="1162050" y="3058127"/>
            <a:chExt cx="9720119" cy="2590800"/>
          </a:xfrm>
        </p:grpSpPr>
        <p:sp>
          <p:nvSpPr>
            <p:cNvPr id="9" name="Rektangel 8"/>
            <p:cNvSpPr/>
            <p:nvPr/>
          </p:nvSpPr>
          <p:spPr>
            <a:xfrm>
              <a:off x="1162050" y="3058127"/>
              <a:ext cx="3240000" cy="25908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sv-SE" sz="1600" b="1" u="sng" dirty="0"/>
                <a:t>Insulinbehandlad typ 1 </a:t>
              </a:r>
              <a:r>
                <a:rPr lang="sv-SE" sz="1600" b="1" u="sng" dirty="0" smtClean="0"/>
                <a:t>diabetiker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/>
                <a:t>P-glukos bör kontrolleras varje timme under operation.</a:t>
              </a:r>
            </a:p>
            <a:p>
              <a:pPr algn="ctr"/>
              <a:endParaRPr lang="sv-SE" sz="1600" b="1" dirty="0" smtClean="0"/>
            </a:p>
            <a:p>
              <a:endParaRPr lang="sv-SE" sz="1600" dirty="0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4402050" y="3058127"/>
              <a:ext cx="3240000" cy="25908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sv-SE" sz="1600" b="1" u="sng" dirty="0"/>
                <a:t>Övriga sövda </a:t>
              </a:r>
              <a:r>
                <a:rPr lang="sv-SE" sz="1600" b="1" u="sng" dirty="0" smtClean="0"/>
                <a:t>patienter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/>
                <a:t>minst varannan timme på alla andra sövda patienter.</a:t>
              </a:r>
            </a:p>
            <a:p>
              <a:pPr algn="ctr"/>
              <a:endParaRPr lang="sv-SE" sz="1600" dirty="0"/>
            </a:p>
          </p:txBody>
        </p:sp>
        <p:sp>
          <p:nvSpPr>
            <p:cNvPr id="11" name="Rektangel 10"/>
            <p:cNvSpPr/>
            <p:nvPr/>
          </p:nvSpPr>
          <p:spPr>
            <a:xfrm>
              <a:off x="7642169" y="3058127"/>
              <a:ext cx="3240000" cy="25908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sv-SE" sz="1600" b="1" u="sng" dirty="0" smtClean="0"/>
                <a:t>P-glukoskontroll efter åtgärd</a:t>
              </a:r>
            </a:p>
            <a:p>
              <a:r>
                <a:rPr lang="sv-SE" sz="1600" dirty="0" smtClean="0"/>
                <a:t>Hypoglykemi: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Ny kontroll av P-glukos efter 15-20 min</a:t>
              </a:r>
            </a:p>
            <a:p>
              <a:endParaRPr lang="sv-SE" sz="1600" dirty="0"/>
            </a:p>
            <a:p>
              <a:r>
                <a:rPr lang="sv-SE" sz="1600" dirty="0" smtClean="0"/>
                <a:t>Hyperglykemi: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Ny kontroll av P-glukos efter 1 timme</a:t>
              </a:r>
              <a:endParaRPr lang="sv-SE" sz="1600" dirty="0"/>
            </a:p>
          </p:txBody>
        </p:sp>
      </p:grp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D01EF-C5D9-48E6-8F7F-BAE44C7EA47C}" type="datetime1">
              <a:rPr lang="sv-SE" smtClean="0"/>
              <a:t>2025-04-12</a:t>
            </a:fld>
            <a:endParaRPr lang="sv-SE"/>
          </a:p>
        </p:txBody>
      </p:sp>
      <p:pic>
        <p:nvPicPr>
          <p:cNvPr id="13" name="Ljud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7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99"/>
    </mc:Choice>
    <mc:Fallback xmlns="">
      <p:transition spd="slow" advTm="40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6000" y="302092"/>
            <a:ext cx="9360000" cy="1389908"/>
          </a:xfrm>
        </p:spPr>
        <p:txBody>
          <a:bodyPr/>
          <a:lstStyle/>
          <a:p>
            <a:r>
              <a:rPr lang="sv-SE" dirty="0" smtClean="0"/>
              <a:t>Ny mall i Cosmic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80000" y="1618228"/>
            <a:ext cx="9359900" cy="4345601"/>
          </a:xfrm>
        </p:spPr>
        <p:txBody>
          <a:bodyPr/>
          <a:lstStyle/>
          <a:p>
            <a:pPr lvl="0"/>
            <a:r>
              <a:rPr lang="sv-SE" dirty="0" smtClean="0"/>
              <a:t>Ny Cosmicmall: </a:t>
            </a:r>
            <a:r>
              <a:rPr lang="sv-SE" b="1" u="sng" dirty="0" smtClean="0">
                <a:solidFill>
                  <a:srgbClr val="B1063A"/>
                </a:solidFill>
              </a:rPr>
              <a:t>Insulin </a:t>
            </a:r>
            <a:r>
              <a:rPr lang="sv-SE" b="1" u="sng" dirty="0" err="1" smtClean="0">
                <a:solidFill>
                  <a:srgbClr val="B1063A"/>
                </a:solidFill>
              </a:rPr>
              <a:t>lispro</a:t>
            </a:r>
            <a:r>
              <a:rPr lang="sv-SE" b="1" u="sng" dirty="0" smtClean="0">
                <a:solidFill>
                  <a:srgbClr val="B1063A"/>
                </a:solidFill>
              </a:rPr>
              <a:t> -Diabetes typ 2 - </a:t>
            </a:r>
            <a:r>
              <a:rPr lang="sv-SE" b="1" u="sng" dirty="0" err="1" smtClean="0">
                <a:solidFill>
                  <a:srgbClr val="B1063A"/>
                </a:solidFill>
              </a:rPr>
              <a:t>perioperativt</a:t>
            </a:r>
            <a:r>
              <a:rPr lang="sv-SE" b="1" dirty="0" smtClean="0">
                <a:solidFill>
                  <a:srgbClr val="B1063A"/>
                </a:solidFill>
              </a:rPr>
              <a:t> </a:t>
            </a:r>
          </a:p>
          <a:p>
            <a:pPr lvl="0"/>
            <a:r>
              <a:rPr lang="sv-SE" sz="1800" dirty="0"/>
              <a:t>M</a:t>
            </a:r>
            <a:r>
              <a:rPr lang="sv-SE" sz="1800" dirty="0" smtClean="0"/>
              <a:t>otsvarar innehållsmässigt den tidigare mallen ”</a:t>
            </a:r>
            <a:r>
              <a:rPr lang="sv-SE" sz="1600" dirty="0" smtClean="0"/>
              <a:t>Intensiv”</a:t>
            </a:r>
          </a:p>
          <a:p>
            <a:pPr lvl="0"/>
            <a:endParaRPr lang="sv-SE" dirty="0"/>
          </a:p>
          <a:p>
            <a:pPr lvl="0"/>
            <a:endParaRPr lang="sv-SE" dirty="0" smtClean="0"/>
          </a:p>
          <a:p>
            <a:pPr lvl="0"/>
            <a:endParaRPr lang="sv-SE" dirty="0"/>
          </a:p>
          <a:p>
            <a:pPr lvl="0"/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Mallen bör endast ordineras i samband med operation och bör sättas ut när patienten lämnar sjukhuset eller återupptar sina ordinarie diabetesläkemedel.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 smtClean="0"/>
              <a:t>Ger större minskning av blodsockret jämfört med den mall som heter ”Standard” där 4 E ges om P-glukos &gt;16.   </a:t>
            </a:r>
            <a:endParaRPr lang="sv-SE" sz="2000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13245920"/>
              </p:ext>
            </p:extLst>
          </p:nvPr>
        </p:nvGraphicFramePr>
        <p:xfrm>
          <a:off x="432000" y="2342606"/>
          <a:ext cx="8128000" cy="224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B8C10-E647-4872-931E-574F1B6949FE}" type="datetime1">
              <a:rPr lang="sv-SE" smtClean="0"/>
              <a:t>2025-04-12</a:t>
            </a:fld>
            <a:endParaRPr lang="sv-SE"/>
          </a:p>
        </p:txBody>
      </p:sp>
      <p:pic>
        <p:nvPicPr>
          <p:cNvPr id="10" name="Ljud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6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592"/>
    </mc:Choice>
    <mc:Fallback xmlns="">
      <p:transition spd="slow" advTm="60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Insulindroppen ändras innehållsmässigt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Riktlinje diabetiker operation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9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Patient </a:t>
            </a:r>
            <a:r>
              <a:rPr lang="sv-SE" dirty="0"/>
              <a:t>som INTE kan äta </a:t>
            </a:r>
            <a:r>
              <a:rPr lang="sv-SE" dirty="0" smtClean="0"/>
              <a:t>post-operativt </a:t>
            </a:r>
            <a:r>
              <a:rPr lang="sv-SE" dirty="0"/>
              <a:t>kan i vissa </a:t>
            </a:r>
            <a:r>
              <a:rPr lang="sv-SE" dirty="0" smtClean="0"/>
              <a:t>fall rekommenderas insulindropp.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 smtClean="0"/>
              <a:t>Innehållet är ändrat till Glukos </a:t>
            </a:r>
            <a:r>
              <a:rPr lang="sv-SE" sz="1800" dirty="0" smtClean="0">
                <a:solidFill>
                  <a:srgbClr val="FF0000"/>
                </a:solidFill>
              </a:rPr>
              <a:t>50</a:t>
            </a:r>
            <a:r>
              <a:rPr lang="sv-SE" sz="1800" dirty="0" smtClean="0"/>
              <a:t> mg/</a:t>
            </a:r>
            <a:r>
              <a:rPr lang="sv-SE" sz="1800" dirty="0" err="1" smtClean="0"/>
              <a:t>mL</a:t>
            </a:r>
            <a:r>
              <a:rPr lang="sv-SE" sz="1800" dirty="0" smtClean="0"/>
              <a:t> </a:t>
            </a:r>
            <a:r>
              <a:rPr lang="sv-SE" sz="1800" dirty="0"/>
              <a:t>med </a:t>
            </a:r>
            <a:r>
              <a:rPr lang="sv-SE" sz="1800" dirty="0" smtClean="0"/>
              <a:t>elektrolyter 1000 </a:t>
            </a:r>
            <a:r>
              <a:rPr lang="sv-SE" sz="1800" dirty="0" err="1" smtClean="0"/>
              <a:t>mL</a:t>
            </a:r>
            <a:r>
              <a:rPr lang="sv-SE" sz="1800" dirty="0" smtClean="0"/>
              <a:t> med tillsats av </a:t>
            </a:r>
            <a:br>
              <a:rPr lang="sv-SE" sz="1800" dirty="0" smtClean="0"/>
            </a:br>
            <a:r>
              <a:rPr lang="sv-SE" sz="1800" dirty="0" smtClean="0"/>
              <a:t>20 E (eller 30 E) kortverkande insulin. Efter 5 maj kommer samtliga mallar med </a:t>
            </a:r>
            <a:br>
              <a:rPr lang="sv-SE" sz="1800" dirty="0" smtClean="0"/>
            </a:br>
            <a:r>
              <a:rPr lang="sv-SE" sz="1800" dirty="0" smtClean="0"/>
              <a:t>Glukos </a:t>
            </a:r>
            <a:r>
              <a:rPr lang="sv-SE" sz="1800" dirty="0" smtClean="0">
                <a:solidFill>
                  <a:srgbClr val="FF0000"/>
                </a:solidFill>
              </a:rPr>
              <a:t>100</a:t>
            </a:r>
            <a:r>
              <a:rPr lang="sv-SE" sz="1800" dirty="0"/>
              <a:t> </a:t>
            </a:r>
            <a:r>
              <a:rPr lang="sv-SE" sz="1800" dirty="0" smtClean="0"/>
              <a:t>mg/mL </a:t>
            </a:r>
            <a:r>
              <a:rPr lang="sv-SE" sz="1800" dirty="0"/>
              <a:t>med </a:t>
            </a:r>
            <a:r>
              <a:rPr lang="sv-SE" sz="1800" dirty="0" smtClean="0"/>
              <a:t>elektrolyter med insulin tillsatt tas bort.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 smtClean="0"/>
              <a:t>Orsaken till förändringen är att</a:t>
            </a:r>
          </a:p>
          <a:p>
            <a:pPr marL="645750" lvl="1" indent="-285750"/>
            <a:r>
              <a:rPr lang="sv-SE" sz="1800" dirty="0" smtClean="0"/>
              <a:t>många patienter ligger för högt i P-glukos </a:t>
            </a:r>
            <a:r>
              <a:rPr lang="sv-SE" sz="1800" dirty="0" err="1" smtClean="0"/>
              <a:t>perioperativt</a:t>
            </a:r>
            <a:endParaRPr lang="sv-SE" sz="1800" dirty="0" smtClean="0"/>
          </a:p>
          <a:p>
            <a:pPr marL="645750" lvl="1" indent="-285750"/>
            <a:r>
              <a:rPr lang="sv-SE" sz="1800" dirty="0" smtClean="0"/>
              <a:t>andra regioner sedan länge bytt från glukos 100 mg/mL                                           till glukos 50 mg/mL. </a:t>
            </a:r>
            <a:endParaRPr lang="sv-SE" sz="1800" dirty="0"/>
          </a:p>
          <a:p>
            <a:endParaRPr lang="sv-SE" dirty="0"/>
          </a:p>
        </p:txBody>
      </p:sp>
      <p:pic>
        <p:nvPicPr>
          <p:cNvPr id="8" name="Platshållare för bild 7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>
            <a:fillRect/>
          </a:stretch>
        </p:blipFill>
        <p:spPr/>
      </p:pic>
      <p:grpSp>
        <p:nvGrpSpPr>
          <p:cNvPr id="17" name="Grupp 16"/>
          <p:cNvGrpSpPr/>
          <p:nvPr/>
        </p:nvGrpSpPr>
        <p:grpSpPr>
          <a:xfrm>
            <a:off x="6781800" y="3711514"/>
            <a:ext cx="5517815" cy="2201636"/>
            <a:chOff x="2809875" y="4487600"/>
            <a:chExt cx="5517815" cy="2201636"/>
          </a:xfrm>
        </p:grpSpPr>
        <p:grpSp>
          <p:nvGrpSpPr>
            <p:cNvPr id="11" name="Grupp 10"/>
            <p:cNvGrpSpPr/>
            <p:nvPr/>
          </p:nvGrpSpPr>
          <p:grpSpPr>
            <a:xfrm>
              <a:off x="3142433" y="4487600"/>
              <a:ext cx="2211924" cy="2201636"/>
              <a:chOff x="3142433" y="4487600"/>
              <a:chExt cx="2211924" cy="2201636"/>
            </a:xfrm>
          </p:grpSpPr>
          <p:pic>
            <p:nvPicPr>
              <p:cNvPr id="9" name="Bildobjekt 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433" y="4487600"/>
                <a:ext cx="2211924" cy="2201636"/>
              </a:xfrm>
              <a:prstGeom prst="rect">
                <a:avLst/>
              </a:prstGeom>
            </p:spPr>
          </p:pic>
          <p:sp>
            <p:nvSpPr>
              <p:cNvPr id="10" name="Rektangel 9"/>
              <p:cNvSpPr/>
              <p:nvPr/>
            </p:nvSpPr>
            <p:spPr>
              <a:xfrm>
                <a:off x="3638550" y="4912383"/>
                <a:ext cx="914400" cy="8597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Glukos</a:t>
                </a:r>
              </a:p>
              <a:p>
                <a:pPr algn="ctr"/>
                <a:r>
                  <a:rPr lang="sv-SE" sz="16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100</a:t>
                </a:r>
                <a:r>
                  <a:rPr lang="sv-SE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mg/mL</a:t>
                </a:r>
                <a:endParaRPr lang="sv-SE" sz="16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grpSp>
          <p:nvGrpSpPr>
            <p:cNvPr id="12" name="Grupp 11"/>
            <p:cNvGrpSpPr/>
            <p:nvPr/>
          </p:nvGrpSpPr>
          <p:grpSpPr>
            <a:xfrm>
              <a:off x="6115766" y="4487600"/>
              <a:ext cx="2211924" cy="2201636"/>
              <a:chOff x="3142433" y="4487600"/>
              <a:chExt cx="2211924" cy="2201636"/>
            </a:xfrm>
          </p:grpSpPr>
          <p:pic>
            <p:nvPicPr>
              <p:cNvPr id="13" name="Bildobjekt 1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433" y="4487600"/>
                <a:ext cx="2211924" cy="2201636"/>
              </a:xfrm>
              <a:prstGeom prst="rect">
                <a:avLst/>
              </a:prstGeom>
            </p:spPr>
          </p:pic>
          <p:sp>
            <p:nvSpPr>
              <p:cNvPr id="14" name="Rektangel 13"/>
              <p:cNvSpPr/>
              <p:nvPr/>
            </p:nvSpPr>
            <p:spPr>
              <a:xfrm>
                <a:off x="3638550" y="4912383"/>
                <a:ext cx="914400" cy="8597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Glukos</a:t>
                </a:r>
              </a:p>
              <a:p>
                <a:pPr algn="ctr"/>
                <a:r>
                  <a:rPr lang="sv-SE" sz="16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50</a:t>
                </a:r>
                <a:r>
                  <a:rPr lang="sv-SE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mg/mL</a:t>
                </a:r>
                <a:endParaRPr lang="sv-SE" sz="16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sp>
          <p:nvSpPr>
            <p:cNvPr id="15" name="Högerpil 14"/>
            <p:cNvSpPr/>
            <p:nvPr/>
          </p:nvSpPr>
          <p:spPr>
            <a:xfrm>
              <a:off x="4943475" y="5238750"/>
              <a:ext cx="16002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Rektangel 15"/>
            <p:cNvSpPr/>
            <p:nvPr/>
          </p:nvSpPr>
          <p:spPr>
            <a:xfrm>
              <a:off x="2809875" y="4654055"/>
              <a:ext cx="2571750" cy="18687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1500" dirty="0" smtClean="0">
                  <a:solidFill>
                    <a:srgbClr val="C00000"/>
                  </a:solidFill>
                </a:rPr>
                <a:t>×</a:t>
              </a:r>
              <a:endParaRPr lang="sv-SE" sz="11500" dirty="0">
                <a:solidFill>
                  <a:srgbClr val="C00000"/>
                </a:solidFill>
              </a:endParaRPr>
            </a:p>
          </p:txBody>
        </p:sp>
      </p:grp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BAAF-14E5-4F67-9EE8-C0C018F8849C}" type="datetime1">
              <a:rPr lang="sv-SE" smtClean="0"/>
              <a:t>2025-04-12</a:t>
            </a:fld>
            <a:endParaRPr lang="sv-SE"/>
          </a:p>
        </p:txBody>
      </p:sp>
      <p:pic>
        <p:nvPicPr>
          <p:cNvPr id="18" name="Ljud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1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77"/>
    </mc:Choice>
    <mc:Fallback xmlns="">
      <p:transition spd="slow" advTm="85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829</TotalTime>
  <Words>1892</Words>
  <Application>Microsoft Office PowerPoint</Application>
  <PresentationFormat>Bredbild</PresentationFormat>
  <Paragraphs>273</Paragraphs>
  <Slides>26</Slides>
  <Notes>4</Notes>
  <HiddenSlides>0</HiddenSlides>
  <MMClips>26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Office-tema</vt:lpstr>
      <vt:lpstr>Riktlinjer för  behandling av vuxna med diabetes i samband med operation   Gäller från 5 maj 2025</vt:lpstr>
      <vt:lpstr>Mål</vt:lpstr>
      <vt:lpstr>Hyperglykemi</vt:lpstr>
      <vt:lpstr>Hypoglykemi</vt:lpstr>
      <vt:lpstr>PAL/narkosläkare tar ställning pre-op</vt:lpstr>
      <vt:lpstr>PAL/narkosläkare tar ställning pre-op</vt:lpstr>
      <vt:lpstr>Kontroll av blodsocker  inom operationsenheterna </vt:lpstr>
      <vt:lpstr>Ny mall i Cosmic</vt:lpstr>
      <vt:lpstr>Insulindroppen ändras innehållsmässigt</vt:lpstr>
      <vt:lpstr>Tillåt självmedicinering när så är möjligt</vt:lpstr>
      <vt:lpstr>När patienten äter normalt</vt:lpstr>
      <vt:lpstr>Typ 2-diabetiker med diabetesläkemedel   patienter som INTE tar insulin hemma</vt:lpstr>
      <vt:lpstr>Typ 2-diabetiker patienter som tar insulin regelbundet</vt:lpstr>
      <vt:lpstr>Basinsuliner</vt:lpstr>
      <vt:lpstr>Mixinsuliner och snabbverkande =kortverkande insuliner</vt:lpstr>
      <vt:lpstr>PowerPoint-presentation</vt:lpstr>
      <vt:lpstr>Typ 1-diabetiker</vt:lpstr>
      <vt:lpstr>Typ 1-diabetiker UTAN insulinpump</vt:lpstr>
      <vt:lpstr>Typ 1-diabetes, patient MED insulinpump </vt:lpstr>
      <vt:lpstr>Sammanfattning Diabetesläkemedel och operationer</vt:lpstr>
      <vt:lpstr>Sammanfattning</vt:lpstr>
      <vt:lpstr>Övergång från att ha P-Glukos i LM-listan…</vt:lpstr>
      <vt:lpstr>….till att registrera i BOS (lokala analyser)</vt:lpstr>
      <vt:lpstr>Fortsatta diskussioner/synpunkter</vt:lpstr>
      <vt:lpstr>Riktlinjerna är publicerade  men gäller från 5 maj 2025</vt:lpstr>
      <vt:lpstr>Uppdraget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Läkemedel diabetes</dc:title>
  <dc:creator>Hiselius Anne</dc:creator>
  <cp:lastModifiedBy>Hiselius Anne</cp:lastModifiedBy>
  <cp:revision>100</cp:revision>
  <dcterms:created xsi:type="dcterms:W3CDTF">2025-04-07T08:00:36Z</dcterms:created>
  <dcterms:modified xsi:type="dcterms:W3CDTF">2025-04-12T16:41:01Z</dcterms:modified>
</cp:coreProperties>
</file>