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79"/>
  </p:notesMasterIdLst>
  <p:sldIdLst>
    <p:sldId id="259" r:id="rId2"/>
    <p:sldId id="278" r:id="rId3"/>
    <p:sldId id="344" r:id="rId4"/>
    <p:sldId id="352" r:id="rId5"/>
    <p:sldId id="342" r:id="rId6"/>
    <p:sldId id="341" r:id="rId7"/>
    <p:sldId id="261" r:id="rId8"/>
    <p:sldId id="345" r:id="rId9"/>
    <p:sldId id="353" r:id="rId10"/>
    <p:sldId id="265" r:id="rId11"/>
    <p:sldId id="266" r:id="rId12"/>
    <p:sldId id="267" r:id="rId13"/>
    <p:sldId id="305" r:id="rId14"/>
    <p:sldId id="268" r:id="rId15"/>
    <p:sldId id="270" r:id="rId16"/>
    <p:sldId id="269" r:id="rId17"/>
    <p:sldId id="271" r:id="rId18"/>
    <p:sldId id="346" r:id="rId19"/>
    <p:sldId id="354" r:id="rId20"/>
    <p:sldId id="289" r:id="rId21"/>
    <p:sldId id="290" r:id="rId22"/>
    <p:sldId id="291" r:id="rId23"/>
    <p:sldId id="292" r:id="rId24"/>
    <p:sldId id="293" r:id="rId25"/>
    <p:sldId id="294" r:id="rId26"/>
    <p:sldId id="295" r:id="rId27"/>
    <p:sldId id="347" r:id="rId28"/>
    <p:sldId id="355" r:id="rId29"/>
    <p:sldId id="296" r:id="rId30"/>
    <p:sldId id="299" r:id="rId31"/>
    <p:sldId id="301" r:id="rId32"/>
    <p:sldId id="302" r:id="rId33"/>
    <p:sldId id="303" r:id="rId34"/>
    <p:sldId id="304" r:id="rId35"/>
    <p:sldId id="306" r:id="rId36"/>
    <p:sldId id="307" r:id="rId37"/>
    <p:sldId id="308" r:id="rId38"/>
    <p:sldId id="348" r:id="rId39"/>
    <p:sldId id="356" r:id="rId40"/>
    <p:sldId id="309" r:id="rId41"/>
    <p:sldId id="314" r:id="rId42"/>
    <p:sldId id="310" r:id="rId43"/>
    <p:sldId id="311" r:id="rId44"/>
    <p:sldId id="312" r:id="rId45"/>
    <p:sldId id="313" r:id="rId46"/>
    <p:sldId id="324" r:id="rId47"/>
    <p:sldId id="326" r:id="rId48"/>
    <p:sldId id="343" r:id="rId49"/>
    <p:sldId id="327" r:id="rId50"/>
    <p:sldId id="350" r:id="rId51"/>
    <p:sldId id="357" r:id="rId52"/>
    <p:sldId id="298" r:id="rId53"/>
    <p:sldId id="328" r:id="rId54"/>
    <p:sldId id="329" r:id="rId55"/>
    <p:sldId id="331" r:id="rId56"/>
    <p:sldId id="332" r:id="rId57"/>
    <p:sldId id="333" r:id="rId58"/>
    <p:sldId id="334" r:id="rId59"/>
    <p:sldId id="335" r:id="rId60"/>
    <p:sldId id="336" r:id="rId61"/>
    <p:sldId id="337" r:id="rId62"/>
    <p:sldId id="338" r:id="rId63"/>
    <p:sldId id="339" r:id="rId64"/>
    <p:sldId id="340" r:id="rId65"/>
    <p:sldId id="351" r:id="rId66"/>
    <p:sldId id="358" r:id="rId67"/>
    <p:sldId id="359" r:id="rId68"/>
    <p:sldId id="360" r:id="rId69"/>
    <p:sldId id="361" r:id="rId70"/>
    <p:sldId id="363" r:id="rId71"/>
    <p:sldId id="364" r:id="rId72"/>
    <p:sldId id="365" r:id="rId73"/>
    <p:sldId id="362" r:id="rId74"/>
    <p:sldId id="366" r:id="rId75"/>
    <p:sldId id="367" r:id="rId76"/>
    <p:sldId id="368" r:id="rId77"/>
    <p:sldId id="258" r:id="rId7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02FD076-3D62-46F8-A2F2-030AFC66C59A}">
          <p14:sldIdLst>
            <p14:sldId id="259"/>
            <p14:sldId id="278"/>
          </p14:sldIdLst>
        </p14:section>
        <p14:section name="Vad är ett buffertlager?" id="{CB61AF58-0B13-4DF3-A9FD-9EDA435214F2}">
          <p14:sldIdLst>
            <p14:sldId id="344"/>
            <p14:sldId id="352"/>
            <p14:sldId id="342"/>
            <p14:sldId id="341"/>
            <p14:sldId id="261"/>
          </p14:sldIdLst>
        </p14:section>
        <p14:section name="Se lagersaldo" id="{6C2E652D-042B-401E-BB73-E260EEBB5419}">
          <p14:sldIdLst>
            <p14:sldId id="345"/>
            <p14:sldId id="353"/>
            <p14:sldId id="265"/>
            <p14:sldId id="266"/>
            <p14:sldId id="267"/>
            <p14:sldId id="305"/>
            <p14:sldId id="268"/>
            <p14:sldId id="270"/>
            <p14:sldId id="269"/>
            <p14:sldId id="271"/>
          </p14:sldIdLst>
        </p14:section>
        <p14:section name="Säkerhetslager" id="{0B284C09-5590-4707-AE99-17AE7459B6BA}">
          <p14:sldIdLst>
            <p14:sldId id="346"/>
            <p14:sldId id="354"/>
            <p14:sldId id="289"/>
            <p14:sldId id="290"/>
            <p14:sldId id="291"/>
            <p14:sldId id="292"/>
            <p14:sldId id="293"/>
            <p14:sldId id="294"/>
            <p14:sldId id="295"/>
          </p14:sldIdLst>
        </p14:section>
        <p14:section name="Ersättningsgrupper" id="{D9E2B958-FE14-4FE4-BC22-5BE44B4065E3}">
          <p14:sldIdLst>
            <p14:sldId id="347"/>
            <p14:sldId id="355"/>
            <p14:sldId id="296"/>
            <p14:sldId id="299"/>
            <p14:sldId id="301"/>
            <p14:sldId id="302"/>
            <p14:sldId id="303"/>
            <p14:sldId id="304"/>
            <p14:sldId id="306"/>
            <p14:sldId id="307"/>
            <p14:sldId id="308"/>
          </p14:sldIdLst>
        </p14:section>
        <p14:section name="Manuell lagerpåfyllning till buffertlager" id="{60E89E09-1323-4811-912C-4903DE23634E}">
          <p14:sldIdLst>
            <p14:sldId id="348"/>
            <p14:sldId id="356"/>
            <p14:sldId id="309"/>
            <p14:sldId id="314"/>
            <p14:sldId id="310"/>
            <p14:sldId id="311"/>
            <p14:sldId id="312"/>
            <p14:sldId id="313"/>
            <p14:sldId id="324"/>
            <p14:sldId id="326"/>
            <p14:sldId id="343"/>
            <p14:sldId id="327"/>
          </p14:sldIdLst>
        </p14:section>
        <p14:section name="Förskriva hjälpmedel från buffertlager till patient" id="{03CAFA1D-7BF0-48FE-9F54-7AE0B7F84731}">
          <p14:sldIdLst>
            <p14:sldId id="350"/>
            <p14:sldId id="357"/>
            <p14:sldId id="298"/>
            <p14:sldId id="328"/>
            <p14:sldId id="329"/>
            <p14:sldId id="331"/>
            <p14:sldId id="332"/>
            <p14:sldId id="333"/>
            <p14:sldId id="334"/>
            <p14:sldId id="335"/>
            <p14:sldId id="336"/>
            <p14:sldId id="337"/>
            <p14:sldId id="338"/>
            <p14:sldId id="339"/>
            <p14:sldId id="340"/>
          </p14:sldIdLst>
        </p14:section>
        <p14:section name="Retur av hjälpmedel till buffertlager" id="{D4D15823-96A3-43C7-8590-52CD74BB023C}">
          <p14:sldIdLst>
            <p14:sldId id="351"/>
            <p14:sldId id="358"/>
            <p14:sldId id="359"/>
            <p14:sldId id="360"/>
            <p14:sldId id="361"/>
            <p14:sldId id="363"/>
            <p14:sldId id="364"/>
            <p14:sldId id="365"/>
            <p14:sldId id="362"/>
            <p14:sldId id="366"/>
            <p14:sldId id="367"/>
            <p14:sldId id="368"/>
          </p14:sldIdLst>
        </p14:section>
        <p14:section name="Info/Outro" id="{8289AC1D-A50B-45AC-BA3A-AB47B22ACAA5}">
          <p14:sldIdLst>
            <p14:sldId id="258"/>
          </p14:sldIdLst>
        </p14:section>
      </p14:sectionLst>
    </p:ext>
    <p:ext uri="{EFAFB233-063F-42B5-8137-9DF3F51BA10A}">
      <p15:sldGuideLst xmlns:p15="http://schemas.microsoft.com/office/powerpoint/2012/main">
        <p15:guide id="2" pos="3840" userDrawn="1">
          <p15:clr>
            <a:srgbClr val="F26B43"/>
          </p15:clr>
        </p15:guide>
        <p15:guide id="6" orient="horz" pos="2160" userDrawn="1">
          <p15:clr>
            <a:srgbClr val="F26B43"/>
          </p15:clr>
        </p15:guide>
        <p15:guide id="7" orient="horz" pos="731" userDrawn="1">
          <p15:clr>
            <a:srgbClr val="000000"/>
          </p15:clr>
        </p15:guide>
        <p15:guide id="8" orient="horz" pos="3407" userDrawn="1">
          <p15:clr>
            <a:srgbClr val="5ACBF0"/>
          </p15:clr>
        </p15:guide>
        <p15:guide id="9" pos="665" userDrawn="1">
          <p15:clr>
            <a:srgbClr val="5ACBF0"/>
          </p15:clr>
        </p15:guide>
        <p15:guide id="10" pos="7015" userDrawn="1">
          <p15:clr>
            <a:srgbClr val="5ACBF0"/>
          </p15:clr>
        </p15:guide>
        <p15:guide id="11" pos="7242" userDrawn="1">
          <p15:clr>
            <a:srgbClr val="9FCC3B"/>
          </p15:clr>
        </p15:guide>
        <p15:guide id="12" pos="2434" userDrawn="1">
          <p15:clr>
            <a:srgbClr val="9FCC3B"/>
          </p15:clr>
        </p15:guide>
        <p15:guide id="13" orient="horz" pos="1185" userDrawn="1">
          <p15:clr>
            <a:srgbClr val="9FCC3B"/>
          </p15:clr>
        </p15:guide>
        <p15:guide id="14" orient="horz" pos="1856" userDrawn="1">
          <p15:clr>
            <a:srgbClr val="000000"/>
          </p15:clr>
        </p15:guide>
        <p15:guide id="15" orient="horz" pos="1638" userDrawn="1">
          <p15:clr>
            <a:srgbClr val="000000"/>
          </p15:clr>
        </p15:guide>
        <p15:guide id="16" orient="horz" pos="504" userDrawn="1">
          <p15:clr>
            <a:srgbClr val="000000"/>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1739"/>
    <a:srgbClr val="BBBBBB"/>
    <a:srgbClr val="FFFFFF"/>
    <a:srgbClr val="DC527D"/>
    <a:srgbClr val="8A3CC4"/>
    <a:srgbClr val="3474B7"/>
    <a:srgbClr val="74BF81"/>
    <a:srgbClr val="D9CB19"/>
    <a:srgbClr val="FFAB45"/>
    <a:srgbClr val="D2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4" autoAdjust="0"/>
    <p:restoredTop sz="96362" autoAdjust="0"/>
  </p:normalViewPr>
  <p:slideViewPr>
    <p:cSldViewPr snapToGrid="0">
      <p:cViewPr varScale="1">
        <p:scale>
          <a:sx n="110" d="100"/>
          <a:sy n="110" d="100"/>
        </p:scale>
        <p:origin x="540" y="108"/>
      </p:cViewPr>
      <p:guideLst>
        <p:guide pos="3840"/>
        <p:guide orient="horz" pos="2160"/>
        <p:guide orient="horz" pos="731"/>
        <p:guide orient="horz" pos="3407"/>
        <p:guide pos="665"/>
        <p:guide pos="7015"/>
        <p:guide pos="7242"/>
        <p:guide pos="2434"/>
        <p:guide orient="horz" pos="1185"/>
        <p:guide orient="horz" pos="1856"/>
        <p:guide orient="horz" pos="1638"/>
        <p:guide orient="horz" pos="504"/>
      </p:guideLst>
    </p:cSldViewPr>
  </p:slideViewPr>
  <p:notesTextViewPr>
    <p:cViewPr>
      <p:scale>
        <a:sx n="1" d="1"/>
        <a:sy n="1" d="1"/>
      </p:scale>
      <p:origin x="0" y="0"/>
    </p:cViewPr>
  </p:notesTextViewPr>
  <p:notesViewPr>
    <p:cSldViewPr snapToGrid="0">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251876-23F9-4AC2-A1A0-AC0F4A2AEBF9}" type="datetimeFigureOut">
              <a:rPr lang="sv-SE" smtClean="0"/>
              <a:t>2024-12-19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E1274-5224-41F8-969A-CBA9617BF2B3}" type="slidenum">
              <a:rPr lang="sv-SE" smtClean="0"/>
              <a:t>‹#›</a:t>
            </a:fld>
            <a:endParaRPr lang="sv-SE"/>
          </a:p>
        </p:txBody>
      </p:sp>
    </p:spTree>
    <p:extLst>
      <p:ext uri="{BB962C8B-B14F-4D97-AF65-F5344CB8AC3E}">
        <p14:creationId xmlns:p14="http://schemas.microsoft.com/office/powerpoint/2010/main" val="325211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66E1274-5224-41F8-969A-CBA9617BF2B3}" type="slidenum">
              <a:rPr lang="sv-SE" smtClean="0"/>
              <a:t>5</a:t>
            </a:fld>
            <a:endParaRPr lang="sv-SE"/>
          </a:p>
        </p:txBody>
      </p:sp>
    </p:spTree>
    <p:extLst>
      <p:ext uri="{BB962C8B-B14F-4D97-AF65-F5344CB8AC3E}">
        <p14:creationId xmlns:p14="http://schemas.microsoft.com/office/powerpoint/2010/main" val="2880207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66E1274-5224-41F8-969A-CBA9617BF2B3}" type="slidenum">
              <a:rPr lang="sv-SE" smtClean="0"/>
              <a:t>74</a:t>
            </a:fld>
            <a:endParaRPr lang="sv-SE"/>
          </a:p>
        </p:txBody>
      </p:sp>
    </p:spTree>
    <p:extLst>
      <p:ext uri="{BB962C8B-B14F-4D97-AF65-F5344CB8AC3E}">
        <p14:creationId xmlns:p14="http://schemas.microsoft.com/office/powerpoint/2010/main" val="739002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66E1274-5224-41F8-969A-CBA9617BF2B3}" type="slidenum">
              <a:rPr lang="sv-SE" smtClean="0"/>
              <a:t>75</a:t>
            </a:fld>
            <a:endParaRPr lang="sv-SE"/>
          </a:p>
        </p:txBody>
      </p:sp>
    </p:spTree>
    <p:extLst>
      <p:ext uri="{BB962C8B-B14F-4D97-AF65-F5344CB8AC3E}">
        <p14:creationId xmlns:p14="http://schemas.microsoft.com/office/powerpoint/2010/main" val="1022652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66E1274-5224-41F8-969A-CBA9617BF2B3}" type="slidenum">
              <a:rPr lang="sv-SE" smtClean="0"/>
              <a:t>76</a:t>
            </a:fld>
            <a:endParaRPr lang="sv-SE"/>
          </a:p>
        </p:txBody>
      </p:sp>
    </p:spTree>
    <p:extLst>
      <p:ext uri="{BB962C8B-B14F-4D97-AF65-F5344CB8AC3E}">
        <p14:creationId xmlns:p14="http://schemas.microsoft.com/office/powerpoint/2010/main" val="317768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66E1274-5224-41F8-969A-CBA9617BF2B3}" type="slidenum">
              <a:rPr lang="sv-SE" smtClean="0"/>
              <a:t>58</a:t>
            </a:fld>
            <a:endParaRPr lang="sv-SE"/>
          </a:p>
        </p:txBody>
      </p:sp>
    </p:spTree>
    <p:extLst>
      <p:ext uri="{BB962C8B-B14F-4D97-AF65-F5344CB8AC3E}">
        <p14:creationId xmlns:p14="http://schemas.microsoft.com/office/powerpoint/2010/main" val="222676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66E1274-5224-41F8-969A-CBA9617BF2B3}" type="slidenum">
              <a:rPr lang="sv-SE" smtClean="0"/>
              <a:t>59</a:t>
            </a:fld>
            <a:endParaRPr lang="sv-SE"/>
          </a:p>
        </p:txBody>
      </p:sp>
    </p:spTree>
    <p:extLst>
      <p:ext uri="{BB962C8B-B14F-4D97-AF65-F5344CB8AC3E}">
        <p14:creationId xmlns:p14="http://schemas.microsoft.com/office/powerpoint/2010/main" val="4081397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66E1274-5224-41F8-969A-CBA9617BF2B3}" type="slidenum">
              <a:rPr lang="sv-SE" smtClean="0"/>
              <a:t>60</a:t>
            </a:fld>
            <a:endParaRPr lang="sv-SE"/>
          </a:p>
        </p:txBody>
      </p:sp>
    </p:spTree>
    <p:extLst>
      <p:ext uri="{BB962C8B-B14F-4D97-AF65-F5344CB8AC3E}">
        <p14:creationId xmlns:p14="http://schemas.microsoft.com/office/powerpoint/2010/main" val="4222442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66E1274-5224-41F8-969A-CBA9617BF2B3}" type="slidenum">
              <a:rPr lang="sv-SE" smtClean="0"/>
              <a:t>61</a:t>
            </a:fld>
            <a:endParaRPr lang="sv-SE"/>
          </a:p>
        </p:txBody>
      </p:sp>
    </p:spTree>
    <p:extLst>
      <p:ext uri="{BB962C8B-B14F-4D97-AF65-F5344CB8AC3E}">
        <p14:creationId xmlns:p14="http://schemas.microsoft.com/office/powerpoint/2010/main" val="664357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66E1274-5224-41F8-969A-CBA9617BF2B3}" type="slidenum">
              <a:rPr lang="sv-SE" smtClean="0"/>
              <a:t>62</a:t>
            </a:fld>
            <a:endParaRPr lang="sv-SE"/>
          </a:p>
        </p:txBody>
      </p:sp>
    </p:spTree>
    <p:extLst>
      <p:ext uri="{BB962C8B-B14F-4D97-AF65-F5344CB8AC3E}">
        <p14:creationId xmlns:p14="http://schemas.microsoft.com/office/powerpoint/2010/main" val="231275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66E1274-5224-41F8-969A-CBA9617BF2B3}" type="slidenum">
              <a:rPr lang="sv-SE" smtClean="0"/>
              <a:t>63</a:t>
            </a:fld>
            <a:endParaRPr lang="sv-SE"/>
          </a:p>
        </p:txBody>
      </p:sp>
    </p:spTree>
    <p:extLst>
      <p:ext uri="{BB962C8B-B14F-4D97-AF65-F5344CB8AC3E}">
        <p14:creationId xmlns:p14="http://schemas.microsoft.com/office/powerpoint/2010/main" val="3575524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66E1274-5224-41F8-969A-CBA9617BF2B3}" type="slidenum">
              <a:rPr lang="sv-SE" smtClean="0"/>
              <a:t>64</a:t>
            </a:fld>
            <a:endParaRPr lang="sv-SE"/>
          </a:p>
        </p:txBody>
      </p:sp>
    </p:spTree>
    <p:extLst>
      <p:ext uri="{BB962C8B-B14F-4D97-AF65-F5344CB8AC3E}">
        <p14:creationId xmlns:p14="http://schemas.microsoft.com/office/powerpoint/2010/main" val="3896736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66E1274-5224-41F8-969A-CBA9617BF2B3}" type="slidenum">
              <a:rPr lang="sv-SE" smtClean="0"/>
              <a:t>73</a:t>
            </a:fld>
            <a:endParaRPr lang="sv-SE"/>
          </a:p>
        </p:txBody>
      </p:sp>
    </p:spTree>
    <p:extLst>
      <p:ext uri="{BB962C8B-B14F-4D97-AF65-F5344CB8AC3E}">
        <p14:creationId xmlns:p14="http://schemas.microsoft.com/office/powerpoint/2010/main" val="2058345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44B95887-6354-44A1-A4E7-98302CD12444}" type="datetimeFigureOut">
              <a:rPr lang="sv-SE" smtClean="0"/>
              <a:t>2024-12-19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573BA1-E327-46D8-9F9E-FC8BA86BCB79}" type="slidenum">
              <a:rPr lang="sv-SE" smtClean="0"/>
              <a:t>‹#›</a:t>
            </a:fld>
            <a:endParaRPr lang="sv-SE"/>
          </a:p>
        </p:txBody>
      </p:sp>
    </p:spTree>
    <p:extLst>
      <p:ext uri="{BB962C8B-B14F-4D97-AF65-F5344CB8AC3E}">
        <p14:creationId xmlns:p14="http://schemas.microsoft.com/office/powerpoint/2010/main" val="2107844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4B95887-6354-44A1-A4E7-98302CD12444}" type="datetimeFigureOut">
              <a:rPr lang="sv-SE" smtClean="0"/>
              <a:t>2024-12-19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573BA1-E327-46D8-9F9E-FC8BA86BCB79}" type="slidenum">
              <a:rPr lang="sv-SE" smtClean="0"/>
              <a:t>‹#›</a:t>
            </a:fld>
            <a:endParaRPr lang="sv-SE"/>
          </a:p>
        </p:txBody>
      </p:sp>
    </p:spTree>
    <p:extLst>
      <p:ext uri="{BB962C8B-B14F-4D97-AF65-F5344CB8AC3E}">
        <p14:creationId xmlns:p14="http://schemas.microsoft.com/office/powerpoint/2010/main" val="3298928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4B95887-6354-44A1-A4E7-98302CD12444}" type="datetimeFigureOut">
              <a:rPr lang="sv-SE" smtClean="0"/>
              <a:t>2024-12-19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573BA1-E327-46D8-9F9E-FC8BA86BCB79}" type="slidenum">
              <a:rPr lang="sv-SE" smtClean="0"/>
              <a:t>‹#›</a:t>
            </a:fld>
            <a:endParaRPr lang="sv-SE"/>
          </a:p>
        </p:txBody>
      </p:sp>
    </p:spTree>
    <p:extLst>
      <p:ext uri="{BB962C8B-B14F-4D97-AF65-F5344CB8AC3E}">
        <p14:creationId xmlns:p14="http://schemas.microsoft.com/office/powerpoint/2010/main" val="79804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4B95887-6354-44A1-A4E7-98302CD12444}" type="datetimeFigureOut">
              <a:rPr lang="sv-SE" smtClean="0"/>
              <a:t>2024-12-19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573BA1-E327-46D8-9F9E-FC8BA86BCB79}" type="slidenum">
              <a:rPr lang="sv-SE" smtClean="0"/>
              <a:t>‹#›</a:t>
            </a:fld>
            <a:endParaRPr lang="sv-SE"/>
          </a:p>
        </p:txBody>
      </p:sp>
    </p:spTree>
    <p:extLst>
      <p:ext uri="{BB962C8B-B14F-4D97-AF65-F5344CB8AC3E}">
        <p14:creationId xmlns:p14="http://schemas.microsoft.com/office/powerpoint/2010/main" val="3009399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44B95887-6354-44A1-A4E7-98302CD12444}" type="datetimeFigureOut">
              <a:rPr lang="sv-SE" smtClean="0"/>
              <a:t>2024-12-19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573BA1-E327-46D8-9F9E-FC8BA86BCB79}" type="slidenum">
              <a:rPr lang="sv-SE" smtClean="0"/>
              <a:t>‹#›</a:t>
            </a:fld>
            <a:endParaRPr lang="sv-SE"/>
          </a:p>
        </p:txBody>
      </p:sp>
    </p:spTree>
    <p:extLst>
      <p:ext uri="{BB962C8B-B14F-4D97-AF65-F5344CB8AC3E}">
        <p14:creationId xmlns:p14="http://schemas.microsoft.com/office/powerpoint/2010/main" val="1019514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4B95887-6354-44A1-A4E7-98302CD12444}" type="datetimeFigureOut">
              <a:rPr lang="sv-SE" smtClean="0"/>
              <a:t>2024-12-19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4573BA1-E327-46D8-9F9E-FC8BA86BCB79}" type="slidenum">
              <a:rPr lang="sv-SE" smtClean="0"/>
              <a:t>‹#›</a:t>
            </a:fld>
            <a:endParaRPr lang="sv-SE"/>
          </a:p>
        </p:txBody>
      </p:sp>
    </p:spTree>
    <p:extLst>
      <p:ext uri="{BB962C8B-B14F-4D97-AF65-F5344CB8AC3E}">
        <p14:creationId xmlns:p14="http://schemas.microsoft.com/office/powerpoint/2010/main" val="1061336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4B95887-6354-44A1-A4E7-98302CD12444}" type="datetimeFigureOut">
              <a:rPr lang="sv-SE" smtClean="0"/>
              <a:t>2024-12-19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B4573BA1-E327-46D8-9F9E-FC8BA86BCB79}" type="slidenum">
              <a:rPr lang="sv-SE" smtClean="0"/>
              <a:t>‹#›</a:t>
            </a:fld>
            <a:endParaRPr lang="sv-SE"/>
          </a:p>
        </p:txBody>
      </p:sp>
    </p:spTree>
    <p:extLst>
      <p:ext uri="{BB962C8B-B14F-4D97-AF65-F5344CB8AC3E}">
        <p14:creationId xmlns:p14="http://schemas.microsoft.com/office/powerpoint/2010/main" val="3051101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4B95887-6354-44A1-A4E7-98302CD12444}" type="datetimeFigureOut">
              <a:rPr lang="sv-SE" smtClean="0"/>
              <a:t>2024-12-19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4573BA1-E327-46D8-9F9E-FC8BA86BCB79}" type="slidenum">
              <a:rPr lang="sv-SE" smtClean="0"/>
              <a:t>‹#›</a:t>
            </a:fld>
            <a:endParaRPr lang="sv-SE"/>
          </a:p>
        </p:txBody>
      </p:sp>
    </p:spTree>
    <p:extLst>
      <p:ext uri="{BB962C8B-B14F-4D97-AF65-F5344CB8AC3E}">
        <p14:creationId xmlns:p14="http://schemas.microsoft.com/office/powerpoint/2010/main" val="3749170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95887-6354-44A1-A4E7-98302CD12444}" type="datetimeFigureOut">
              <a:rPr lang="sv-SE" smtClean="0"/>
              <a:t>2024-12-19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B4573BA1-E327-46D8-9F9E-FC8BA86BCB79}" type="slidenum">
              <a:rPr lang="sv-SE" smtClean="0"/>
              <a:t>‹#›</a:t>
            </a:fld>
            <a:endParaRPr lang="sv-SE"/>
          </a:p>
        </p:txBody>
      </p:sp>
    </p:spTree>
    <p:extLst>
      <p:ext uri="{BB962C8B-B14F-4D97-AF65-F5344CB8AC3E}">
        <p14:creationId xmlns:p14="http://schemas.microsoft.com/office/powerpoint/2010/main" val="2891299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44B95887-6354-44A1-A4E7-98302CD12444}" type="datetimeFigureOut">
              <a:rPr lang="sv-SE" smtClean="0"/>
              <a:t>2024-12-19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4573BA1-E327-46D8-9F9E-FC8BA86BCB79}" type="slidenum">
              <a:rPr lang="sv-SE" smtClean="0"/>
              <a:t>‹#›</a:t>
            </a:fld>
            <a:endParaRPr lang="sv-SE"/>
          </a:p>
        </p:txBody>
      </p:sp>
    </p:spTree>
    <p:extLst>
      <p:ext uri="{BB962C8B-B14F-4D97-AF65-F5344CB8AC3E}">
        <p14:creationId xmlns:p14="http://schemas.microsoft.com/office/powerpoint/2010/main" val="3694573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44B95887-6354-44A1-A4E7-98302CD12444}" type="datetimeFigureOut">
              <a:rPr lang="sv-SE" smtClean="0"/>
              <a:t>2024-12-19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4573BA1-E327-46D8-9F9E-FC8BA86BCB79}" type="slidenum">
              <a:rPr lang="sv-SE" smtClean="0"/>
              <a:t>‹#›</a:t>
            </a:fld>
            <a:endParaRPr lang="sv-SE"/>
          </a:p>
        </p:txBody>
      </p:sp>
    </p:spTree>
    <p:extLst>
      <p:ext uri="{BB962C8B-B14F-4D97-AF65-F5344CB8AC3E}">
        <p14:creationId xmlns:p14="http://schemas.microsoft.com/office/powerpoint/2010/main" val="626933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95887-6354-44A1-A4E7-98302CD12444}" type="datetimeFigureOut">
              <a:rPr lang="sv-SE" smtClean="0"/>
              <a:t>2024-12-19</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73BA1-E327-46D8-9F9E-FC8BA86BCB79}" type="slidenum">
              <a:rPr lang="sv-SE" smtClean="0"/>
              <a:t>‹#›</a:t>
            </a:fld>
            <a:endParaRPr lang="sv-SE"/>
          </a:p>
        </p:txBody>
      </p:sp>
    </p:spTree>
    <p:extLst>
      <p:ext uri="{BB962C8B-B14F-4D97-AF65-F5344CB8AC3E}">
        <p14:creationId xmlns:p14="http://schemas.microsoft.com/office/powerpoint/2010/main" val="277922339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2.xml"/><Relationship Id="rId7"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slide" Target="slide2.xml"/><Relationship Id="rId10" Type="http://schemas.microsoft.com/office/2007/relationships/hdphoto" Target="../media/hdphoto1.wdp"/><Relationship Id="rId4" Type="http://schemas.microsoft.com/office/2007/relationships/hdphoto" Target="../media/hdphoto3.wdp"/><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2.xml"/><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2.xml"/><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2.xml"/><Relationship Id="rId7"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2.xml"/><Relationship Id="rId7"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2.xml"/><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2.xml"/><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8.xml"/><Relationship Id="rId3" Type="http://schemas.openxmlformats.org/officeDocument/2006/relationships/slide" Target="slide2.xml"/><Relationship Id="rId7" Type="http://schemas.openxmlformats.org/officeDocument/2006/relationships/image" Target="../media/image4.png"/><Relationship Id="rId12" Type="http://schemas.openxmlformats.org/officeDocument/2006/relationships/slide" Target="slide3.xml"/><Relationship Id="rId17" Type="http://schemas.openxmlformats.org/officeDocument/2006/relationships/slide" Target="slide65.xml"/><Relationship Id="rId2" Type="http://schemas.openxmlformats.org/officeDocument/2006/relationships/slide" Target="slide12.xml"/><Relationship Id="rId16" Type="http://schemas.openxmlformats.org/officeDocument/2006/relationships/slide" Target="slide50.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slide" Target="slide38.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slide" Target="slide77.xml"/><Relationship Id="rId14" Type="http://schemas.openxmlformats.org/officeDocument/2006/relationships/slide" Target="slide27.xml"/></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slide" Target="slide12.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slide" Target="slide77.xml"/></Relationships>
</file>

<file path=ppt/slides/_rels/slide2.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18.xml"/><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slide" Target="slide8.xml"/><Relationship Id="rId17" Type="http://schemas.openxmlformats.org/officeDocument/2006/relationships/slide" Target="slide65.xml"/><Relationship Id="rId2" Type="http://schemas.openxmlformats.org/officeDocument/2006/relationships/slide" Target="slide2.xml"/><Relationship Id="rId16"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3.xml"/><Relationship Id="rId5" Type="http://schemas.microsoft.com/office/2007/relationships/hdphoto" Target="../media/hdphoto1.wdp"/><Relationship Id="rId15" Type="http://schemas.openxmlformats.org/officeDocument/2006/relationships/slide" Target="slide38.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 Id="rId14" Type="http://schemas.openxmlformats.org/officeDocument/2006/relationships/slide" Target="slide27.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8.xml"/><Relationship Id="rId3" Type="http://schemas.openxmlformats.org/officeDocument/2006/relationships/slide" Target="slide2.xml"/><Relationship Id="rId7" Type="http://schemas.openxmlformats.org/officeDocument/2006/relationships/image" Target="../media/image4.png"/><Relationship Id="rId12" Type="http://schemas.openxmlformats.org/officeDocument/2006/relationships/slide" Target="slide3.xml"/><Relationship Id="rId17" Type="http://schemas.openxmlformats.org/officeDocument/2006/relationships/slide" Target="slide65.xml"/><Relationship Id="rId2" Type="http://schemas.openxmlformats.org/officeDocument/2006/relationships/slide" Target="slide12.xml"/><Relationship Id="rId16" Type="http://schemas.openxmlformats.org/officeDocument/2006/relationships/slide" Target="slide50.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slide" Target="slide38.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slide" Target="slide77.xml"/><Relationship Id="rId14" Type="http://schemas.openxmlformats.org/officeDocument/2006/relationships/slide" Target="slide18.xml"/></Relationships>
</file>

<file path=ppt/slides/_rels/slide2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slide" Target="slide12.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slide" Target="slide77.xml"/></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18.xml"/><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slide" Target="slide8.xml"/><Relationship Id="rId17" Type="http://schemas.openxmlformats.org/officeDocument/2006/relationships/slide" Target="slide65.xml"/><Relationship Id="rId2" Type="http://schemas.openxmlformats.org/officeDocument/2006/relationships/slide" Target="slide2.xml"/><Relationship Id="rId16"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6.png"/><Relationship Id="rId5" Type="http://schemas.microsoft.com/office/2007/relationships/hdphoto" Target="../media/hdphoto1.wdp"/><Relationship Id="rId15" Type="http://schemas.openxmlformats.org/officeDocument/2006/relationships/slide" Target="slide38.xml"/><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slide" Target="slide77.xml"/><Relationship Id="rId14" Type="http://schemas.openxmlformats.org/officeDocument/2006/relationships/slide" Target="slide27.xml"/></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16.pn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20.png"/></Relationships>
</file>

<file path=ppt/slides/_rels/slide3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20.png"/></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20.png"/></Relationships>
</file>

<file path=ppt/slides/_rels/slide3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8.xml"/><Relationship Id="rId3" Type="http://schemas.openxmlformats.org/officeDocument/2006/relationships/slide" Target="slide2.xml"/><Relationship Id="rId7" Type="http://schemas.openxmlformats.org/officeDocument/2006/relationships/image" Target="../media/image4.png"/><Relationship Id="rId12" Type="http://schemas.openxmlformats.org/officeDocument/2006/relationships/slide" Target="slide3.xml"/><Relationship Id="rId17" Type="http://schemas.openxmlformats.org/officeDocument/2006/relationships/slide" Target="slide65.xml"/><Relationship Id="rId2" Type="http://schemas.openxmlformats.org/officeDocument/2006/relationships/slide" Target="slide12.xml"/><Relationship Id="rId16" Type="http://schemas.openxmlformats.org/officeDocument/2006/relationships/slide" Target="slide50.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slide" Target="slide27.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slide" Target="slide77.xml"/><Relationship Id="rId14" Type="http://schemas.openxmlformats.org/officeDocument/2006/relationships/slide" Target="slide18.xml"/></Relationships>
</file>

<file path=ppt/slides/_rels/slide3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slide" Target="slide12.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slide" Target="slide77.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slide" Target="slide77.xml"/></Relationships>
</file>

<file path=ppt/slides/_rels/slide4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png"/></Relationships>
</file>

<file path=ppt/slides/_rels/slide4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png"/></Relationships>
</file>

<file path=ppt/slides/_rels/slide4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png"/></Relationships>
</file>

<file path=ppt/slides/_rels/slide4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png"/></Relationships>
</file>

<file path=ppt/slides/_rels/slide4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png"/></Relationships>
</file>

<file path=ppt/slides/_rels/slide4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png"/></Relationships>
</file>

<file path=ppt/slides/_rels/slide4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7.png"/></Relationships>
</file>

<file path=ppt/slides/_rels/slide4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png"/></Relationships>
</file>

<file path=ppt/slides/_rels/slide4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12.xml"/><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s://folkhalsaochsjukvard.rjl.se/vardstod/hjalpmedel/hjalpmedel/buffertlager" TargetMode="External"/><Relationship Id="rId5" Type="http://schemas.openxmlformats.org/officeDocument/2006/relationships/image" Target="../media/image2.png"/><Relationship Id="rId10" Type="http://schemas.openxmlformats.org/officeDocument/2006/relationships/image" Target="../media/image4.png"/><Relationship Id="rId4" Type="http://schemas.openxmlformats.org/officeDocument/2006/relationships/slide" Target="slide2.xml"/><Relationship Id="rId9" Type="http://schemas.microsoft.com/office/2007/relationships/hdphoto" Target="../media/hdphoto1.wdp"/></Relationships>
</file>

<file path=ppt/slides/_rels/slide5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8.xml"/><Relationship Id="rId3" Type="http://schemas.openxmlformats.org/officeDocument/2006/relationships/slide" Target="slide2.xml"/><Relationship Id="rId7" Type="http://schemas.openxmlformats.org/officeDocument/2006/relationships/image" Target="../media/image4.png"/><Relationship Id="rId12" Type="http://schemas.openxmlformats.org/officeDocument/2006/relationships/slide" Target="slide3.xml"/><Relationship Id="rId17" Type="http://schemas.openxmlformats.org/officeDocument/2006/relationships/slide" Target="slide65.xml"/><Relationship Id="rId2" Type="http://schemas.openxmlformats.org/officeDocument/2006/relationships/slide" Target="slide12.xml"/><Relationship Id="rId16" Type="http://schemas.openxmlformats.org/officeDocument/2006/relationships/slide" Target="slide38.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slide" Target="slide27.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slide" Target="slide77.xml"/><Relationship Id="rId14" Type="http://schemas.openxmlformats.org/officeDocument/2006/relationships/slide" Target="slide18.xml"/></Relationships>
</file>

<file path=ppt/slides/_rels/slide5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slide" Target="slide12.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slide" Target="slide77.xml"/></Relationships>
</file>

<file path=ppt/slides/_rels/slide5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slide" Target="slide57.xml"/><Relationship Id="rId4" Type="http://schemas.microsoft.com/office/2007/relationships/hdphoto" Target="../media/hdphoto1.wdp"/><Relationship Id="rId9" Type="http://schemas.openxmlformats.org/officeDocument/2006/relationships/image" Target="../media/image30.png"/></Relationships>
</file>

<file path=ppt/slides/_rels/slide5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31.png"/></Relationships>
</file>

<file path=ppt/slides/_rels/slide5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png"/></Relationships>
</file>

<file path=ppt/slides/_rels/slide5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slide" Target="slide60.xml"/><Relationship Id="rId4" Type="http://schemas.microsoft.com/office/2007/relationships/hdphoto" Target="../media/hdphoto1.wdp"/><Relationship Id="rId9" Type="http://schemas.openxmlformats.org/officeDocument/2006/relationships/image" Target="../media/image33.png"/></Relationships>
</file>

<file path=ppt/slides/_rels/slide5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34.png"/></Relationships>
</file>

<file path=ppt/slides/_rels/slide5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2.png"/></Relationships>
</file>

<file path=ppt/slides/_rels/slide5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2.xml"/><Relationship Id="rId7" Type="http://schemas.openxmlformats.org/officeDocument/2006/relationships/image" Target="../media/image3.png"/><Relationship Id="rId2" Type="http://schemas.openxmlformats.org/officeDocument/2006/relationships/slide" Target="slide1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4.png"/></Relationships>
</file>

<file path=ppt/slides/_rels/slide6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37.png"/></Relationships>
</file>

<file path=ppt/slides/_rels/slide6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38.png"/><Relationship Id="rId4" Type="http://schemas.openxmlformats.org/officeDocument/2006/relationships/image" Target="../media/image3.png"/><Relationship Id="rId9" Type="http://schemas.openxmlformats.org/officeDocument/2006/relationships/image" Target="../media/image2.png"/></Relationships>
</file>

<file path=ppt/slides/_rels/slide6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39.png"/><Relationship Id="rId4" Type="http://schemas.openxmlformats.org/officeDocument/2006/relationships/image" Target="../media/image3.png"/><Relationship Id="rId9" Type="http://schemas.openxmlformats.org/officeDocument/2006/relationships/image" Target="../media/image2.png"/></Relationships>
</file>

<file path=ppt/slides/_rels/slide6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2.png"/></Relationships>
</file>

<file path=ppt/slides/_rels/slide6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xml"/><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0.png"/><Relationship Id="rId5" Type="http://schemas.microsoft.com/office/2007/relationships/hdphoto" Target="../media/hdphoto1.wdp"/><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2.png"/></Relationships>
</file>

<file path=ppt/slides/_rels/slide6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8.xml"/><Relationship Id="rId3" Type="http://schemas.openxmlformats.org/officeDocument/2006/relationships/slide" Target="slide2.xml"/><Relationship Id="rId7" Type="http://schemas.openxmlformats.org/officeDocument/2006/relationships/image" Target="../media/image4.png"/><Relationship Id="rId12" Type="http://schemas.openxmlformats.org/officeDocument/2006/relationships/slide" Target="slide3.xml"/><Relationship Id="rId17" Type="http://schemas.openxmlformats.org/officeDocument/2006/relationships/slide" Target="slide50.xml"/><Relationship Id="rId2" Type="http://schemas.openxmlformats.org/officeDocument/2006/relationships/slide" Target="slide12.xml"/><Relationship Id="rId16" Type="http://schemas.openxmlformats.org/officeDocument/2006/relationships/slide" Target="slide38.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slide" Target="slide27.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slide" Target="slide77.xml"/><Relationship Id="rId14" Type="http://schemas.openxmlformats.org/officeDocument/2006/relationships/slide" Target="slide18.xml"/></Relationships>
</file>

<file path=ppt/slides/_rels/slide6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slide" Target="slide12.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slide" Target="slide77.xml"/></Relationships>
</file>

<file path=ppt/slides/_rels/slide6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41.png"/></Relationships>
</file>

<file path=ppt/slides/_rels/slide6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42.png"/></Relationships>
</file>

<file path=ppt/slides/_rels/slide6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45.png"/><Relationship Id="rId5" Type="http://schemas.microsoft.com/office/2007/relationships/hdphoto" Target="../media/hdphoto1.wdp"/><Relationship Id="rId10" Type="http://schemas.openxmlformats.org/officeDocument/2006/relationships/image" Target="../media/image44.png"/><Relationship Id="rId4" Type="http://schemas.openxmlformats.org/officeDocument/2006/relationships/image" Target="../media/image3.png"/><Relationship Id="rId9" Type="http://schemas.openxmlformats.org/officeDocument/2006/relationships/image" Target="../media/image43.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2.xml"/><Relationship Id="rId7" Type="http://schemas.openxmlformats.org/officeDocument/2006/relationships/image" Target="../media/image3.png"/><Relationship Id="rId2" Type="http://schemas.openxmlformats.org/officeDocument/2006/relationships/slide" Target="slide1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4.png"/></Relationships>
</file>

<file path=ppt/slides/_rels/slide7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45.png"/><Relationship Id="rId5" Type="http://schemas.microsoft.com/office/2007/relationships/hdphoto" Target="../media/hdphoto1.wdp"/><Relationship Id="rId10" Type="http://schemas.openxmlformats.org/officeDocument/2006/relationships/image" Target="../media/image44.png"/><Relationship Id="rId4" Type="http://schemas.openxmlformats.org/officeDocument/2006/relationships/image" Target="../media/image3.png"/><Relationship Id="rId9" Type="http://schemas.openxmlformats.org/officeDocument/2006/relationships/image" Target="../media/image43.png"/></Relationships>
</file>

<file path=ppt/slides/_rels/slide7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45.png"/><Relationship Id="rId5" Type="http://schemas.microsoft.com/office/2007/relationships/hdphoto" Target="../media/hdphoto1.wdp"/><Relationship Id="rId10" Type="http://schemas.openxmlformats.org/officeDocument/2006/relationships/image" Target="../media/image44.png"/><Relationship Id="rId4" Type="http://schemas.openxmlformats.org/officeDocument/2006/relationships/image" Target="../media/image3.png"/><Relationship Id="rId9" Type="http://schemas.openxmlformats.org/officeDocument/2006/relationships/image" Target="../media/image43.png"/></Relationships>
</file>

<file path=ppt/slides/_rels/slide7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image" Target="../media/image46.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45.png"/><Relationship Id="rId5" Type="http://schemas.microsoft.com/office/2007/relationships/hdphoto" Target="../media/hdphoto1.wdp"/><Relationship Id="rId10" Type="http://schemas.openxmlformats.org/officeDocument/2006/relationships/image" Target="../media/image44.png"/><Relationship Id="rId4" Type="http://schemas.openxmlformats.org/officeDocument/2006/relationships/image" Target="../media/image3.png"/><Relationship Id="rId9" Type="http://schemas.openxmlformats.org/officeDocument/2006/relationships/image" Target="../media/image43.png"/></Relationships>
</file>

<file path=ppt/slides/_rels/slide7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7.png"/><Relationship Id="rId3" Type="http://schemas.openxmlformats.org/officeDocument/2006/relationships/slide" Target="slide2.xml"/><Relationship Id="rId7" Type="http://schemas.openxmlformats.org/officeDocument/2006/relationships/image" Target="../media/image4.png"/><Relationship Id="rId12"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44.png"/><Relationship Id="rId5" Type="http://schemas.openxmlformats.org/officeDocument/2006/relationships/image" Target="../media/image3.png"/><Relationship Id="rId10" Type="http://schemas.openxmlformats.org/officeDocument/2006/relationships/image" Target="../media/image43.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48.png"/></Relationships>
</file>

<file path=ppt/slides/_rels/slide7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7.png"/><Relationship Id="rId3" Type="http://schemas.openxmlformats.org/officeDocument/2006/relationships/slide" Target="slide2.xml"/><Relationship Id="rId7" Type="http://schemas.openxmlformats.org/officeDocument/2006/relationships/image" Target="../media/image4.png"/><Relationship Id="rId12"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44.png"/><Relationship Id="rId5" Type="http://schemas.openxmlformats.org/officeDocument/2006/relationships/image" Target="../media/image3.png"/><Relationship Id="rId10" Type="http://schemas.openxmlformats.org/officeDocument/2006/relationships/image" Target="../media/image43.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48.png"/></Relationships>
</file>

<file path=ppt/slides/_rels/slide7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49.png"/><Relationship Id="rId4" Type="http://schemas.openxmlformats.org/officeDocument/2006/relationships/image" Target="../media/image2.png"/><Relationship Id="rId9" Type="http://schemas.openxmlformats.org/officeDocument/2006/relationships/image" Target="../media/image6.png"/></Relationships>
</file>

<file path=ppt/slides/_rels/slide7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77.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52.png"/><Relationship Id="rId3" Type="http://schemas.openxmlformats.org/officeDocument/2006/relationships/image" Target="../media/image50.png"/><Relationship Id="rId7" Type="http://schemas.openxmlformats.org/officeDocument/2006/relationships/slide" Target="slide2.xml"/><Relationship Id="rId12" Type="http://schemas.openxmlformats.org/officeDocument/2006/relationships/hyperlink" Target="https://folkhalsaochsjukvard.rjl.se/vardstod/hjalpmedel/hjalpmedel/buffertlager/?pageId=32532&amp;blockId=33628" TargetMode="External"/><Relationship Id="rId2" Type="http://schemas.openxmlformats.org/officeDocument/2006/relationships/hyperlink" Target="mailto:Hjalpmedelscentralen.Sesamsupport@rjl.se?subject=Support%20Visma%20webSesam" TargetMode="External"/><Relationship Id="rId1" Type="http://schemas.openxmlformats.org/officeDocument/2006/relationships/slideLayout" Target="../slideLayouts/slideLayout1.xml"/><Relationship Id="rId6" Type="http://schemas.microsoft.com/office/2007/relationships/hdphoto" Target="../media/hdphoto5.wdp"/><Relationship Id="rId11" Type="http://schemas.openxmlformats.org/officeDocument/2006/relationships/image" Target="../media/image4.png"/><Relationship Id="rId5" Type="http://schemas.openxmlformats.org/officeDocument/2006/relationships/image" Target="../media/image51.png"/><Relationship Id="rId10" Type="http://schemas.microsoft.com/office/2007/relationships/hdphoto" Target="../media/hdphoto2.wdp"/><Relationship Id="rId4" Type="http://schemas.microsoft.com/office/2007/relationships/hdphoto" Target="../media/hdphoto4.wdp"/><Relationship Id="rId9" Type="http://schemas.openxmlformats.org/officeDocument/2006/relationships/image" Target="../media/image7.png"/><Relationship Id="rId14" Type="http://schemas.microsoft.com/office/2007/relationships/hdphoto" Target="../media/hdphoto6.wdp"/></Relationships>
</file>

<file path=ppt/slides/_rels/slide8.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18.xml"/><Relationship Id="rId3" Type="http://schemas.openxmlformats.org/officeDocument/2006/relationships/slide" Target="slide2.xml"/><Relationship Id="rId7" Type="http://schemas.microsoft.com/office/2007/relationships/hdphoto" Target="../media/hdphoto2.wdp"/><Relationship Id="rId12" Type="http://schemas.openxmlformats.org/officeDocument/2006/relationships/slide" Target="slide3.xml"/><Relationship Id="rId17" Type="http://schemas.openxmlformats.org/officeDocument/2006/relationships/slide" Target="slide65.xml"/><Relationship Id="rId2" Type="http://schemas.openxmlformats.org/officeDocument/2006/relationships/slide" Target="slide12.xml"/><Relationship Id="rId16"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png"/><Relationship Id="rId5" Type="http://schemas.microsoft.com/office/2007/relationships/hdphoto" Target="../media/hdphoto1.wdp"/><Relationship Id="rId15" Type="http://schemas.openxmlformats.org/officeDocument/2006/relationships/slide" Target="slide38.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 Id="rId14" Type="http://schemas.openxmlformats.org/officeDocument/2006/relationships/slide" Target="slide27.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slide" Target="slide12.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slide" Target="slide7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ktangel med rundade hörn 8"/>
          <p:cNvSpPr/>
          <p:nvPr/>
        </p:nvSpPr>
        <p:spPr>
          <a:xfrm>
            <a:off x="4859383" y="4519937"/>
            <a:ext cx="2473234" cy="523222"/>
          </a:xfrm>
          <a:prstGeom prst="roundRect">
            <a:avLst/>
          </a:prstGeom>
          <a:solidFill>
            <a:srgbClr val="AB1739"/>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p:cNvSpPr>
            <a:spLocks noGrp="1"/>
          </p:cNvSpPr>
          <p:nvPr>
            <p:ph type="subTitle" idx="1"/>
          </p:nvPr>
        </p:nvSpPr>
        <p:spPr>
          <a:xfrm>
            <a:off x="1080654" y="2705100"/>
            <a:ext cx="11111345" cy="4152899"/>
          </a:xfrm>
        </p:spPr>
        <p:txBody>
          <a:bodyPr anchor="t">
            <a:noAutofit/>
          </a:bodyPr>
          <a:lstStyle/>
          <a:p>
            <a:pPr algn="l"/>
            <a:r>
              <a:rPr lang="sv-SE" sz="5400" dirty="0" smtClean="0"/>
              <a:t>Beskrivning av buffertlager</a:t>
            </a:r>
          </a:p>
        </p:txBody>
      </p:sp>
      <p:sp>
        <p:nvSpPr>
          <p:cNvPr id="4" name="Rektangel 3"/>
          <p:cNvSpPr/>
          <p:nvPr/>
        </p:nvSpPr>
        <p:spPr>
          <a:xfrm>
            <a:off x="1" y="0"/>
            <a:ext cx="1055688" cy="6858000"/>
          </a:xfrm>
          <a:prstGeom prst="rect">
            <a:avLst/>
          </a:prstGeom>
          <a:solidFill>
            <a:srgbClr val="AB173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Underrubrik 2"/>
          <p:cNvSpPr txBox="1">
            <a:spLocks/>
          </p:cNvSpPr>
          <p:nvPr/>
        </p:nvSpPr>
        <p:spPr>
          <a:xfrm>
            <a:off x="1080653" y="0"/>
            <a:ext cx="11111345" cy="2705099"/>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4400" dirty="0" smtClean="0">
                <a:solidFill>
                  <a:schemeClr val="tx1">
                    <a:lumMod val="65000"/>
                    <a:lumOff val="35000"/>
                  </a:schemeClr>
                </a:solidFill>
              </a:rPr>
              <a:t>Visma webSesam</a:t>
            </a:r>
          </a:p>
        </p:txBody>
      </p:sp>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5722" y="6215170"/>
            <a:ext cx="1758700" cy="441961"/>
          </a:xfrm>
          <a:prstGeom prst="rect">
            <a:avLst/>
          </a:prstGeom>
        </p:spPr>
      </p:pic>
      <p:sp>
        <p:nvSpPr>
          <p:cNvPr id="7" name="textruta 6">
            <a:hlinkClick r:id="" action="ppaction://hlinkshowjump?jump=nextslide"/>
          </p:cNvPr>
          <p:cNvSpPr txBox="1"/>
          <p:nvPr/>
        </p:nvSpPr>
        <p:spPr>
          <a:xfrm>
            <a:off x="4859383" y="4519936"/>
            <a:ext cx="2473234" cy="523220"/>
          </a:xfrm>
          <a:prstGeom prst="rect">
            <a:avLst/>
          </a:prstGeom>
          <a:noFill/>
        </p:spPr>
        <p:txBody>
          <a:bodyPr wrap="square" rtlCol="0">
            <a:spAutoFit/>
          </a:bodyPr>
          <a:lstStyle/>
          <a:p>
            <a:pPr algn="ctr"/>
            <a:r>
              <a:rPr lang="sv-SE" sz="2800" dirty="0" smtClean="0">
                <a:solidFill>
                  <a:schemeClr val="bg1"/>
                </a:solidFill>
              </a:rPr>
              <a:t>Starta bildspel</a:t>
            </a:r>
            <a:endParaRPr lang="sv-SE" sz="2800" dirty="0">
              <a:solidFill>
                <a:schemeClr val="bg1"/>
              </a:solidFill>
            </a:endParaRPr>
          </a:p>
        </p:txBody>
      </p:sp>
    </p:spTree>
    <p:extLst>
      <p:ext uri="{BB962C8B-B14F-4D97-AF65-F5344CB8AC3E}">
        <p14:creationId xmlns:p14="http://schemas.microsoft.com/office/powerpoint/2010/main" val="1714054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ktangel 31"/>
          <p:cNvSpPr/>
          <p:nvPr/>
        </p:nvSpPr>
        <p:spPr>
          <a:xfrm>
            <a:off x="0" y="800667"/>
            <a:ext cx="503339" cy="6057333"/>
          </a:xfrm>
          <a:prstGeom prst="rect">
            <a:avLst/>
          </a:prstGeom>
          <a:solidFill>
            <a:srgbClr val="FFAB4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p:cNvPicPr>
            <a:picLocks noChangeAspect="1"/>
          </p:cNvPicPr>
          <p:nvPr/>
        </p:nvPicPr>
        <p:blipFill>
          <a:blip r:embed="rId2"/>
          <a:stretch>
            <a:fillRect/>
          </a:stretch>
        </p:blipFill>
        <p:spPr>
          <a:xfrm>
            <a:off x="3872336" y="1889897"/>
            <a:ext cx="7617600" cy="3375572"/>
          </a:xfrm>
          <a:prstGeom prst="rect">
            <a:avLst/>
          </a:prstGeom>
          <a:ln>
            <a:solidFill>
              <a:schemeClr val="tx1">
                <a:lumMod val="50000"/>
                <a:lumOff val="50000"/>
              </a:schemeClr>
            </a:solidFill>
          </a:ln>
        </p:spPr>
      </p:pic>
      <p:sp>
        <p:nvSpPr>
          <p:cNvPr id="22" name="Ellips 21"/>
          <p:cNvSpPr/>
          <p:nvPr/>
        </p:nvSpPr>
        <p:spPr>
          <a:xfrm>
            <a:off x="911658" y="1901780"/>
            <a:ext cx="302005" cy="302005"/>
          </a:xfrm>
          <a:prstGeom prst="ellipse">
            <a:avLst/>
          </a:prstGeom>
          <a:solidFill>
            <a:srgbClr val="A20A0A"/>
          </a:solidFill>
          <a:ln>
            <a:solidFill>
              <a:srgbClr val="A20A0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textruta 22"/>
          <p:cNvSpPr txBox="1"/>
          <p:nvPr/>
        </p:nvSpPr>
        <p:spPr>
          <a:xfrm>
            <a:off x="920894" y="1869971"/>
            <a:ext cx="302005" cy="369332"/>
          </a:xfrm>
          <a:prstGeom prst="rect">
            <a:avLst/>
          </a:prstGeom>
          <a:noFill/>
        </p:spPr>
        <p:txBody>
          <a:bodyPr wrap="square" rtlCol="0">
            <a:spAutoFit/>
          </a:bodyPr>
          <a:lstStyle/>
          <a:p>
            <a:r>
              <a:rPr lang="sv-SE" dirty="0" smtClean="0">
                <a:solidFill>
                  <a:schemeClr val="bg1"/>
                </a:solidFill>
              </a:rPr>
              <a:t>1</a:t>
            </a:r>
            <a:endParaRPr lang="sv-SE" dirty="0">
              <a:solidFill>
                <a:schemeClr val="bg1"/>
              </a:solidFill>
            </a:endParaRPr>
          </a:p>
        </p:txBody>
      </p:sp>
      <p:sp>
        <p:nvSpPr>
          <p:cNvPr id="24" name="Ellips 23"/>
          <p:cNvSpPr/>
          <p:nvPr/>
        </p:nvSpPr>
        <p:spPr>
          <a:xfrm>
            <a:off x="911309" y="2284612"/>
            <a:ext cx="302005" cy="302005"/>
          </a:xfrm>
          <a:prstGeom prst="ellipse">
            <a:avLst/>
          </a:prstGeom>
          <a:solidFill>
            <a:srgbClr val="A20A0A"/>
          </a:solidFill>
          <a:ln>
            <a:solidFill>
              <a:srgbClr val="A20A0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textruta 24"/>
          <p:cNvSpPr txBox="1"/>
          <p:nvPr/>
        </p:nvSpPr>
        <p:spPr>
          <a:xfrm>
            <a:off x="920545" y="2252803"/>
            <a:ext cx="302005" cy="369332"/>
          </a:xfrm>
          <a:prstGeom prst="rect">
            <a:avLst/>
          </a:prstGeom>
          <a:noFill/>
        </p:spPr>
        <p:txBody>
          <a:bodyPr wrap="square" rtlCol="0">
            <a:spAutoFit/>
          </a:bodyPr>
          <a:lstStyle/>
          <a:p>
            <a:r>
              <a:rPr lang="sv-SE" dirty="0">
                <a:solidFill>
                  <a:schemeClr val="bg1"/>
                </a:solidFill>
              </a:rPr>
              <a:t>2</a:t>
            </a:r>
          </a:p>
        </p:txBody>
      </p:sp>
      <p:sp>
        <p:nvSpPr>
          <p:cNvPr id="9" name="textruta 8"/>
          <p:cNvSpPr txBox="1"/>
          <p:nvPr/>
        </p:nvSpPr>
        <p:spPr>
          <a:xfrm>
            <a:off x="1251623" y="1896166"/>
            <a:ext cx="2240560" cy="338554"/>
          </a:xfrm>
          <a:prstGeom prst="rect">
            <a:avLst/>
          </a:prstGeom>
          <a:noFill/>
        </p:spPr>
        <p:txBody>
          <a:bodyPr wrap="square" rtlCol="0">
            <a:spAutoFit/>
          </a:bodyPr>
          <a:lstStyle/>
          <a:p>
            <a:r>
              <a:rPr lang="sv-SE" sz="1600" dirty="0" smtClean="0"/>
              <a:t>Gå till </a:t>
            </a:r>
            <a:r>
              <a:rPr lang="sv-SE" sz="1600" i="1" dirty="0" smtClean="0">
                <a:solidFill>
                  <a:srgbClr val="AB1739"/>
                </a:solidFill>
              </a:rPr>
              <a:t>Mer… </a:t>
            </a:r>
            <a:r>
              <a:rPr lang="sv-SE" sz="1600" dirty="0" smtClean="0"/>
              <a:t>i menyn</a:t>
            </a:r>
            <a:endParaRPr lang="sv-SE" sz="1600" dirty="0"/>
          </a:p>
        </p:txBody>
      </p:sp>
      <p:sp>
        <p:nvSpPr>
          <p:cNvPr id="26" name="textruta 25"/>
          <p:cNvSpPr txBox="1"/>
          <p:nvPr/>
        </p:nvSpPr>
        <p:spPr>
          <a:xfrm>
            <a:off x="1249610" y="2275087"/>
            <a:ext cx="1628163" cy="338554"/>
          </a:xfrm>
          <a:prstGeom prst="rect">
            <a:avLst/>
          </a:prstGeom>
          <a:noFill/>
        </p:spPr>
        <p:txBody>
          <a:bodyPr wrap="square" rtlCol="0">
            <a:spAutoFit/>
          </a:bodyPr>
          <a:lstStyle/>
          <a:p>
            <a:r>
              <a:rPr lang="sv-SE" sz="1600" dirty="0" smtClean="0"/>
              <a:t>Klicka på </a:t>
            </a:r>
            <a:r>
              <a:rPr lang="sv-SE" sz="1600" i="1" dirty="0" smtClean="0">
                <a:solidFill>
                  <a:srgbClr val="AB1739"/>
                </a:solidFill>
              </a:rPr>
              <a:t>Lager</a:t>
            </a:r>
            <a:endParaRPr lang="sv-SE" sz="1600" i="1" dirty="0">
              <a:solidFill>
                <a:srgbClr val="AB1739"/>
              </a:solidFill>
            </a:endParaRPr>
          </a:p>
        </p:txBody>
      </p:sp>
      <p:sp>
        <p:nvSpPr>
          <p:cNvPr id="27" name="Ellips 26"/>
          <p:cNvSpPr/>
          <p:nvPr/>
        </p:nvSpPr>
        <p:spPr>
          <a:xfrm>
            <a:off x="911309" y="2667352"/>
            <a:ext cx="302005" cy="302005"/>
          </a:xfrm>
          <a:prstGeom prst="ellipse">
            <a:avLst/>
          </a:prstGeom>
          <a:solidFill>
            <a:srgbClr val="A20A0A"/>
          </a:solidFill>
          <a:ln>
            <a:solidFill>
              <a:srgbClr val="A20A0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extruta 27"/>
          <p:cNvSpPr txBox="1"/>
          <p:nvPr/>
        </p:nvSpPr>
        <p:spPr>
          <a:xfrm>
            <a:off x="920545" y="2635543"/>
            <a:ext cx="302005" cy="369332"/>
          </a:xfrm>
          <a:prstGeom prst="rect">
            <a:avLst/>
          </a:prstGeom>
          <a:noFill/>
        </p:spPr>
        <p:txBody>
          <a:bodyPr wrap="square" rtlCol="0">
            <a:spAutoFit/>
          </a:bodyPr>
          <a:lstStyle/>
          <a:p>
            <a:r>
              <a:rPr lang="sv-SE" dirty="0" smtClean="0">
                <a:solidFill>
                  <a:schemeClr val="bg1"/>
                </a:solidFill>
              </a:rPr>
              <a:t>3</a:t>
            </a:r>
          </a:p>
        </p:txBody>
      </p:sp>
      <p:sp>
        <p:nvSpPr>
          <p:cNvPr id="29" name="textruta 28"/>
          <p:cNvSpPr txBox="1"/>
          <p:nvPr/>
        </p:nvSpPr>
        <p:spPr>
          <a:xfrm>
            <a:off x="1251414" y="2657827"/>
            <a:ext cx="2441895" cy="584775"/>
          </a:xfrm>
          <a:prstGeom prst="rect">
            <a:avLst/>
          </a:prstGeom>
          <a:noFill/>
        </p:spPr>
        <p:txBody>
          <a:bodyPr wrap="square" rtlCol="0">
            <a:spAutoFit/>
          </a:bodyPr>
          <a:lstStyle/>
          <a:p>
            <a:r>
              <a:rPr lang="sv-SE" sz="1600" dirty="0" smtClean="0"/>
              <a:t>Klicka på lagret för att öppna det</a:t>
            </a:r>
            <a:endParaRPr lang="sv-SE" sz="1600" dirty="0"/>
          </a:p>
        </p:txBody>
      </p:sp>
      <p:sp>
        <p:nvSpPr>
          <p:cNvPr id="39" name="textruta 38"/>
          <p:cNvSpPr txBox="1"/>
          <p:nvPr/>
        </p:nvSpPr>
        <p:spPr>
          <a:xfrm>
            <a:off x="1058375" y="4596055"/>
            <a:ext cx="2617768" cy="1815882"/>
          </a:xfrm>
          <a:prstGeom prst="rect">
            <a:avLst/>
          </a:prstGeom>
          <a:noFill/>
        </p:spPr>
        <p:txBody>
          <a:bodyPr wrap="square" rtlCol="0">
            <a:spAutoFit/>
          </a:bodyPr>
          <a:lstStyle/>
          <a:p>
            <a:r>
              <a:rPr lang="sv-SE" sz="1400" dirty="0">
                <a:solidFill>
                  <a:sysClr val="windowText" lastClr="000000"/>
                </a:solidFill>
              </a:rPr>
              <a:t>Här visas det kundnummer som du är kopplad till.</a:t>
            </a:r>
          </a:p>
          <a:p>
            <a:r>
              <a:rPr lang="sv-SE" sz="1400" dirty="0">
                <a:solidFill>
                  <a:sysClr val="windowText" lastClr="000000"/>
                </a:solidFill>
              </a:rPr>
              <a:t>Är du kopplad till fler än ett kundnummer kan du välja i listan vilket du vill arbeta mot</a:t>
            </a:r>
            <a:r>
              <a:rPr lang="sv-SE" sz="1400" dirty="0" smtClean="0">
                <a:solidFill>
                  <a:sysClr val="windowText" lastClr="000000"/>
                </a:solidFill>
              </a:rPr>
              <a:t>.</a:t>
            </a:r>
            <a:br>
              <a:rPr lang="sv-SE" sz="1400" dirty="0" smtClean="0">
                <a:solidFill>
                  <a:sysClr val="windowText" lastClr="000000"/>
                </a:solidFill>
              </a:rPr>
            </a:br>
            <a:r>
              <a:rPr lang="sv-SE" sz="1400" dirty="0" smtClean="0">
                <a:solidFill>
                  <a:sysClr val="windowText" lastClr="000000"/>
                </a:solidFill>
              </a:rPr>
              <a:t>I listan nedanför visas det/de lager som är kopplade till kundnumret som du har valt.</a:t>
            </a:r>
            <a:endParaRPr lang="sv-SE" sz="1400" dirty="0">
              <a:solidFill>
                <a:sysClr val="windowText" lastClr="000000"/>
              </a:solidFill>
            </a:endParaRPr>
          </a:p>
        </p:txBody>
      </p:sp>
      <p:sp>
        <p:nvSpPr>
          <p:cNvPr id="45" name="Rektangel 44"/>
          <p:cNvSpPr/>
          <p:nvPr/>
        </p:nvSpPr>
        <p:spPr>
          <a:xfrm>
            <a:off x="8956763" y="2157224"/>
            <a:ext cx="562063" cy="66460"/>
          </a:xfrm>
          <a:prstGeom prst="rect">
            <a:avLst/>
          </a:prstGeom>
          <a:solidFill>
            <a:srgbClr val="004973"/>
          </a:solidFill>
          <a:ln>
            <a:solidFill>
              <a:srgbClr val="0049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p:cNvSpPr/>
          <p:nvPr/>
        </p:nvSpPr>
        <p:spPr>
          <a:xfrm>
            <a:off x="4393152" y="2501173"/>
            <a:ext cx="511729" cy="7763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p:cNvSpPr/>
          <p:nvPr/>
        </p:nvSpPr>
        <p:spPr>
          <a:xfrm>
            <a:off x="4040814" y="5060313"/>
            <a:ext cx="604008" cy="45719"/>
          </a:xfrm>
          <a:prstGeom prst="rect">
            <a:avLst/>
          </a:prstGeom>
          <a:solidFill>
            <a:srgbClr val="FFFFFF"/>
          </a:solidFill>
          <a:ln>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1055688" y="4549596"/>
            <a:ext cx="2532243" cy="19088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Ellips 48"/>
          <p:cNvSpPr/>
          <p:nvPr/>
        </p:nvSpPr>
        <p:spPr>
          <a:xfrm>
            <a:off x="924002" y="4431625"/>
            <a:ext cx="268746" cy="268746"/>
          </a:xfrm>
          <a:prstGeom prst="ellipse">
            <a:avLst/>
          </a:prstGeom>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50" name="textruta 49"/>
          <p:cNvSpPr txBox="1"/>
          <p:nvPr/>
        </p:nvSpPr>
        <p:spPr>
          <a:xfrm>
            <a:off x="924002" y="4412109"/>
            <a:ext cx="268746" cy="307777"/>
          </a:xfrm>
          <a:prstGeom prst="rect">
            <a:avLst/>
          </a:prstGeom>
          <a:noFill/>
        </p:spPr>
        <p:txBody>
          <a:bodyPr wrap="square" rtlCol="0">
            <a:spAutoFit/>
          </a:bodyPr>
          <a:lstStyle/>
          <a:p>
            <a:pPr algn="ctr"/>
            <a:r>
              <a:rPr lang="sv-SE" sz="1400" dirty="0" smtClean="0">
                <a:solidFill>
                  <a:srgbClr val="C00000"/>
                </a:solidFill>
              </a:rPr>
              <a:t>!</a:t>
            </a:r>
          </a:p>
        </p:txBody>
      </p:sp>
      <p:sp>
        <p:nvSpPr>
          <p:cNvPr id="51" name="Ellips 50"/>
          <p:cNvSpPr/>
          <p:nvPr/>
        </p:nvSpPr>
        <p:spPr>
          <a:xfrm>
            <a:off x="7061347" y="3581872"/>
            <a:ext cx="268746" cy="268746"/>
          </a:xfrm>
          <a:prstGeom prst="ellipse">
            <a:avLst/>
          </a:prstGeom>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54" name="Rektangel 53"/>
          <p:cNvSpPr/>
          <p:nvPr/>
        </p:nvSpPr>
        <p:spPr>
          <a:xfrm>
            <a:off x="504000" y="810000"/>
            <a:ext cx="2127600" cy="360000"/>
          </a:xfrm>
          <a:prstGeom prst="rect">
            <a:avLst/>
          </a:prstGeom>
          <a:solidFill>
            <a:srgbClr val="FFAB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textruta 54"/>
          <p:cNvSpPr txBox="1"/>
          <p:nvPr/>
        </p:nvSpPr>
        <p:spPr>
          <a:xfrm>
            <a:off x="1224000" y="810000"/>
            <a:ext cx="1407860" cy="360000"/>
          </a:xfrm>
          <a:prstGeom prst="rect">
            <a:avLst/>
          </a:prstGeom>
          <a:noFill/>
        </p:spPr>
        <p:txBody>
          <a:bodyPr wrap="square" rtlCol="0">
            <a:spAutoFit/>
          </a:bodyPr>
          <a:lstStyle/>
          <a:p>
            <a:r>
              <a:rPr lang="sv-SE" dirty="0" smtClean="0"/>
              <a:t>Se lagersaldo</a:t>
            </a:r>
            <a:endParaRPr lang="sv-SE" dirty="0"/>
          </a:p>
        </p:txBody>
      </p:sp>
      <p:sp>
        <p:nvSpPr>
          <p:cNvPr id="52" name="textruta 51"/>
          <p:cNvSpPr txBox="1"/>
          <p:nvPr/>
        </p:nvSpPr>
        <p:spPr>
          <a:xfrm>
            <a:off x="7061347" y="3562356"/>
            <a:ext cx="268746" cy="307777"/>
          </a:xfrm>
          <a:prstGeom prst="rect">
            <a:avLst/>
          </a:prstGeom>
          <a:noFill/>
        </p:spPr>
        <p:txBody>
          <a:bodyPr wrap="square" rtlCol="0">
            <a:spAutoFit/>
          </a:bodyPr>
          <a:lstStyle/>
          <a:p>
            <a:pPr algn="ctr"/>
            <a:r>
              <a:rPr lang="sv-SE" sz="1400" dirty="0" smtClean="0">
                <a:solidFill>
                  <a:srgbClr val="C00000"/>
                </a:solidFill>
              </a:rPr>
              <a:t>!</a:t>
            </a:r>
          </a:p>
        </p:txBody>
      </p:sp>
      <p:sp>
        <p:nvSpPr>
          <p:cNvPr id="36" name="Rektangel 35"/>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37" name="textruta 36"/>
          <p:cNvSpPr txBox="1"/>
          <p:nvPr/>
        </p:nvSpPr>
        <p:spPr>
          <a:xfrm>
            <a:off x="1064397" y="1454334"/>
            <a:ext cx="8924335" cy="369332"/>
          </a:xfrm>
          <a:prstGeom prst="rect">
            <a:avLst/>
          </a:prstGeom>
          <a:noFill/>
        </p:spPr>
        <p:txBody>
          <a:bodyPr wrap="square" rtlCol="0">
            <a:spAutoFit/>
          </a:bodyPr>
          <a:lstStyle/>
          <a:p>
            <a:r>
              <a:rPr lang="sv-SE" dirty="0"/>
              <a:t>För att se vad som finns i ert buffertlager gör du såhär:</a:t>
            </a:r>
            <a:endParaRPr lang="sv-SE" dirty="0">
              <a:effectLst/>
            </a:endParaRPr>
          </a:p>
        </p:txBody>
      </p:sp>
      <p:sp>
        <p:nvSpPr>
          <p:cNvPr id="41"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38" name="Bildobjekt 37">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pic>
        <p:nvPicPr>
          <p:cNvPr id="42" name="Picture 4" descr="http://jkpportfolio01:8085/organisationens_ikoner/api/v1/asset/265688/preview">
            <a:hlinkClick r:id="" action="ppaction://hlinkshowjump?jump=previousslide"/>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43"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44" name="Picture 4" descr="http://jkpportfolio01:8085/organisationens_ikoner/api/v1/asset/265688/preview">
            <a:hlinkClick r:id="" action="ppaction://hlinkshowjump?jump=next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53" name="Picture 4" descr="http://jkpportfolio01:8085/organisationens_ikoner/api/v1/asset/265688/preview">
            <a:hlinkClick r:id="rId3" action="ppaction://hlinksldjump"/>
          </p:cNvPr>
          <p:cNvPicPr>
            <a:picLocks noChangeAspect="1" noChangeArrowheads="1"/>
          </p:cNvPicPr>
          <p:nvPr/>
        </p:nvPicPr>
        <p:blipFill rotWithShape="1">
          <a:blip r:embed="rId9"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40" name="textruta 39"/>
          <p:cNvSpPr txBox="1"/>
          <p:nvPr/>
        </p:nvSpPr>
        <p:spPr>
          <a:xfrm>
            <a:off x="10685641" y="6581001"/>
            <a:ext cx="1506359" cy="276999"/>
          </a:xfrm>
          <a:prstGeom prst="rect">
            <a:avLst/>
          </a:prstGeom>
          <a:noFill/>
        </p:spPr>
        <p:txBody>
          <a:bodyPr wrap="square" rtlCol="0">
            <a:spAutoFit/>
          </a:bodyPr>
          <a:lstStyle/>
          <a:p>
            <a:r>
              <a:rPr lang="sv-SE" sz="1200" dirty="0" smtClean="0"/>
              <a:t>Se lagersaldo sid. 1/8</a:t>
            </a:r>
          </a:p>
        </p:txBody>
      </p:sp>
      <p:sp>
        <p:nvSpPr>
          <p:cNvPr id="56" name="Rektangel 55"/>
          <p:cNvSpPr/>
          <p:nvPr/>
        </p:nvSpPr>
        <p:spPr>
          <a:xfrm>
            <a:off x="3897131" y="4845696"/>
            <a:ext cx="7592805" cy="347979"/>
          </a:xfrm>
          <a:prstGeom prst="rect">
            <a:avLst/>
          </a:prstGeom>
          <a:noFill/>
          <a:ln w="19050">
            <a:solidFill>
              <a:srgbClr val="AB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Ellips 29"/>
          <p:cNvSpPr/>
          <p:nvPr/>
        </p:nvSpPr>
        <p:spPr>
          <a:xfrm>
            <a:off x="3738810" y="4694694"/>
            <a:ext cx="302004" cy="302004"/>
          </a:xfrm>
          <a:prstGeom prst="ellipse">
            <a:avLst/>
          </a:prstGeom>
          <a:solidFill>
            <a:srgbClr val="A20A0A"/>
          </a:solidFill>
          <a:ln>
            <a:solidFill>
              <a:srgbClr val="A20A0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textruta 30"/>
          <p:cNvSpPr txBox="1"/>
          <p:nvPr/>
        </p:nvSpPr>
        <p:spPr>
          <a:xfrm>
            <a:off x="3748046" y="4662885"/>
            <a:ext cx="302004" cy="369332"/>
          </a:xfrm>
          <a:prstGeom prst="rect">
            <a:avLst/>
          </a:prstGeom>
          <a:noFill/>
        </p:spPr>
        <p:txBody>
          <a:bodyPr wrap="square" rtlCol="0">
            <a:spAutoFit/>
          </a:bodyPr>
          <a:lstStyle/>
          <a:p>
            <a:r>
              <a:rPr lang="sv-SE" dirty="0" smtClean="0">
                <a:solidFill>
                  <a:schemeClr val="bg1"/>
                </a:solidFill>
              </a:rPr>
              <a:t>3</a:t>
            </a:r>
          </a:p>
        </p:txBody>
      </p:sp>
      <p:sp>
        <p:nvSpPr>
          <p:cNvPr id="57" name="Rektangel 56"/>
          <p:cNvSpPr/>
          <p:nvPr/>
        </p:nvSpPr>
        <p:spPr>
          <a:xfrm>
            <a:off x="4391902" y="2238054"/>
            <a:ext cx="547710" cy="347979"/>
          </a:xfrm>
          <a:prstGeom prst="rect">
            <a:avLst/>
          </a:prstGeom>
          <a:noFill/>
          <a:ln w="19050">
            <a:solidFill>
              <a:srgbClr val="AB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p:cNvSpPr/>
          <p:nvPr/>
        </p:nvSpPr>
        <p:spPr>
          <a:xfrm>
            <a:off x="8828473" y="1864246"/>
            <a:ext cx="809275" cy="433196"/>
          </a:xfrm>
          <a:prstGeom prst="rect">
            <a:avLst/>
          </a:prstGeom>
          <a:noFill/>
          <a:ln w="19050">
            <a:solidFill>
              <a:srgbClr val="AB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p:cNvSpPr/>
          <p:nvPr/>
        </p:nvSpPr>
        <p:spPr>
          <a:xfrm>
            <a:off x="9470011" y="1715129"/>
            <a:ext cx="302004" cy="302004"/>
          </a:xfrm>
          <a:prstGeom prst="ellipse">
            <a:avLst/>
          </a:prstGeom>
          <a:solidFill>
            <a:srgbClr val="A20A0A"/>
          </a:solidFill>
          <a:ln>
            <a:solidFill>
              <a:srgbClr val="A20A0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p:cNvSpPr txBox="1"/>
          <p:nvPr/>
        </p:nvSpPr>
        <p:spPr>
          <a:xfrm>
            <a:off x="9479247" y="1683320"/>
            <a:ext cx="302004" cy="369332"/>
          </a:xfrm>
          <a:prstGeom prst="rect">
            <a:avLst/>
          </a:prstGeom>
          <a:noFill/>
        </p:spPr>
        <p:txBody>
          <a:bodyPr wrap="square" rtlCol="0">
            <a:spAutoFit/>
          </a:bodyPr>
          <a:lstStyle/>
          <a:p>
            <a:r>
              <a:rPr lang="sv-SE" dirty="0" smtClean="0">
                <a:solidFill>
                  <a:schemeClr val="bg1"/>
                </a:solidFill>
              </a:rPr>
              <a:t>1</a:t>
            </a:r>
            <a:endParaRPr lang="sv-SE" dirty="0">
              <a:solidFill>
                <a:schemeClr val="bg1"/>
              </a:solidFill>
            </a:endParaRPr>
          </a:p>
        </p:txBody>
      </p:sp>
      <p:sp>
        <p:nvSpPr>
          <p:cNvPr id="20" name="Ellips 19"/>
          <p:cNvSpPr/>
          <p:nvPr/>
        </p:nvSpPr>
        <p:spPr>
          <a:xfrm>
            <a:off x="4772055" y="2083164"/>
            <a:ext cx="302004" cy="302004"/>
          </a:xfrm>
          <a:prstGeom prst="ellipse">
            <a:avLst/>
          </a:prstGeom>
          <a:solidFill>
            <a:srgbClr val="A20A0A"/>
          </a:solidFill>
          <a:ln>
            <a:solidFill>
              <a:srgbClr val="A20A0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textruta 20"/>
          <p:cNvSpPr txBox="1"/>
          <p:nvPr/>
        </p:nvSpPr>
        <p:spPr>
          <a:xfrm>
            <a:off x="4781291" y="2051355"/>
            <a:ext cx="302004" cy="369332"/>
          </a:xfrm>
          <a:prstGeom prst="rect">
            <a:avLst/>
          </a:prstGeom>
          <a:noFill/>
        </p:spPr>
        <p:txBody>
          <a:bodyPr wrap="square" rtlCol="0">
            <a:spAutoFit/>
          </a:bodyPr>
          <a:lstStyle/>
          <a:p>
            <a:r>
              <a:rPr lang="sv-SE" dirty="0">
                <a:solidFill>
                  <a:schemeClr val="bg1"/>
                </a:solidFill>
              </a:rPr>
              <a:t>2</a:t>
            </a:r>
          </a:p>
        </p:txBody>
      </p:sp>
    </p:spTree>
    <p:extLst>
      <p:ext uri="{BB962C8B-B14F-4D97-AF65-F5344CB8AC3E}">
        <p14:creationId xmlns:p14="http://schemas.microsoft.com/office/powerpoint/2010/main" val="1800382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500"/>
                                        <p:tgtEl>
                                          <p:spTgt spid="5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500"/>
                                        <p:tgtEl>
                                          <p:spTgt spid="5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500"/>
                                        <p:tgtEl>
                                          <p:spTgt spid="5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fade">
                                      <p:cBhvr>
                                        <p:cTn id="88" dur="500"/>
                                        <p:tgtEl>
                                          <p:spTgt spid="5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p:bldP spid="9" grpId="0"/>
      <p:bldP spid="26" grpId="0"/>
      <p:bldP spid="27" grpId="0" animBg="1"/>
      <p:bldP spid="28" grpId="0"/>
      <p:bldP spid="29" grpId="0"/>
      <p:bldP spid="39" grpId="0"/>
      <p:bldP spid="45" grpId="0" animBg="1"/>
      <p:bldP spid="46" grpId="0" animBg="1"/>
      <p:bldP spid="47" grpId="0" animBg="1"/>
      <p:bldP spid="48" grpId="0" animBg="1"/>
      <p:bldP spid="49" grpId="0" animBg="1"/>
      <p:bldP spid="50" grpId="0"/>
      <p:bldP spid="51" grpId="0" animBg="1"/>
      <p:bldP spid="52" grpId="0"/>
      <p:bldP spid="37" grpId="0"/>
      <p:bldP spid="56" grpId="0" animBg="1"/>
      <p:bldP spid="30" grpId="0" animBg="1"/>
      <p:bldP spid="31" grpId="0"/>
      <p:bldP spid="57" grpId="0" animBg="1"/>
      <p:bldP spid="58" grpId="0" animBg="1"/>
      <p:bldP spid="7" grpId="0" animBg="1"/>
      <p:bldP spid="8" grpId="0"/>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ktangel 26"/>
          <p:cNvSpPr/>
          <p:nvPr/>
        </p:nvSpPr>
        <p:spPr>
          <a:xfrm>
            <a:off x="0" y="800667"/>
            <a:ext cx="503339" cy="6057333"/>
          </a:xfrm>
          <a:prstGeom prst="rect">
            <a:avLst/>
          </a:prstGeom>
          <a:solidFill>
            <a:srgbClr val="FFAB4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p:cNvSpPr/>
          <p:nvPr/>
        </p:nvSpPr>
        <p:spPr>
          <a:xfrm>
            <a:off x="504000" y="810000"/>
            <a:ext cx="2127600" cy="360000"/>
          </a:xfrm>
          <a:prstGeom prst="rect">
            <a:avLst/>
          </a:prstGeom>
          <a:solidFill>
            <a:srgbClr val="FFAB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1224000" y="810000"/>
            <a:ext cx="1407860" cy="360000"/>
          </a:xfrm>
          <a:prstGeom prst="rect">
            <a:avLst/>
          </a:prstGeom>
          <a:noFill/>
        </p:spPr>
        <p:txBody>
          <a:bodyPr wrap="square" rtlCol="0">
            <a:spAutoFit/>
          </a:bodyPr>
          <a:lstStyle/>
          <a:p>
            <a:r>
              <a:rPr lang="sv-SE" dirty="0" smtClean="0"/>
              <a:t>Se lagersaldo</a:t>
            </a:r>
            <a:endParaRPr lang="sv-SE" dirty="0"/>
          </a:p>
        </p:txBody>
      </p:sp>
      <p:pic>
        <p:nvPicPr>
          <p:cNvPr id="32" name="Bildobjekt 31"/>
          <p:cNvPicPr>
            <a:picLocks noChangeAspect="1"/>
          </p:cNvPicPr>
          <p:nvPr/>
        </p:nvPicPr>
        <p:blipFill>
          <a:blip r:embed="rId2"/>
          <a:stretch>
            <a:fillRect/>
          </a:stretch>
        </p:blipFill>
        <p:spPr>
          <a:xfrm>
            <a:off x="3874346" y="1889898"/>
            <a:ext cx="7617600" cy="3629699"/>
          </a:xfrm>
          <a:prstGeom prst="rect">
            <a:avLst/>
          </a:prstGeom>
          <a:ln>
            <a:solidFill>
              <a:schemeClr val="tx1">
                <a:lumMod val="50000"/>
                <a:lumOff val="50000"/>
              </a:schemeClr>
            </a:solidFill>
          </a:ln>
        </p:spPr>
      </p:pic>
      <p:sp>
        <p:nvSpPr>
          <p:cNvPr id="9" name="textruta 8"/>
          <p:cNvSpPr txBox="1"/>
          <p:nvPr/>
        </p:nvSpPr>
        <p:spPr>
          <a:xfrm>
            <a:off x="1064398" y="1893535"/>
            <a:ext cx="2799577" cy="1077218"/>
          </a:xfrm>
          <a:prstGeom prst="rect">
            <a:avLst/>
          </a:prstGeom>
          <a:noFill/>
        </p:spPr>
        <p:txBody>
          <a:bodyPr wrap="square" rtlCol="0">
            <a:spAutoFit/>
          </a:bodyPr>
          <a:lstStyle/>
          <a:p>
            <a:r>
              <a:rPr lang="sv-SE" sz="1600" dirty="0" smtClean="0"/>
              <a:t>Vill du se alla artiklar som finns i saldo på lagret just nu kan du klicka </a:t>
            </a:r>
            <a:r>
              <a:rPr lang="sv-SE" sz="1600" dirty="0"/>
              <a:t>på       </a:t>
            </a:r>
            <a:r>
              <a:rPr lang="sv-SE" sz="1600" dirty="0" smtClean="0"/>
              <a:t>  bredvid sökfältet utan att skriva något.</a:t>
            </a:r>
            <a:endParaRPr lang="sv-SE" sz="1600" dirty="0"/>
          </a:p>
        </p:txBody>
      </p:sp>
      <p:pic>
        <p:nvPicPr>
          <p:cNvPr id="5" name="Bildobjekt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4902" y1="31034" x2="54902" y2="31034"/>
                        <a14:foregroundMark x1="52941" y1="75862" x2="52941" y2="75862"/>
                        <a14:backgroundMark x1="82353" y1="18966" x2="70588" y2="8621"/>
                        <a14:backgroundMark x1="96078" y1="34483" x2="96078" y2="34483"/>
                        <a14:backgroundMark x1="96078" y1="74138" x2="96078" y2="74138"/>
                      </a14:backgroundRemoval>
                    </a14:imgEffect>
                  </a14:imgLayer>
                </a14:imgProps>
              </a:ext>
            </a:extLst>
          </a:blip>
          <a:stretch>
            <a:fillRect/>
          </a:stretch>
        </p:blipFill>
        <p:spPr>
          <a:xfrm>
            <a:off x="1925501" y="2372536"/>
            <a:ext cx="299225" cy="340295"/>
          </a:xfrm>
          <a:prstGeom prst="rect">
            <a:avLst/>
          </a:prstGeom>
        </p:spPr>
      </p:pic>
      <p:sp>
        <p:nvSpPr>
          <p:cNvPr id="16" name="Rektangel 15"/>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 name="Rektangel 1"/>
          <p:cNvSpPr/>
          <p:nvPr/>
        </p:nvSpPr>
        <p:spPr>
          <a:xfrm>
            <a:off x="5947954" y="4754880"/>
            <a:ext cx="505097" cy="531223"/>
          </a:xfrm>
          <a:prstGeom prst="rect">
            <a:avLst/>
          </a:prstGeom>
          <a:noFill/>
          <a:ln w="19050">
            <a:solidFill>
              <a:srgbClr val="AB173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17" name="textruta 16"/>
          <p:cNvSpPr txBox="1"/>
          <p:nvPr/>
        </p:nvSpPr>
        <p:spPr>
          <a:xfrm>
            <a:off x="1064397" y="1454334"/>
            <a:ext cx="8924335" cy="369332"/>
          </a:xfrm>
          <a:prstGeom prst="rect">
            <a:avLst/>
          </a:prstGeom>
          <a:noFill/>
        </p:spPr>
        <p:txBody>
          <a:bodyPr wrap="square" rtlCol="0">
            <a:spAutoFit/>
          </a:bodyPr>
          <a:lstStyle/>
          <a:p>
            <a:r>
              <a:rPr lang="sv-SE" dirty="0"/>
              <a:t>När du har klickat på ett </a:t>
            </a:r>
            <a:r>
              <a:rPr lang="sv-SE" dirty="0" smtClean="0"/>
              <a:t>lager </a:t>
            </a:r>
            <a:r>
              <a:rPr lang="sv-SE" dirty="0"/>
              <a:t>öppnas lageröversikten i en ny flik</a:t>
            </a:r>
            <a:r>
              <a:rPr lang="sv-SE" dirty="0" smtClean="0"/>
              <a:t>.</a:t>
            </a:r>
            <a:endParaRPr lang="sv-SE" dirty="0"/>
          </a:p>
        </p:txBody>
      </p:sp>
      <p:sp>
        <p:nvSpPr>
          <p:cNvPr id="19"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20" name="Bildobjekt 1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pic>
        <p:nvPicPr>
          <p:cNvPr id="21"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2" name="Hem 8">
            <a:hlinkClick r:id="rId5"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3" name="Picture 4" descr="http://jkpportfolio01:8085/organisationens_ikoner/api/v1/asset/265688/preview">
            <a:hlinkClick r:id="" action="ppaction://hlinkshowjump?jump=nextslide"/>
          </p:cNvPr>
          <p:cNvPicPr>
            <a:picLocks noChangeAspect="1" noChangeArrowheads="1"/>
          </p:cNvPicPr>
          <p:nvPr/>
        </p:nvPicPr>
        <p:blipFill rotWithShape="1">
          <a:blip r:embed="rId9"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10">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4" name="Picture 4" descr="http://jkpportfolio01:8085/organisationens_ikoner/api/v1/asset/265688/preview">
            <a:hlinkClick r:id="rId5" action="ppaction://hlinksldjump"/>
          </p:cNvPr>
          <p:cNvPicPr>
            <a:picLocks noChangeAspect="1" noChangeArrowheads="1"/>
          </p:cNvPicPr>
          <p:nvPr/>
        </p:nvPicPr>
        <p:blipFill rotWithShape="1">
          <a:blip r:embed="rId11"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18" name="textruta 17"/>
          <p:cNvSpPr txBox="1"/>
          <p:nvPr/>
        </p:nvSpPr>
        <p:spPr>
          <a:xfrm>
            <a:off x="10685641" y="6582279"/>
            <a:ext cx="1506359" cy="276999"/>
          </a:xfrm>
          <a:prstGeom prst="rect">
            <a:avLst/>
          </a:prstGeom>
          <a:noFill/>
        </p:spPr>
        <p:txBody>
          <a:bodyPr wrap="square" rtlCol="0">
            <a:spAutoFit/>
          </a:bodyPr>
          <a:lstStyle/>
          <a:p>
            <a:r>
              <a:rPr lang="sv-SE" sz="1200" dirty="0" smtClean="0"/>
              <a:t>Se lagersaldo sid. 2/8</a:t>
            </a:r>
          </a:p>
        </p:txBody>
      </p:sp>
    </p:spTree>
    <p:extLst>
      <p:ext uri="{BB962C8B-B14F-4D97-AF65-F5344CB8AC3E}">
        <p14:creationId xmlns:p14="http://schemas.microsoft.com/office/powerpoint/2010/main" val="32499039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ktangel 33"/>
          <p:cNvSpPr/>
          <p:nvPr/>
        </p:nvSpPr>
        <p:spPr>
          <a:xfrm>
            <a:off x="0" y="800667"/>
            <a:ext cx="503339" cy="6057333"/>
          </a:xfrm>
          <a:prstGeom prst="rect">
            <a:avLst/>
          </a:prstGeom>
          <a:solidFill>
            <a:srgbClr val="FFAB4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2" name="Bildobjekt 31"/>
          <p:cNvPicPr>
            <a:picLocks noChangeAspect="1"/>
          </p:cNvPicPr>
          <p:nvPr/>
        </p:nvPicPr>
        <p:blipFill>
          <a:blip r:embed="rId2"/>
          <a:stretch>
            <a:fillRect/>
          </a:stretch>
        </p:blipFill>
        <p:spPr>
          <a:xfrm>
            <a:off x="3872076" y="1889898"/>
            <a:ext cx="7617600" cy="3629409"/>
          </a:xfrm>
          <a:prstGeom prst="rect">
            <a:avLst/>
          </a:prstGeom>
          <a:ln>
            <a:solidFill>
              <a:schemeClr val="tx1">
                <a:lumMod val="50000"/>
                <a:lumOff val="50000"/>
              </a:schemeClr>
            </a:solidFill>
          </a:ln>
        </p:spPr>
      </p:pic>
      <p:sp>
        <p:nvSpPr>
          <p:cNvPr id="3" name="Platshållare för innehåll 2"/>
          <p:cNvSpPr>
            <a:spLocks noGrp="1"/>
          </p:cNvSpPr>
          <p:nvPr>
            <p:ph idx="1"/>
          </p:nvPr>
        </p:nvSpPr>
        <p:spPr>
          <a:xfrm>
            <a:off x="838200" y="1639761"/>
            <a:ext cx="5973661" cy="362391"/>
          </a:xfrm>
        </p:spPr>
        <p:txBody>
          <a:bodyPr>
            <a:normAutofit fontScale="55000" lnSpcReduction="20000"/>
          </a:bodyPr>
          <a:lstStyle/>
          <a:p>
            <a:pPr marL="0" indent="0">
              <a:buNone/>
            </a:pPr>
            <a:r>
              <a:rPr lang="sv-SE" sz="2200" dirty="0" smtClean="0"/>
              <a:t/>
            </a:r>
            <a:br>
              <a:rPr lang="sv-SE" sz="2200" dirty="0" smtClean="0"/>
            </a:br>
            <a:endParaRPr lang="sv-SE" sz="2400" dirty="0"/>
          </a:p>
        </p:txBody>
      </p:sp>
      <p:sp>
        <p:nvSpPr>
          <p:cNvPr id="31" name="Rektangel 30"/>
          <p:cNvSpPr/>
          <p:nvPr/>
        </p:nvSpPr>
        <p:spPr>
          <a:xfrm>
            <a:off x="504000" y="810000"/>
            <a:ext cx="2127600" cy="360000"/>
          </a:xfrm>
          <a:prstGeom prst="rect">
            <a:avLst/>
          </a:prstGeom>
          <a:solidFill>
            <a:srgbClr val="FFAB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textruta 32"/>
          <p:cNvSpPr txBox="1"/>
          <p:nvPr/>
        </p:nvSpPr>
        <p:spPr>
          <a:xfrm>
            <a:off x="1224000" y="810000"/>
            <a:ext cx="1407860" cy="360000"/>
          </a:xfrm>
          <a:prstGeom prst="rect">
            <a:avLst/>
          </a:prstGeom>
          <a:noFill/>
        </p:spPr>
        <p:txBody>
          <a:bodyPr wrap="square" rtlCol="0">
            <a:spAutoFit/>
          </a:bodyPr>
          <a:lstStyle/>
          <a:p>
            <a:r>
              <a:rPr lang="sv-SE" dirty="0" smtClean="0"/>
              <a:t>Se lagersaldo</a:t>
            </a:r>
            <a:endParaRPr lang="sv-SE" dirty="0"/>
          </a:p>
        </p:txBody>
      </p:sp>
      <p:sp>
        <p:nvSpPr>
          <p:cNvPr id="9" name="textruta 8"/>
          <p:cNvSpPr txBox="1"/>
          <p:nvPr/>
        </p:nvSpPr>
        <p:spPr>
          <a:xfrm>
            <a:off x="1066390" y="1889897"/>
            <a:ext cx="2802622" cy="1569660"/>
          </a:xfrm>
          <a:prstGeom prst="rect">
            <a:avLst/>
          </a:prstGeom>
          <a:noFill/>
        </p:spPr>
        <p:txBody>
          <a:bodyPr wrap="square" rtlCol="0">
            <a:spAutoFit/>
          </a:bodyPr>
          <a:lstStyle/>
          <a:p>
            <a:r>
              <a:rPr lang="sv-SE" sz="1600" dirty="0" smtClean="0"/>
              <a:t>Du kan söka på t.ex. benämning, artikelnummer, leverantörens artikelnummer och produkt.</a:t>
            </a:r>
          </a:p>
          <a:p>
            <a:endParaRPr lang="sv-SE" sz="1600" dirty="0"/>
          </a:p>
          <a:p>
            <a:endParaRPr lang="sv-SE" sz="1600" dirty="0" smtClean="0"/>
          </a:p>
        </p:txBody>
      </p:sp>
      <p:sp>
        <p:nvSpPr>
          <p:cNvPr id="18" name="Rektangel 17"/>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 name="textruta 1"/>
          <p:cNvSpPr txBox="1"/>
          <p:nvPr/>
        </p:nvSpPr>
        <p:spPr>
          <a:xfrm>
            <a:off x="1064397" y="1454334"/>
            <a:ext cx="8924335" cy="646331"/>
          </a:xfrm>
          <a:prstGeom prst="rect">
            <a:avLst/>
          </a:prstGeom>
          <a:noFill/>
        </p:spPr>
        <p:txBody>
          <a:bodyPr wrap="square" rtlCol="0">
            <a:spAutoFit/>
          </a:bodyPr>
          <a:lstStyle/>
          <a:p>
            <a:r>
              <a:rPr lang="sv-SE" dirty="0"/>
              <a:t>Det går också att söka efter artiklar som finns i lager.</a:t>
            </a:r>
          </a:p>
          <a:p>
            <a:endParaRPr lang="sv-SE" dirty="0"/>
          </a:p>
        </p:txBody>
      </p:sp>
      <p:sp>
        <p:nvSpPr>
          <p:cNvPr id="19" name="Rektangel 18"/>
          <p:cNvSpPr/>
          <p:nvPr/>
        </p:nvSpPr>
        <p:spPr>
          <a:xfrm>
            <a:off x="3872684" y="1890000"/>
            <a:ext cx="7617600" cy="2912148"/>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1" name="Rektangel 20"/>
          <p:cNvSpPr/>
          <p:nvPr/>
        </p:nvSpPr>
        <p:spPr>
          <a:xfrm>
            <a:off x="3872685" y="4798421"/>
            <a:ext cx="211635" cy="513777"/>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2" name="Rektangel 21"/>
          <p:cNvSpPr/>
          <p:nvPr/>
        </p:nvSpPr>
        <p:spPr>
          <a:xfrm>
            <a:off x="6453051" y="4798422"/>
            <a:ext cx="5043623" cy="513776"/>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3" name="Rektangel 22"/>
          <p:cNvSpPr/>
          <p:nvPr/>
        </p:nvSpPr>
        <p:spPr>
          <a:xfrm>
            <a:off x="3872685" y="5312229"/>
            <a:ext cx="7623990" cy="210381"/>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4"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25" name="Bildobjekt 2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pic>
        <p:nvPicPr>
          <p:cNvPr id="26" name="Picture 4" descr="http://jkpportfolio01:8085/organisationens_ikoner/api/v1/asset/265688/preview">
            <a:hlinkClick r:id="" action="ppaction://hlinkshowjump?jump=previousslide"/>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7"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8" name="Picture 4" descr="http://jkpportfolio01:8085/organisationens_ikoner/api/v1/asset/265688/preview">
            <a:hlinkClick r:id="" action="ppaction://hlinkshowjump?jump=next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9" name="Picture 4" descr="http://jkpportfolio01:8085/organisationens_ikoner/api/v1/asset/265688/preview">
            <a:hlinkClick r:id="rId3" action="ppaction://hlinksldjump"/>
          </p:cNvPr>
          <p:cNvPicPr>
            <a:picLocks noChangeAspect="1" noChangeArrowheads="1"/>
          </p:cNvPicPr>
          <p:nvPr/>
        </p:nvPicPr>
        <p:blipFill rotWithShape="1">
          <a:blip r:embed="rId9"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30" name="textruta 29"/>
          <p:cNvSpPr txBox="1"/>
          <p:nvPr/>
        </p:nvSpPr>
        <p:spPr>
          <a:xfrm>
            <a:off x="10685641" y="6581001"/>
            <a:ext cx="1506359" cy="276999"/>
          </a:xfrm>
          <a:prstGeom prst="rect">
            <a:avLst/>
          </a:prstGeom>
          <a:noFill/>
        </p:spPr>
        <p:txBody>
          <a:bodyPr wrap="square" rtlCol="0">
            <a:spAutoFit/>
          </a:bodyPr>
          <a:lstStyle/>
          <a:p>
            <a:r>
              <a:rPr lang="sv-SE" sz="1200" dirty="0" smtClean="0"/>
              <a:t>Se lagersaldo sid. 3/8</a:t>
            </a:r>
          </a:p>
        </p:txBody>
      </p:sp>
    </p:spTree>
    <p:extLst>
      <p:ext uri="{BB962C8B-B14F-4D97-AF65-F5344CB8AC3E}">
        <p14:creationId xmlns:p14="http://schemas.microsoft.com/office/powerpoint/2010/main" val="16588334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ktangel 32"/>
          <p:cNvSpPr/>
          <p:nvPr/>
        </p:nvSpPr>
        <p:spPr>
          <a:xfrm>
            <a:off x="0" y="800667"/>
            <a:ext cx="503339" cy="6057333"/>
          </a:xfrm>
          <a:prstGeom prst="rect">
            <a:avLst/>
          </a:prstGeom>
          <a:solidFill>
            <a:srgbClr val="FFAB4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2" name="Bildobjekt 31"/>
          <p:cNvPicPr>
            <a:picLocks noChangeAspect="1"/>
          </p:cNvPicPr>
          <p:nvPr/>
        </p:nvPicPr>
        <p:blipFill>
          <a:blip r:embed="rId2"/>
          <a:stretch>
            <a:fillRect/>
          </a:stretch>
        </p:blipFill>
        <p:spPr>
          <a:xfrm>
            <a:off x="3872076" y="1889898"/>
            <a:ext cx="7617600" cy="3629409"/>
          </a:xfrm>
          <a:prstGeom prst="rect">
            <a:avLst/>
          </a:prstGeom>
          <a:ln>
            <a:solidFill>
              <a:schemeClr val="tx1">
                <a:lumMod val="50000"/>
                <a:lumOff val="50000"/>
              </a:schemeClr>
            </a:solidFill>
          </a:ln>
        </p:spPr>
      </p:pic>
      <p:sp>
        <p:nvSpPr>
          <p:cNvPr id="3" name="Platshållare för innehåll 2"/>
          <p:cNvSpPr>
            <a:spLocks noGrp="1"/>
          </p:cNvSpPr>
          <p:nvPr>
            <p:ph idx="1"/>
          </p:nvPr>
        </p:nvSpPr>
        <p:spPr>
          <a:xfrm>
            <a:off x="838200" y="1639761"/>
            <a:ext cx="5973661" cy="362391"/>
          </a:xfrm>
        </p:spPr>
        <p:txBody>
          <a:bodyPr>
            <a:normAutofit fontScale="55000" lnSpcReduction="20000"/>
          </a:bodyPr>
          <a:lstStyle/>
          <a:p>
            <a:pPr marL="0" indent="0">
              <a:buNone/>
            </a:pPr>
            <a:r>
              <a:rPr lang="sv-SE" sz="2200" dirty="0" smtClean="0"/>
              <a:t/>
            </a:r>
            <a:br>
              <a:rPr lang="sv-SE" sz="2200" dirty="0" smtClean="0"/>
            </a:br>
            <a:endParaRPr lang="sv-SE" sz="2400" dirty="0"/>
          </a:p>
        </p:txBody>
      </p:sp>
      <p:sp>
        <p:nvSpPr>
          <p:cNvPr id="9" name="textruta 8"/>
          <p:cNvSpPr txBox="1"/>
          <p:nvPr/>
        </p:nvSpPr>
        <p:spPr>
          <a:xfrm>
            <a:off x="1066390" y="1889897"/>
            <a:ext cx="2802622" cy="2800767"/>
          </a:xfrm>
          <a:prstGeom prst="rect">
            <a:avLst/>
          </a:prstGeom>
          <a:noFill/>
        </p:spPr>
        <p:txBody>
          <a:bodyPr wrap="square" rtlCol="0">
            <a:spAutoFit/>
          </a:bodyPr>
          <a:lstStyle/>
          <a:p>
            <a:r>
              <a:rPr lang="sv-SE" sz="1600" dirty="0" smtClean="0"/>
              <a:t>I filtret ”Artikeltyp” kan du välja om du vill se alla artikeltyper, bara huvudhjälpmedel eller bara komponenter och reservdelar</a:t>
            </a:r>
          </a:p>
          <a:p>
            <a:endParaRPr lang="sv-SE" sz="1600" dirty="0"/>
          </a:p>
          <a:p>
            <a:r>
              <a:rPr lang="sv-SE" sz="1600" dirty="0" smtClean="0"/>
              <a:t>I filtret ”Lagersaldo” kan du välja om du även vill inkludera de artiklar som för tillfället inte har lagersaldo, men som funnits på lagret tidigare.</a:t>
            </a:r>
            <a:endParaRPr lang="sv-SE" sz="1400" dirty="0" smtClean="0"/>
          </a:p>
        </p:txBody>
      </p:sp>
      <p:sp>
        <p:nvSpPr>
          <p:cNvPr id="30" name="Rektangel 29"/>
          <p:cNvSpPr/>
          <p:nvPr/>
        </p:nvSpPr>
        <p:spPr>
          <a:xfrm>
            <a:off x="504000" y="810000"/>
            <a:ext cx="2127600" cy="360000"/>
          </a:xfrm>
          <a:prstGeom prst="rect">
            <a:avLst/>
          </a:prstGeom>
          <a:solidFill>
            <a:srgbClr val="FFAB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textruta 30"/>
          <p:cNvSpPr txBox="1"/>
          <p:nvPr/>
        </p:nvSpPr>
        <p:spPr>
          <a:xfrm>
            <a:off x="1224000" y="810000"/>
            <a:ext cx="1407860" cy="360000"/>
          </a:xfrm>
          <a:prstGeom prst="rect">
            <a:avLst/>
          </a:prstGeom>
          <a:noFill/>
        </p:spPr>
        <p:txBody>
          <a:bodyPr wrap="square" rtlCol="0">
            <a:spAutoFit/>
          </a:bodyPr>
          <a:lstStyle/>
          <a:p>
            <a:r>
              <a:rPr lang="sv-SE" dirty="0" smtClean="0"/>
              <a:t>Se lagersaldo</a:t>
            </a:r>
            <a:endParaRPr lang="sv-SE" dirty="0"/>
          </a:p>
        </p:txBody>
      </p:sp>
      <p:sp>
        <p:nvSpPr>
          <p:cNvPr id="18" name="Rektangel 17"/>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 name="textruta 1"/>
          <p:cNvSpPr txBox="1"/>
          <p:nvPr/>
        </p:nvSpPr>
        <p:spPr>
          <a:xfrm>
            <a:off x="1064397" y="1454334"/>
            <a:ext cx="8924335" cy="369332"/>
          </a:xfrm>
          <a:prstGeom prst="rect">
            <a:avLst/>
          </a:prstGeom>
          <a:noFill/>
        </p:spPr>
        <p:txBody>
          <a:bodyPr wrap="square" rtlCol="0">
            <a:spAutoFit/>
          </a:bodyPr>
          <a:lstStyle/>
          <a:p>
            <a:r>
              <a:rPr lang="sv-SE" dirty="0"/>
              <a:t>Använd sökfiltren för att specificera din sökning ytterligare.</a:t>
            </a:r>
          </a:p>
        </p:txBody>
      </p:sp>
      <p:sp>
        <p:nvSpPr>
          <p:cNvPr id="19" name="Rektangel 18"/>
          <p:cNvSpPr/>
          <p:nvPr/>
        </p:nvSpPr>
        <p:spPr>
          <a:xfrm>
            <a:off x="3872684" y="1890000"/>
            <a:ext cx="7616992" cy="2911916"/>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0" name="Rektangel 19"/>
          <p:cNvSpPr/>
          <p:nvPr/>
        </p:nvSpPr>
        <p:spPr>
          <a:xfrm>
            <a:off x="3872685" y="5312229"/>
            <a:ext cx="7616991" cy="210381"/>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1" name="Rektangel 20"/>
          <p:cNvSpPr/>
          <p:nvPr/>
        </p:nvSpPr>
        <p:spPr>
          <a:xfrm>
            <a:off x="3872685" y="4798421"/>
            <a:ext cx="2798081" cy="513808"/>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2" name="Rektangel 21"/>
          <p:cNvSpPr/>
          <p:nvPr/>
        </p:nvSpPr>
        <p:spPr>
          <a:xfrm>
            <a:off x="10116890" y="4798421"/>
            <a:ext cx="1372786" cy="513777"/>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4"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25" name="Bildobjekt 2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pic>
        <p:nvPicPr>
          <p:cNvPr id="26" name="Picture 4" descr="http://jkpportfolio01:8085/organisationens_ikoner/api/v1/asset/265688/preview">
            <a:hlinkClick r:id="" action="ppaction://hlinkshowjump?jump=previousslide"/>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7"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8" name="Picture 4" descr="http://jkpportfolio01:8085/organisationens_ikoner/api/v1/asset/265688/preview">
            <a:hlinkClick r:id="" action="ppaction://hlinkshowjump?jump=next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9" name="Picture 4" descr="http://jkpportfolio01:8085/organisationens_ikoner/api/v1/asset/265688/preview">
            <a:hlinkClick r:id="rId3" action="ppaction://hlinksldjump"/>
          </p:cNvPr>
          <p:cNvPicPr>
            <a:picLocks noChangeAspect="1" noChangeArrowheads="1"/>
          </p:cNvPicPr>
          <p:nvPr/>
        </p:nvPicPr>
        <p:blipFill rotWithShape="1">
          <a:blip r:embed="rId9"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3" name="textruta 22"/>
          <p:cNvSpPr txBox="1"/>
          <p:nvPr/>
        </p:nvSpPr>
        <p:spPr>
          <a:xfrm>
            <a:off x="10685641" y="6581001"/>
            <a:ext cx="1506359" cy="276999"/>
          </a:xfrm>
          <a:prstGeom prst="rect">
            <a:avLst/>
          </a:prstGeom>
          <a:noFill/>
        </p:spPr>
        <p:txBody>
          <a:bodyPr wrap="square" rtlCol="0">
            <a:spAutoFit/>
          </a:bodyPr>
          <a:lstStyle/>
          <a:p>
            <a:r>
              <a:rPr lang="sv-SE" sz="1200" dirty="0" smtClean="0"/>
              <a:t>Se lagersaldo sid. 4/8</a:t>
            </a:r>
          </a:p>
        </p:txBody>
      </p:sp>
    </p:spTree>
    <p:extLst>
      <p:ext uri="{BB962C8B-B14F-4D97-AF65-F5344CB8AC3E}">
        <p14:creationId xmlns:p14="http://schemas.microsoft.com/office/powerpoint/2010/main" val="18547550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ktangel 36"/>
          <p:cNvSpPr/>
          <p:nvPr/>
        </p:nvSpPr>
        <p:spPr>
          <a:xfrm>
            <a:off x="0" y="800667"/>
            <a:ext cx="503339" cy="6057333"/>
          </a:xfrm>
          <a:prstGeom prst="rect">
            <a:avLst/>
          </a:prstGeom>
          <a:solidFill>
            <a:srgbClr val="FFAB4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p:cNvPicPr>
            <a:picLocks noChangeAspect="1"/>
          </p:cNvPicPr>
          <p:nvPr/>
        </p:nvPicPr>
        <p:blipFill>
          <a:blip r:embed="rId2"/>
          <a:stretch>
            <a:fillRect/>
          </a:stretch>
        </p:blipFill>
        <p:spPr>
          <a:xfrm>
            <a:off x="3874316" y="1889897"/>
            <a:ext cx="7617600" cy="3990420"/>
          </a:xfrm>
          <a:prstGeom prst="rect">
            <a:avLst/>
          </a:prstGeom>
          <a:ln>
            <a:solidFill>
              <a:schemeClr val="tx1">
                <a:lumMod val="50000"/>
                <a:lumOff val="50000"/>
              </a:schemeClr>
            </a:solidFill>
          </a:ln>
        </p:spPr>
      </p:pic>
      <p:sp>
        <p:nvSpPr>
          <p:cNvPr id="3" name="Platshållare för innehåll 2"/>
          <p:cNvSpPr>
            <a:spLocks noGrp="1"/>
          </p:cNvSpPr>
          <p:nvPr>
            <p:ph idx="1"/>
          </p:nvPr>
        </p:nvSpPr>
        <p:spPr>
          <a:xfrm>
            <a:off x="838200" y="1639761"/>
            <a:ext cx="5973661" cy="362391"/>
          </a:xfrm>
        </p:spPr>
        <p:txBody>
          <a:bodyPr>
            <a:normAutofit fontScale="55000" lnSpcReduction="20000"/>
          </a:bodyPr>
          <a:lstStyle/>
          <a:p>
            <a:pPr marL="0" indent="0">
              <a:buNone/>
            </a:pPr>
            <a:r>
              <a:rPr lang="sv-SE" sz="2200" dirty="0" smtClean="0"/>
              <a:t/>
            </a:r>
            <a:br>
              <a:rPr lang="sv-SE" sz="2200" dirty="0" smtClean="0"/>
            </a:br>
            <a:endParaRPr lang="sv-SE" sz="2400" dirty="0"/>
          </a:p>
        </p:txBody>
      </p:sp>
      <p:sp>
        <p:nvSpPr>
          <p:cNvPr id="14" name="textruta 13"/>
          <p:cNvSpPr txBox="1"/>
          <p:nvPr/>
        </p:nvSpPr>
        <p:spPr>
          <a:xfrm>
            <a:off x="1063089" y="1889897"/>
            <a:ext cx="2800886" cy="1323439"/>
          </a:xfrm>
          <a:prstGeom prst="rect">
            <a:avLst/>
          </a:prstGeom>
          <a:noFill/>
        </p:spPr>
        <p:txBody>
          <a:bodyPr wrap="square" rtlCol="0">
            <a:spAutoFit/>
          </a:bodyPr>
          <a:lstStyle/>
          <a:p>
            <a:r>
              <a:rPr lang="sv-SE" sz="1600" dirty="0" smtClean="0"/>
              <a:t>När du har sökt visas en lista över de artiklar som finns i ditt buffertlager, som matchar de sökfilter du har använt.</a:t>
            </a:r>
          </a:p>
          <a:p>
            <a:endParaRPr lang="sv-SE" sz="1400" dirty="0"/>
          </a:p>
        </p:txBody>
      </p:sp>
      <p:sp>
        <p:nvSpPr>
          <p:cNvPr id="18" name="textruta 17"/>
          <p:cNvSpPr txBox="1"/>
          <p:nvPr/>
        </p:nvSpPr>
        <p:spPr>
          <a:xfrm>
            <a:off x="1055688" y="5463873"/>
            <a:ext cx="2342650" cy="738664"/>
          </a:xfrm>
          <a:prstGeom prst="rect">
            <a:avLst/>
          </a:prstGeom>
          <a:noFill/>
        </p:spPr>
        <p:txBody>
          <a:bodyPr wrap="square" rtlCol="0">
            <a:spAutoFit/>
          </a:bodyPr>
          <a:lstStyle/>
          <a:p>
            <a:r>
              <a:rPr lang="sv-SE" sz="1400" dirty="0" smtClean="0">
                <a:solidFill>
                  <a:sysClr val="windowText" lastClr="000000"/>
                </a:solidFill>
              </a:rPr>
              <a:t>Klicka på reglaget för att välja vilka kolumner du vill visa i listan.</a:t>
            </a:r>
            <a:endParaRPr lang="sv-SE" sz="1400" dirty="0">
              <a:solidFill>
                <a:sysClr val="windowText" lastClr="000000"/>
              </a:solidFill>
            </a:endParaRPr>
          </a:p>
        </p:txBody>
      </p:sp>
      <p:sp>
        <p:nvSpPr>
          <p:cNvPr id="6" name="Rektangel 5"/>
          <p:cNvSpPr/>
          <p:nvPr/>
        </p:nvSpPr>
        <p:spPr>
          <a:xfrm>
            <a:off x="11006008" y="2838246"/>
            <a:ext cx="419045" cy="420426"/>
          </a:xfrm>
          <a:prstGeom prst="rect">
            <a:avLst/>
          </a:prstGeom>
          <a:noFill/>
          <a:ln w="19050">
            <a:solidFill>
              <a:srgbClr val="AB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p:cNvSpPr/>
          <p:nvPr/>
        </p:nvSpPr>
        <p:spPr>
          <a:xfrm>
            <a:off x="10874321" y="2720275"/>
            <a:ext cx="267863" cy="268746"/>
          </a:xfrm>
          <a:prstGeom prst="ellipse">
            <a:avLst/>
          </a:prstGeom>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20" name="textruta 19"/>
          <p:cNvSpPr txBox="1"/>
          <p:nvPr/>
        </p:nvSpPr>
        <p:spPr>
          <a:xfrm>
            <a:off x="10874321" y="2700759"/>
            <a:ext cx="267863" cy="307777"/>
          </a:xfrm>
          <a:prstGeom prst="rect">
            <a:avLst/>
          </a:prstGeom>
          <a:noFill/>
        </p:spPr>
        <p:txBody>
          <a:bodyPr wrap="square" rtlCol="0">
            <a:spAutoFit/>
          </a:bodyPr>
          <a:lstStyle/>
          <a:p>
            <a:pPr algn="ctr"/>
            <a:r>
              <a:rPr lang="sv-SE" sz="1400" dirty="0" smtClean="0">
                <a:solidFill>
                  <a:srgbClr val="C00000"/>
                </a:solidFill>
              </a:rPr>
              <a:t>!</a:t>
            </a:r>
          </a:p>
        </p:txBody>
      </p:sp>
      <p:sp>
        <p:nvSpPr>
          <p:cNvPr id="21" name="Rektangel 20"/>
          <p:cNvSpPr/>
          <p:nvPr/>
        </p:nvSpPr>
        <p:spPr>
          <a:xfrm>
            <a:off x="1055689" y="5408613"/>
            <a:ext cx="2262278" cy="849184"/>
          </a:xfrm>
          <a:prstGeom prst="rect">
            <a:avLst/>
          </a:prstGeom>
          <a:noFill/>
          <a:ln w="19050">
            <a:solidFill>
              <a:srgbClr val="AB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p:cNvSpPr/>
          <p:nvPr/>
        </p:nvSpPr>
        <p:spPr>
          <a:xfrm>
            <a:off x="924002" y="5290642"/>
            <a:ext cx="268746" cy="268746"/>
          </a:xfrm>
          <a:prstGeom prst="ellipse">
            <a:avLst/>
          </a:prstGeom>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23" name="textruta 22"/>
          <p:cNvSpPr txBox="1"/>
          <p:nvPr/>
        </p:nvSpPr>
        <p:spPr>
          <a:xfrm>
            <a:off x="924002" y="5271126"/>
            <a:ext cx="268746" cy="307777"/>
          </a:xfrm>
          <a:prstGeom prst="rect">
            <a:avLst/>
          </a:prstGeom>
          <a:noFill/>
        </p:spPr>
        <p:txBody>
          <a:bodyPr wrap="square" rtlCol="0">
            <a:spAutoFit/>
          </a:bodyPr>
          <a:lstStyle/>
          <a:p>
            <a:pPr algn="ctr"/>
            <a:r>
              <a:rPr lang="sv-SE" sz="1400" dirty="0" smtClean="0">
                <a:solidFill>
                  <a:srgbClr val="C00000"/>
                </a:solidFill>
              </a:rPr>
              <a:t>!</a:t>
            </a:r>
          </a:p>
        </p:txBody>
      </p:sp>
      <p:sp>
        <p:nvSpPr>
          <p:cNvPr id="35" name="Rektangel 34"/>
          <p:cNvSpPr/>
          <p:nvPr/>
        </p:nvSpPr>
        <p:spPr>
          <a:xfrm>
            <a:off x="504000" y="810000"/>
            <a:ext cx="2127600" cy="360000"/>
          </a:xfrm>
          <a:prstGeom prst="rect">
            <a:avLst/>
          </a:prstGeom>
          <a:solidFill>
            <a:srgbClr val="FFAB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textruta 35"/>
          <p:cNvSpPr txBox="1"/>
          <p:nvPr/>
        </p:nvSpPr>
        <p:spPr>
          <a:xfrm>
            <a:off x="1224000" y="810000"/>
            <a:ext cx="1407860" cy="360000"/>
          </a:xfrm>
          <a:prstGeom prst="rect">
            <a:avLst/>
          </a:prstGeom>
          <a:noFill/>
        </p:spPr>
        <p:txBody>
          <a:bodyPr wrap="square" rtlCol="0">
            <a:spAutoFit/>
          </a:bodyPr>
          <a:lstStyle/>
          <a:p>
            <a:r>
              <a:rPr lang="sv-SE" dirty="0" smtClean="0"/>
              <a:t>Se lagersaldo</a:t>
            </a:r>
            <a:endParaRPr lang="sv-SE" dirty="0"/>
          </a:p>
        </p:txBody>
      </p:sp>
      <p:sp>
        <p:nvSpPr>
          <p:cNvPr id="27" name="Rektangel 26"/>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3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29" name="Bildobjekt 28">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pic>
        <p:nvPicPr>
          <p:cNvPr id="31" name="Picture 4" descr="http://jkpportfolio01:8085/organisationens_ikoner/api/v1/asset/265688/preview">
            <a:hlinkClick r:id="" action="ppaction://hlinkshowjump?jump=previousslide"/>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32"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3" name="Picture 4" descr="http://jkpportfolio01:8085/organisationens_ikoner/api/v1/asset/265688/preview">
            <a:hlinkClick r:id="" action="ppaction://hlinkshowjump?jump=next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4" name="Picture 4" descr="http://jkpportfolio01:8085/organisationens_ikoner/api/v1/asset/265688/preview">
            <a:hlinkClick r:id="rId3" action="ppaction://hlinksldjump"/>
          </p:cNvPr>
          <p:cNvPicPr>
            <a:picLocks noChangeAspect="1" noChangeArrowheads="1"/>
          </p:cNvPicPr>
          <p:nvPr/>
        </p:nvPicPr>
        <p:blipFill rotWithShape="1">
          <a:blip r:embed="rId9"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8" name="textruta 27"/>
          <p:cNvSpPr txBox="1"/>
          <p:nvPr/>
        </p:nvSpPr>
        <p:spPr>
          <a:xfrm>
            <a:off x="10685641" y="6581001"/>
            <a:ext cx="1506359" cy="276999"/>
          </a:xfrm>
          <a:prstGeom prst="rect">
            <a:avLst/>
          </a:prstGeom>
          <a:noFill/>
        </p:spPr>
        <p:txBody>
          <a:bodyPr wrap="square" rtlCol="0">
            <a:spAutoFit/>
          </a:bodyPr>
          <a:lstStyle/>
          <a:p>
            <a:r>
              <a:rPr lang="sv-SE" sz="1200" dirty="0" smtClean="0"/>
              <a:t>Se lagersaldo sid. 5/8</a:t>
            </a:r>
          </a:p>
        </p:txBody>
      </p:sp>
    </p:spTree>
    <p:extLst>
      <p:ext uri="{BB962C8B-B14F-4D97-AF65-F5344CB8AC3E}">
        <p14:creationId xmlns:p14="http://schemas.microsoft.com/office/powerpoint/2010/main" val="41339466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ktangel 30"/>
          <p:cNvSpPr/>
          <p:nvPr/>
        </p:nvSpPr>
        <p:spPr>
          <a:xfrm>
            <a:off x="0" y="800667"/>
            <a:ext cx="503339" cy="6057333"/>
          </a:xfrm>
          <a:prstGeom prst="rect">
            <a:avLst/>
          </a:prstGeom>
          <a:solidFill>
            <a:srgbClr val="FFAB4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1" name="Bildobjekt 20"/>
          <p:cNvPicPr>
            <a:picLocks noChangeAspect="1"/>
          </p:cNvPicPr>
          <p:nvPr/>
        </p:nvPicPr>
        <p:blipFill>
          <a:blip r:embed="rId2"/>
          <a:stretch>
            <a:fillRect/>
          </a:stretch>
        </p:blipFill>
        <p:spPr>
          <a:xfrm>
            <a:off x="3872684" y="1890000"/>
            <a:ext cx="7617600" cy="3989566"/>
          </a:xfrm>
          <a:prstGeom prst="rect">
            <a:avLst/>
          </a:prstGeom>
          <a:ln>
            <a:solidFill>
              <a:schemeClr val="tx1">
                <a:lumMod val="50000"/>
                <a:lumOff val="50000"/>
              </a:schemeClr>
            </a:solidFill>
          </a:ln>
        </p:spPr>
      </p:pic>
      <p:sp>
        <p:nvSpPr>
          <p:cNvPr id="3" name="Platshållare för innehåll 2"/>
          <p:cNvSpPr>
            <a:spLocks noGrp="1"/>
          </p:cNvSpPr>
          <p:nvPr>
            <p:ph idx="1"/>
          </p:nvPr>
        </p:nvSpPr>
        <p:spPr>
          <a:xfrm>
            <a:off x="838200" y="1639761"/>
            <a:ext cx="5973661" cy="362391"/>
          </a:xfrm>
        </p:spPr>
        <p:txBody>
          <a:bodyPr>
            <a:normAutofit fontScale="55000" lnSpcReduction="20000"/>
          </a:bodyPr>
          <a:lstStyle/>
          <a:p>
            <a:pPr marL="0" indent="0">
              <a:buNone/>
            </a:pPr>
            <a:r>
              <a:rPr lang="sv-SE" sz="2200" dirty="0" smtClean="0"/>
              <a:t/>
            </a:r>
            <a:br>
              <a:rPr lang="sv-SE" sz="2200" dirty="0" smtClean="0"/>
            </a:br>
            <a:endParaRPr lang="sv-SE" sz="2400" dirty="0"/>
          </a:p>
        </p:txBody>
      </p:sp>
      <p:sp>
        <p:nvSpPr>
          <p:cNvPr id="14" name="textruta 13"/>
          <p:cNvSpPr txBox="1"/>
          <p:nvPr/>
        </p:nvSpPr>
        <p:spPr>
          <a:xfrm>
            <a:off x="1064398" y="1889897"/>
            <a:ext cx="2799578" cy="1077218"/>
          </a:xfrm>
          <a:prstGeom prst="rect">
            <a:avLst/>
          </a:prstGeom>
          <a:noFill/>
        </p:spPr>
        <p:txBody>
          <a:bodyPr wrap="square" rtlCol="0">
            <a:spAutoFit/>
          </a:bodyPr>
          <a:lstStyle/>
          <a:p>
            <a:r>
              <a:rPr lang="sv-SE" sz="1600" dirty="0" smtClean="0"/>
              <a:t>I kolumnen </a:t>
            </a:r>
            <a:r>
              <a:rPr lang="sv-SE" sz="1600" i="1" dirty="0" smtClean="0"/>
              <a:t>Lagersaldo </a:t>
            </a:r>
            <a:r>
              <a:rPr lang="sv-SE" sz="1600" dirty="0" smtClean="0"/>
              <a:t>ser du hur många av artiklarna som finns i buffertlagret just nu.</a:t>
            </a:r>
          </a:p>
          <a:p>
            <a:endParaRPr lang="sv-SE" sz="1400" dirty="0"/>
          </a:p>
        </p:txBody>
      </p:sp>
      <p:sp>
        <p:nvSpPr>
          <p:cNvPr id="29" name="Rektangel 28"/>
          <p:cNvSpPr/>
          <p:nvPr/>
        </p:nvSpPr>
        <p:spPr>
          <a:xfrm>
            <a:off x="504000" y="810000"/>
            <a:ext cx="2127600" cy="360000"/>
          </a:xfrm>
          <a:prstGeom prst="rect">
            <a:avLst/>
          </a:prstGeom>
          <a:solidFill>
            <a:srgbClr val="FFAB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textruta 29"/>
          <p:cNvSpPr txBox="1"/>
          <p:nvPr/>
        </p:nvSpPr>
        <p:spPr>
          <a:xfrm>
            <a:off x="1224000" y="810000"/>
            <a:ext cx="1407860" cy="360000"/>
          </a:xfrm>
          <a:prstGeom prst="rect">
            <a:avLst/>
          </a:prstGeom>
          <a:noFill/>
        </p:spPr>
        <p:txBody>
          <a:bodyPr wrap="square" rtlCol="0">
            <a:spAutoFit/>
          </a:bodyPr>
          <a:lstStyle/>
          <a:p>
            <a:r>
              <a:rPr lang="sv-SE" dirty="0" smtClean="0"/>
              <a:t>Se lagersaldo</a:t>
            </a:r>
            <a:endParaRPr lang="sv-SE" dirty="0"/>
          </a:p>
        </p:txBody>
      </p:sp>
      <p:sp>
        <p:nvSpPr>
          <p:cNvPr id="17" name="Rektangel 16"/>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13" name="Rektangel 12"/>
          <p:cNvSpPr/>
          <p:nvPr/>
        </p:nvSpPr>
        <p:spPr>
          <a:xfrm>
            <a:off x="3872684" y="1890000"/>
            <a:ext cx="6938425" cy="3992913"/>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8" name="Rektangel 17"/>
          <p:cNvSpPr/>
          <p:nvPr/>
        </p:nvSpPr>
        <p:spPr>
          <a:xfrm>
            <a:off x="10811109" y="1886453"/>
            <a:ext cx="694274" cy="1367160"/>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9" name="Rektangel 18"/>
          <p:cNvSpPr/>
          <p:nvPr/>
        </p:nvSpPr>
        <p:spPr>
          <a:xfrm>
            <a:off x="11380303" y="3253613"/>
            <a:ext cx="116372" cy="2625754"/>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0" name="Rektangel 19"/>
          <p:cNvSpPr/>
          <p:nvPr/>
        </p:nvSpPr>
        <p:spPr>
          <a:xfrm>
            <a:off x="10811109" y="5764696"/>
            <a:ext cx="569194" cy="114672"/>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3"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24" name="Bildobjekt 2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pic>
        <p:nvPicPr>
          <p:cNvPr id="25" name="Picture 4" descr="http://jkpportfolio01:8085/organisationens_ikoner/api/v1/asset/265688/preview">
            <a:hlinkClick r:id="" action="ppaction://hlinkshowjump?jump=previousslide"/>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6"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7" name="Picture 4" descr="http://jkpportfolio01:8085/organisationens_ikoner/api/v1/asset/265688/preview">
            <a:hlinkClick r:id="" action="ppaction://hlinkshowjump?jump=next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8" name="Picture 4" descr="http://jkpportfolio01:8085/organisationens_ikoner/api/v1/asset/265688/preview">
            <a:hlinkClick r:id="rId3" action="ppaction://hlinksldjump"/>
          </p:cNvPr>
          <p:cNvPicPr>
            <a:picLocks noChangeAspect="1" noChangeArrowheads="1"/>
          </p:cNvPicPr>
          <p:nvPr/>
        </p:nvPicPr>
        <p:blipFill rotWithShape="1">
          <a:blip r:embed="rId9"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2" name="textruta 21"/>
          <p:cNvSpPr txBox="1"/>
          <p:nvPr/>
        </p:nvSpPr>
        <p:spPr>
          <a:xfrm>
            <a:off x="10685641" y="6581001"/>
            <a:ext cx="1506359" cy="276999"/>
          </a:xfrm>
          <a:prstGeom prst="rect">
            <a:avLst/>
          </a:prstGeom>
          <a:noFill/>
        </p:spPr>
        <p:txBody>
          <a:bodyPr wrap="square" rtlCol="0">
            <a:spAutoFit/>
          </a:bodyPr>
          <a:lstStyle/>
          <a:p>
            <a:r>
              <a:rPr lang="sv-SE" sz="1200" dirty="0" smtClean="0"/>
              <a:t>Se lagersaldo sid. 6/8</a:t>
            </a:r>
          </a:p>
        </p:txBody>
      </p:sp>
    </p:spTree>
    <p:extLst>
      <p:ext uri="{BB962C8B-B14F-4D97-AF65-F5344CB8AC3E}">
        <p14:creationId xmlns:p14="http://schemas.microsoft.com/office/powerpoint/2010/main" val="13058226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p:cNvSpPr/>
          <p:nvPr/>
        </p:nvSpPr>
        <p:spPr>
          <a:xfrm>
            <a:off x="0" y="800667"/>
            <a:ext cx="503339" cy="6057333"/>
          </a:xfrm>
          <a:prstGeom prst="rect">
            <a:avLst/>
          </a:prstGeom>
          <a:solidFill>
            <a:srgbClr val="FFAB4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2" name="Bildobjekt 31"/>
          <p:cNvPicPr>
            <a:picLocks noChangeAspect="1"/>
          </p:cNvPicPr>
          <p:nvPr/>
        </p:nvPicPr>
        <p:blipFill>
          <a:blip r:embed="rId2"/>
          <a:stretch>
            <a:fillRect/>
          </a:stretch>
        </p:blipFill>
        <p:spPr>
          <a:xfrm>
            <a:off x="3872684" y="1889087"/>
            <a:ext cx="7617600" cy="3629699"/>
          </a:xfrm>
          <a:prstGeom prst="rect">
            <a:avLst/>
          </a:prstGeom>
          <a:ln>
            <a:solidFill>
              <a:schemeClr val="tx1">
                <a:lumMod val="50000"/>
                <a:lumOff val="50000"/>
              </a:schemeClr>
            </a:solidFill>
          </a:ln>
        </p:spPr>
      </p:pic>
      <p:sp>
        <p:nvSpPr>
          <p:cNvPr id="3" name="Platshållare för innehåll 2"/>
          <p:cNvSpPr>
            <a:spLocks noGrp="1"/>
          </p:cNvSpPr>
          <p:nvPr>
            <p:ph idx="1"/>
          </p:nvPr>
        </p:nvSpPr>
        <p:spPr>
          <a:xfrm>
            <a:off x="838200" y="1639761"/>
            <a:ext cx="5973661" cy="362391"/>
          </a:xfrm>
        </p:spPr>
        <p:txBody>
          <a:bodyPr>
            <a:normAutofit fontScale="55000" lnSpcReduction="20000"/>
          </a:bodyPr>
          <a:lstStyle/>
          <a:p>
            <a:pPr marL="0" indent="0">
              <a:buNone/>
            </a:pPr>
            <a:r>
              <a:rPr lang="sv-SE" sz="2200" dirty="0" smtClean="0"/>
              <a:t/>
            </a:r>
            <a:br>
              <a:rPr lang="sv-SE" sz="2200" dirty="0" smtClean="0"/>
            </a:br>
            <a:endParaRPr lang="sv-SE" sz="2400" dirty="0"/>
          </a:p>
        </p:txBody>
      </p:sp>
      <p:sp>
        <p:nvSpPr>
          <p:cNvPr id="9" name="textruta 8"/>
          <p:cNvSpPr txBox="1"/>
          <p:nvPr/>
        </p:nvSpPr>
        <p:spPr>
          <a:xfrm>
            <a:off x="1064392" y="1886836"/>
            <a:ext cx="2799583" cy="830997"/>
          </a:xfrm>
          <a:prstGeom prst="rect">
            <a:avLst/>
          </a:prstGeom>
          <a:noFill/>
          <a:ln>
            <a:noFill/>
          </a:ln>
        </p:spPr>
        <p:txBody>
          <a:bodyPr wrap="square" rtlCol="0">
            <a:spAutoFit/>
          </a:bodyPr>
          <a:lstStyle/>
          <a:p>
            <a:r>
              <a:rPr lang="sv-SE" sz="1600" dirty="0" smtClean="0"/>
              <a:t>Alla individmärkta hjälpmedel är samlade under fliken </a:t>
            </a:r>
            <a:r>
              <a:rPr lang="sv-SE" sz="1600" i="1" dirty="0" smtClean="0">
                <a:solidFill>
                  <a:srgbClr val="AB1739"/>
                </a:solidFill>
              </a:rPr>
              <a:t>Individer</a:t>
            </a:r>
            <a:r>
              <a:rPr lang="sv-SE" sz="1600" i="1" dirty="0" smtClean="0">
                <a:solidFill>
                  <a:schemeClr val="tx1">
                    <a:lumMod val="65000"/>
                    <a:lumOff val="35000"/>
                  </a:schemeClr>
                </a:solidFill>
              </a:rPr>
              <a:t>.</a:t>
            </a:r>
            <a:endParaRPr lang="sv-SE" sz="1600" i="1" dirty="0">
              <a:solidFill>
                <a:schemeClr val="tx1">
                  <a:lumMod val="65000"/>
                  <a:lumOff val="35000"/>
                </a:schemeClr>
              </a:solidFill>
            </a:endParaRPr>
          </a:p>
        </p:txBody>
      </p:sp>
      <p:sp>
        <p:nvSpPr>
          <p:cNvPr id="24" name="Rektangel 23"/>
          <p:cNvSpPr/>
          <p:nvPr/>
        </p:nvSpPr>
        <p:spPr>
          <a:xfrm>
            <a:off x="504000" y="810000"/>
            <a:ext cx="2127600" cy="360000"/>
          </a:xfrm>
          <a:prstGeom prst="rect">
            <a:avLst/>
          </a:prstGeom>
          <a:solidFill>
            <a:srgbClr val="FFAB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textruta 24"/>
          <p:cNvSpPr txBox="1"/>
          <p:nvPr/>
        </p:nvSpPr>
        <p:spPr>
          <a:xfrm>
            <a:off x="1224000" y="810000"/>
            <a:ext cx="1407860" cy="360000"/>
          </a:xfrm>
          <a:prstGeom prst="rect">
            <a:avLst/>
          </a:prstGeom>
          <a:noFill/>
        </p:spPr>
        <p:txBody>
          <a:bodyPr wrap="square" rtlCol="0">
            <a:spAutoFit/>
          </a:bodyPr>
          <a:lstStyle/>
          <a:p>
            <a:r>
              <a:rPr lang="sv-SE" dirty="0" smtClean="0"/>
              <a:t>Se lagersaldo</a:t>
            </a:r>
            <a:endParaRPr lang="sv-SE" dirty="0"/>
          </a:p>
        </p:txBody>
      </p:sp>
      <p:sp>
        <p:nvSpPr>
          <p:cNvPr id="13" name="Rektangel 12"/>
          <p:cNvSpPr/>
          <p:nvPr/>
        </p:nvSpPr>
        <p:spPr>
          <a:xfrm>
            <a:off x="4779744" y="4539760"/>
            <a:ext cx="630564" cy="260058"/>
          </a:xfrm>
          <a:prstGeom prst="rect">
            <a:avLst/>
          </a:prstGeom>
          <a:noFill/>
          <a:ln w="19050">
            <a:solidFill>
              <a:srgbClr val="A20A0A"/>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solidFill>
                <a:schemeClr val="accent1">
                  <a:lumMod val="50000"/>
                </a:schemeClr>
              </a:solidFill>
            </a:endParaRPr>
          </a:p>
        </p:txBody>
      </p:sp>
      <p:sp>
        <p:nvSpPr>
          <p:cNvPr id="17" name="Rektangel 16"/>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19"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4" name="Bildobjekt 1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pic>
        <p:nvPicPr>
          <p:cNvPr id="20" name="Picture 4" descr="http://jkpportfolio01:8085/organisationens_ikoner/api/v1/asset/265688/preview">
            <a:hlinkClick r:id="" action="ppaction://hlinkshowjump?jump=previousslide"/>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1"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2" name="Picture 4" descr="http://jkpportfolio01:8085/organisationens_ikoner/api/v1/asset/265688/preview">
            <a:hlinkClick r:id="" action="ppaction://hlinkshowjump?jump=next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3" name="Picture 4" descr="http://jkpportfolio01:8085/organisationens_ikoner/api/v1/asset/265688/preview">
            <a:hlinkClick r:id="rId3" action="ppaction://hlinksldjump"/>
          </p:cNvPr>
          <p:cNvPicPr>
            <a:picLocks noChangeAspect="1" noChangeArrowheads="1"/>
          </p:cNvPicPr>
          <p:nvPr/>
        </p:nvPicPr>
        <p:blipFill rotWithShape="1">
          <a:blip r:embed="rId9"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18" name="textruta 17"/>
          <p:cNvSpPr txBox="1"/>
          <p:nvPr/>
        </p:nvSpPr>
        <p:spPr>
          <a:xfrm>
            <a:off x="10685641" y="6581001"/>
            <a:ext cx="1506359" cy="276999"/>
          </a:xfrm>
          <a:prstGeom prst="rect">
            <a:avLst/>
          </a:prstGeom>
          <a:noFill/>
        </p:spPr>
        <p:txBody>
          <a:bodyPr wrap="square" rtlCol="0">
            <a:spAutoFit/>
          </a:bodyPr>
          <a:lstStyle/>
          <a:p>
            <a:r>
              <a:rPr lang="sv-SE" sz="1200" dirty="0" smtClean="0"/>
              <a:t>Se lagersaldo sid. 7/8</a:t>
            </a:r>
          </a:p>
        </p:txBody>
      </p:sp>
    </p:spTree>
    <p:extLst>
      <p:ext uri="{BB962C8B-B14F-4D97-AF65-F5344CB8AC3E}">
        <p14:creationId xmlns:p14="http://schemas.microsoft.com/office/powerpoint/2010/main" val="15082312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p:cNvSpPr/>
          <p:nvPr/>
        </p:nvSpPr>
        <p:spPr>
          <a:xfrm>
            <a:off x="0" y="800667"/>
            <a:ext cx="503339" cy="6057333"/>
          </a:xfrm>
          <a:prstGeom prst="rect">
            <a:avLst/>
          </a:prstGeom>
          <a:solidFill>
            <a:srgbClr val="FFAB4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p:nvPicPr>
        <p:blipFill>
          <a:blip r:embed="rId2"/>
          <a:stretch>
            <a:fillRect/>
          </a:stretch>
        </p:blipFill>
        <p:spPr>
          <a:xfrm>
            <a:off x="3873600" y="1889897"/>
            <a:ext cx="7617809" cy="3828817"/>
          </a:xfrm>
          <a:prstGeom prst="rect">
            <a:avLst/>
          </a:prstGeom>
          <a:ln>
            <a:solidFill>
              <a:schemeClr val="tx1">
                <a:lumMod val="50000"/>
                <a:lumOff val="50000"/>
              </a:schemeClr>
            </a:solidFill>
          </a:ln>
        </p:spPr>
      </p:pic>
      <p:sp>
        <p:nvSpPr>
          <p:cNvPr id="3" name="Platshållare för innehåll 2"/>
          <p:cNvSpPr>
            <a:spLocks noGrp="1"/>
          </p:cNvSpPr>
          <p:nvPr>
            <p:ph idx="1"/>
          </p:nvPr>
        </p:nvSpPr>
        <p:spPr>
          <a:xfrm>
            <a:off x="838200" y="1639761"/>
            <a:ext cx="5973661" cy="362391"/>
          </a:xfrm>
        </p:spPr>
        <p:txBody>
          <a:bodyPr>
            <a:normAutofit fontScale="55000" lnSpcReduction="20000"/>
          </a:bodyPr>
          <a:lstStyle/>
          <a:p>
            <a:pPr marL="0" indent="0">
              <a:buNone/>
            </a:pPr>
            <a:r>
              <a:rPr lang="sv-SE" sz="2200" dirty="0" smtClean="0"/>
              <a:t/>
            </a:r>
            <a:br>
              <a:rPr lang="sv-SE" sz="2200" dirty="0" smtClean="0"/>
            </a:br>
            <a:endParaRPr lang="sv-SE" sz="2400" dirty="0"/>
          </a:p>
        </p:txBody>
      </p:sp>
      <p:sp>
        <p:nvSpPr>
          <p:cNvPr id="22" name="Rektangel 21"/>
          <p:cNvSpPr/>
          <p:nvPr/>
        </p:nvSpPr>
        <p:spPr>
          <a:xfrm>
            <a:off x="504000" y="810000"/>
            <a:ext cx="2127600" cy="360000"/>
          </a:xfrm>
          <a:prstGeom prst="rect">
            <a:avLst/>
          </a:prstGeom>
          <a:solidFill>
            <a:srgbClr val="FFAB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textruta 22"/>
          <p:cNvSpPr txBox="1"/>
          <p:nvPr/>
        </p:nvSpPr>
        <p:spPr>
          <a:xfrm>
            <a:off x="1224000" y="810000"/>
            <a:ext cx="1407860" cy="360000"/>
          </a:xfrm>
          <a:prstGeom prst="rect">
            <a:avLst/>
          </a:prstGeom>
          <a:noFill/>
        </p:spPr>
        <p:txBody>
          <a:bodyPr wrap="square" rtlCol="0">
            <a:spAutoFit/>
          </a:bodyPr>
          <a:lstStyle/>
          <a:p>
            <a:r>
              <a:rPr lang="sv-SE" dirty="0" smtClean="0"/>
              <a:t>Se lagersaldo</a:t>
            </a:r>
            <a:endParaRPr lang="sv-SE" dirty="0"/>
          </a:p>
        </p:txBody>
      </p:sp>
      <p:sp>
        <p:nvSpPr>
          <p:cNvPr id="9" name="textruta 8"/>
          <p:cNvSpPr txBox="1"/>
          <p:nvPr/>
        </p:nvSpPr>
        <p:spPr>
          <a:xfrm>
            <a:off x="1060288" y="1889017"/>
            <a:ext cx="2808287" cy="1323439"/>
          </a:xfrm>
          <a:prstGeom prst="rect">
            <a:avLst/>
          </a:prstGeom>
          <a:noFill/>
          <a:ln>
            <a:noFill/>
          </a:ln>
        </p:spPr>
        <p:txBody>
          <a:bodyPr wrap="square" rtlCol="0">
            <a:spAutoFit/>
          </a:bodyPr>
          <a:lstStyle/>
          <a:p>
            <a:r>
              <a:rPr lang="sv-SE" sz="1600" dirty="0" smtClean="0"/>
              <a:t>Här får du en smidig översikt över de individmärkta hjälpmedel som finns i buffertlagret samt deras individnummer.</a:t>
            </a:r>
            <a:endParaRPr lang="sv-SE" sz="1600" i="1" dirty="0">
              <a:solidFill>
                <a:srgbClr val="A20A0A"/>
              </a:solidFill>
            </a:endParaRPr>
          </a:p>
        </p:txBody>
      </p:sp>
      <p:sp>
        <p:nvSpPr>
          <p:cNvPr id="15" name="Rektangel 14"/>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17"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2" name="Bildobjekt 1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pic>
        <p:nvPicPr>
          <p:cNvPr id="18" name="Picture 4" descr="http://jkpportfolio01:8085/organisationens_ikoner/api/v1/asset/265688/preview">
            <a:hlinkClick r:id="" action="ppaction://hlinkshowjump?jump=previousslide"/>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19"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0" name="Picture 4" descr="http://jkpportfolio01:8085/organisationens_ikoner/api/v1/asset/265688/preview">
            <a:hlinkClick r:id="" action="ppaction://hlinkshowjump?jump=next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1" name="Picture 4" descr="http://jkpportfolio01:8085/organisationens_ikoner/api/v1/asset/265688/preview">
            <a:hlinkClick r:id="rId3" action="ppaction://hlinksldjump"/>
          </p:cNvPr>
          <p:cNvPicPr>
            <a:picLocks noChangeAspect="1" noChangeArrowheads="1"/>
          </p:cNvPicPr>
          <p:nvPr/>
        </p:nvPicPr>
        <p:blipFill rotWithShape="1">
          <a:blip r:embed="rId9"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16" name="textruta 15"/>
          <p:cNvSpPr txBox="1"/>
          <p:nvPr/>
        </p:nvSpPr>
        <p:spPr>
          <a:xfrm>
            <a:off x="10685641" y="6581001"/>
            <a:ext cx="1506359" cy="276999"/>
          </a:xfrm>
          <a:prstGeom prst="rect">
            <a:avLst/>
          </a:prstGeom>
          <a:noFill/>
        </p:spPr>
        <p:txBody>
          <a:bodyPr wrap="square" rtlCol="0">
            <a:spAutoFit/>
          </a:bodyPr>
          <a:lstStyle/>
          <a:p>
            <a:r>
              <a:rPr lang="sv-SE" sz="1200" dirty="0" smtClean="0"/>
              <a:t>Se lagersaldo sid. 8/8</a:t>
            </a:r>
          </a:p>
        </p:txBody>
      </p:sp>
    </p:spTree>
    <p:extLst>
      <p:ext uri="{BB962C8B-B14F-4D97-AF65-F5344CB8AC3E}">
        <p14:creationId xmlns:p14="http://schemas.microsoft.com/office/powerpoint/2010/main" val="38814589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ktangel 40"/>
          <p:cNvSpPr/>
          <p:nvPr/>
        </p:nvSpPr>
        <p:spPr>
          <a:xfrm>
            <a:off x="504000" y="2484000"/>
            <a:ext cx="2127600" cy="360000"/>
          </a:xfrm>
          <a:prstGeom prst="rect">
            <a:avLst/>
          </a:prstGeom>
          <a:solidFill>
            <a:srgbClr val="FFAB45">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textruta 48"/>
          <p:cNvSpPr txBox="1"/>
          <p:nvPr/>
        </p:nvSpPr>
        <p:spPr>
          <a:xfrm>
            <a:off x="1224000" y="2484000"/>
            <a:ext cx="1407860" cy="369332"/>
          </a:xfrm>
          <a:prstGeom prst="rect">
            <a:avLst/>
          </a:prstGeom>
          <a:noFill/>
        </p:spPr>
        <p:txBody>
          <a:bodyPr wrap="square" rtlCol="0">
            <a:spAutoFit/>
          </a:bodyPr>
          <a:lstStyle/>
          <a:p>
            <a:r>
              <a:rPr lang="sv-SE" dirty="0" smtClean="0">
                <a:solidFill>
                  <a:schemeClr val="bg2">
                    <a:lumMod val="25000"/>
                  </a:schemeClr>
                </a:solidFill>
              </a:rPr>
              <a:t>Se lagersaldo</a:t>
            </a:r>
            <a:endParaRPr lang="sv-SE" dirty="0">
              <a:solidFill>
                <a:schemeClr val="bg2">
                  <a:lumMod val="25000"/>
                </a:schemeClr>
              </a:solidFill>
            </a:endParaRPr>
          </a:p>
        </p:txBody>
      </p:sp>
      <p:sp>
        <p:nvSpPr>
          <p:cNvPr id="4" name="Rektangel 3"/>
          <p:cNvSpPr/>
          <p:nvPr/>
        </p:nvSpPr>
        <p:spPr>
          <a:xfrm>
            <a:off x="504000" y="2052000"/>
            <a:ext cx="3081600" cy="360000"/>
          </a:xfrm>
          <a:prstGeom prst="rect">
            <a:avLst/>
          </a:prstGeom>
          <a:solidFill>
            <a:srgbClr val="D24B4B">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hlinkClick r:id="rId2" action="ppaction://hlinksldjump"/>
          </p:cNvPr>
          <p:cNvSpPr txBox="1"/>
          <p:nvPr/>
        </p:nvSpPr>
        <p:spPr>
          <a:xfrm>
            <a:off x="1224000" y="2052000"/>
            <a:ext cx="2359967" cy="369332"/>
          </a:xfrm>
          <a:prstGeom prst="rect">
            <a:avLst/>
          </a:prstGeom>
          <a:noFill/>
        </p:spPr>
        <p:txBody>
          <a:bodyPr wrap="square" rtlCol="0">
            <a:spAutoFit/>
          </a:bodyPr>
          <a:lstStyle/>
          <a:p>
            <a:r>
              <a:rPr lang="sv-SE" dirty="0">
                <a:solidFill>
                  <a:schemeClr val="bg2">
                    <a:lumMod val="25000"/>
                  </a:schemeClr>
                </a:solidFill>
              </a:rPr>
              <a:t>Vad är ett buffertlager?</a:t>
            </a:r>
          </a:p>
        </p:txBody>
      </p:sp>
      <p:sp>
        <p:nvSpPr>
          <p:cNvPr id="45" name="Rektangel 44"/>
          <p:cNvSpPr/>
          <p:nvPr/>
        </p:nvSpPr>
        <p:spPr>
          <a:xfrm>
            <a:off x="504000" y="3348000"/>
            <a:ext cx="2674800" cy="360551"/>
          </a:xfrm>
          <a:prstGeom prst="rect">
            <a:avLst/>
          </a:prstGeom>
          <a:solidFill>
            <a:srgbClr val="74BF81">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p:cNvSpPr/>
          <p:nvPr/>
        </p:nvSpPr>
        <p:spPr>
          <a:xfrm>
            <a:off x="504000" y="3780000"/>
            <a:ext cx="4539600" cy="360000"/>
          </a:xfrm>
          <a:prstGeom prst="rect">
            <a:avLst/>
          </a:prstGeom>
          <a:solidFill>
            <a:srgbClr val="3474B7">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p:cNvSpPr/>
          <p:nvPr/>
        </p:nvSpPr>
        <p:spPr>
          <a:xfrm>
            <a:off x="504000" y="4212000"/>
            <a:ext cx="5418000" cy="360000"/>
          </a:xfrm>
          <a:prstGeom prst="rect">
            <a:avLst/>
          </a:prstGeom>
          <a:solidFill>
            <a:srgbClr val="8A3CC4">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504000" y="4644000"/>
            <a:ext cx="4219200" cy="360000"/>
          </a:xfrm>
          <a:prstGeom prst="rect">
            <a:avLst/>
          </a:prstGeom>
          <a:solidFill>
            <a:srgbClr val="DC527D">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7" name="Rektangel 6"/>
          <p:cNvSpPr/>
          <p:nvPr/>
        </p:nvSpPr>
        <p:spPr>
          <a:xfrm>
            <a:off x="0" y="811767"/>
            <a:ext cx="503339" cy="6046234"/>
          </a:xfrm>
          <a:prstGeom prst="rect">
            <a:avLst/>
          </a:prstGeom>
          <a:solidFill>
            <a:srgbClr val="D9CB1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3" name="Bildobjekt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7"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rId3" action="ppaction://hlinksldjump"/>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43" name="Picture 4" descr="http://jkpportfolio01:8085/organisationens_ikoner/api/v1/asset/265688/preview">
            <a:hlinkClick r:id="rId9" action="ppaction://hlinksldjump"/>
          </p:cNvPr>
          <p:cNvPicPr>
            <a:picLocks noChangeAspect="1" noChangeArrowheads="1"/>
          </p:cNvPicPr>
          <p:nvPr/>
        </p:nvPicPr>
        <p:blipFill rotWithShape="1">
          <a:blip r:embed="rId10"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11709696" y="6337399"/>
            <a:ext cx="365123" cy="365125"/>
          </a:xfrm>
          <a:prstGeom prst="rect">
            <a:avLst/>
          </a:prstGeom>
          <a:noFill/>
          <a:effectLst>
            <a:innerShdw blurRad="1257300">
              <a:schemeClr val="tx1"/>
            </a:innerShdw>
          </a:effectLst>
          <a:extLst>
            <a:ext uri="{909E8E84-426E-40DD-AFC4-6F175D3DCCD1}">
              <a14:hiddenFill xmlns:a14="http://schemas.microsoft.com/office/drawing/2010/main">
                <a:solidFill>
                  <a:srgbClr val="FFFFFF"/>
                </a:solidFill>
              </a14:hiddenFill>
            </a:ext>
          </a:extLst>
        </p:spPr>
      </p:pic>
      <p:sp>
        <p:nvSpPr>
          <p:cNvPr id="2" name="textruta 1">
            <a:hlinkClick r:id="rId9" action="ppaction://hlinksldjump"/>
          </p:cNvPr>
          <p:cNvSpPr txBox="1"/>
          <p:nvPr/>
        </p:nvSpPr>
        <p:spPr>
          <a:xfrm>
            <a:off x="11746998" y="6324570"/>
            <a:ext cx="242888" cy="400110"/>
          </a:xfrm>
          <a:prstGeom prst="rect">
            <a:avLst/>
          </a:prstGeom>
          <a:noFill/>
        </p:spPr>
        <p:txBody>
          <a:bodyPr wrap="square" rtlCol="0">
            <a:spAutoFit/>
          </a:bodyPr>
          <a:lstStyle/>
          <a:p>
            <a:r>
              <a:rPr lang="sv-SE" sz="2000" dirty="0" smtClean="0">
                <a:latin typeface="+mj-lt"/>
              </a:rPr>
              <a:t>?</a:t>
            </a:r>
            <a:endParaRPr lang="sv-SE" sz="2000" dirty="0">
              <a:latin typeface="+mj-lt"/>
            </a:endParaRPr>
          </a:p>
        </p:txBody>
      </p:sp>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11"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51" name="textruta 50"/>
          <p:cNvSpPr txBox="1"/>
          <p:nvPr/>
        </p:nvSpPr>
        <p:spPr>
          <a:xfrm>
            <a:off x="1224000" y="3346562"/>
            <a:ext cx="1954614" cy="369332"/>
          </a:xfrm>
          <a:prstGeom prst="rect">
            <a:avLst/>
          </a:prstGeom>
          <a:noFill/>
        </p:spPr>
        <p:txBody>
          <a:bodyPr wrap="square" rtlCol="0">
            <a:spAutoFit/>
          </a:bodyPr>
          <a:lstStyle/>
          <a:p>
            <a:r>
              <a:rPr lang="sv-SE" dirty="0" smtClean="0">
                <a:solidFill>
                  <a:schemeClr val="bg2">
                    <a:lumMod val="25000"/>
                  </a:schemeClr>
                </a:solidFill>
              </a:rPr>
              <a:t>Ersättningsgrupper</a:t>
            </a:r>
            <a:endParaRPr lang="sv-SE" dirty="0">
              <a:solidFill>
                <a:schemeClr val="bg2">
                  <a:lumMod val="25000"/>
                </a:schemeClr>
              </a:solidFill>
            </a:endParaRPr>
          </a:p>
        </p:txBody>
      </p:sp>
      <p:sp>
        <p:nvSpPr>
          <p:cNvPr id="52" name="textruta 51"/>
          <p:cNvSpPr txBox="1"/>
          <p:nvPr/>
        </p:nvSpPr>
        <p:spPr>
          <a:xfrm>
            <a:off x="1224000" y="3780000"/>
            <a:ext cx="3821123" cy="369332"/>
          </a:xfrm>
          <a:prstGeom prst="rect">
            <a:avLst/>
          </a:prstGeom>
          <a:noFill/>
        </p:spPr>
        <p:txBody>
          <a:bodyPr wrap="square" rtlCol="0">
            <a:spAutoFit/>
          </a:bodyPr>
          <a:lstStyle/>
          <a:p>
            <a:r>
              <a:rPr lang="sv-SE" dirty="0" smtClean="0">
                <a:solidFill>
                  <a:schemeClr val="bg2">
                    <a:lumMod val="25000"/>
                  </a:schemeClr>
                </a:solidFill>
              </a:rPr>
              <a:t>Manuell lagerpåfyllning till buffertlager</a:t>
            </a:r>
            <a:endParaRPr lang="sv-SE" dirty="0">
              <a:solidFill>
                <a:schemeClr val="bg2">
                  <a:lumMod val="25000"/>
                </a:schemeClr>
              </a:solidFill>
            </a:endParaRPr>
          </a:p>
        </p:txBody>
      </p:sp>
      <p:sp>
        <p:nvSpPr>
          <p:cNvPr id="53" name="textruta 52"/>
          <p:cNvSpPr txBox="1"/>
          <p:nvPr/>
        </p:nvSpPr>
        <p:spPr>
          <a:xfrm>
            <a:off x="1224000" y="4212000"/>
            <a:ext cx="4697814" cy="369332"/>
          </a:xfrm>
          <a:prstGeom prst="rect">
            <a:avLst/>
          </a:prstGeom>
          <a:noFill/>
        </p:spPr>
        <p:txBody>
          <a:bodyPr wrap="square" rtlCol="0">
            <a:spAutoFit/>
          </a:bodyPr>
          <a:lstStyle/>
          <a:p>
            <a:r>
              <a:rPr lang="sv-SE" dirty="0" smtClean="0">
                <a:solidFill>
                  <a:schemeClr val="bg2">
                    <a:lumMod val="25000"/>
                  </a:schemeClr>
                </a:solidFill>
              </a:rPr>
              <a:t>Förskriva hjälpmedel från buffertlager till patient</a:t>
            </a:r>
            <a:endParaRPr lang="sv-SE" dirty="0">
              <a:solidFill>
                <a:schemeClr val="bg2">
                  <a:lumMod val="25000"/>
                </a:schemeClr>
              </a:solidFill>
            </a:endParaRPr>
          </a:p>
        </p:txBody>
      </p:sp>
      <p:sp>
        <p:nvSpPr>
          <p:cNvPr id="54" name="textruta 53"/>
          <p:cNvSpPr txBox="1"/>
          <p:nvPr/>
        </p:nvSpPr>
        <p:spPr>
          <a:xfrm>
            <a:off x="1224000" y="4644000"/>
            <a:ext cx="3500610" cy="369332"/>
          </a:xfrm>
          <a:prstGeom prst="rect">
            <a:avLst/>
          </a:prstGeom>
          <a:noFill/>
        </p:spPr>
        <p:txBody>
          <a:bodyPr wrap="square" rtlCol="0">
            <a:spAutoFit/>
          </a:bodyPr>
          <a:lstStyle/>
          <a:p>
            <a:r>
              <a:rPr lang="sv-SE" dirty="0" smtClean="0">
                <a:solidFill>
                  <a:schemeClr val="bg2">
                    <a:lumMod val="25000"/>
                  </a:schemeClr>
                </a:solidFill>
              </a:rPr>
              <a:t>Retur av hjälpmedel till buffertlager</a:t>
            </a:r>
            <a:endParaRPr lang="sv-SE" dirty="0">
              <a:solidFill>
                <a:schemeClr val="bg2">
                  <a:lumMod val="25000"/>
                </a:schemeClr>
              </a:solidFill>
            </a:endParaRPr>
          </a:p>
        </p:txBody>
      </p:sp>
      <p:sp>
        <p:nvSpPr>
          <p:cNvPr id="44" name="Rektangel 43"/>
          <p:cNvSpPr/>
          <p:nvPr/>
        </p:nvSpPr>
        <p:spPr>
          <a:xfrm>
            <a:off x="504000" y="2916000"/>
            <a:ext cx="2268000" cy="360000"/>
          </a:xfrm>
          <a:prstGeom prst="rect">
            <a:avLst/>
          </a:prstGeom>
          <a:solidFill>
            <a:srgbClr val="D9CB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textruta 49"/>
          <p:cNvSpPr txBox="1"/>
          <p:nvPr/>
        </p:nvSpPr>
        <p:spPr>
          <a:xfrm>
            <a:off x="1224000" y="2916000"/>
            <a:ext cx="1549262" cy="369332"/>
          </a:xfrm>
          <a:prstGeom prst="rect">
            <a:avLst/>
          </a:prstGeom>
          <a:noFill/>
        </p:spPr>
        <p:txBody>
          <a:bodyPr wrap="square" rtlCol="0">
            <a:spAutoFit/>
          </a:bodyPr>
          <a:lstStyle/>
          <a:p>
            <a:r>
              <a:rPr lang="sv-SE" dirty="0" smtClean="0"/>
              <a:t>Säkerhetslager</a:t>
            </a:r>
            <a:endParaRPr lang="sv-SE" dirty="0"/>
          </a:p>
        </p:txBody>
      </p:sp>
      <p:sp>
        <p:nvSpPr>
          <p:cNvPr id="27" name="textruta 26"/>
          <p:cNvSpPr txBox="1"/>
          <p:nvPr/>
        </p:nvSpPr>
        <p:spPr>
          <a:xfrm>
            <a:off x="587859" y="6212184"/>
            <a:ext cx="2714919" cy="307777"/>
          </a:xfrm>
          <a:prstGeom prst="rect">
            <a:avLst/>
          </a:prstGeom>
          <a:noFill/>
        </p:spPr>
        <p:txBody>
          <a:bodyPr wrap="square" rtlCol="0">
            <a:spAutoFit/>
          </a:bodyPr>
          <a:lstStyle/>
          <a:p>
            <a:r>
              <a:rPr lang="sv-SE" sz="1400" dirty="0" smtClean="0"/>
              <a:t>Klicka på </a:t>
            </a:r>
            <a:r>
              <a:rPr lang="sv-SE" sz="1400" dirty="0" err="1" smtClean="0"/>
              <a:t>framåtpil</a:t>
            </a:r>
            <a:r>
              <a:rPr lang="sv-SE" sz="1400" dirty="0" smtClean="0"/>
              <a:t> för att fortsätta</a:t>
            </a:r>
            <a:endParaRPr lang="sv-SE" sz="1400" dirty="0"/>
          </a:p>
        </p:txBody>
      </p:sp>
      <p:sp>
        <p:nvSpPr>
          <p:cNvPr id="28" name="Rektangel 27">
            <a:hlinkClick r:id="rId12" action="ppaction://hlinksldjump"/>
          </p:cNvPr>
          <p:cNvSpPr/>
          <p:nvPr/>
        </p:nvSpPr>
        <p:spPr>
          <a:xfrm>
            <a:off x="504000" y="2062705"/>
            <a:ext cx="3081600" cy="360000"/>
          </a:xfrm>
          <a:prstGeom prst="rect">
            <a:avLst/>
          </a:prstGeom>
          <a:solidFill>
            <a:srgbClr val="D24B4B">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hlinkClick r:id="rId13" action="ppaction://hlinksldjump"/>
          </p:cNvPr>
          <p:cNvSpPr/>
          <p:nvPr/>
        </p:nvSpPr>
        <p:spPr>
          <a:xfrm>
            <a:off x="504000" y="2484000"/>
            <a:ext cx="2127600" cy="360000"/>
          </a:xfrm>
          <a:prstGeom prst="rect">
            <a:avLst/>
          </a:prstGeom>
          <a:solidFill>
            <a:srgbClr val="FFAB45">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hlinkClick r:id="rId14" action="ppaction://hlinksldjump"/>
          </p:cNvPr>
          <p:cNvSpPr/>
          <p:nvPr/>
        </p:nvSpPr>
        <p:spPr>
          <a:xfrm>
            <a:off x="504000" y="3347999"/>
            <a:ext cx="2674800" cy="360551"/>
          </a:xfrm>
          <a:prstGeom prst="rect">
            <a:avLst/>
          </a:prstGeom>
          <a:solidFill>
            <a:srgbClr val="74BF81">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hlinkClick r:id="rId15" action="ppaction://hlinksldjump"/>
          </p:cNvPr>
          <p:cNvSpPr/>
          <p:nvPr/>
        </p:nvSpPr>
        <p:spPr>
          <a:xfrm>
            <a:off x="504000" y="3780000"/>
            <a:ext cx="4539600" cy="360000"/>
          </a:xfrm>
          <a:prstGeom prst="rect">
            <a:avLst/>
          </a:prstGeom>
          <a:solidFill>
            <a:srgbClr val="3474B7">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hlinkClick r:id="rId16" action="ppaction://hlinksldjump"/>
          </p:cNvPr>
          <p:cNvSpPr/>
          <p:nvPr/>
        </p:nvSpPr>
        <p:spPr>
          <a:xfrm>
            <a:off x="504000" y="4212000"/>
            <a:ext cx="5418000" cy="360000"/>
          </a:xfrm>
          <a:prstGeom prst="rect">
            <a:avLst/>
          </a:prstGeom>
          <a:solidFill>
            <a:srgbClr val="8A3CC4">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hlinkClick r:id="rId17" action="ppaction://hlinksldjump"/>
          </p:cNvPr>
          <p:cNvSpPr/>
          <p:nvPr/>
        </p:nvSpPr>
        <p:spPr>
          <a:xfrm>
            <a:off x="502590" y="4644000"/>
            <a:ext cx="4219200" cy="360000"/>
          </a:xfrm>
          <a:prstGeom prst="rect">
            <a:avLst/>
          </a:prstGeom>
          <a:solidFill>
            <a:srgbClr val="DC527D">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Tree>
    <p:extLst>
      <p:ext uri="{BB962C8B-B14F-4D97-AF65-F5344CB8AC3E}">
        <p14:creationId xmlns:p14="http://schemas.microsoft.com/office/powerpoint/2010/main" val="39030846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ktangel 40"/>
          <p:cNvSpPr/>
          <p:nvPr/>
        </p:nvSpPr>
        <p:spPr>
          <a:xfrm>
            <a:off x="504000" y="2484000"/>
            <a:ext cx="2127600" cy="360000"/>
          </a:xfrm>
          <a:prstGeom prst="rect">
            <a:avLst/>
          </a:prstGeom>
          <a:solidFill>
            <a:srgbClr val="FFAB45">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textruta 48"/>
          <p:cNvSpPr txBox="1"/>
          <p:nvPr/>
        </p:nvSpPr>
        <p:spPr>
          <a:xfrm>
            <a:off x="1224000" y="2484000"/>
            <a:ext cx="1407860" cy="369332"/>
          </a:xfrm>
          <a:prstGeom prst="rect">
            <a:avLst/>
          </a:prstGeom>
          <a:noFill/>
        </p:spPr>
        <p:txBody>
          <a:bodyPr wrap="square" rtlCol="0">
            <a:spAutoFit/>
          </a:bodyPr>
          <a:lstStyle/>
          <a:p>
            <a:r>
              <a:rPr lang="sv-SE" dirty="0" smtClean="0">
                <a:solidFill>
                  <a:schemeClr val="bg2">
                    <a:lumMod val="25000"/>
                  </a:schemeClr>
                </a:solidFill>
              </a:rPr>
              <a:t>Se lagersaldo</a:t>
            </a:r>
            <a:endParaRPr lang="sv-SE" dirty="0">
              <a:solidFill>
                <a:schemeClr val="bg2">
                  <a:lumMod val="25000"/>
                </a:schemeClr>
              </a:solidFill>
            </a:endParaRPr>
          </a:p>
        </p:txBody>
      </p:sp>
      <p:sp>
        <p:nvSpPr>
          <p:cNvPr id="4" name="Rektangel 3"/>
          <p:cNvSpPr/>
          <p:nvPr/>
        </p:nvSpPr>
        <p:spPr>
          <a:xfrm>
            <a:off x="504000" y="2052000"/>
            <a:ext cx="3081600" cy="360000"/>
          </a:xfrm>
          <a:prstGeom prst="rect">
            <a:avLst/>
          </a:prstGeom>
          <a:solidFill>
            <a:srgbClr val="D24B4B">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hlinkClick r:id="rId2" action="ppaction://hlinksldjump"/>
          </p:cNvPr>
          <p:cNvSpPr txBox="1"/>
          <p:nvPr/>
        </p:nvSpPr>
        <p:spPr>
          <a:xfrm>
            <a:off x="1224000" y="2052000"/>
            <a:ext cx="2359967" cy="369332"/>
          </a:xfrm>
          <a:prstGeom prst="rect">
            <a:avLst/>
          </a:prstGeom>
          <a:noFill/>
        </p:spPr>
        <p:txBody>
          <a:bodyPr wrap="square" rtlCol="0">
            <a:spAutoFit/>
          </a:bodyPr>
          <a:lstStyle/>
          <a:p>
            <a:r>
              <a:rPr lang="sv-SE" dirty="0">
                <a:solidFill>
                  <a:schemeClr val="bg2">
                    <a:lumMod val="25000"/>
                  </a:schemeClr>
                </a:solidFill>
              </a:rPr>
              <a:t>Vad är ett buffertlager?</a:t>
            </a:r>
          </a:p>
        </p:txBody>
      </p:sp>
      <p:sp>
        <p:nvSpPr>
          <p:cNvPr id="45" name="Rektangel 44"/>
          <p:cNvSpPr/>
          <p:nvPr/>
        </p:nvSpPr>
        <p:spPr>
          <a:xfrm>
            <a:off x="504000" y="3348000"/>
            <a:ext cx="2674800" cy="360551"/>
          </a:xfrm>
          <a:prstGeom prst="rect">
            <a:avLst/>
          </a:prstGeom>
          <a:solidFill>
            <a:srgbClr val="74BF81">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p:cNvSpPr/>
          <p:nvPr/>
        </p:nvSpPr>
        <p:spPr>
          <a:xfrm>
            <a:off x="504000" y="3780000"/>
            <a:ext cx="4539600" cy="360000"/>
          </a:xfrm>
          <a:prstGeom prst="rect">
            <a:avLst/>
          </a:prstGeom>
          <a:solidFill>
            <a:srgbClr val="3474B7">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p:cNvSpPr/>
          <p:nvPr/>
        </p:nvSpPr>
        <p:spPr>
          <a:xfrm>
            <a:off x="504000" y="4212000"/>
            <a:ext cx="5418000" cy="360000"/>
          </a:xfrm>
          <a:prstGeom prst="rect">
            <a:avLst/>
          </a:prstGeom>
          <a:solidFill>
            <a:srgbClr val="8A3CC4">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504000" y="4644000"/>
            <a:ext cx="4219200" cy="360000"/>
          </a:xfrm>
          <a:prstGeom prst="rect">
            <a:avLst/>
          </a:prstGeom>
          <a:solidFill>
            <a:srgbClr val="DC527D">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7" name="Rektangel 6"/>
          <p:cNvSpPr/>
          <p:nvPr/>
        </p:nvSpPr>
        <p:spPr>
          <a:xfrm>
            <a:off x="0" y="811767"/>
            <a:ext cx="503339" cy="6046234"/>
          </a:xfrm>
          <a:prstGeom prst="rect">
            <a:avLst/>
          </a:prstGeom>
          <a:solidFill>
            <a:srgbClr val="D9CB1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p:cNvSpPr/>
          <p:nvPr/>
        </p:nvSpPr>
        <p:spPr>
          <a:xfrm>
            <a:off x="504000" y="2916000"/>
            <a:ext cx="2268000" cy="360000"/>
          </a:xfrm>
          <a:prstGeom prst="rect">
            <a:avLst/>
          </a:prstGeom>
          <a:solidFill>
            <a:srgbClr val="D9CB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textruta 49"/>
          <p:cNvSpPr txBox="1"/>
          <p:nvPr/>
        </p:nvSpPr>
        <p:spPr>
          <a:xfrm>
            <a:off x="1224000" y="2916000"/>
            <a:ext cx="1549262" cy="369332"/>
          </a:xfrm>
          <a:prstGeom prst="rect">
            <a:avLst/>
          </a:prstGeom>
          <a:noFill/>
        </p:spPr>
        <p:txBody>
          <a:bodyPr wrap="square" rtlCol="0">
            <a:spAutoFit/>
          </a:bodyPr>
          <a:lstStyle/>
          <a:p>
            <a:r>
              <a:rPr lang="sv-SE" dirty="0" smtClean="0"/>
              <a:t>Säkerhetslager</a:t>
            </a:r>
            <a:endParaRPr lang="sv-SE" dirty="0"/>
          </a:p>
        </p:txBody>
      </p:sp>
      <p:sp>
        <p:nvSpPr>
          <p:cNvPr id="21" name="header"/>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3" name="Bildobjekt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7"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rId3" action="ppaction://hlinksldjump"/>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43" name="Picture 4" descr="http://jkpportfolio01:8085/organisationens_ikoner/api/v1/asset/265688/preview">
            <a:hlinkClick r:id="rId9" action="ppaction://hlinksldjump"/>
          </p:cNvPr>
          <p:cNvPicPr>
            <a:picLocks noChangeAspect="1" noChangeArrowheads="1"/>
          </p:cNvPicPr>
          <p:nvPr/>
        </p:nvPicPr>
        <p:blipFill rotWithShape="1">
          <a:blip r:embed="rId10"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11709696" y="6337399"/>
            <a:ext cx="365123" cy="365125"/>
          </a:xfrm>
          <a:prstGeom prst="rect">
            <a:avLst/>
          </a:prstGeom>
          <a:noFill/>
          <a:effectLst>
            <a:innerShdw blurRad="1257300">
              <a:schemeClr val="tx1"/>
            </a:innerShdw>
          </a:effectLst>
          <a:extLst>
            <a:ext uri="{909E8E84-426E-40DD-AFC4-6F175D3DCCD1}">
              <a14:hiddenFill xmlns:a14="http://schemas.microsoft.com/office/drawing/2010/main">
                <a:solidFill>
                  <a:srgbClr val="FFFFFF"/>
                </a:solidFill>
              </a14:hiddenFill>
            </a:ext>
          </a:extLst>
        </p:spPr>
      </p:pic>
      <p:sp>
        <p:nvSpPr>
          <p:cNvPr id="2" name="textruta 1">
            <a:hlinkClick r:id="rId9" action="ppaction://hlinksldjump"/>
          </p:cNvPr>
          <p:cNvSpPr txBox="1"/>
          <p:nvPr/>
        </p:nvSpPr>
        <p:spPr>
          <a:xfrm>
            <a:off x="11746998" y="6324570"/>
            <a:ext cx="242888" cy="400110"/>
          </a:xfrm>
          <a:prstGeom prst="rect">
            <a:avLst/>
          </a:prstGeom>
          <a:noFill/>
        </p:spPr>
        <p:txBody>
          <a:bodyPr wrap="square" rtlCol="0">
            <a:spAutoFit/>
          </a:bodyPr>
          <a:lstStyle/>
          <a:p>
            <a:r>
              <a:rPr lang="sv-SE" sz="2000" dirty="0" smtClean="0">
                <a:latin typeface="+mj-lt"/>
              </a:rPr>
              <a:t>?</a:t>
            </a:r>
            <a:endParaRPr lang="sv-SE" sz="2000" dirty="0">
              <a:latin typeface="+mj-lt"/>
            </a:endParaRPr>
          </a:p>
        </p:txBody>
      </p:sp>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11"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51" name="textruta 50"/>
          <p:cNvSpPr txBox="1"/>
          <p:nvPr/>
        </p:nvSpPr>
        <p:spPr>
          <a:xfrm>
            <a:off x="1224000" y="3346562"/>
            <a:ext cx="1954614" cy="369332"/>
          </a:xfrm>
          <a:prstGeom prst="rect">
            <a:avLst/>
          </a:prstGeom>
          <a:noFill/>
        </p:spPr>
        <p:txBody>
          <a:bodyPr wrap="square" rtlCol="0">
            <a:spAutoFit/>
          </a:bodyPr>
          <a:lstStyle/>
          <a:p>
            <a:r>
              <a:rPr lang="sv-SE" dirty="0" smtClean="0">
                <a:solidFill>
                  <a:schemeClr val="bg2">
                    <a:lumMod val="25000"/>
                  </a:schemeClr>
                </a:solidFill>
              </a:rPr>
              <a:t>Ersättningsgrupper</a:t>
            </a:r>
            <a:endParaRPr lang="sv-SE" dirty="0">
              <a:solidFill>
                <a:schemeClr val="bg2">
                  <a:lumMod val="25000"/>
                </a:schemeClr>
              </a:solidFill>
            </a:endParaRPr>
          </a:p>
        </p:txBody>
      </p:sp>
      <p:sp>
        <p:nvSpPr>
          <p:cNvPr id="52" name="textruta 51"/>
          <p:cNvSpPr txBox="1"/>
          <p:nvPr/>
        </p:nvSpPr>
        <p:spPr>
          <a:xfrm>
            <a:off x="1224000" y="3780000"/>
            <a:ext cx="3821123" cy="369332"/>
          </a:xfrm>
          <a:prstGeom prst="rect">
            <a:avLst/>
          </a:prstGeom>
          <a:noFill/>
        </p:spPr>
        <p:txBody>
          <a:bodyPr wrap="square" rtlCol="0">
            <a:spAutoFit/>
          </a:bodyPr>
          <a:lstStyle/>
          <a:p>
            <a:r>
              <a:rPr lang="sv-SE" dirty="0" smtClean="0">
                <a:solidFill>
                  <a:schemeClr val="bg2">
                    <a:lumMod val="25000"/>
                  </a:schemeClr>
                </a:solidFill>
              </a:rPr>
              <a:t>Manuell lagerpåfyllning till buffertlager</a:t>
            </a:r>
            <a:endParaRPr lang="sv-SE" dirty="0">
              <a:solidFill>
                <a:schemeClr val="bg2">
                  <a:lumMod val="25000"/>
                </a:schemeClr>
              </a:solidFill>
            </a:endParaRPr>
          </a:p>
        </p:txBody>
      </p:sp>
      <p:sp>
        <p:nvSpPr>
          <p:cNvPr id="53" name="textruta 52"/>
          <p:cNvSpPr txBox="1"/>
          <p:nvPr/>
        </p:nvSpPr>
        <p:spPr>
          <a:xfrm>
            <a:off x="1224000" y="4212000"/>
            <a:ext cx="4697814" cy="369332"/>
          </a:xfrm>
          <a:prstGeom prst="rect">
            <a:avLst/>
          </a:prstGeom>
          <a:noFill/>
        </p:spPr>
        <p:txBody>
          <a:bodyPr wrap="square" rtlCol="0">
            <a:spAutoFit/>
          </a:bodyPr>
          <a:lstStyle/>
          <a:p>
            <a:r>
              <a:rPr lang="sv-SE" dirty="0" smtClean="0">
                <a:solidFill>
                  <a:schemeClr val="bg2">
                    <a:lumMod val="25000"/>
                  </a:schemeClr>
                </a:solidFill>
              </a:rPr>
              <a:t>Förskriva hjälpmedel från buffertlager till patient</a:t>
            </a:r>
            <a:endParaRPr lang="sv-SE" dirty="0">
              <a:solidFill>
                <a:schemeClr val="bg2">
                  <a:lumMod val="25000"/>
                </a:schemeClr>
              </a:solidFill>
            </a:endParaRPr>
          </a:p>
        </p:txBody>
      </p:sp>
      <p:sp>
        <p:nvSpPr>
          <p:cNvPr id="54" name="textruta 53"/>
          <p:cNvSpPr txBox="1"/>
          <p:nvPr/>
        </p:nvSpPr>
        <p:spPr>
          <a:xfrm>
            <a:off x="1224000" y="4644000"/>
            <a:ext cx="3500610" cy="369332"/>
          </a:xfrm>
          <a:prstGeom prst="rect">
            <a:avLst/>
          </a:prstGeom>
          <a:noFill/>
        </p:spPr>
        <p:txBody>
          <a:bodyPr wrap="square" rtlCol="0">
            <a:spAutoFit/>
          </a:bodyPr>
          <a:lstStyle/>
          <a:p>
            <a:r>
              <a:rPr lang="sv-SE" dirty="0" smtClean="0">
                <a:solidFill>
                  <a:schemeClr val="bg2">
                    <a:lumMod val="25000"/>
                  </a:schemeClr>
                </a:solidFill>
              </a:rPr>
              <a:t>Retur av hjälpmedel till buffertlager</a:t>
            </a:r>
            <a:endParaRPr lang="sv-SE" dirty="0">
              <a:solidFill>
                <a:schemeClr val="bg2">
                  <a:lumMod val="25000"/>
                </a:schemeClr>
              </a:solidFill>
            </a:endParaRPr>
          </a:p>
        </p:txBody>
      </p:sp>
    </p:spTree>
    <p:extLst>
      <p:ext uri="{BB962C8B-B14F-4D97-AF65-F5344CB8AC3E}">
        <p14:creationId xmlns:p14="http://schemas.microsoft.com/office/powerpoint/2010/main" val="3906931374"/>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9"/>
                                        </p:tgtEl>
                                      </p:cBhvr>
                                    </p:animEffect>
                                    <p:set>
                                      <p:cBhvr>
                                        <p:cTn id="13" dur="1" fill="hold">
                                          <p:stCondLst>
                                            <p:cond delay="499"/>
                                          </p:stCondLst>
                                        </p:cTn>
                                        <p:tgtEl>
                                          <p:spTgt spid="4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1"/>
                                        </p:tgtEl>
                                      </p:cBhvr>
                                    </p:animEffect>
                                    <p:set>
                                      <p:cBhvr>
                                        <p:cTn id="16" dur="1" fill="hold">
                                          <p:stCondLst>
                                            <p:cond delay="499"/>
                                          </p:stCondLst>
                                        </p:cTn>
                                        <p:tgtEl>
                                          <p:spTgt spid="4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5"/>
                                        </p:tgtEl>
                                      </p:cBhvr>
                                    </p:animEffect>
                                    <p:set>
                                      <p:cBhvr>
                                        <p:cTn id="19" dur="1" fill="hold">
                                          <p:stCondLst>
                                            <p:cond delay="499"/>
                                          </p:stCondLst>
                                        </p:cTn>
                                        <p:tgtEl>
                                          <p:spTgt spid="45"/>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51"/>
                                        </p:tgtEl>
                                      </p:cBhvr>
                                    </p:animEffect>
                                    <p:set>
                                      <p:cBhvr>
                                        <p:cTn id="22" dur="1" fill="hold">
                                          <p:stCondLst>
                                            <p:cond delay="499"/>
                                          </p:stCondLst>
                                        </p:cTn>
                                        <p:tgtEl>
                                          <p:spTgt spid="51"/>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46"/>
                                        </p:tgtEl>
                                      </p:cBhvr>
                                    </p:animEffect>
                                    <p:set>
                                      <p:cBhvr>
                                        <p:cTn id="25" dur="1" fill="hold">
                                          <p:stCondLst>
                                            <p:cond delay="499"/>
                                          </p:stCondLst>
                                        </p:cTn>
                                        <p:tgtEl>
                                          <p:spTgt spid="46"/>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52"/>
                                        </p:tgtEl>
                                      </p:cBhvr>
                                    </p:animEffect>
                                    <p:set>
                                      <p:cBhvr>
                                        <p:cTn id="28" dur="1" fill="hold">
                                          <p:stCondLst>
                                            <p:cond delay="499"/>
                                          </p:stCondLst>
                                        </p:cTn>
                                        <p:tgtEl>
                                          <p:spTgt spid="52"/>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47"/>
                                        </p:tgtEl>
                                      </p:cBhvr>
                                    </p:animEffect>
                                    <p:set>
                                      <p:cBhvr>
                                        <p:cTn id="31" dur="1" fill="hold">
                                          <p:stCondLst>
                                            <p:cond delay="499"/>
                                          </p:stCondLst>
                                        </p:cTn>
                                        <p:tgtEl>
                                          <p:spTgt spid="47"/>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53"/>
                                        </p:tgtEl>
                                      </p:cBhvr>
                                    </p:animEffect>
                                    <p:set>
                                      <p:cBhvr>
                                        <p:cTn id="34" dur="1" fill="hold">
                                          <p:stCondLst>
                                            <p:cond delay="499"/>
                                          </p:stCondLst>
                                        </p:cTn>
                                        <p:tgtEl>
                                          <p:spTgt spid="53"/>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48"/>
                                        </p:tgtEl>
                                      </p:cBhvr>
                                    </p:animEffect>
                                    <p:set>
                                      <p:cBhvr>
                                        <p:cTn id="37" dur="1" fill="hold">
                                          <p:stCondLst>
                                            <p:cond delay="499"/>
                                          </p:stCondLst>
                                        </p:cTn>
                                        <p:tgtEl>
                                          <p:spTgt spid="48"/>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54"/>
                                        </p:tgtEl>
                                      </p:cBhvr>
                                    </p:animEffect>
                                    <p:set>
                                      <p:cBhvr>
                                        <p:cTn id="40" dur="1" fill="hold">
                                          <p:stCondLst>
                                            <p:cond delay="499"/>
                                          </p:stCondLst>
                                        </p:cTn>
                                        <p:tgtEl>
                                          <p:spTgt spid="54"/>
                                        </p:tgtEl>
                                        <p:attrNameLst>
                                          <p:attrName>style.visibility</p:attrName>
                                        </p:attrNameLst>
                                      </p:cBhvr>
                                      <p:to>
                                        <p:strVal val="hidden"/>
                                      </p:to>
                                    </p:set>
                                  </p:childTnLst>
                                </p:cTn>
                              </p:par>
                              <p:par>
                                <p:cTn id="41" presetID="42" presetClass="path" presetSubtype="0" accel="50000" decel="50000" fill="hold" grpId="0" nodeType="withEffect">
                                  <p:stCondLst>
                                    <p:cond delay="0"/>
                                  </p:stCondLst>
                                  <p:childTnLst>
                                    <p:animMotion origin="layout" path="M -4.79167E-6 1.11111E-6 L -4.79167E-6 -0.30648 " pathEditMode="relative" rAng="0" ptsTypes="AA">
                                      <p:cBhvr>
                                        <p:cTn id="42" dur="2000" fill="hold"/>
                                        <p:tgtEl>
                                          <p:spTgt spid="44"/>
                                        </p:tgtEl>
                                        <p:attrNameLst>
                                          <p:attrName>ppt_x</p:attrName>
                                          <p:attrName>ppt_y</p:attrName>
                                        </p:attrNameLst>
                                      </p:cBhvr>
                                      <p:rCtr x="0" y="-15324"/>
                                    </p:animMotion>
                                  </p:childTnLst>
                                </p:cTn>
                              </p:par>
                              <p:par>
                                <p:cTn id="43" presetID="42" presetClass="path" presetSubtype="0" accel="50000" decel="50000" fill="hold" grpId="0" nodeType="withEffect">
                                  <p:stCondLst>
                                    <p:cond delay="0"/>
                                  </p:stCondLst>
                                  <p:childTnLst>
                                    <p:animMotion origin="layout" path="M -4.79167E-6 1.11111E-6 L -4.79167E-6 -0.30648 " pathEditMode="relative" rAng="0" ptsTypes="AA">
                                      <p:cBhvr>
                                        <p:cTn id="44" dur="2000" fill="hold"/>
                                        <p:tgtEl>
                                          <p:spTgt spid="50"/>
                                        </p:tgtEl>
                                        <p:attrNameLst>
                                          <p:attrName>ppt_x</p:attrName>
                                          <p:attrName>ppt_y</p:attrName>
                                        </p:attrNameLst>
                                      </p:cBhvr>
                                      <p:rCtr x="0" y="-15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9" grpId="0"/>
      <p:bldP spid="4" grpId="0" animBg="1"/>
      <p:bldP spid="26" grpId="0"/>
      <p:bldP spid="45" grpId="0" animBg="1"/>
      <p:bldP spid="46" grpId="0" animBg="1"/>
      <p:bldP spid="47" grpId="0" animBg="1"/>
      <p:bldP spid="48" grpId="0" animBg="1"/>
      <p:bldP spid="44" grpId="0" animBg="1"/>
      <p:bldP spid="50" grpId="0"/>
      <p:bldP spid="51" grpId="0"/>
      <p:bldP spid="52" grpId="0"/>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504000" y="2052000"/>
            <a:ext cx="3081600" cy="360000"/>
          </a:xfrm>
          <a:prstGeom prst="rect">
            <a:avLst/>
          </a:prstGeom>
          <a:solidFill>
            <a:srgbClr val="D24B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p:cNvSpPr/>
          <p:nvPr/>
        </p:nvSpPr>
        <p:spPr>
          <a:xfrm>
            <a:off x="504000" y="2484000"/>
            <a:ext cx="2127600" cy="360000"/>
          </a:xfrm>
          <a:prstGeom prst="rect">
            <a:avLst/>
          </a:prstGeom>
          <a:solidFill>
            <a:srgbClr val="FFAB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p:cNvSpPr/>
          <p:nvPr/>
        </p:nvSpPr>
        <p:spPr>
          <a:xfrm>
            <a:off x="504000" y="2916000"/>
            <a:ext cx="2268000" cy="360000"/>
          </a:xfrm>
          <a:prstGeom prst="rect">
            <a:avLst/>
          </a:prstGeom>
          <a:solidFill>
            <a:srgbClr val="D9CB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p:cNvSpPr/>
          <p:nvPr/>
        </p:nvSpPr>
        <p:spPr>
          <a:xfrm>
            <a:off x="504000" y="3348000"/>
            <a:ext cx="2674800" cy="360551"/>
          </a:xfrm>
          <a:prstGeom prst="rect">
            <a:avLst/>
          </a:prstGeom>
          <a:solidFill>
            <a:srgbClr val="74BF8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p:cNvSpPr/>
          <p:nvPr/>
        </p:nvSpPr>
        <p:spPr>
          <a:xfrm>
            <a:off x="504000" y="3780000"/>
            <a:ext cx="4539600" cy="360000"/>
          </a:xfrm>
          <a:prstGeom prst="rect">
            <a:avLst/>
          </a:prstGeom>
          <a:solidFill>
            <a:srgbClr val="3474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p:cNvSpPr/>
          <p:nvPr/>
        </p:nvSpPr>
        <p:spPr>
          <a:xfrm>
            <a:off x="504000" y="4212000"/>
            <a:ext cx="5418000" cy="360000"/>
          </a:xfrm>
          <a:prstGeom prst="rect">
            <a:avLst/>
          </a:prstGeom>
          <a:solidFill>
            <a:srgbClr val="8A3C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504000" y="4644000"/>
            <a:ext cx="4219200" cy="360000"/>
          </a:xfrm>
          <a:prstGeom prst="rect">
            <a:avLst/>
          </a:prstGeom>
          <a:solidFill>
            <a:srgbClr val="DC52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26" name="textruta 25"/>
          <p:cNvSpPr txBox="1"/>
          <p:nvPr/>
        </p:nvSpPr>
        <p:spPr>
          <a:xfrm>
            <a:off x="1224000" y="2052000"/>
            <a:ext cx="2359967" cy="369332"/>
          </a:xfrm>
          <a:prstGeom prst="rect">
            <a:avLst/>
          </a:prstGeom>
          <a:noFill/>
        </p:spPr>
        <p:txBody>
          <a:bodyPr wrap="square" rtlCol="0">
            <a:spAutoFit/>
          </a:bodyPr>
          <a:lstStyle/>
          <a:p>
            <a:r>
              <a:rPr lang="sv-SE" dirty="0"/>
              <a:t>Vad är ett buffertlager?</a:t>
            </a:r>
          </a:p>
        </p:txBody>
      </p:sp>
      <p:sp>
        <p:nvSpPr>
          <p:cNvPr id="7" name="Rektangel 6"/>
          <p:cNvSpPr/>
          <p:nvPr/>
        </p:nvSpPr>
        <p:spPr>
          <a:xfrm>
            <a:off x="0" y="811767"/>
            <a:ext cx="503339" cy="6046234"/>
          </a:xfrm>
          <a:prstGeom prst="rect">
            <a:avLst/>
          </a:prstGeom>
          <a:solidFill>
            <a:srgbClr val="AB17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19" name="Platshållare för innehåll 2"/>
          <p:cNvSpPr>
            <a:spLocks noGrp="1"/>
          </p:cNvSpPr>
          <p:nvPr>
            <p:ph idx="1"/>
          </p:nvPr>
        </p:nvSpPr>
        <p:spPr>
          <a:xfrm>
            <a:off x="1064397" y="1070653"/>
            <a:ext cx="9359900" cy="762727"/>
          </a:xfrm>
        </p:spPr>
        <p:txBody>
          <a:bodyPr>
            <a:normAutofit/>
          </a:bodyPr>
          <a:lstStyle/>
          <a:p>
            <a:pPr marL="0" indent="0">
              <a:buNone/>
            </a:pPr>
            <a:r>
              <a:rPr lang="sv-SE" sz="1600" dirty="0"/>
              <a:t>Detta är en grundläggande guide för dig som arbetar med buffertlager i Visma WebSesam.</a:t>
            </a:r>
            <a:br>
              <a:rPr lang="sv-SE" sz="1600" dirty="0"/>
            </a:br>
            <a:r>
              <a:rPr lang="sv-SE" sz="1600" dirty="0"/>
              <a:t>Guiden är uppdelad i olika kapitel och ger dig vägledning i hur buffertlager fungerar och hur du använder dem i Visma WebSesam</a:t>
            </a:r>
            <a:r>
              <a:rPr lang="sv-SE" sz="1600" dirty="0" smtClean="0"/>
              <a:t>.</a:t>
            </a:r>
            <a:endParaRPr lang="sv-SE" sz="1600" dirty="0"/>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sp>
        <p:nvSpPr>
          <p:cNvPr id="33" name="textruta 32"/>
          <p:cNvSpPr txBox="1"/>
          <p:nvPr/>
        </p:nvSpPr>
        <p:spPr>
          <a:xfrm>
            <a:off x="1064396" y="5229207"/>
            <a:ext cx="4595017" cy="1384995"/>
          </a:xfrm>
          <a:prstGeom prst="rect">
            <a:avLst/>
          </a:prstGeom>
          <a:noFill/>
          <a:ln w="38100">
            <a:solidFill>
              <a:srgbClr val="AB1739"/>
            </a:solidFill>
          </a:ln>
        </p:spPr>
        <p:txBody>
          <a:bodyPr wrap="square" rtlCol="0">
            <a:spAutoFit/>
          </a:bodyPr>
          <a:lstStyle/>
          <a:p>
            <a:r>
              <a:rPr lang="sv-SE" sz="1200" dirty="0" smtClean="0"/>
              <a:t>Använd pilarna för att navigera i bildspelet (föregående bild/nästa bild).</a:t>
            </a:r>
          </a:p>
          <a:p>
            <a:endParaRPr lang="sv-SE" sz="1200" dirty="0" smtClean="0"/>
          </a:p>
          <a:p>
            <a:r>
              <a:rPr lang="sv-SE" sz="1200" dirty="0" smtClean="0"/>
              <a:t>Klicka på hemknappen för att när som helst komma tillbaka till denna sida.</a:t>
            </a:r>
          </a:p>
          <a:p>
            <a:endParaRPr lang="sv-SE" sz="1200" dirty="0"/>
          </a:p>
          <a:p>
            <a:r>
              <a:rPr lang="sv-SE" sz="1200" dirty="0" smtClean="0"/>
              <a:t>Tips! Du kan klicka på en rubrik för att direkt hoppa till ett specifikt kapitel!</a:t>
            </a:r>
          </a:p>
        </p:txBody>
      </p:sp>
      <p:pic>
        <p:nvPicPr>
          <p:cNvPr id="13" name="Bildobjekt 1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7"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rId2" action="ppaction://hlinksldjump"/>
          </p:cNvPr>
          <p:cNvPicPr>
            <a:picLocks noChangeAspect="1" noChangeArrowheads="1"/>
          </p:cNvPicPr>
          <p:nvPr/>
        </p:nvPicPr>
        <p:blipFill rotWithShape="1">
          <a:blip r:embed="rId6"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42" name="Vänsterpil 41"/>
          <p:cNvSpPr/>
          <p:nvPr/>
        </p:nvSpPr>
        <p:spPr>
          <a:xfrm>
            <a:off x="655992" y="5437438"/>
            <a:ext cx="408405" cy="211115"/>
          </a:xfrm>
          <a:prstGeom prst="leftArrow">
            <a:avLst/>
          </a:prstGeom>
          <a:solidFill>
            <a:srgbClr val="AB1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3" name="Picture 4" descr="http://jkpportfolio01:8085/organisationens_ikoner/api/v1/asset/265688/preview">
            <a:hlinkClick r:id="rId8" action="ppaction://hlinksldjump"/>
          </p:cNvPr>
          <p:cNvPicPr>
            <a:picLocks noChangeAspect="1" noChangeArrowheads="1"/>
          </p:cNvPicPr>
          <p:nvPr/>
        </p:nvPicPr>
        <p:blipFill rotWithShape="1">
          <a:blip r:embed="rId9"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11709696" y="6337399"/>
            <a:ext cx="365123" cy="365125"/>
          </a:xfrm>
          <a:prstGeom prst="rect">
            <a:avLst/>
          </a:prstGeom>
          <a:noFill/>
          <a:effectLst>
            <a:innerShdw blurRad="1257300">
              <a:schemeClr val="tx1"/>
            </a:innerShdw>
          </a:effectLst>
          <a:extLst>
            <a:ext uri="{909E8E84-426E-40DD-AFC4-6F175D3DCCD1}">
              <a14:hiddenFill xmlns:a14="http://schemas.microsoft.com/office/drawing/2010/main">
                <a:solidFill>
                  <a:srgbClr val="FFFFFF"/>
                </a:solidFill>
              </a14:hiddenFill>
            </a:ext>
          </a:extLst>
        </p:spPr>
      </p:pic>
      <p:sp>
        <p:nvSpPr>
          <p:cNvPr id="2" name="textruta 1">
            <a:hlinkClick r:id="rId8" action="ppaction://hlinksldjump"/>
          </p:cNvPr>
          <p:cNvSpPr txBox="1"/>
          <p:nvPr/>
        </p:nvSpPr>
        <p:spPr>
          <a:xfrm>
            <a:off x="11746998" y="6324570"/>
            <a:ext cx="242888" cy="400110"/>
          </a:xfrm>
          <a:prstGeom prst="rect">
            <a:avLst/>
          </a:prstGeom>
          <a:noFill/>
        </p:spPr>
        <p:txBody>
          <a:bodyPr wrap="square" rtlCol="0">
            <a:spAutoFit/>
          </a:bodyPr>
          <a:lstStyle/>
          <a:p>
            <a:r>
              <a:rPr lang="sv-SE" sz="2000" dirty="0" smtClean="0">
                <a:latin typeface="+mj-lt"/>
              </a:rPr>
              <a:t>?</a:t>
            </a:r>
            <a:endParaRPr lang="sv-SE" sz="2000" dirty="0">
              <a:latin typeface="+mj-lt"/>
            </a:endParaRPr>
          </a:p>
        </p:txBody>
      </p:sp>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10"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49" name="textruta 48"/>
          <p:cNvSpPr txBox="1"/>
          <p:nvPr/>
        </p:nvSpPr>
        <p:spPr>
          <a:xfrm>
            <a:off x="1224000" y="2484000"/>
            <a:ext cx="1407860" cy="369332"/>
          </a:xfrm>
          <a:prstGeom prst="rect">
            <a:avLst/>
          </a:prstGeom>
          <a:noFill/>
        </p:spPr>
        <p:txBody>
          <a:bodyPr wrap="square" rtlCol="0">
            <a:spAutoFit/>
          </a:bodyPr>
          <a:lstStyle/>
          <a:p>
            <a:r>
              <a:rPr lang="sv-SE" dirty="0" smtClean="0"/>
              <a:t>Se lagersaldo</a:t>
            </a:r>
            <a:endParaRPr lang="sv-SE" dirty="0"/>
          </a:p>
        </p:txBody>
      </p:sp>
      <p:sp>
        <p:nvSpPr>
          <p:cNvPr id="50" name="textruta 49"/>
          <p:cNvSpPr txBox="1"/>
          <p:nvPr/>
        </p:nvSpPr>
        <p:spPr>
          <a:xfrm>
            <a:off x="1224000" y="2916000"/>
            <a:ext cx="1549262" cy="369332"/>
          </a:xfrm>
          <a:prstGeom prst="rect">
            <a:avLst/>
          </a:prstGeom>
          <a:noFill/>
        </p:spPr>
        <p:txBody>
          <a:bodyPr wrap="square" rtlCol="0">
            <a:spAutoFit/>
          </a:bodyPr>
          <a:lstStyle/>
          <a:p>
            <a:r>
              <a:rPr lang="sv-SE" dirty="0" smtClean="0"/>
              <a:t>Säkerhetslager</a:t>
            </a:r>
            <a:endParaRPr lang="sv-SE" dirty="0"/>
          </a:p>
        </p:txBody>
      </p:sp>
      <p:sp>
        <p:nvSpPr>
          <p:cNvPr id="51" name="textruta 50"/>
          <p:cNvSpPr txBox="1"/>
          <p:nvPr/>
        </p:nvSpPr>
        <p:spPr>
          <a:xfrm>
            <a:off x="1224000" y="3346562"/>
            <a:ext cx="1954614" cy="369332"/>
          </a:xfrm>
          <a:prstGeom prst="rect">
            <a:avLst/>
          </a:prstGeom>
          <a:noFill/>
        </p:spPr>
        <p:txBody>
          <a:bodyPr wrap="square" rtlCol="0">
            <a:spAutoFit/>
          </a:bodyPr>
          <a:lstStyle/>
          <a:p>
            <a:r>
              <a:rPr lang="sv-SE" dirty="0" smtClean="0"/>
              <a:t>Ersättningsgrupper</a:t>
            </a:r>
            <a:endParaRPr lang="sv-SE" dirty="0"/>
          </a:p>
        </p:txBody>
      </p:sp>
      <p:sp>
        <p:nvSpPr>
          <p:cNvPr id="52" name="textruta 51"/>
          <p:cNvSpPr txBox="1"/>
          <p:nvPr/>
        </p:nvSpPr>
        <p:spPr>
          <a:xfrm>
            <a:off x="1224000" y="3780000"/>
            <a:ext cx="3821123" cy="369332"/>
          </a:xfrm>
          <a:prstGeom prst="rect">
            <a:avLst/>
          </a:prstGeom>
          <a:noFill/>
        </p:spPr>
        <p:txBody>
          <a:bodyPr wrap="square" rtlCol="0">
            <a:spAutoFit/>
          </a:bodyPr>
          <a:lstStyle/>
          <a:p>
            <a:r>
              <a:rPr lang="sv-SE" dirty="0" smtClean="0"/>
              <a:t>Manuell lagerpåfyllning till buffertlager</a:t>
            </a:r>
            <a:endParaRPr lang="sv-SE" dirty="0"/>
          </a:p>
        </p:txBody>
      </p:sp>
      <p:sp>
        <p:nvSpPr>
          <p:cNvPr id="53" name="textruta 52"/>
          <p:cNvSpPr txBox="1"/>
          <p:nvPr/>
        </p:nvSpPr>
        <p:spPr>
          <a:xfrm>
            <a:off x="1224000" y="4212000"/>
            <a:ext cx="4697814" cy="369332"/>
          </a:xfrm>
          <a:prstGeom prst="rect">
            <a:avLst/>
          </a:prstGeom>
          <a:noFill/>
        </p:spPr>
        <p:txBody>
          <a:bodyPr wrap="square" rtlCol="0">
            <a:spAutoFit/>
          </a:bodyPr>
          <a:lstStyle/>
          <a:p>
            <a:r>
              <a:rPr lang="sv-SE" dirty="0" smtClean="0"/>
              <a:t>Förskriva hjälpmedel från buffertlager till patient</a:t>
            </a:r>
            <a:endParaRPr lang="sv-SE" dirty="0"/>
          </a:p>
        </p:txBody>
      </p:sp>
      <p:sp>
        <p:nvSpPr>
          <p:cNvPr id="54" name="textruta 53"/>
          <p:cNvSpPr txBox="1"/>
          <p:nvPr/>
        </p:nvSpPr>
        <p:spPr>
          <a:xfrm>
            <a:off x="1224000" y="4644000"/>
            <a:ext cx="3500610" cy="369332"/>
          </a:xfrm>
          <a:prstGeom prst="rect">
            <a:avLst/>
          </a:prstGeom>
          <a:noFill/>
        </p:spPr>
        <p:txBody>
          <a:bodyPr wrap="square" rtlCol="0">
            <a:spAutoFit/>
          </a:bodyPr>
          <a:lstStyle/>
          <a:p>
            <a:r>
              <a:rPr lang="sv-SE" dirty="0" smtClean="0"/>
              <a:t>Retur av hjälpmedel till buffertlager</a:t>
            </a:r>
            <a:endParaRPr lang="sv-SE" dirty="0"/>
          </a:p>
        </p:txBody>
      </p:sp>
      <p:sp>
        <p:nvSpPr>
          <p:cNvPr id="31" name="Rektangel 30">
            <a:hlinkClick r:id="rId11" action="ppaction://hlinksldjump"/>
          </p:cNvPr>
          <p:cNvSpPr/>
          <p:nvPr/>
        </p:nvSpPr>
        <p:spPr>
          <a:xfrm>
            <a:off x="504000" y="2062705"/>
            <a:ext cx="3081600" cy="360000"/>
          </a:xfrm>
          <a:prstGeom prst="rect">
            <a:avLst/>
          </a:prstGeom>
          <a:solidFill>
            <a:srgbClr val="D24B4B">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hlinkClick r:id="rId12" action="ppaction://hlinksldjump"/>
          </p:cNvPr>
          <p:cNvSpPr/>
          <p:nvPr/>
        </p:nvSpPr>
        <p:spPr>
          <a:xfrm>
            <a:off x="504000" y="2484000"/>
            <a:ext cx="2127600" cy="360000"/>
          </a:xfrm>
          <a:prstGeom prst="rect">
            <a:avLst/>
          </a:prstGeom>
          <a:solidFill>
            <a:srgbClr val="FFAB45">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a:hlinkClick r:id="rId13" action="ppaction://hlinksldjump"/>
          </p:cNvPr>
          <p:cNvSpPr/>
          <p:nvPr/>
        </p:nvSpPr>
        <p:spPr>
          <a:xfrm>
            <a:off x="504000" y="2916000"/>
            <a:ext cx="2268000" cy="360000"/>
          </a:xfrm>
          <a:prstGeom prst="rect">
            <a:avLst/>
          </a:prstGeom>
          <a:solidFill>
            <a:srgbClr val="D9CB19">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hlinkClick r:id="rId14" action="ppaction://hlinksldjump"/>
          </p:cNvPr>
          <p:cNvSpPr/>
          <p:nvPr/>
        </p:nvSpPr>
        <p:spPr>
          <a:xfrm>
            <a:off x="504000" y="3347999"/>
            <a:ext cx="2674800" cy="360551"/>
          </a:xfrm>
          <a:prstGeom prst="rect">
            <a:avLst/>
          </a:prstGeom>
          <a:solidFill>
            <a:srgbClr val="74BF81">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hlinkClick r:id="rId15" action="ppaction://hlinksldjump"/>
          </p:cNvPr>
          <p:cNvSpPr/>
          <p:nvPr/>
        </p:nvSpPr>
        <p:spPr>
          <a:xfrm>
            <a:off x="504000" y="3780000"/>
            <a:ext cx="4539600" cy="360000"/>
          </a:xfrm>
          <a:prstGeom prst="rect">
            <a:avLst/>
          </a:prstGeom>
          <a:solidFill>
            <a:srgbClr val="3474B7">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a:hlinkClick r:id="rId16" action="ppaction://hlinksldjump"/>
          </p:cNvPr>
          <p:cNvSpPr/>
          <p:nvPr/>
        </p:nvSpPr>
        <p:spPr>
          <a:xfrm>
            <a:off x="504000" y="4212000"/>
            <a:ext cx="5418000" cy="360000"/>
          </a:xfrm>
          <a:prstGeom prst="rect">
            <a:avLst/>
          </a:prstGeom>
          <a:solidFill>
            <a:srgbClr val="8A3CC4">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hlinkClick r:id="rId17" action="ppaction://hlinksldjump"/>
          </p:cNvPr>
          <p:cNvSpPr/>
          <p:nvPr/>
        </p:nvSpPr>
        <p:spPr>
          <a:xfrm>
            <a:off x="502590" y="4644000"/>
            <a:ext cx="4219200" cy="360000"/>
          </a:xfrm>
          <a:prstGeom prst="rect">
            <a:avLst/>
          </a:prstGeom>
          <a:solidFill>
            <a:srgbClr val="DC527D">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5" name="U-svängd pil 4"/>
          <p:cNvSpPr/>
          <p:nvPr/>
        </p:nvSpPr>
        <p:spPr>
          <a:xfrm rot="5400000" flipH="1">
            <a:off x="4575482" y="4529657"/>
            <a:ext cx="2988527" cy="820665"/>
          </a:xfrm>
          <a:prstGeom prst="uturnArrow">
            <a:avLst>
              <a:gd name="adj1" fmla="val 15992"/>
              <a:gd name="adj2" fmla="val 18709"/>
              <a:gd name="adj3" fmla="val 23942"/>
              <a:gd name="adj4" fmla="val 17577"/>
              <a:gd name="adj5" fmla="val 100000"/>
            </a:avLst>
          </a:prstGeom>
          <a:solidFill>
            <a:srgbClr val="AB1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Tree>
    <p:extLst>
      <p:ext uri="{BB962C8B-B14F-4D97-AF65-F5344CB8AC3E}">
        <p14:creationId xmlns:p14="http://schemas.microsoft.com/office/powerpoint/2010/main" val="25281122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ktangel 37"/>
          <p:cNvSpPr/>
          <p:nvPr/>
        </p:nvSpPr>
        <p:spPr>
          <a:xfrm>
            <a:off x="0" y="811767"/>
            <a:ext cx="503339" cy="6046234"/>
          </a:xfrm>
          <a:prstGeom prst="rect">
            <a:avLst/>
          </a:prstGeom>
          <a:solidFill>
            <a:srgbClr val="D9CB1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40"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41"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42"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34" name="Rektangel 33"/>
          <p:cNvSpPr/>
          <p:nvPr/>
        </p:nvSpPr>
        <p:spPr>
          <a:xfrm>
            <a:off x="504000" y="813600"/>
            <a:ext cx="2268000" cy="360000"/>
          </a:xfrm>
          <a:prstGeom prst="rect">
            <a:avLst/>
          </a:prstGeom>
          <a:solidFill>
            <a:srgbClr val="D9CB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textruta 35"/>
          <p:cNvSpPr txBox="1"/>
          <p:nvPr/>
        </p:nvSpPr>
        <p:spPr>
          <a:xfrm>
            <a:off x="1224000" y="813600"/>
            <a:ext cx="1549262" cy="369332"/>
          </a:xfrm>
          <a:prstGeom prst="rect">
            <a:avLst/>
          </a:prstGeom>
          <a:noFill/>
        </p:spPr>
        <p:txBody>
          <a:bodyPr wrap="square" rtlCol="0">
            <a:spAutoFit/>
          </a:bodyPr>
          <a:lstStyle/>
          <a:p>
            <a:r>
              <a:rPr lang="sv-SE" dirty="0" smtClean="0"/>
              <a:t>Säkerhetslager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pic>
        <p:nvPicPr>
          <p:cNvPr id="2" name="Bildobjekt 1"/>
          <p:cNvPicPr>
            <a:picLocks noChangeAspect="1"/>
          </p:cNvPicPr>
          <p:nvPr/>
        </p:nvPicPr>
        <p:blipFill>
          <a:blip r:embed="rId8"/>
          <a:stretch>
            <a:fillRect/>
          </a:stretch>
        </p:blipFill>
        <p:spPr>
          <a:xfrm>
            <a:off x="3872684" y="1890000"/>
            <a:ext cx="7617600" cy="3853760"/>
          </a:xfrm>
          <a:prstGeom prst="rect">
            <a:avLst/>
          </a:prstGeom>
          <a:ln>
            <a:solidFill>
              <a:schemeClr val="tx1">
                <a:lumMod val="50000"/>
                <a:lumOff val="50000"/>
              </a:schemeClr>
            </a:solidFill>
          </a:ln>
        </p:spPr>
      </p:pic>
      <p:sp>
        <p:nvSpPr>
          <p:cNvPr id="3" name="textruta 2"/>
          <p:cNvSpPr txBox="1"/>
          <p:nvPr/>
        </p:nvSpPr>
        <p:spPr>
          <a:xfrm>
            <a:off x="1064397" y="1458097"/>
            <a:ext cx="10440987" cy="369332"/>
          </a:xfrm>
          <a:prstGeom prst="rect">
            <a:avLst/>
          </a:prstGeom>
          <a:noFill/>
        </p:spPr>
        <p:txBody>
          <a:bodyPr wrap="square" rtlCol="0">
            <a:spAutoFit/>
          </a:bodyPr>
          <a:lstStyle/>
          <a:p>
            <a:r>
              <a:rPr lang="sv-SE" dirty="0" smtClean="0"/>
              <a:t>Vad menas med säkerhetslager?</a:t>
            </a:r>
            <a:endParaRPr lang="sv-SE" dirty="0"/>
          </a:p>
        </p:txBody>
      </p:sp>
      <p:sp>
        <p:nvSpPr>
          <p:cNvPr id="8" name="textruta 7"/>
          <p:cNvSpPr txBox="1"/>
          <p:nvPr/>
        </p:nvSpPr>
        <p:spPr>
          <a:xfrm>
            <a:off x="1064398" y="1888391"/>
            <a:ext cx="2799578" cy="3108543"/>
          </a:xfrm>
          <a:prstGeom prst="rect">
            <a:avLst/>
          </a:prstGeom>
          <a:noFill/>
        </p:spPr>
        <p:txBody>
          <a:bodyPr wrap="square" rtlCol="0">
            <a:spAutoFit/>
          </a:bodyPr>
          <a:lstStyle/>
          <a:p>
            <a:r>
              <a:rPr lang="sv-SE" sz="1400" dirty="0" smtClean="0"/>
              <a:t>Säkerhetslager är en funktion som med fördel används på de artiklar i ert buffertlager som är allra viktigast.</a:t>
            </a:r>
          </a:p>
          <a:p>
            <a:endParaRPr lang="sv-SE" sz="1400" dirty="0"/>
          </a:p>
          <a:p>
            <a:r>
              <a:rPr lang="sv-SE" sz="1400" dirty="0" smtClean="0"/>
              <a:t>De artiklar som har ett säkerhetslager kommer automatiskt att fyllas på när lagersaldot understiger antalet i säkerhetslagret och inga manuella lagerpåfyllningar behövs göras.</a:t>
            </a:r>
          </a:p>
          <a:p>
            <a:r>
              <a:rPr lang="sv-SE" sz="1400" dirty="0" smtClean="0"/>
              <a:t>Det är till för att underlätta erat arbete och se till att ni alltid har era viktigaste artiklar i lager.</a:t>
            </a:r>
            <a:endParaRPr lang="sv-SE" sz="1400" dirty="0"/>
          </a:p>
        </p:txBody>
      </p:sp>
      <p:sp>
        <p:nvSpPr>
          <p:cNvPr id="12" name="Rektangel 11"/>
          <p:cNvSpPr/>
          <p:nvPr/>
        </p:nvSpPr>
        <p:spPr>
          <a:xfrm>
            <a:off x="3872684" y="1890000"/>
            <a:ext cx="5880917" cy="3856993"/>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3" name="Rektangel 12"/>
          <p:cNvSpPr/>
          <p:nvPr/>
        </p:nvSpPr>
        <p:spPr>
          <a:xfrm>
            <a:off x="10466747" y="1887556"/>
            <a:ext cx="1029928" cy="3856993"/>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4" name="Rektangel 13"/>
          <p:cNvSpPr/>
          <p:nvPr/>
        </p:nvSpPr>
        <p:spPr>
          <a:xfrm>
            <a:off x="9753601" y="1887557"/>
            <a:ext cx="713146" cy="1318488"/>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5" name="Rektangel 14"/>
          <p:cNvSpPr/>
          <p:nvPr/>
        </p:nvSpPr>
        <p:spPr>
          <a:xfrm>
            <a:off x="9752370" y="5595729"/>
            <a:ext cx="713146" cy="148819"/>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6" name="textruta 15"/>
          <p:cNvSpPr txBox="1"/>
          <p:nvPr/>
        </p:nvSpPr>
        <p:spPr>
          <a:xfrm>
            <a:off x="1065212" y="5273373"/>
            <a:ext cx="2656582" cy="1384995"/>
          </a:xfrm>
          <a:prstGeom prst="rect">
            <a:avLst/>
          </a:prstGeom>
          <a:noFill/>
        </p:spPr>
        <p:txBody>
          <a:bodyPr wrap="square" rtlCol="0">
            <a:spAutoFit/>
          </a:bodyPr>
          <a:lstStyle/>
          <a:p>
            <a:r>
              <a:rPr lang="sv-SE" sz="1400" dirty="0" smtClean="0">
                <a:solidFill>
                  <a:sysClr val="windowText" lastClr="000000"/>
                </a:solidFill>
              </a:rPr>
              <a:t>Om du inte ser kolumnen för säkerhetslager i lagersaldoöversikten kan det bero på att kolumnen är dold. Använd reglaget för att välja vilka kolumner du vill ska visas.</a:t>
            </a:r>
            <a:endParaRPr lang="sv-SE" sz="1400" dirty="0">
              <a:solidFill>
                <a:sysClr val="windowText" lastClr="000000"/>
              </a:solidFill>
            </a:endParaRPr>
          </a:p>
        </p:txBody>
      </p:sp>
      <p:sp>
        <p:nvSpPr>
          <p:cNvPr id="17" name="Rektangel 16"/>
          <p:cNvSpPr/>
          <p:nvPr/>
        </p:nvSpPr>
        <p:spPr>
          <a:xfrm>
            <a:off x="1055688" y="5256211"/>
            <a:ext cx="2647873" cy="1402157"/>
          </a:xfrm>
          <a:prstGeom prst="rect">
            <a:avLst/>
          </a:prstGeom>
          <a:noFill/>
          <a:ln w="19050">
            <a:solidFill>
              <a:srgbClr val="AB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Ellips 17"/>
          <p:cNvSpPr/>
          <p:nvPr/>
        </p:nvSpPr>
        <p:spPr>
          <a:xfrm>
            <a:off x="924002" y="5138242"/>
            <a:ext cx="268746" cy="268746"/>
          </a:xfrm>
          <a:prstGeom prst="ellipse">
            <a:avLst/>
          </a:prstGeom>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19" name="textruta 18"/>
          <p:cNvSpPr txBox="1"/>
          <p:nvPr/>
        </p:nvSpPr>
        <p:spPr>
          <a:xfrm>
            <a:off x="924002" y="5118726"/>
            <a:ext cx="268746" cy="307777"/>
          </a:xfrm>
          <a:prstGeom prst="rect">
            <a:avLst/>
          </a:prstGeom>
          <a:noFill/>
        </p:spPr>
        <p:txBody>
          <a:bodyPr wrap="square" rtlCol="0">
            <a:spAutoFit/>
          </a:bodyPr>
          <a:lstStyle/>
          <a:p>
            <a:pPr algn="ctr"/>
            <a:r>
              <a:rPr lang="sv-SE" sz="1400" dirty="0" smtClean="0">
                <a:solidFill>
                  <a:srgbClr val="C00000"/>
                </a:solidFill>
              </a:rPr>
              <a:t>!</a:t>
            </a:r>
          </a:p>
        </p:txBody>
      </p:sp>
      <p:sp>
        <p:nvSpPr>
          <p:cNvPr id="20" name="Rektangel 19"/>
          <p:cNvSpPr/>
          <p:nvPr/>
        </p:nvSpPr>
        <p:spPr>
          <a:xfrm>
            <a:off x="11023069" y="2785619"/>
            <a:ext cx="419045" cy="420426"/>
          </a:xfrm>
          <a:prstGeom prst="rect">
            <a:avLst/>
          </a:prstGeom>
          <a:noFill/>
          <a:ln w="19050">
            <a:solidFill>
              <a:srgbClr val="AB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p:cNvSpPr/>
          <p:nvPr/>
        </p:nvSpPr>
        <p:spPr>
          <a:xfrm>
            <a:off x="10891382" y="2667648"/>
            <a:ext cx="267863" cy="268746"/>
          </a:xfrm>
          <a:prstGeom prst="ellipse">
            <a:avLst/>
          </a:prstGeom>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24" name="textruta 23"/>
          <p:cNvSpPr txBox="1"/>
          <p:nvPr/>
        </p:nvSpPr>
        <p:spPr>
          <a:xfrm>
            <a:off x="10891382" y="2648132"/>
            <a:ext cx="267863" cy="307777"/>
          </a:xfrm>
          <a:prstGeom prst="rect">
            <a:avLst/>
          </a:prstGeom>
          <a:noFill/>
        </p:spPr>
        <p:txBody>
          <a:bodyPr wrap="square" rtlCol="0">
            <a:spAutoFit/>
          </a:bodyPr>
          <a:lstStyle/>
          <a:p>
            <a:pPr algn="ctr"/>
            <a:r>
              <a:rPr lang="sv-SE" sz="1400" dirty="0" smtClean="0">
                <a:solidFill>
                  <a:srgbClr val="C00000"/>
                </a:solidFill>
              </a:rPr>
              <a:t>!</a:t>
            </a:r>
          </a:p>
        </p:txBody>
      </p:sp>
      <p:sp>
        <p:nvSpPr>
          <p:cNvPr id="26"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27" name="Bildobjekt 26">
            <a:hlinkClick r:id="rId2"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5" name="textruta 34"/>
          <p:cNvSpPr txBox="1"/>
          <p:nvPr/>
        </p:nvSpPr>
        <p:spPr>
          <a:xfrm>
            <a:off x="10600635" y="6581001"/>
            <a:ext cx="1591365" cy="276999"/>
          </a:xfrm>
          <a:prstGeom prst="rect">
            <a:avLst/>
          </a:prstGeom>
          <a:noFill/>
        </p:spPr>
        <p:txBody>
          <a:bodyPr wrap="square" rtlCol="0">
            <a:spAutoFit/>
          </a:bodyPr>
          <a:lstStyle/>
          <a:p>
            <a:r>
              <a:rPr lang="sv-SE" sz="1200" dirty="0" smtClean="0"/>
              <a:t>Säkerhetslager sid. 1/7</a:t>
            </a:r>
          </a:p>
        </p:txBody>
      </p:sp>
    </p:spTree>
    <p:extLst>
      <p:ext uri="{BB962C8B-B14F-4D97-AF65-F5344CB8AC3E}">
        <p14:creationId xmlns:p14="http://schemas.microsoft.com/office/powerpoint/2010/main" val="6370553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2" grpId="0" animBg="1"/>
      <p:bldP spid="13" grpId="0" animBg="1"/>
      <p:bldP spid="14" grpId="0" animBg="1"/>
      <p:bldP spid="15" grpId="0" animBg="1"/>
      <p:bldP spid="16" grpId="0"/>
      <p:bldP spid="17" grpId="0" animBg="1"/>
      <p:bldP spid="18" grpId="0" animBg="1"/>
      <p:bldP spid="19" grpId="0"/>
      <p:bldP spid="20" grpId="0" animBg="1"/>
      <p:bldP spid="23" grpId="0" animBg="1"/>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p:cNvSpPr/>
          <p:nvPr/>
        </p:nvSpPr>
        <p:spPr>
          <a:xfrm>
            <a:off x="0" y="811767"/>
            <a:ext cx="503339" cy="6046234"/>
          </a:xfrm>
          <a:prstGeom prst="rect">
            <a:avLst/>
          </a:prstGeom>
          <a:solidFill>
            <a:srgbClr val="D9CB1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6"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7"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8"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0" name="Rektangel 19"/>
          <p:cNvSpPr/>
          <p:nvPr/>
        </p:nvSpPr>
        <p:spPr>
          <a:xfrm>
            <a:off x="504000" y="813600"/>
            <a:ext cx="2268000" cy="360000"/>
          </a:xfrm>
          <a:prstGeom prst="rect">
            <a:avLst/>
          </a:prstGeom>
          <a:solidFill>
            <a:srgbClr val="D9CB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textruta 22"/>
          <p:cNvSpPr txBox="1"/>
          <p:nvPr/>
        </p:nvSpPr>
        <p:spPr>
          <a:xfrm>
            <a:off x="1224000" y="813600"/>
            <a:ext cx="1549262" cy="369332"/>
          </a:xfrm>
          <a:prstGeom prst="rect">
            <a:avLst/>
          </a:prstGeom>
          <a:noFill/>
        </p:spPr>
        <p:txBody>
          <a:bodyPr wrap="square" rtlCol="0">
            <a:spAutoFit/>
          </a:bodyPr>
          <a:lstStyle/>
          <a:p>
            <a:r>
              <a:rPr lang="sv-SE" dirty="0" smtClean="0"/>
              <a:t>Säkerhetslager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3" name="textruta 2"/>
          <p:cNvSpPr txBox="1"/>
          <p:nvPr/>
        </p:nvSpPr>
        <p:spPr>
          <a:xfrm>
            <a:off x="1064397" y="1458097"/>
            <a:ext cx="10440987" cy="369332"/>
          </a:xfrm>
          <a:prstGeom prst="rect">
            <a:avLst/>
          </a:prstGeom>
          <a:noFill/>
        </p:spPr>
        <p:txBody>
          <a:bodyPr wrap="square" rtlCol="0">
            <a:spAutoFit/>
          </a:bodyPr>
          <a:lstStyle/>
          <a:p>
            <a:r>
              <a:rPr lang="sv-SE" dirty="0" smtClean="0"/>
              <a:t>Hur fungerar ett säkerhetslager?</a:t>
            </a:r>
            <a:endParaRPr lang="sv-SE" dirty="0"/>
          </a:p>
        </p:txBody>
      </p:sp>
      <p:pic>
        <p:nvPicPr>
          <p:cNvPr id="4" name="Bildobjekt 3"/>
          <p:cNvPicPr>
            <a:picLocks noChangeAspect="1"/>
          </p:cNvPicPr>
          <p:nvPr/>
        </p:nvPicPr>
        <p:blipFill>
          <a:blip r:embed="rId8"/>
          <a:stretch>
            <a:fillRect/>
          </a:stretch>
        </p:blipFill>
        <p:spPr>
          <a:xfrm>
            <a:off x="3872684" y="1890000"/>
            <a:ext cx="7617600" cy="3209088"/>
          </a:xfrm>
          <a:prstGeom prst="rect">
            <a:avLst/>
          </a:prstGeom>
          <a:ln>
            <a:solidFill>
              <a:schemeClr val="tx1">
                <a:lumMod val="50000"/>
                <a:lumOff val="50000"/>
              </a:schemeClr>
            </a:solidFill>
          </a:ln>
        </p:spPr>
      </p:pic>
      <p:sp>
        <p:nvSpPr>
          <p:cNvPr id="13" name="textruta 12"/>
          <p:cNvSpPr txBox="1"/>
          <p:nvPr/>
        </p:nvSpPr>
        <p:spPr>
          <a:xfrm>
            <a:off x="1064397" y="1889897"/>
            <a:ext cx="2808287" cy="2677656"/>
          </a:xfrm>
          <a:prstGeom prst="rect">
            <a:avLst/>
          </a:prstGeom>
          <a:noFill/>
        </p:spPr>
        <p:txBody>
          <a:bodyPr wrap="square" rtlCol="0">
            <a:spAutoFit/>
          </a:bodyPr>
          <a:lstStyle/>
          <a:p>
            <a:r>
              <a:rPr lang="sv-SE" sz="1400" dirty="0" smtClean="0"/>
              <a:t>Alla artiklar som finns på buffertlager kan ha ett säkerhetslager. </a:t>
            </a:r>
            <a:br>
              <a:rPr lang="sv-SE" sz="1400" dirty="0" smtClean="0"/>
            </a:br>
            <a:r>
              <a:rPr lang="sv-SE" sz="1400" dirty="0" smtClean="0"/>
              <a:t/>
            </a:r>
            <a:br>
              <a:rPr lang="sv-SE" sz="1400" dirty="0" smtClean="0"/>
            </a:br>
            <a:r>
              <a:rPr lang="sv-SE" sz="1400" dirty="0" smtClean="0"/>
              <a:t>När lagersaldot understiger säkerhetslagret skapas en automatisk lagerpåfyllnad.</a:t>
            </a:r>
          </a:p>
          <a:p>
            <a:endParaRPr lang="sv-SE" sz="1400" dirty="0"/>
          </a:p>
          <a:p>
            <a:r>
              <a:rPr lang="sv-SE" sz="1400" dirty="0" smtClean="0"/>
              <a:t>Den automatiska lagerpåfyllnaden fyller på lagret med så många av artikeln som behövs för att komma upp till säkerhetslagret igen.</a:t>
            </a:r>
          </a:p>
        </p:txBody>
      </p:sp>
      <p:sp>
        <p:nvSpPr>
          <p:cNvPr id="12"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4" name="Bildobjekt 13">
            <a:hlinkClick r:id="rId2"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19" name="textruta 18"/>
          <p:cNvSpPr txBox="1"/>
          <p:nvPr/>
        </p:nvSpPr>
        <p:spPr>
          <a:xfrm>
            <a:off x="10600635" y="6581001"/>
            <a:ext cx="1591365" cy="276999"/>
          </a:xfrm>
          <a:prstGeom prst="rect">
            <a:avLst/>
          </a:prstGeom>
          <a:noFill/>
        </p:spPr>
        <p:txBody>
          <a:bodyPr wrap="square" rtlCol="0">
            <a:spAutoFit/>
          </a:bodyPr>
          <a:lstStyle/>
          <a:p>
            <a:r>
              <a:rPr lang="sv-SE" sz="1200" dirty="0" smtClean="0"/>
              <a:t>Säkerhetslager sid. 2/7</a:t>
            </a:r>
          </a:p>
        </p:txBody>
      </p:sp>
    </p:spTree>
    <p:extLst>
      <p:ext uri="{BB962C8B-B14F-4D97-AF65-F5344CB8AC3E}">
        <p14:creationId xmlns:p14="http://schemas.microsoft.com/office/powerpoint/2010/main" val="20610317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p:cNvSpPr/>
          <p:nvPr/>
        </p:nvSpPr>
        <p:spPr>
          <a:xfrm>
            <a:off x="0" y="811767"/>
            <a:ext cx="503339" cy="6046234"/>
          </a:xfrm>
          <a:prstGeom prst="rect">
            <a:avLst/>
          </a:prstGeom>
          <a:solidFill>
            <a:srgbClr val="D9CB1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8"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1"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2"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4" name="Rektangel 23"/>
          <p:cNvSpPr/>
          <p:nvPr/>
        </p:nvSpPr>
        <p:spPr>
          <a:xfrm>
            <a:off x="504000" y="813600"/>
            <a:ext cx="2268000" cy="360000"/>
          </a:xfrm>
          <a:prstGeom prst="rect">
            <a:avLst/>
          </a:prstGeom>
          <a:solidFill>
            <a:srgbClr val="D9CB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textruta 24"/>
          <p:cNvSpPr txBox="1"/>
          <p:nvPr/>
        </p:nvSpPr>
        <p:spPr>
          <a:xfrm>
            <a:off x="1224000" y="813600"/>
            <a:ext cx="1549262" cy="369332"/>
          </a:xfrm>
          <a:prstGeom prst="rect">
            <a:avLst/>
          </a:prstGeom>
          <a:noFill/>
        </p:spPr>
        <p:txBody>
          <a:bodyPr wrap="square" rtlCol="0">
            <a:spAutoFit/>
          </a:bodyPr>
          <a:lstStyle/>
          <a:p>
            <a:r>
              <a:rPr lang="sv-SE" dirty="0" smtClean="0"/>
              <a:t>Säkerhetslager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3" name="textruta 2"/>
          <p:cNvSpPr txBox="1"/>
          <p:nvPr/>
        </p:nvSpPr>
        <p:spPr>
          <a:xfrm>
            <a:off x="1064397" y="1458097"/>
            <a:ext cx="10440987" cy="369332"/>
          </a:xfrm>
          <a:prstGeom prst="rect">
            <a:avLst/>
          </a:prstGeom>
          <a:noFill/>
        </p:spPr>
        <p:txBody>
          <a:bodyPr wrap="square" rtlCol="0">
            <a:spAutoFit/>
          </a:bodyPr>
          <a:lstStyle/>
          <a:p>
            <a:r>
              <a:rPr lang="sv-SE" dirty="0" smtClean="0"/>
              <a:t>Exempel:</a:t>
            </a:r>
            <a:endParaRPr lang="sv-SE" dirty="0"/>
          </a:p>
        </p:txBody>
      </p:sp>
      <p:pic>
        <p:nvPicPr>
          <p:cNvPr id="4" name="Bildobjekt 3"/>
          <p:cNvPicPr>
            <a:picLocks noChangeAspect="1"/>
          </p:cNvPicPr>
          <p:nvPr/>
        </p:nvPicPr>
        <p:blipFill>
          <a:blip r:embed="rId8"/>
          <a:stretch>
            <a:fillRect/>
          </a:stretch>
        </p:blipFill>
        <p:spPr>
          <a:xfrm>
            <a:off x="3872684" y="1890000"/>
            <a:ext cx="7617600" cy="3209088"/>
          </a:xfrm>
          <a:prstGeom prst="rect">
            <a:avLst/>
          </a:prstGeom>
          <a:ln>
            <a:solidFill>
              <a:schemeClr val="tx1">
                <a:lumMod val="50000"/>
                <a:lumOff val="50000"/>
              </a:schemeClr>
            </a:solidFill>
          </a:ln>
        </p:spPr>
      </p:pic>
      <p:sp>
        <p:nvSpPr>
          <p:cNvPr id="13" name="textruta 12"/>
          <p:cNvSpPr txBox="1"/>
          <p:nvPr/>
        </p:nvSpPr>
        <p:spPr>
          <a:xfrm>
            <a:off x="1064398" y="1889897"/>
            <a:ext cx="2799578" cy="3539430"/>
          </a:xfrm>
          <a:prstGeom prst="rect">
            <a:avLst/>
          </a:prstGeom>
          <a:noFill/>
        </p:spPr>
        <p:txBody>
          <a:bodyPr wrap="square" rtlCol="0">
            <a:spAutoFit/>
          </a:bodyPr>
          <a:lstStyle/>
          <a:p>
            <a:r>
              <a:rPr lang="sv-SE" sz="1400" dirty="0"/>
              <a:t>Titta på selen med artikelnummer 49026 i bilden</a:t>
            </a:r>
            <a:r>
              <a:rPr lang="sv-SE" sz="1400" dirty="0" smtClean="0"/>
              <a:t>.</a:t>
            </a:r>
            <a:br>
              <a:rPr lang="sv-SE" sz="1400" dirty="0" smtClean="0"/>
            </a:br>
            <a:r>
              <a:rPr lang="sv-SE" sz="1400" dirty="0"/>
              <a:t/>
            </a:r>
            <a:br>
              <a:rPr lang="sv-SE" sz="1400" dirty="0"/>
            </a:br>
            <a:r>
              <a:rPr lang="sv-SE" sz="1400" dirty="0"/>
              <a:t>I kolumnen </a:t>
            </a:r>
            <a:r>
              <a:rPr lang="sv-SE" sz="1400" i="1" dirty="0"/>
              <a:t>Lagersaldo</a:t>
            </a:r>
            <a:r>
              <a:rPr lang="sv-SE" sz="1400" dirty="0"/>
              <a:t> ser du att det för tillfället finns 3 st av denna i </a:t>
            </a:r>
            <a:r>
              <a:rPr lang="sv-SE" sz="1400" dirty="0" smtClean="0"/>
              <a:t>lagersaldo.</a:t>
            </a:r>
            <a:br>
              <a:rPr lang="sv-SE" sz="1400" dirty="0" smtClean="0"/>
            </a:br>
            <a:r>
              <a:rPr lang="sv-SE" sz="1400" dirty="0" smtClean="0"/>
              <a:t>I </a:t>
            </a:r>
            <a:r>
              <a:rPr lang="sv-SE" sz="1400" dirty="0"/>
              <a:t>kolumnen </a:t>
            </a:r>
            <a:r>
              <a:rPr lang="sv-SE" sz="1400" i="1" dirty="0"/>
              <a:t>Säkerhetslager </a:t>
            </a:r>
            <a:r>
              <a:rPr lang="sv-SE" sz="1400" dirty="0"/>
              <a:t>står det också </a:t>
            </a:r>
            <a:r>
              <a:rPr lang="sv-SE" sz="1400" dirty="0" smtClean="0"/>
              <a:t>3 st.</a:t>
            </a:r>
          </a:p>
          <a:p>
            <a:r>
              <a:rPr lang="sv-SE" sz="1400" dirty="0"/>
              <a:t/>
            </a:r>
            <a:br>
              <a:rPr lang="sv-SE" sz="1400" dirty="0"/>
            </a:br>
            <a:r>
              <a:rPr lang="sv-SE" sz="1400" dirty="0"/>
              <a:t>Det betyder att när denna artikel förskrivs från buffertlagret nästa gång så kommer lagersaldot att </a:t>
            </a:r>
            <a:r>
              <a:rPr lang="sv-SE" sz="1400" dirty="0" smtClean="0"/>
              <a:t>gå ner till 2 st, men säkerhetslagret förblir 3 st.</a:t>
            </a:r>
          </a:p>
          <a:p>
            <a:r>
              <a:rPr lang="sv-SE" sz="1400" dirty="0" smtClean="0"/>
              <a:t/>
            </a:r>
            <a:br>
              <a:rPr lang="sv-SE" sz="1400" dirty="0" smtClean="0"/>
            </a:br>
            <a:r>
              <a:rPr lang="sv-SE" sz="1400" dirty="0" smtClean="0"/>
              <a:t>Eftersom lagersaldot då kommer</a:t>
            </a:r>
            <a:endParaRPr lang="sv-SE" sz="1600" dirty="0"/>
          </a:p>
        </p:txBody>
      </p:sp>
      <p:sp>
        <p:nvSpPr>
          <p:cNvPr id="2" name="Rektangel 1"/>
          <p:cNvSpPr/>
          <p:nvPr/>
        </p:nvSpPr>
        <p:spPr>
          <a:xfrm>
            <a:off x="3872684" y="2754627"/>
            <a:ext cx="7617600" cy="2343418"/>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2" name="Rektangel 11"/>
          <p:cNvSpPr/>
          <p:nvPr/>
        </p:nvSpPr>
        <p:spPr>
          <a:xfrm>
            <a:off x="3872684" y="1890000"/>
            <a:ext cx="7617600" cy="388650"/>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6" name="textruta 5"/>
          <p:cNvSpPr txBox="1"/>
          <p:nvPr/>
        </p:nvSpPr>
        <p:spPr>
          <a:xfrm>
            <a:off x="1064397" y="5277979"/>
            <a:ext cx="6120174" cy="1046440"/>
          </a:xfrm>
          <a:prstGeom prst="rect">
            <a:avLst/>
          </a:prstGeom>
          <a:noFill/>
        </p:spPr>
        <p:txBody>
          <a:bodyPr wrap="square" rtlCol="0">
            <a:spAutoFit/>
          </a:bodyPr>
          <a:lstStyle/>
          <a:p>
            <a:r>
              <a:rPr lang="sv-SE" sz="1400" dirty="0"/>
              <a:t>a</a:t>
            </a:r>
            <a:r>
              <a:rPr lang="sv-SE" sz="1400" dirty="0" smtClean="0"/>
              <a:t>tt understiga </a:t>
            </a:r>
            <a:r>
              <a:rPr lang="sv-SE" sz="1400" dirty="0"/>
              <a:t>säkerhetslagret så skapar systemet upp en </a:t>
            </a:r>
            <a:r>
              <a:rPr lang="sv-SE" sz="1400" dirty="0" smtClean="0"/>
              <a:t>automatisk</a:t>
            </a:r>
            <a:r>
              <a:rPr lang="sv-SE" sz="1600" dirty="0" smtClean="0"/>
              <a:t> </a:t>
            </a:r>
            <a:r>
              <a:rPr lang="sv-SE" sz="1400" dirty="0" smtClean="0"/>
              <a:t>lagerpåfyllnad </a:t>
            </a:r>
            <a:r>
              <a:rPr lang="sv-SE" sz="1400" dirty="0"/>
              <a:t>på 1 st sele som kommer att levereras till buffertlagret så snart som möjligt.</a:t>
            </a:r>
            <a:endParaRPr lang="sv-SE" sz="1600" dirty="0"/>
          </a:p>
          <a:p>
            <a:endParaRPr lang="sv-SE" dirty="0"/>
          </a:p>
        </p:txBody>
      </p:sp>
      <p:sp>
        <p:nvSpPr>
          <p:cNvPr id="15"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6" name="Bildobjekt 15">
            <a:hlinkClick r:id="rId2"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23" name="textruta 22"/>
          <p:cNvSpPr txBox="1"/>
          <p:nvPr/>
        </p:nvSpPr>
        <p:spPr>
          <a:xfrm>
            <a:off x="10600635" y="6581001"/>
            <a:ext cx="1591365" cy="276999"/>
          </a:xfrm>
          <a:prstGeom prst="rect">
            <a:avLst/>
          </a:prstGeom>
          <a:noFill/>
        </p:spPr>
        <p:txBody>
          <a:bodyPr wrap="square" rtlCol="0">
            <a:spAutoFit/>
          </a:bodyPr>
          <a:lstStyle/>
          <a:p>
            <a:r>
              <a:rPr lang="sv-SE" sz="1200" dirty="0" smtClean="0"/>
              <a:t>Säkerhetslager sid. 3/7</a:t>
            </a:r>
          </a:p>
        </p:txBody>
      </p:sp>
    </p:spTree>
    <p:extLst>
      <p:ext uri="{BB962C8B-B14F-4D97-AF65-F5344CB8AC3E}">
        <p14:creationId xmlns:p14="http://schemas.microsoft.com/office/powerpoint/2010/main" val="17017506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p:cNvSpPr/>
          <p:nvPr/>
        </p:nvSpPr>
        <p:spPr>
          <a:xfrm>
            <a:off x="0" y="811767"/>
            <a:ext cx="503339" cy="6046234"/>
          </a:xfrm>
          <a:prstGeom prst="rect">
            <a:avLst/>
          </a:prstGeom>
          <a:solidFill>
            <a:srgbClr val="D9CB1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8"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1"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2"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4" name="Rektangel 23"/>
          <p:cNvSpPr/>
          <p:nvPr/>
        </p:nvSpPr>
        <p:spPr>
          <a:xfrm>
            <a:off x="504000" y="813600"/>
            <a:ext cx="2268000" cy="360000"/>
          </a:xfrm>
          <a:prstGeom prst="rect">
            <a:avLst/>
          </a:prstGeom>
          <a:solidFill>
            <a:srgbClr val="D9CB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textruta 24"/>
          <p:cNvSpPr txBox="1"/>
          <p:nvPr/>
        </p:nvSpPr>
        <p:spPr>
          <a:xfrm>
            <a:off x="1224000" y="813600"/>
            <a:ext cx="1549262" cy="369332"/>
          </a:xfrm>
          <a:prstGeom prst="rect">
            <a:avLst/>
          </a:prstGeom>
          <a:noFill/>
        </p:spPr>
        <p:txBody>
          <a:bodyPr wrap="square" rtlCol="0">
            <a:spAutoFit/>
          </a:bodyPr>
          <a:lstStyle/>
          <a:p>
            <a:r>
              <a:rPr lang="sv-SE" dirty="0" smtClean="0"/>
              <a:t>Säkerhetslager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3" name="textruta 2"/>
          <p:cNvSpPr txBox="1"/>
          <p:nvPr/>
        </p:nvSpPr>
        <p:spPr>
          <a:xfrm>
            <a:off x="1064397" y="1458097"/>
            <a:ext cx="10440987" cy="369332"/>
          </a:xfrm>
          <a:prstGeom prst="rect">
            <a:avLst/>
          </a:prstGeom>
          <a:noFill/>
        </p:spPr>
        <p:txBody>
          <a:bodyPr wrap="square" rtlCol="0">
            <a:spAutoFit/>
          </a:bodyPr>
          <a:lstStyle/>
          <a:p>
            <a:r>
              <a:rPr lang="sv-SE" dirty="0" smtClean="0"/>
              <a:t>Exempel:</a:t>
            </a:r>
            <a:endParaRPr lang="sv-SE" dirty="0"/>
          </a:p>
        </p:txBody>
      </p:sp>
      <p:pic>
        <p:nvPicPr>
          <p:cNvPr id="4" name="Bildobjekt 3"/>
          <p:cNvPicPr>
            <a:picLocks noChangeAspect="1"/>
          </p:cNvPicPr>
          <p:nvPr/>
        </p:nvPicPr>
        <p:blipFill>
          <a:blip r:embed="rId8"/>
          <a:stretch>
            <a:fillRect/>
          </a:stretch>
        </p:blipFill>
        <p:spPr>
          <a:xfrm>
            <a:off x="3872684" y="1890000"/>
            <a:ext cx="7617600" cy="3209088"/>
          </a:xfrm>
          <a:prstGeom prst="rect">
            <a:avLst/>
          </a:prstGeom>
          <a:ln>
            <a:solidFill>
              <a:schemeClr val="tx1">
                <a:lumMod val="50000"/>
                <a:lumOff val="50000"/>
              </a:schemeClr>
            </a:solidFill>
          </a:ln>
        </p:spPr>
      </p:pic>
      <p:sp>
        <p:nvSpPr>
          <p:cNvPr id="13" name="textruta 12"/>
          <p:cNvSpPr txBox="1"/>
          <p:nvPr/>
        </p:nvSpPr>
        <p:spPr>
          <a:xfrm>
            <a:off x="1064398" y="1887309"/>
            <a:ext cx="2799578" cy="3754874"/>
          </a:xfrm>
          <a:prstGeom prst="rect">
            <a:avLst/>
          </a:prstGeom>
          <a:noFill/>
        </p:spPr>
        <p:txBody>
          <a:bodyPr wrap="square" rtlCol="0">
            <a:spAutoFit/>
          </a:bodyPr>
          <a:lstStyle/>
          <a:p>
            <a:r>
              <a:rPr lang="sv-SE" sz="1400" dirty="0" smtClean="0"/>
              <a:t>Titta nu istället på artikel 10387;  Toaförhöjare Hi-</a:t>
            </a:r>
            <a:r>
              <a:rPr lang="sv-SE" sz="1400" dirty="0" err="1" smtClean="0"/>
              <a:t>Loo</a:t>
            </a:r>
            <a:r>
              <a:rPr lang="sv-SE" sz="1400" dirty="0" smtClean="0"/>
              <a:t>.</a:t>
            </a:r>
          </a:p>
          <a:p>
            <a:endParaRPr lang="sv-SE" sz="1400" dirty="0"/>
          </a:p>
          <a:p>
            <a:r>
              <a:rPr lang="sv-SE" sz="1400" dirty="0" smtClean="0"/>
              <a:t>Lagersaldot på denna artikel är 3 st, men säkerhetslagret är endast 2 st.</a:t>
            </a:r>
          </a:p>
          <a:p>
            <a:endParaRPr lang="sv-SE" sz="1400" dirty="0"/>
          </a:p>
          <a:p>
            <a:r>
              <a:rPr lang="sv-SE" sz="1400" dirty="0" smtClean="0"/>
              <a:t>Nästa gång denna artikel förskrivs från buffertlagret kommer ingen automatiskt lagerpåfyllning ske, eftersom lagersaldot då blir detsamma som säkerhetslagret; dvs 2 st.</a:t>
            </a:r>
          </a:p>
          <a:p>
            <a:endParaRPr lang="sv-SE" sz="1400" dirty="0"/>
          </a:p>
          <a:p>
            <a:r>
              <a:rPr lang="sv-SE" sz="1400" dirty="0" smtClean="0"/>
              <a:t>Det är endast när lagersaldot understiger säkerhetslagret som systemet skapar upp en automatiskt lagerpåfyllning.</a:t>
            </a:r>
            <a:endParaRPr lang="sv-SE" sz="1600" dirty="0"/>
          </a:p>
        </p:txBody>
      </p:sp>
      <p:sp>
        <p:nvSpPr>
          <p:cNvPr id="2" name="Rektangel 1"/>
          <p:cNvSpPr/>
          <p:nvPr/>
        </p:nvSpPr>
        <p:spPr>
          <a:xfrm>
            <a:off x="3872684" y="3449951"/>
            <a:ext cx="7617600" cy="1648093"/>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2" name="Rektangel 11"/>
          <p:cNvSpPr/>
          <p:nvPr/>
        </p:nvSpPr>
        <p:spPr>
          <a:xfrm>
            <a:off x="3872684" y="1890000"/>
            <a:ext cx="7617600" cy="1220787"/>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5"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6" name="Bildobjekt 15">
            <a:hlinkClick r:id="rId2"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23" name="textruta 22"/>
          <p:cNvSpPr txBox="1"/>
          <p:nvPr/>
        </p:nvSpPr>
        <p:spPr>
          <a:xfrm>
            <a:off x="10600635" y="6581001"/>
            <a:ext cx="1591365" cy="276999"/>
          </a:xfrm>
          <a:prstGeom prst="rect">
            <a:avLst/>
          </a:prstGeom>
          <a:noFill/>
        </p:spPr>
        <p:txBody>
          <a:bodyPr wrap="square" rtlCol="0">
            <a:spAutoFit/>
          </a:bodyPr>
          <a:lstStyle/>
          <a:p>
            <a:r>
              <a:rPr lang="sv-SE" sz="1200" dirty="0" smtClean="0"/>
              <a:t>Säkerhetslager sid. 4/7</a:t>
            </a:r>
          </a:p>
        </p:txBody>
      </p:sp>
    </p:spTree>
    <p:extLst>
      <p:ext uri="{BB962C8B-B14F-4D97-AF65-F5344CB8AC3E}">
        <p14:creationId xmlns:p14="http://schemas.microsoft.com/office/powerpoint/2010/main" val="651978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p:cNvSpPr/>
          <p:nvPr/>
        </p:nvSpPr>
        <p:spPr>
          <a:xfrm>
            <a:off x="0" y="811767"/>
            <a:ext cx="503339" cy="6046234"/>
          </a:xfrm>
          <a:prstGeom prst="rect">
            <a:avLst/>
          </a:prstGeom>
          <a:solidFill>
            <a:srgbClr val="D9CB1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6"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7"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8"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9" name="Bildobjekt 8"/>
          <p:cNvPicPr>
            <a:picLocks noChangeAspect="1"/>
          </p:cNvPicPr>
          <p:nvPr/>
        </p:nvPicPr>
        <p:blipFill>
          <a:blip r:embed="rId8"/>
          <a:stretch>
            <a:fillRect/>
          </a:stretch>
        </p:blipFill>
        <p:spPr>
          <a:xfrm>
            <a:off x="3872685" y="1890000"/>
            <a:ext cx="7617600" cy="3504735"/>
          </a:xfrm>
          <a:prstGeom prst="rect">
            <a:avLst/>
          </a:prstGeom>
          <a:ln>
            <a:solidFill>
              <a:schemeClr val="tx1">
                <a:lumMod val="50000"/>
                <a:lumOff val="50000"/>
              </a:schemeClr>
            </a:solidFill>
          </a:ln>
        </p:spPr>
      </p:pic>
      <p:sp>
        <p:nvSpPr>
          <p:cNvPr id="20" name="Rektangel 19"/>
          <p:cNvSpPr/>
          <p:nvPr/>
        </p:nvSpPr>
        <p:spPr>
          <a:xfrm>
            <a:off x="504000" y="813600"/>
            <a:ext cx="2268000" cy="360000"/>
          </a:xfrm>
          <a:prstGeom prst="rect">
            <a:avLst/>
          </a:prstGeom>
          <a:solidFill>
            <a:srgbClr val="D9CB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textruta 22"/>
          <p:cNvSpPr txBox="1"/>
          <p:nvPr/>
        </p:nvSpPr>
        <p:spPr>
          <a:xfrm>
            <a:off x="1224000" y="813600"/>
            <a:ext cx="1549262" cy="369332"/>
          </a:xfrm>
          <a:prstGeom prst="rect">
            <a:avLst/>
          </a:prstGeom>
          <a:noFill/>
        </p:spPr>
        <p:txBody>
          <a:bodyPr wrap="square" rtlCol="0">
            <a:spAutoFit/>
          </a:bodyPr>
          <a:lstStyle/>
          <a:p>
            <a:r>
              <a:rPr lang="sv-SE" dirty="0" smtClean="0"/>
              <a:t>Säkerhetslager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3" name="textruta 2"/>
          <p:cNvSpPr txBox="1"/>
          <p:nvPr/>
        </p:nvSpPr>
        <p:spPr>
          <a:xfrm>
            <a:off x="1064397" y="1458097"/>
            <a:ext cx="10440987" cy="369332"/>
          </a:xfrm>
          <a:prstGeom prst="rect">
            <a:avLst/>
          </a:prstGeom>
          <a:noFill/>
        </p:spPr>
        <p:txBody>
          <a:bodyPr wrap="square" rtlCol="0">
            <a:spAutoFit/>
          </a:bodyPr>
          <a:lstStyle/>
          <a:p>
            <a:r>
              <a:rPr lang="sv-SE" dirty="0" smtClean="0"/>
              <a:t>Exempel:</a:t>
            </a:r>
            <a:endParaRPr lang="sv-SE" dirty="0"/>
          </a:p>
        </p:txBody>
      </p:sp>
      <p:sp>
        <p:nvSpPr>
          <p:cNvPr id="13" name="textruta 12"/>
          <p:cNvSpPr txBox="1"/>
          <p:nvPr/>
        </p:nvSpPr>
        <p:spPr>
          <a:xfrm>
            <a:off x="1064397" y="1886268"/>
            <a:ext cx="2799578" cy="738664"/>
          </a:xfrm>
          <a:prstGeom prst="rect">
            <a:avLst/>
          </a:prstGeom>
          <a:noFill/>
        </p:spPr>
        <p:txBody>
          <a:bodyPr wrap="square" rtlCol="0">
            <a:spAutoFit/>
          </a:bodyPr>
          <a:lstStyle/>
          <a:p>
            <a:r>
              <a:rPr lang="sv-SE" sz="1400" dirty="0" smtClean="0"/>
              <a:t>Titta på denna bild och försök se vilken artikel som kommer att få en automatisk lagerpåfyllnad!</a:t>
            </a:r>
            <a:endParaRPr lang="sv-SE" sz="1600" dirty="0"/>
          </a:p>
        </p:txBody>
      </p:sp>
      <p:sp>
        <p:nvSpPr>
          <p:cNvPr id="12"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4" name="Bildobjekt 13">
            <a:hlinkClick r:id="rId2"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19" name="textruta 18"/>
          <p:cNvSpPr txBox="1"/>
          <p:nvPr/>
        </p:nvSpPr>
        <p:spPr>
          <a:xfrm>
            <a:off x="10600635" y="6581001"/>
            <a:ext cx="1591365" cy="276999"/>
          </a:xfrm>
          <a:prstGeom prst="rect">
            <a:avLst/>
          </a:prstGeom>
          <a:noFill/>
        </p:spPr>
        <p:txBody>
          <a:bodyPr wrap="square" rtlCol="0">
            <a:spAutoFit/>
          </a:bodyPr>
          <a:lstStyle/>
          <a:p>
            <a:r>
              <a:rPr lang="sv-SE" sz="1200" dirty="0" smtClean="0"/>
              <a:t>Säkerhetslager sid. 5/7</a:t>
            </a:r>
          </a:p>
        </p:txBody>
      </p:sp>
    </p:spTree>
    <p:extLst>
      <p:ext uri="{BB962C8B-B14F-4D97-AF65-F5344CB8AC3E}">
        <p14:creationId xmlns:p14="http://schemas.microsoft.com/office/powerpoint/2010/main" val="15008531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p:cNvSpPr/>
          <p:nvPr/>
        </p:nvSpPr>
        <p:spPr>
          <a:xfrm>
            <a:off x="0" y="811767"/>
            <a:ext cx="503339" cy="6046234"/>
          </a:xfrm>
          <a:prstGeom prst="rect">
            <a:avLst/>
          </a:prstGeom>
          <a:solidFill>
            <a:srgbClr val="D9CB1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8"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1"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2"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9" name="Bildobjekt 8"/>
          <p:cNvPicPr>
            <a:picLocks noChangeAspect="1"/>
          </p:cNvPicPr>
          <p:nvPr/>
        </p:nvPicPr>
        <p:blipFill>
          <a:blip r:embed="rId8"/>
          <a:stretch>
            <a:fillRect/>
          </a:stretch>
        </p:blipFill>
        <p:spPr>
          <a:xfrm>
            <a:off x="3872685" y="1890000"/>
            <a:ext cx="7617600" cy="3504735"/>
          </a:xfrm>
          <a:prstGeom prst="rect">
            <a:avLst/>
          </a:prstGeom>
          <a:ln>
            <a:solidFill>
              <a:schemeClr val="tx1">
                <a:lumMod val="50000"/>
                <a:lumOff val="50000"/>
              </a:schemeClr>
            </a:solidFill>
          </a:ln>
        </p:spPr>
      </p:pic>
      <p:sp>
        <p:nvSpPr>
          <p:cNvPr id="24" name="Rektangel 23"/>
          <p:cNvSpPr/>
          <p:nvPr/>
        </p:nvSpPr>
        <p:spPr>
          <a:xfrm>
            <a:off x="504000" y="813600"/>
            <a:ext cx="2268000" cy="360000"/>
          </a:xfrm>
          <a:prstGeom prst="rect">
            <a:avLst/>
          </a:prstGeom>
          <a:solidFill>
            <a:srgbClr val="D9CB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textruta 24"/>
          <p:cNvSpPr txBox="1"/>
          <p:nvPr/>
        </p:nvSpPr>
        <p:spPr>
          <a:xfrm>
            <a:off x="1224000" y="813600"/>
            <a:ext cx="1549262" cy="369332"/>
          </a:xfrm>
          <a:prstGeom prst="rect">
            <a:avLst/>
          </a:prstGeom>
          <a:noFill/>
        </p:spPr>
        <p:txBody>
          <a:bodyPr wrap="square" rtlCol="0">
            <a:spAutoFit/>
          </a:bodyPr>
          <a:lstStyle/>
          <a:p>
            <a:r>
              <a:rPr lang="sv-SE" dirty="0" smtClean="0"/>
              <a:t>Säkerhetslager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3" name="textruta 2"/>
          <p:cNvSpPr txBox="1"/>
          <p:nvPr/>
        </p:nvSpPr>
        <p:spPr>
          <a:xfrm>
            <a:off x="1064397" y="1458097"/>
            <a:ext cx="10440987" cy="369332"/>
          </a:xfrm>
          <a:prstGeom prst="rect">
            <a:avLst/>
          </a:prstGeom>
          <a:noFill/>
        </p:spPr>
        <p:txBody>
          <a:bodyPr wrap="square" rtlCol="0">
            <a:spAutoFit/>
          </a:bodyPr>
          <a:lstStyle/>
          <a:p>
            <a:r>
              <a:rPr lang="sv-SE" dirty="0" smtClean="0"/>
              <a:t>Exempel:</a:t>
            </a:r>
            <a:endParaRPr lang="sv-SE" dirty="0"/>
          </a:p>
        </p:txBody>
      </p:sp>
      <p:sp>
        <p:nvSpPr>
          <p:cNvPr id="13" name="textruta 12"/>
          <p:cNvSpPr txBox="1"/>
          <p:nvPr/>
        </p:nvSpPr>
        <p:spPr>
          <a:xfrm>
            <a:off x="1064397" y="1887309"/>
            <a:ext cx="2799578" cy="2246769"/>
          </a:xfrm>
          <a:prstGeom prst="rect">
            <a:avLst/>
          </a:prstGeom>
          <a:noFill/>
        </p:spPr>
        <p:txBody>
          <a:bodyPr wrap="square" rtlCol="0">
            <a:spAutoFit/>
          </a:bodyPr>
          <a:lstStyle/>
          <a:p>
            <a:r>
              <a:rPr lang="sv-SE" sz="1400" dirty="0" smtClean="0"/>
              <a:t>Det är korgen</a:t>
            </a:r>
            <a:r>
              <a:rPr lang="sv-SE" sz="1400" dirty="0"/>
              <a:t>;</a:t>
            </a:r>
            <a:r>
              <a:rPr lang="sv-SE" sz="1400" dirty="0" smtClean="0"/>
              <a:t> artikel 10559, som är rätt svar.</a:t>
            </a:r>
          </a:p>
          <a:p>
            <a:endParaRPr lang="sv-SE" sz="1400" dirty="0"/>
          </a:p>
          <a:p>
            <a:r>
              <a:rPr lang="sv-SE" sz="1400" dirty="0" smtClean="0"/>
              <a:t>Lagersaldot på denna artikel understiger säkerhetslagret och därför kommer en automatisk lagerpåfyllnad se till att en ny korg skickas till lagret inom kort och se till att lagersaldot återigen blir detsamma som säkerhetslagret. </a:t>
            </a:r>
          </a:p>
        </p:txBody>
      </p:sp>
      <p:sp>
        <p:nvSpPr>
          <p:cNvPr id="11" name="Rektangel 10"/>
          <p:cNvSpPr/>
          <p:nvPr/>
        </p:nvSpPr>
        <p:spPr>
          <a:xfrm>
            <a:off x="3872684" y="3935737"/>
            <a:ext cx="7617600" cy="1458213"/>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2" name="Rektangel 11"/>
          <p:cNvSpPr/>
          <p:nvPr/>
        </p:nvSpPr>
        <p:spPr>
          <a:xfrm>
            <a:off x="3872684" y="1890000"/>
            <a:ext cx="7617600" cy="1392237"/>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5"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6" name="Bildobjekt 15">
            <a:hlinkClick r:id="rId2"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23" name="textruta 22"/>
          <p:cNvSpPr txBox="1"/>
          <p:nvPr/>
        </p:nvSpPr>
        <p:spPr>
          <a:xfrm>
            <a:off x="10600635" y="6581001"/>
            <a:ext cx="1591365" cy="276999"/>
          </a:xfrm>
          <a:prstGeom prst="rect">
            <a:avLst/>
          </a:prstGeom>
          <a:noFill/>
        </p:spPr>
        <p:txBody>
          <a:bodyPr wrap="square" rtlCol="0">
            <a:spAutoFit/>
          </a:bodyPr>
          <a:lstStyle/>
          <a:p>
            <a:r>
              <a:rPr lang="sv-SE" sz="1200" dirty="0" smtClean="0"/>
              <a:t>Säkerhetslager sid. 6/7</a:t>
            </a:r>
          </a:p>
        </p:txBody>
      </p:sp>
    </p:spTree>
    <p:extLst>
      <p:ext uri="{BB962C8B-B14F-4D97-AF65-F5344CB8AC3E}">
        <p14:creationId xmlns:p14="http://schemas.microsoft.com/office/powerpoint/2010/main" val="34574015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ktangel 22"/>
          <p:cNvSpPr/>
          <p:nvPr/>
        </p:nvSpPr>
        <p:spPr>
          <a:xfrm>
            <a:off x="0" y="811767"/>
            <a:ext cx="503339" cy="6046234"/>
          </a:xfrm>
          <a:prstGeom prst="rect">
            <a:avLst/>
          </a:prstGeom>
          <a:solidFill>
            <a:srgbClr val="D9CB1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5"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6"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7"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19" name="Rektangel 18"/>
          <p:cNvSpPr/>
          <p:nvPr/>
        </p:nvSpPr>
        <p:spPr>
          <a:xfrm>
            <a:off x="504000" y="813600"/>
            <a:ext cx="2268000" cy="360000"/>
          </a:xfrm>
          <a:prstGeom prst="rect">
            <a:avLst/>
          </a:prstGeom>
          <a:solidFill>
            <a:srgbClr val="D9CB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p:cNvSpPr txBox="1"/>
          <p:nvPr/>
        </p:nvSpPr>
        <p:spPr>
          <a:xfrm>
            <a:off x="1224000" y="813600"/>
            <a:ext cx="1549262" cy="369332"/>
          </a:xfrm>
          <a:prstGeom prst="rect">
            <a:avLst/>
          </a:prstGeom>
          <a:noFill/>
        </p:spPr>
        <p:txBody>
          <a:bodyPr wrap="square" rtlCol="0">
            <a:spAutoFit/>
          </a:bodyPr>
          <a:lstStyle/>
          <a:p>
            <a:r>
              <a:rPr lang="sv-SE" dirty="0" smtClean="0"/>
              <a:t>Säkerhetslager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3" name="textruta 2"/>
          <p:cNvSpPr txBox="1"/>
          <p:nvPr/>
        </p:nvSpPr>
        <p:spPr>
          <a:xfrm>
            <a:off x="1064397" y="1458097"/>
            <a:ext cx="10440987" cy="369332"/>
          </a:xfrm>
          <a:prstGeom prst="rect">
            <a:avLst/>
          </a:prstGeom>
          <a:noFill/>
        </p:spPr>
        <p:txBody>
          <a:bodyPr wrap="square" rtlCol="0">
            <a:spAutoFit/>
          </a:bodyPr>
          <a:lstStyle/>
          <a:p>
            <a:r>
              <a:rPr lang="sv-SE" dirty="0" smtClean="0"/>
              <a:t>Tänk på!</a:t>
            </a:r>
            <a:endParaRPr lang="sv-SE" dirty="0"/>
          </a:p>
        </p:txBody>
      </p:sp>
      <p:sp>
        <p:nvSpPr>
          <p:cNvPr id="13" name="textruta 12"/>
          <p:cNvSpPr txBox="1"/>
          <p:nvPr/>
        </p:nvSpPr>
        <p:spPr>
          <a:xfrm>
            <a:off x="1064398" y="1888524"/>
            <a:ext cx="10432277" cy="2246769"/>
          </a:xfrm>
          <a:prstGeom prst="rect">
            <a:avLst/>
          </a:prstGeom>
          <a:noFill/>
        </p:spPr>
        <p:txBody>
          <a:bodyPr wrap="square" rtlCol="0">
            <a:spAutoFit/>
          </a:bodyPr>
          <a:lstStyle/>
          <a:p>
            <a:pPr marL="285750" indent="-285750">
              <a:buFont typeface="Arial" panose="020B0604020202020204" pitchFamily="34" charset="0"/>
              <a:buChar char="•"/>
            </a:pPr>
            <a:r>
              <a:rPr lang="sv-SE" sz="1400" dirty="0" smtClean="0"/>
              <a:t>En </a:t>
            </a:r>
            <a:r>
              <a:rPr lang="sv-SE" sz="1400" dirty="0" smtClean="0"/>
              <a:t>ersättningsartikel kan påverka vilka artiklar som den automatiska lagerpåfyllningen skickar till ditt lager.</a:t>
            </a:r>
            <a:br>
              <a:rPr lang="sv-SE" sz="1400" dirty="0" smtClean="0"/>
            </a:br>
            <a:r>
              <a:rPr lang="sv-SE" sz="1400" dirty="0" smtClean="0"/>
              <a:t>Mer </a:t>
            </a:r>
            <a:r>
              <a:rPr lang="sv-SE" sz="1400" dirty="0"/>
              <a:t>information om detta hittar du i </a:t>
            </a:r>
            <a:r>
              <a:rPr lang="sv-SE" sz="1400" dirty="0" smtClean="0"/>
              <a:t>nästa kapitel; </a:t>
            </a:r>
            <a:r>
              <a:rPr lang="sv-SE" sz="1400" i="1" dirty="0" smtClean="0"/>
              <a:t>Ersättningsgrupper</a:t>
            </a:r>
            <a:r>
              <a:rPr lang="sv-SE" sz="1400" dirty="0" smtClean="0"/>
              <a:t>.</a:t>
            </a:r>
          </a:p>
          <a:p>
            <a:endParaRPr lang="sv-SE" sz="1400" dirty="0" smtClean="0"/>
          </a:p>
          <a:p>
            <a:pPr marL="285750" indent="-285750">
              <a:buFont typeface="Arial" panose="020B0604020202020204" pitchFamily="34" charset="0"/>
              <a:buChar char="•"/>
            </a:pPr>
            <a:r>
              <a:rPr lang="sv-SE" sz="1400" dirty="0" smtClean="0"/>
              <a:t>Säkerhetslager ställs in manuellt per artikel och går inte att ändra via Visma webSesam.</a:t>
            </a:r>
            <a:br>
              <a:rPr lang="sv-SE" sz="1400" dirty="0" smtClean="0"/>
            </a:br>
            <a:r>
              <a:rPr lang="sv-SE" sz="1400" dirty="0" smtClean="0"/>
              <a:t>Vill du justera säkerhetslagret på en eller flera artiklar på ditt buffertlager så behöver du kontakta Hjälpmedelscentralens webSesam-support.</a:t>
            </a:r>
            <a:br>
              <a:rPr lang="sv-SE" sz="1400" dirty="0" smtClean="0"/>
            </a:br>
            <a:r>
              <a:rPr lang="sv-SE" sz="1400" dirty="0" smtClean="0"/>
              <a:t>Kontaktuppgifter dit finns på den allra sista bilen i denna guide.</a:t>
            </a:r>
          </a:p>
          <a:p>
            <a:pPr marL="285750" indent="-285750">
              <a:buFont typeface="Arial" panose="020B0604020202020204" pitchFamily="34" charset="0"/>
              <a:buChar char="•"/>
            </a:pPr>
            <a:endParaRPr lang="sv-SE" sz="1400" dirty="0"/>
          </a:p>
          <a:p>
            <a:pPr marL="285750" indent="-285750">
              <a:buFont typeface="Arial" panose="020B0604020202020204" pitchFamily="34" charset="0"/>
              <a:buChar char="•"/>
            </a:pPr>
            <a:r>
              <a:rPr lang="sv-SE" sz="1400" dirty="0"/>
              <a:t>Det är inte möjligt att ha säkerhetslager </a:t>
            </a:r>
            <a:r>
              <a:rPr lang="sv-SE" sz="1400" dirty="0" smtClean="0"/>
              <a:t>på </a:t>
            </a:r>
            <a:r>
              <a:rPr lang="sv-SE" sz="1400" dirty="0"/>
              <a:t>utgångna </a:t>
            </a:r>
            <a:r>
              <a:rPr lang="sv-SE" sz="1400" dirty="0" smtClean="0"/>
              <a:t>artiklar. Säkerhetslager kan </a:t>
            </a:r>
            <a:r>
              <a:rPr lang="sv-SE" sz="1400" dirty="0"/>
              <a:t>endast tillämpas på upphandlade artiklar.</a:t>
            </a:r>
          </a:p>
          <a:p>
            <a:endParaRPr lang="sv-SE" sz="1400" dirty="0" smtClean="0"/>
          </a:p>
        </p:txBody>
      </p:sp>
      <p:sp>
        <p:nvSpPr>
          <p:cNvPr id="11"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2" name="Bildobjekt 11">
            <a:hlinkClick r:id="rId2"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18" name="textruta 17"/>
          <p:cNvSpPr txBox="1"/>
          <p:nvPr/>
        </p:nvSpPr>
        <p:spPr>
          <a:xfrm>
            <a:off x="10600635" y="6581001"/>
            <a:ext cx="1591365" cy="276999"/>
          </a:xfrm>
          <a:prstGeom prst="rect">
            <a:avLst/>
          </a:prstGeom>
          <a:noFill/>
        </p:spPr>
        <p:txBody>
          <a:bodyPr wrap="square" rtlCol="0">
            <a:spAutoFit/>
          </a:bodyPr>
          <a:lstStyle/>
          <a:p>
            <a:r>
              <a:rPr lang="sv-SE" sz="1200" dirty="0" smtClean="0"/>
              <a:t>Säkerhetslager sid. 7/7</a:t>
            </a:r>
          </a:p>
        </p:txBody>
      </p:sp>
    </p:spTree>
    <p:extLst>
      <p:ext uri="{BB962C8B-B14F-4D97-AF65-F5344CB8AC3E}">
        <p14:creationId xmlns:p14="http://schemas.microsoft.com/office/powerpoint/2010/main" val="1393772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ktangel 40"/>
          <p:cNvSpPr/>
          <p:nvPr/>
        </p:nvSpPr>
        <p:spPr>
          <a:xfrm>
            <a:off x="504000" y="2484000"/>
            <a:ext cx="2127600" cy="360000"/>
          </a:xfrm>
          <a:prstGeom prst="rect">
            <a:avLst/>
          </a:prstGeom>
          <a:solidFill>
            <a:srgbClr val="FFAB45">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textruta 48"/>
          <p:cNvSpPr txBox="1"/>
          <p:nvPr/>
        </p:nvSpPr>
        <p:spPr>
          <a:xfrm>
            <a:off x="1224000" y="2484000"/>
            <a:ext cx="1407860" cy="369332"/>
          </a:xfrm>
          <a:prstGeom prst="rect">
            <a:avLst/>
          </a:prstGeom>
          <a:noFill/>
        </p:spPr>
        <p:txBody>
          <a:bodyPr wrap="square" rtlCol="0">
            <a:spAutoFit/>
          </a:bodyPr>
          <a:lstStyle/>
          <a:p>
            <a:r>
              <a:rPr lang="sv-SE" dirty="0" smtClean="0">
                <a:solidFill>
                  <a:schemeClr val="bg2">
                    <a:lumMod val="25000"/>
                  </a:schemeClr>
                </a:solidFill>
              </a:rPr>
              <a:t>Se lagersaldo</a:t>
            </a:r>
            <a:endParaRPr lang="sv-SE" dirty="0">
              <a:solidFill>
                <a:schemeClr val="bg2">
                  <a:lumMod val="25000"/>
                </a:schemeClr>
              </a:solidFill>
            </a:endParaRPr>
          </a:p>
        </p:txBody>
      </p:sp>
      <p:sp>
        <p:nvSpPr>
          <p:cNvPr id="4" name="Rektangel 3"/>
          <p:cNvSpPr/>
          <p:nvPr/>
        </p:nvSpPr>
        <p:spPr>
          <a:xfrm>
            <a:off x="504000" y="2052000"/>
            <a:ext cx="3081600" cy="360000"/>
          </a:xfrm>
          <a:prstGeom prst="rect">
            <a:avLst/>
          </a:prstGeom>
          <a:solidFill>
            <a:srgbClr val="D24B4B">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hlinkClick r:id="rId2" action="ppaction://hlinksldjump"/>
          </p:cNvPr>
          <p:cNvSpPr txBox="1"/>
          <p:nvPr/>
        </p:nvSpPr>
        <p:spPr>
          <a:xfrm>
            <a:off x="1224000" y="2052000"/>
            <a:ext cx="2359967" cy="369332"/>
          </a:xfrm>
          <a:prstGeom prst="rect">
            <a:avLst/>
          </a:prstGeom>
          <a:noFill/>
        </p:spPr>
        <p:txBody>
          <a:bodyPr wrap="square" rtlCol="0">
            <a:spAutoFit/>
          </a:bodyPr>
          <a:lstStyle/>
          <a:p>
            <a:r>
              <a:rPr lang="sv-SE" dirty="0">
                <a:solidFill>
                  <a:schemeClr val="bg2">
                    <a:lumMod val="25000"/>
                  </a:schemeClr>
                </a:solidFill>
              </a:rPr>
              <a:t>Vad är ett buffertlager?</a:t>
            </a:r>
          </a:p>
        </p:txBody>
      </p:sp>
      <p:sp>
        <p:nvSpPr>
          <p:cNvPr id="44" name="Rektangel 43"/>
          <p:cNvSpPr/>
          <p:nvPr/>
        </p:nvSpPr>
        <p:spPr>
          <a:xfrm>
            <a:off x="504000" y="2916000"/>
            <a:ext cx="2268000" cy="360000"/>
          </a:xfrm>
          <a:prstGeom prst="rect">
            <a:avLst/>
          </a:prstGeom>
          <a:solidFill>
            <a:srgbClr val="D9CB19">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p:cNvSpPr/>
          <p:nvPr/>
        </p:nvSpPr>
        <p:spPr>
          <a:xfrm>
            <a:off x="504000" y="3780000"/>
            <a:ext cx="4539600" cy="360000"/>
          </a:xfrm>
          <a:prstGeom prst="rect">
            <a:avLst/>
          </a:prstGeom>
          <a:solidFill>
            <a:srgbClr val="3474B7">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p:cNvSpPr/>
          <p:nvPr/>
        </p:nvSpPr>
        <p:spPr>
          <a:xfrm>
            <a:off x="504000" y="4212000"/>
            <a:ext cx="5418000" cy="360000"/>
          </a:xfrm>
          <a:prstGeom prst="rect">
            <a:avLst/>
          </a:prstGeom>
          <a:solidFill>
            <a:srgbClr val="8A3CC4">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504000" y="4644000"/>
            <a:ext cx="4219200" cy="360000"/>
          </a:xfrm>
          <a:prstGeom prst="rect">
            <a:avLst/>
          </a:prstGeom>
          <a:solidFill>
            <a:srgbClr val="DC527D">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7" name="Rektangel 6"/>
          <p:cNvSpPr/>
          <p:nvPr/>
        </p:nvSpPr>
        <p:spPr>
          <a:xfrm>
            <a:off x="0" y="811767"/>
            <a:ext cx="503339" cy="6046234"/>
          </a:xfrm>
          <a:prstGeom prst="rect">
            <a:avLst/>
          </a:prstGeom>
          <a:solidFill>
            <a:srgbClr val="74BF8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3" name="Bildobjekt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7"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rId3" action="ppaction://hlinksldjump"/>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43" name="Picture 4" descr="http://jkpportfolio01:8085/organisationens_ikoner/api/v1/asset/265688/preview">
            <a:hlinkClick r:id="rId9" action="ppaction://hlinksldjump"/>
          </p:cNvPr>
          <p:cNvPicPr>
            <a:picLocks noChangeAspect="1" noChangeArrowheads="1"/>
          </p:cNvPicPr>
          <p:nvPr/>
        </p:nvPicPr>
        <p:blipFill rotWithShape="1">
          <a:blip r:embed="rId10"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11709696" y="6337399"/>
            <a:ext cx="365123" cy="365125"/>
          </a:xfrm>
          <a:prstGeom prst="rect">
            <a:avLst/>
          </a:prstGeom>
          <a:noFill/>
          <a:effectLst>
            <a:innerShdw blurRad="1257300">
              <a:schemeClr val="tx1"/>
            </a:innerShdw>
          </a:effectLst>
          <a:extLst>
            <a:ext uri="{909E8E84-426E-40DD-AFC4-6F175D3DCCD1}">
              <a14:hiddenFill xmlns:a14="http://schemas.microsoft.com/office/drawing/2010/main">
                <a:solidFill>
                  <a:srgbClr val="FFFFFF"/>
                </a:solidFill>
              </a14:hiddenFill>
            </a:ext>
          </a:extLst>
        </p:spPr>
      </p:pic>
      <p:sp>
        <p:nvSpPr>
          <p:cNvPr id="2" name="textruta 1">
            <a:hlinkClick r:id="rId9" action="ppaction://hlinksldjump"/>
          </p:cNvPr>
          <p:cNvSpPr txBox="1"/>
          <p:nvPr/>
        </p:nvSpPr>
        <p:spPr>
          <a:xfrm>
            <a:off x="11746998" y="6324570"/>
            <a:ext cx="242888" cy="400110"/>
          </a:xfrm>
          <a:prstGeom prst="rect">
            <a:avLst/>
          </a:prstGeom>
          <a:noFill/>
        </p:spPr>
        <p:txBody>
          <a:bodyPr wrap="square" rtlCol="0">
            <a:spAutoFit/>
          </a:bodyPr>
          <a:lstStyle/>
          <a:p>
            <a:r>
              <a:rPr lang="sv-SE" sz="2000" dirty="0" smtClean="0">
                <a:latin typeface="+mj-lt"/>
              </a:rPr>
              <a:t>?</a:t>
            </a:r>
            <a:endParaRPr lang="sv-SE" sz="2000" dirty="0">
              <a:latin typeface="+mj-lt"/>
            </a:endParaRPr>
          </a:p>
        </p:txBody>
      </p:sp>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11"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50" name="textruta 49"/>
          <p:cNvSpPr txBox="1"/>
          <p:nvPr/>
        </p:nvSpPr>
        <p:spPr>
          <a:xfrm>
            <a:off x="1224000" y="2916000"/>
            <a:ext cx="1549262" cy="369332"/>
          </a:xfrm>
          <a:prstGeom prst="rect">
            <a:avLst/>
          </a:prstGeom>
          <a:noFill/>
        </p:spPr>
        <p:txBody>
          <a:bodyPr wrap="square" rtlCol="0">
            <a:spAutoFit/>
          </a:bodyPr>
          <a:lstStyle/>
          <a:p>
            <a:r>
              <a:rPr lang="sv-SE" dirty="0" smtClean="0">
                <a:solidFill>
                  <a:schemeClr val="bg2">
                    <a:lumMod val="25000"/>
                  </a:schemeClr>
                </a:solidFill>
              </a:rPr>
              <a:t>Säkerhetslager</a:t>
            </a:r>
            <a:endParaRPr lang="sv-SE" dirty="0">
              <a:solidFill>
                <a:schemeClr val="bg2">
                  <a:lumMod val="25000"/>
                </a:schemeClr>
              </a:solidFill>
            </a:endParaRPr>
          </a:p>
        </p:txBody>
      </p:sp>
      <p:sp>
        <p:nvSpPr>
          <p:cNvPr id="52" name="textruta 51"/>
          <p:cNvSpPr txBox="1"/>
          <p:nvPr/>
        </p:nvSpPr>
        <p:spPr>
          <a:xfrm>
            <a:off x="1224000" y="3780000"/>
            <a:ext cx="3821123" cy="369332"/>
          </a:xfrm>
          <a:prstGeom prst="rect">
            <a:avLst/>
          </a:prstGeom>
          <a:noFill/>
        </p:spPr>
        <p:txBody>
          <a:bodyPr wrap="square" rtlCol="0">
            <a:spAutoFit/>
          </a:bodyPr>
          <a:lstStyle/>
          <a:p>
            <a:r>
              <a:rPr lang="sv-SE" dirty="0" smtClean="0">
                <a:solidFill>
                  <a:schemeClr val="bg2">
                    <a:lumMod val="25000"/>
                  </a:schemeClr>
                </a:solidFill>
              </a:rPr>
              <a:t>Manuell lagerpåfyllning till buffertlager</a:t>
            </a:r>
            <a:endParaRPr lang="sv-SE" dirty="0">
              <a:solidFill>
                <a:schemeClr val="bg2">
                  <a:lumMod val="25000"/>
                </a:schemeClr>
              </a:solidFill>
            </a:endParaRPr>
          </a:p>
        </p:txBody>
      </p:sp>
      <p:sp>
        <p:nvSpPr>
          <p:cNvPr id="53" name="textruta 52"/>
          <p:cNvSpPr txBox="1"/>
          <p:nvPr/>
        </p:nvSpPr>
        <p:spPr>
          <a:xfrm>
            <a:off x="1224000" y="4212000"/>
            <a:ext cx="4697814" cy="369332"/>
          </a:xfrm>
          <a:prstGeom prst="rect">
            <a:avLst/>
          </a:prstGeom>
          <a:noFill/>
        </p:spPr>
        <p:txBody>
          <a:bodyPr wrap="square" rtlCol="0">
            <a:spAutoFit/>
          </a:bodyPr>
          <a:lstStyle/>
          <a:p>
            <a:r>
              <a:rPr lang="sv-SE" dirty="0" smtClean="0">
                <a:solidFill>
                  <a:schemeClr val="bg2">
                    <a:lumMod val="25000"/>
                  </a:schemeClr>
                </a:solidFill>
              </a:rPr>
              <a:t>Förskriva hjälpmedel från buffertlager till patient</a:t>
            </a:r>
            <a:endParaRPr lang="sv-SE" dirty="0">
              <a:solidFill>
                <a:schemeClr val="bg2">
                  <a:lumMod val="25000"/>
                </a:schemeClr>
              </a:solidFill>
            </a:endParaRPr>
          </a:p>
        </p:txBody>
      </p:sp>
      <p:sp>
        <p:nvSpPr>
          <p:cNvPr id="54" name="textruta 53"/>
          <p:cNvSpPr txBox="1"/>
          <p:nvPr/>
        </p:nvSpPr>
        <p:spPr>
          <a:xfrm>
            <a:off x="1224000" y="4644000"/>
            <a:ext cx="3500610" cy="369332"/>
          </a:xfrm>
          <a:prstGeom prst="rect">
            <a:avLst/>
          </a:prstGeom>
          <a:noFill/>
        </p:spPr>
        <p:txBody>
          <a:bodyPr wrap="square" rtlCol="0">
            <a:spAutoFit/>
          </a:bodyPr>
          <a:lstStyle/>
          <a:p>
            <a:r>
              <a:rPr lang="sv-SE" dirty="0" smtClean="0">
                <a:solidFill>
                  <a:schemeClr val="bg2">
                    <a:lumMod val="25000"/>
                  </a:schemeClr>
                </a:solidFill>
              </a:rPr>
              <a:t>Retur av hjälpmedel till buffertlager</a:t>
            </a:r>
            <a:endParaRPr lang="sv-SE" dirty="0">
              <a:solidFill>
                <a:schemeClr val="bg2">
                  <a:lumMod val="25000"/>
                </a:schemeClr>
              </a:solidFill>
            </a:endParaRPr>
          </a:p>
        </p:txBody>
      </p:sp>
      <p:sp>
        <p:nvSpPr>
          <p:cNvPr id="45" name="Rektangel 44"/>
          <p:cNvSpPr/>
          <p:nvPr/>
        </p:nvSpPr>
        <p:spPr>
          <a:xfrm>
            <a:off x="504000" y="3348000"/>
            <a:ext cx="2674800" cy="360551"/>
          </a:xfrm>
          <a:prstGeom prst="rect">
            <a:avLst/>
          </a:prstGeom>
          <a:solidFill>
            <a:srgbClr val="74BF8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textruta 50"/>
          <p:cNvSpPr txBox="1"/>
          <p:nvPr/>
        </p:nvSpPr>
        <p:spPr>
          <a:xfrm>
            <a:off x="1224000" y="3346562"/>
            <a:ext cx="1954614" cy="369332"/>
          </a:xfrm>
          <a:prstGeom prst="rect">
            <a:avLst/>
          </a:prstGeom>
          <a:noFill/>
        </p:spPr>
        <p:txBody>
          <a:bodyPr wrap="square" rtlCol="0">
            <a:spAutoFit/>
          </a:bodyPr>
          <a:lstStyle/>
          <a:p>
            <a:r>
              <a:rPr lang="sv-SE" dirty="0" smtClean="0"/>
              <a:t>Ersättningsgrupper</a:t>
            </a:r>
            <a:endParaRPr lang="sv-SE" dirty="0"/>
          </a:p>
        </p:txBody>
      </p:sp>
      <p:sp>
        <p:nvSpPr>
          <p:cNvPr id="27" name="textruta 26"/>
          <p:cNvSpPr txBox="1"/>
          <p:nvPr/>
        </p:nvSpPr>
        <p:spPr>
          <a:xfrm>
            <a:off x="587859" y="6212184"/>
            <a:ext cx="2714919" cy="307777"/>
          </a:xfrm>
          <a:prstGeom prst="rect">
            <a:avLst/>
          </a:prstGeom>
          <a:noFill/>
        </p:spPr>
        <p:txBody>
          <a:bodyPr wrap="square" rtlCol="0">
            <a:spAutoFit/>
          </a:bodyPr>
          <a:lstStyle/>
          <a:p>
            <a:r>
              <a:rPr lang="sv-SE" sz="1400" dirty="0" smtClean="0"/>
              <a:t>Klicka på </a:t>
            </a:r>
            <a:r>
              <a:rPr lang="sv-SE" sz="1400" dirty="0" err="1" smtClean="0"/>
              <a:t>framåtpil</a:t>
            </a:r>
            <a:r>
              <a:rPr lang="sv-SE" sz="1400" dirty="0" smtClean="0"/>
              <a:t> för att fortsätta</a:t>
            </a:r>
            <a:endParaRPr lang="sv-SE" sz="1400" dirty="0"/>
          </a:p>
        </p:txBody>
      </p:sp>
      <p:sp>
        <p:nvSpPr>
          <p:cNvPr id="28" name="Rektangel 27">
            <a:hlinkClick r:id="rId12" action="ppaction://hlinksldjump"/>
          </p:cNvPr>
          <p:cNvSpPr/>
          <p:nvPr/>
        </p:nvSpPr>
        <p:spPr>
          <a:xfrm>
            <a:off x="504000" y="2062705"/>
            <a:ext cx="3081600" cy="360000"/>
          </a:xfrm>
          <a:prstGeom prst="rect">
            <a:avLst/>
          </a:prstGeom>
          <a:solidFill>
            <a:srgbClr val="D24B4B">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hlinkClick r:id="rId13" action="ppaction://hlinksldjump"/>
          </p:cNvPr>
          <p:cNvSpPr/>
          <p:nvPr/>
        </p:nvSpPr>
        <p:spPr>
          <a:xfrm>
            <a:off x="504000" y="2484000"/>
            <a:ext cx="2127600" cy="360000"/>
          </a:xfrm>
          <a:prstGeom prst="rect">
            <a:avLst/>
          </a:prstGeom>
          <a:solidFill>
            <a:srgbClr val="FFAB45">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hlinkClick r:id="rId14" action="ppaction://hlinksldjump"/>
          </p:cNvPr>
          <p:cNvSpPr/>
          <p:nvPr/>
        </p:nvSpPr>
        <p:spPr>
          <a:xfrm>
            <a:off x="504000" y="2916000"/>
            <a:ext cx="2268000" cy="360000"/>
          </a:xfrm>
          <a:prstGeom prst="rect">
            <a:avLst/>
          </a:prstGeom>
          <a:solidFill>
            <a:srgbClr val="D9CB19">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hlinkClick r:id="rId15" action="ppaction://hlinksldjump"/>
          </p:cNvPr>
          <p:cNvSpPr/>
          <p:nvPr/>
        </p:nvSpPr>
        <p:spPr>
          <a:xfrm>
            <a:off x="504000" y="3780000"/>
            <a:ext cx="4539600" cy="360000"/>
          </a:xfrm>
          <a:prstGeom prst="rect">
            <a:avLst/>
          </a:prstGeom>
          <a:solidFill>
            <a:srgbClr val="3474B7">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hlinkClick r:id="rId16" action="ppaction://hlinksldjump"/>
          </p:cNvPr>
          <p:cNvSpPr/>
          <p:nvPr/>
        </p:nvSpPr>
        <p:spPr>
          <a:xfrm>
            <a:off x="504000" y="4212000"/>
            <a:ext cx="5418000" cy="360000"/>
          </a:xfrm>
          <a:prstGeom prst="rect">
            <a:avLst/>
          </a:prstGeom>
          <a:solidFill>
            <a:srgbClr val="8A3CC4">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hlinkClick r:id="rId17" action="ppaction://hlinksldjump"/>
          </p:cNvPr>
          <p:cNvSpPr/>
          <p:nvPr/>
        </p:nvSpPr>
        <p:spPr>
          <a:xfrm>
            <a:off x="502590" y="4644000"/>
            <a:ext cx="4219200" cy="360000"/>
          </a:xfrm>
          <a:prstGeom prst="rect">
            <a:avLst/>
          </a:prstGeom>
          <a:solidFill>
            <a:srgbClr val="DC527D">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Tree>
    <p:extLst>
      <p:ext uri="{BB962C8B-B14F-4D97-AF65-F5344CB8AC3E}">
        <p14:creationId xmlns:p14="http://schemas.microsoft.com/office/powerpoint/2010/main" val="2660588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ktangel 40"/>
          <p:cNvSpPr/>
          <p:nvPr/>
        </p:nvSpPr>
        <p:spPr>
          <a:xfrm>
            <a:off x="504000" y="2484000"/>
            <a:ext cx="2127600" cy="360000"/>
          </a:xfrm>
          <a:prstGeom prst="rect">
            <a:avLst/>
          </a:prstGeom>
          <a:solidFill>
            <a:srgbClr val="FFAB45">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textruta 48"/>
          <p:cNvSpPr txBox="1"/>
          <p:nvPr/>
        </p:nvSpPr>
        <p:spPr>
          <a:xfrm>
            <a:off x="1224000" y="2484000"/>
            <a:ext cx="1407860" cy="369332"/>
          </a:xfrm>
          <a:prstGeom prst="rect">
            <a:avLst/>
          </a:prstGeom>
          <a:noFill/>
        </p:spPr>
        <p:txBody>
          <a:bodyPr wrap="square" rtlCol="0">
            <a:spAutoFit/>
          </a:bodyPr>
          <a:lstStyle/>
          <a:p>
            <a:r>
              <a:rPr lang="sv-SE" dirty="0" smtClean="0">
                <a:solidFill>
                  <a:schemeClr val="bg2">
                    <a:lumMod val="25000"/>
                  </a:schemeClr>
                </a:solidFill>
              </a:rPr>
              <a:t>Se lagersaldo</a:t>
            </a:r>
            <a:endParaRPr lang="sv-SE" dirty="0">
              <a:solidFill>
                <a:schemeClr val="bg2">
                  <a:lumMod val="25000"/>
                </a:schemeClr>
              </a:solidFill>
            </a:endParaRPr>
          </a:p>
        </p:txBody>
      </p:sp>
      <p:sp>
        <p:nvSpPr>
          <p:cNvPr id="4" name="Rektangel 3"/>
          <p:cNvSpPr/>
          <p:nvPr/>
        </p:nvSpPr>
        <p:spPr>
          <a:xfrm>
            <a:off x="504000" y="2052000"/>
            <a:ext cx="3081600" cy="360000"/>
          </a:xfrm>
          <a:prstGeom prst="rect">
            <a:avLst/>
          </a:prstGeom>
          <a:solidFill>
            <a:srgbClr val="D24B4B">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hlinkClick r:id="rId2" action="ppaction://hlinksldjump"/>
          </p:cNvPr>
          <p:cNvSpPr txBox="1"/>
          <p:nvPr/>
        </p:nvSpPr>
        <p:spPr>
          <a:xfrm>
            <a:off x="1224000" y="2052000"/>
            <a:ext cx="2359967" cy="369332"/>
          </a:xfrm>
          <a:prstGeom prst="rect">
            <a:avLst/>
          </a:prstGeom>
          <a:noFill/>
        </p:spPr>
        <p:txBody>
          <a:bodyPr wrap="square" rtlCol="0">
            <a:spAutoFit/>
          </a:bodyPr>
          <a:lstStyle/>
          <a:p>
            <a:r>
              <a:rPr lang="sv-SE" dirty="0">
                <a:solidFill>
                  <a:schemeClr val="bg2">
                    <a:lumMod val="25000"/>
                  </a:schemeClr>
                </a:solidFill>
              </a:rPr>
              <a:t>Vad är ett buffertlager?</a:t>
            </a:r>
          </a:p>
        </p:txBody>
      </p:sp>
      <p:sp>
        <p:nvSpPr>
          <p:cNvPr id="44" name="Rektangel 43"/>
          <p:cNvSpPr/>
          <p:nvPr/>
        </p:nvSpPr>
        <p:spPr>
          <a:xfrm>
            <a:off x="504000" y="2916000"/>
            <a:ext cx="2268000" cy="360000"/>
          </a:xfrm>
          <a:prstGeom prst="rect">
            <a:avLst/>
          </a:prstGeom>
          <a:solidFill>
            <a:srgbClr val="D9CB19">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p:cNvSpPr/>
          <p:nvPr/>
        </p:nvSpPr>
        <p:spPr>
          <a:xfrm>
            <a:off x="504000" y="3780000"/>
            <a:ext cx="4539600" cy="360000"/>
          </a:xfrm>
          <a:prstGeom prst="rect">
            <a:avLst/>
          </a:prstGeom>
          <a:solidFill>
            <a:srgbClr val="3474B7">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p:cNvSpPr/>
          <p:nvPr/>
        </p:nvSpPr>
        <p:spPr>
          <a:xfrm>
            <a:off x="504000" y="4212000"/>
            <a:ext cx="5418000" cy="360000"/>
          </a:xfrm>
          <a:prstGeom prst="rect">
            <a:avLst/>
          </a:prstGeom>
          <a:solidFill>
            <a:srgbClr val="8A3CC4">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504000" y="4644000"/>
            <a:ext cx="4219200" cy="360000"/>
          </a:xfrm>
          <a:prstGeom prst="rect">
            <a:avLst/>
          </a:prstGeom>
          <a:solidFill>
            <a:srgbClr val="DC527D">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7" name="Rektangel 6"/>
          <p:cNvSpPr/>
          <p:nvPr/>
        </p:nvSpPr>
        <p:spPr>
          <a:xfrm>
            <a:off x="0" y="811767"/>
            <a:ext cx="503339" cy="6046234"/>
          </a:xfrm>
          <a:prstGeom prst="rect">
            <a:avLst/>
          </a:prstGeom>
          <a:solidFill>
            <a:srgbClr val="74BF8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p:cNvSpPr/>
          <p:nvPr/>
        </p:nvSpPr>
        <p:spPr>
          <a:xfrm>
            <a:off x="504000" y="3348000"/>
            <a:ext cx="2674800" cy="360551"/>
          </a:xfrm>
          <a:prstGeom prst="rect">
            <a:avLst/>
          </a:prstGeom>
          <a:solidFill>
            <a:srgbClr val="74BF8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textruta 50"/>
          <p:cNvSpPr txBox="1"/>
          <p:nvPr/>
        </p:nvSpPr>
        <p:spPr>
          <a:xfrm>
            <a:off x="1224000" y="3346562"/>
            <a:ext cx="1954614" cy="369332"/>
          </a:xfrm>
          <a:prstGeom prst="rect">
            <a:avLst/>
          </a:prstGeom>
          <a:noFill/>
        </p:spPr>
        <p:txBody>
          <a:bodyPr wrap="square" rtlCol="0">
            <a:spAutoFit/>
          </a:bodyPr>
          <a:lstStyle/>
          <a:p>
            <a:r>
              <a:rPr lang="sv-SE" dirty="0" smtClean="0"/>
              <a:t>Ersättningsgrupper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3" name="Bildobjekt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7"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rId3" action="ppaction://hlinksldjump"/>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43" name="Picture 4" descr="http://jkpportfolio01:8085/organisationens_ikoner/api/v1/asset/265688/preview">
            <a:hlinkClick r:id="rId9" action="ppaction://hlinksldjump"/>
          </p:cNvPr>
          <p:cNvPicPr>
            <a:picLocks noChangeAspect="1" noChangeArrowheads="1"/>
          </p:cNvPicPr>
          <p:nvPr/>
        </p:nvPicPr>
        <p:blipFill rotWithShape="1">
          <a:blip r:embed="rId10"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11709696" y="6337399"/>
            <a:ext cx="365123" cy="365125"/>
          </a:xfrm>
          <a:prstGeom prst="rect">
            <a:avLst/>
          </a:prstGeom>
          <a:noFill/>
          <a:effectLst>
            <a:innerShdw blurRad="1257300">
              <a:schemeClr val="tx1"/>
            </a:innerShdw>
          </a:effectLst>
          <a:extLst>
            <a:ext uri="{909E8E84-426E-40DD-AFC4-6F175D3DCCD1}">
              <a14:hiddenFill xmlns:a14="http://schemas.microsoft.com/office/drawing/2010/main">
                <a:solidFill>
                  <a:srgbClr val="FFFFFF"/>
                </a:solidFill>
              </a14:hiddenFill>
            </a:ext>
          </a:extLst>
        </p:spPr>
      </p:pic>
      <p:sp>
        <p:nvSpPr>
          <p:cNvPr id="2" name="textruta 1">
            <a:hlinkClick r:id="rId9" action="ppaction://hlinksldjump"/>
          </p:cNvPr>
          <p:cNvSpPr txBox="1"/>
          <p:nvPr/>
        </p:nvSpPr>
        <p:spPr>
          <a:xfrm>
            <a:off x="11746998" y="6324570"/>
            <a:ext cx="242888" cy="400110"/>
          </a:xfrm>
          <a:prstGeom prst="rect">
            <a:avLst/>
          </a:prstGeom>
          <a:noFill/>
        </p:spPr>
        <p:txBody>
          <a:bodyPr wrap="square" rtlCol="0">
            <a:spAutoFit/>
          </a:bodyPr>
          <a:lstStyle/>
          <a:p>
            <a:r>
              <a:rPr lang="sv-SE" sz="2000" dirty="0" smtClean="0">
                <a:latin typeface="+mj-lt"/>
              </a:rPr>
              <a:t>?</a:t>
            </a:r>
            <a:endParaRPr lang="sv-SE" sz="2000" dirty="0">
              <a:latin typeface="+mj-lt"/>
            </a:endParaRPr>
          </a:p>
        </p:txBody>
      </p:sp>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11"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50" name="textruta 49"/>
          <p:cNvSpPr txBox="1"/>
          <p:nvPr/>
        </p:nvSpPr>
        <p:spPr>
          <a:xfrm>
            <a:off x="1224000" y="2916000"/>
            <a:ext cx="1549262" cy="369332"/>
          </a:xfrm>
          <a:prstGeom prst="rect">
            <a:avLst/>
          </a:prstGeom>
          <a:noFill/>
        </p:spPr>
        <p:txBody>
          <a:bodyPr wrap="square" rtlCol="0">
            <a:spAutoFit/>
          </a:bodyPr>
          <a:lstStyle/>
          <a:p>
            <a:r>
              <a:rPr lang="sv-SE" dirty="0" smtClean="0">
                <a:solidFill>
                  <a:schemeClr val="bg2">
                    <a:lumMod val="25000"/>
                  </a:schemeClr>
                </a:solidFill>
              </a:rPr>
              <a:t>Säkerhetslager</a:t>
            </a:r>
            <a:endParaRPr lang="sv-SE" dirty="0">
              <a:solidFill>
                <a:schemeClr val="bg2">
                  <a:lumMod val="25000"/>
                </a:schemeClr>
              </a:solidFill>
            </a:endParaRPr>
          </a:p>
        </p:txBody>
      </p:sp>
      <p:sp>
        <p:nvSpPr>
          <p:cNvPr id="52" name="textruta 51"/>
          <p:cNvSpPr txBox="1"/>
          <p:nvPr/>
        </p:nvSpPr>
        <p:spPr>
          <a:xfrm>
            <a:off x="1224000" y="3780000"/>
            <a:ext cx="3821123" cy="369332"/>
          </a:xfrm>
          <a:prstGeom prst="rect">
            <a:avLst/>
          </a:prstGeom>
          <a:noFill/>
        </p:spPr>
        <p:txBody>
          <a:bodyPr wrap="square" rtlCol="0">
            <a:spAutoFit/>
          </a:bodyPr>
          <a:lstStyle/>
          <a:p>
            <a:r>
              <a:rPr lang="sv-SE" dirty="0" smtClean="0">
                <a:solidFill>
                  <a:schemeClr val="bg2">
                    <a:lumMod val="25000"/>
                  </a:schemeClr>
                </a:solidFill>
              </a:rPr>
              <a:t>Manuell lagerpåfyllning till buffertlager</a:t>
            </a:r>
            <a:endParaRPr lang="sv-SE" dirty="0">
              <a:solidFill>
                <a:schemeClr val="bg2">
                  <a:lumMod val="25000"/>
                </a:schemeClr>
              </a:solidFill>
            </a:endParaRPr>
          </a:p>
        </p:txBody>
      </p:sp>
      <p:sp>
        <p:nvSpPr>
          <p:cNvPr id="53" name="textruta 52"/>
          <p:cNvSpPr txBox="1"/>
          <p:nvPr/>
        </p:nvSpPr>
        <p:spPr>
          <a:xfrm>
            <a:off x="1224000" y="4212000"/>
            <a:ext cx="4697814" cy="369332"/>
          </a:xfrm>
          <a:prstGeom prst="rect">
            <a:avLst/>
          </a:prstGeom>
          <a:noFill/>
        </p:spPr>
        <p:txBody>
          <a:bodyPr wrap="square" rtlCol="0">
            <a:spAutoFit/>
          </a:bodyPr>
          <a:lstStyle/>
          <a:p>
            <a:r>
              <a:rPr lang="sv-SE" dirty="0" smtClean="0">
                <a:solidFill>
                  <a:schemeClr val="bg2">
                    <a:lumMod val="25000"/>
                  </a:schemeClr>
                </a:solidFill>
              </a:rPr>
              <a:t>Förskriva hjälpmedel från buffertlager till patient</a:t>
            </a:r>
            <a:endParaRPr lang="sv-SE" dirty="0">
              <a:solidFill>
                <a:schemeClr val="bg2">
                  <a:lumMod val="25000"/>
                </a:schemeClr>
              </a:solidFill>
            </a:endParaRPr>
          </a:p>
        </p:txBody>
      </p:sp>
      <p:sp>
        <p:nvSpPr>
          <p:cNvPr id="54" name="textruta 53"/>
          <p:cNvSpPr txBox="1"/>
          <p:nvPr/>
        </p:nvSpPr>
        <p:spPr>
          <a:xfrm>
            <a:off x="1224000" y="4644000"/>
            <a:ext cx="3500610" cy="369332"/>
          </a:xfrm>
          <a:prstGeom prst="rect">
            <a:avLst/>
          </a:prstGeom>
          <a:noFill/>
        </p:spPr>
        <p:txBody>
          <a:bodyPr wrap="square" rtlCol="0">
            <a:spAutoFit/>
          </a:bodyPr>
          <a:lstStyle/>
          <a:p>
            <a:r>
              <a:rPr lang="sv-SE" dirty="0" smtClean="0">
                <a:solidFill>
                  <a:schemeClr val="bg2">
                    <a:lumMod val="25000"/>
                  </a:schemeClr>
                </a:solidFill>
              </a:rPr>
              <a:t>Retur av hjälpmedel till buffertlager</a:t>
            </a:r>
            <a:endParaRPr lang="sv-SE" dirty="0">
              <a:solidFill>
                <a:schemeClr val="bg2">
                  <a:lumMod val="25000"/>
                </a:schemeClr>
              </a:solidFill>
            </a:endParaRPr>
          </a:p>
        </p:txBody>
      </p:sp>
    </p:spTree>
    <p:extLst>
      <p:ext uri="{BB962C8B-B14F-4D97-AF65-F5344CB8AC3E}">
        <p14:creationId xmlns:p14="http://schemas.microsoft.com/office/powerpoint/2010/main" val="3722001614"/>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1"/>
                                        </p:tgtEl>
                                      </p:cBhvr>
                                    </p:animEffect>
                                    <p:set>
                                      <p:cBhvr>
                                        <p:cTn id="13" dur="1" fill="hold">
                                          <p:stCondLst>
                                            <p:cond delay="499"/>
                                          </p:stCondLst>
                                        </p:cTn>
                                        <p:tgtEl>
                                          <p:spTgt spid="41"/>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9"/>
                                        </p:tgtEl>
                                      </p:cBhvr>
                                    </p:animEffect>
                                    <p:set>
                                      <p:cBhvr>
                                        <p:cTn id="16" dur="1" fill="hold">
                                          <p:stCondLst>
                                            <p:cond delay="499"/>
                                          </p:stCondLst>
                                        </p:cTn>
                                        <p:tgtEl>
                                          <p:spTgt spid="4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4"/>
                                        </p:tgtEl>
                                      </p:cBhvr>
                                    </p:animEffect>
                                    <p:set>
                                      <p:cBhvr>
                                        <p:cTn id="19" dur="1" fill="hold">
                                          <p:stCondLst>
                                            <p:cond delay="499"/>
                                          </p:stCondLst>
                                        </p:cTn>
                                        <p:tgtEl>
                                          <p:spTgt spid="44"/>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50"/>
                                        </p:tgtEl>
                                      </p:cBhvr>
                                    </p:animEffect>
                                    <p:set>
                                      <p:cBhvr>
                                        <p:cTn id="22" dur="1" fill="hold">
                                          <p:stCondLst>
                                            <p:cond delay="499"/>
                                          </p:stCondLst>
                                        </p:cTn>
                                        <p:tgtEl>
                                          <p:spTgt spid="50"/>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52"/>
                                        </p:tgtEl>
                                      </p:cBhvr>
                                    </p:animEffect>
                                    <p:set>
                                      <p:cBhvr>
                                        <p:cTn id="25" dur="1" fill="hold">
                                          <p:stCondLst>
                                            <p:cond delay="499"/>
                                          </p:stCondLst>
                                        </p:cTn>
                                        <p:tgtEl>
                                          <p:spTgt spid="5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53"/>
                                        </p:tgtEl>
                                      </p:cBhvr>
                                    </p:animEffect>
                                    <p:set>
                                      <p:cBhvr>
                                        <p:cTn id="28" dur="1" fill="hold">
                                          <p:stCondLst>
                                            <p:cond delay="499"/>
                                          </p:stCondLst>
                                        </p:cTn>
                                        <p:tgtEl>
                                          <p:spTgt spid="53"/>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54"/>
                                        </p:tgtEl>
                                      </p:cBhvr>
                                    </p:animEffect>
                                    <p:set>
                                      <p:cBhvr>
                                        <p:cTn id="31" dur="1" fill="hold">
                                          <p:stCondLst>
                                            <p:cond delay="499"/>
                                          </p:stCondLst>
                                        </p:cTn>
                                        <p:tgtEl>
                                          <p:spTgt spid="54"/>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46"/>
                                        </p:tgtEl>
                                      </p:cBhvr>
                                    </p:animEffect>
                                    <p:set>
                                      <p:cBhvr>
                                        <p:cTn id="34" dur="1" fill="hold">
                                          <p:stCondLst>
                                            <p:cond delay="499"/>
                                          </p:stCondLst>
                                        </p:cTn>
                                        <p:tgtEl>
                                          <p:spTgt spid="4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47"/>
                                        </p:tgtEl>
                                      </p:cBhvr>
                                    </p:animEffect>
                                    <p:set>
                                      <p:cBhvr>
                                        <p:cTn id="37" dur="1" fill="hold">
                                          <p:stCondLst>
                                            <p:cond delay="499"/>
                                          </p:stCondLst>
                                        </p:cTn>
                                        <p:tgtEl>
                                          <p:spTgt spid="47"/>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48"/>
                                        </p:tgtEl>
                                      </p:cBhvr>
                                    </p:animEffect>
                                    <p:set>
                                      <p:cBhvr>
                                        <p:cTn id="40" dur="1" fill="hold">
                                          <p:stCondLst>
                                            <p:cond delay="499"/>
                                          </p:stCondLst>
                                        </p:cTn>
                                        <p:tgtEl>
                                          <p:spTgt spid="48"/>
                                        </p:tgtEl>
                                        <p:attrNameLst>
                                          <p:attrName>style.visibility</p:attrName>
                                        </p:attrNameLst>
                                      </p:cBhvr>
                                      <p:to>
                                        <p:strVal val="hidden"/>
                                      </p:to>
                                    </p:set>
                                  </p:childTnLst>
                                </p:cTn>
                              </p:par>
                              <p:par>
                                <p:cTn id="41" presetID="42" presetClass="path" presetSubtype="0" accel="50000" decel="50000" fill="hold" grpId="0" nodeType="withEffect">
                                  <p:stCondLst>
                                    <p:cond delay="0"/>
                                  </p:stCondLst>
                                  <p:childTnLst>
                                    <p:animMotion origin="layout" path="M -1.45833E-6 -1.85185E-6 L -1.45833E-6 -0.36921 " pathEditMode="relative" rAng="0" ptsTypes="AA">
                                      <p:cBhvr>
                                        <p:cTn id="42" dur="2000" fill="hold"/>
                                        <p:tgtEl>
                                          <p:spTgt spid="45"/>
                                        </p:tgtEl>
                                        <p:attrNameLst>
                                          <p:attrName>ppt_x</p:attrName>
                                          <p:attrName>ppt_y</p:attrName>
                                        </p:attrNameLst>
                                      </p:cBhvr>
                                      <p:rCtr x="0" y="-18472"/>
                                    </p:animMotion>
                                  </p:childTnLst>
                                </p:cTn>
                              </p:par>
                              <p:par>
                                <p:cTn id="43" presetID="42" presetClass="path" presetSubtype="0" accel="50000" decel="50000" fill="hold" grpId="0" nodeType="withEffect">
                                  <p:stCondLst>
                                    <p:cond delay="0"/>
                                  </p:stCondLst>
                                  <p:childTnLst>
                                    <p:animMotion origin="layout" path="M -1.45833E-6 -1.85185E-6 L -1.45833E-6 -0.36921 " pathEditMode="relative" rAng="0" ptsTypes="AA">
                                      <p:cBhvr>
                                        <p:cTn id="44" dur="2000" fill="hold"/>
                                        <p:tgtEl>
                                          <p:spTgt spid="51"/>
                                        </p:tgtEl>
                                        <p:attrNameLst>
                                          <p:attrName>ppt_x</p:attrName>
                                          <p:attrName>ppt_y</p:attrName>
                                        </p:attrNameLst>
                                      </p:cBhvr>
                                      <p:rCtr x="0" y="-18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9" grpId="0"/>
      <p:bldP spid="4" grpId="0" animBg="1"/>
      <p:bldP spid="26" grpId="0"/>
      <p:bldP spid="44" grpId="0" animBg="1"/>
      <p:bldP spid="46" grpId="0" animBg="1"/>
      <p:bldP spid="47" grpId="0" animBg="1"/>
      <p:bldP spid="48" grpId="0" animBg="1"/>
      <p:bldP spid="45" grpId="0" animBg="1"/>
      <p:bldP spid="51" grpId="0"/>
      <p:bldP spid="50" grpId="0"/>
      <p:bldP spid="52" grpId="0"/>
      <p:bldP spid="53" grpId="0"/>
      <p:bldP spid="5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p:cNvSpPr/>
          <p:nvPr/>
        </p:nvSpPr>
        <p:spPr>
          <a:xfrm>
            <a:off x="0" y="811767"/>
            <a:ext cx="503339" cy="6046234"/>
          </a:xfrm>
          <a:prstGeom prst="rect">
            <a:avLst/>
          </a:prstGeom>
          <a:solidFill>
            <a:srgbClr val="74BF8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8"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9"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0"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4" name="Rektangel 23"/>
          <p:cNvSpPr/>
          <p:nvPr/>
        </p:nvSpPr>
        <p:spPr>
          <a:xfrm>
            <a:off x="504000" y="813600"/>
            <a:ext cx="2674800" cy="360551"/>
          </a:xfrm>
          <a:prstGeom prst="rect">
            <a:avLst/>
          </a:prstGeom>
          <a:solidFill>
            <a:srgbClr val="74BF8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textruta 24"/>
          <p:cNvSpPr txBox="1"/>
          <p:nvPr/>
        </p:nvSpPr>
        <p:spPr>
          <a:xfrm>
            <a:off x="1224000" y="813600"/>
            <a:ext cx="1954614" cy="369332"/>
          </a:xfrm>
          <a:prstGeom prst="rect">
            <a:avLst/>
          </a:prstGeom>
          <a:noFill/>
        </p:spPr>
        <p:txBody>
          <a:bodyPr wrap="square" rtlCol="0">
            <a:spAutoFit/>
          </a:bodyPr>
          <a:lstStyle/>
          <a:p>
            <a:r>
              <a:rPr lang="sv-SE" dirty="0" smtClean="0"/>
              <a:t>Ersättningsgrupper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19" name="textruta 18"/>
          <p:cNvSpPr txBox="1"/>
          <p:nvPr/>
        </p:nvSpPr>
        <p:spPr>
          <a:xfrm>
            <a:off x="1064397" y="1458097"/>
            <a:ext cx="10440987" cy="369332"/>
          </a:xfrm>
          <a:prstGeom prst="rect">
            <a:avLst/>
          </a:prstGeom>
          <a:noFill/>
        </p:spPr>
        <p:txBody>
          <a:bodyPr wrap="square" rtlCol="0">
            <a:spAutoFit/>
          </a:bodyPr>
          <a:lstStyle/>
          <a:p>
            <a:r>
              <a:rPr lang="sv-SE" dirty="0" smtClean="0"/>
              <a:t>Vad är en ersättningsgrupp?</a:t>
            </a:r>
            <a:endParaRPr lang="sv-SE" dirty="0"/>
          </a:p>
        </p:txBody>
      </p:sp>
      <p:sp>
        <p:nvSpPr>
          <p:cNvPr id="20" name="textruta 19"/>
          <p:cNvSpPr txBox="1"/>
          <p:nvPr/>
        </p:nvSpPr>
        <p:spPr>
          <a:xfrm>
            <a:off x="1064398" y="1888527"/>
            <a:ext cx="2799578" cy="3754874"/>
          </a:xfrm>
          <a:prstGeom prst="rect">
            <a:avLst/>
          </a:prstGeom>
          <a:noFill/>
        </p:spPr>
        <p:txBody>
          <a:bodyPr wrap="square" rtlCol="0">
            <a:spAutoFit/>
          </a:bodyPr>
          <a:lstStyle/>
          <a:p>
            <a:r>
              <a:rPr lang="sv-SE" sz="1400" dirty="0"/>
              <a:t>Ersättningsgrupper används för att gruppera artiklar som kan levereras som likvärdiga alternativ till </a:t>
            </a:r>
            <a:r>
              <a:rPr lang="sv-SE" sz="1400" dirty="0" smtClean="0"/>
              <a:t>varandra.</a:t>
            </a:r>
          </a:p>
          <a:p>
            <a:endParaRPr lang="sv-SE" sz="1400" dirty="0"/>
          </a:p>
          <a:p>
            <a:r>
              <a:rPr lang="sv-SE" sz="1400" dirty="0" smtClean="0"/>
              <a:t>Artiklarna i en ersättningsgrupp tilldelas en </a:t>
            </a:r>
            <a:r>
              <a:rPr lang="sv-SE" sz="1400" dirty="0"/>
              <a:t>rangordning för att avgöra i vilken ordning de ska </a:t>
            </a:r>
            <a:r>
              <a:rPr lang="sv-SE" sz="1400" dirty="0" smtClean="0"/>
              <a:t>levereras.</a:t>
            </a:r>
          </a:p>
          <a:p>
            <a:endParaRPr lang="sv-SE" sz="1400" dirty="0"/>
          </a:p>
          <a:p>
            <a:r>
              <a:rPr lang="sv-SE" sz="1400" dirty="0" smtClean="0"/>
              <a:t>De artiklar med lägst rangordning levereras först.</a:t>
            </a:r>
          </a:p>
          <a:p>
            <a:endParaRPr lang="sv-SE" sz="1400" dirty="0"/>
          </a:p>
          <a:p>
            <a:r>
              <a:rPr lang="sv-SE" sz="1400" dirty="0"/>
              <a:t>Ersättningsgrupper finns för att se till att Hjälpmedelscentralens lager töms på de äldsta artiklarna först.</a:t>
            </a:r>
          </a:p>
          <a:p>
            <a:endParaRPr lang="sv-SE" sz="1400" dirty="0" smtClean="0"/>
          </a:p>
        </p:txBody>
      </p:sp>
      <p:sp>
        <p:nvSpPr>
          <p:cNvPr id="13"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4" name="Bildobjekt 13">
            <a:hlinkClick r:id="rId2"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23" name="textruta 22"/>
          <p:cNvSpPr txBox="1"/>
          <p:nvPr/>
        </p:nvSpPr>
        <p:spPr>
          <a:xfrm>
            <a:off x="10331777" y="6581001"/>
            <a:ext cx="1860223" cy="276999"/>
          </a:xfrm>
          <a:prstGeom prst="rect">
            <a:avLst/>
          </a:prstGeom>
          <a:noFill/>
        </p:spPr>
        <p:txBody>
          <a:bodyPr wrap="square" rtlCol="0">
            <a:spAutoFit/>
          </a:bodyPr>
          <a:lstStyle/>
          <a:p>
            <a:r>
              <a:rPr lang="sv-SE" sz="1200" dirty="0" smtClean="0"/>
              <a:t>Ersättningsgrupper sid. 1/9</a:t>
            </a:r>
          </a:p>
        </p:txBody>
      </p:sp>
      <p:pic>
        <p:nvPicPr>
          <p:cNvPr id="33" name="Bildobjekt 32"/>
          <p:cNvPicPr>
            <a:picLocks noChangeAspect="1"/>
          </p:cNvPicPr>
          <p:nvPr/>
        </p:nvPicPr>
        <p:blipFill>
          <a:blip r:embed="rId9"/>
          <a:stretch>
            <a:fillRect/>
          </a:stretch>
        </p:blipFill>
        <p:spPr>
          <a:xfrm>
            <a:off x="3873600" y="1890000"/>
            <a:ext cx="7617600" cy="3044070"/>
          </a:xfrm>
          <a:prstGeom prst="rect">
            <a:avLst/>
          </a:prstGeom>
          <a:ln>
            <a:solidFill>
              <a:schemeClr val="tx1">
                <a:lumMod val="50000"/>
                <a:lumOff val="50000"/>
              </a:schemeClr>
            </a:solidFill>
          </a:ln>
        </p:spPr>
      </p:pic>
    </p:spTree>
    <p:extLst>
      <p:ext uri="{BB962C8B-B14F-4D97-AF65-F5344CB8AC3E}">
        <p14:creationId xmlns:p14="http://schemas.microsoft.com/office/powerpoint/2010/main" val="6641017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ktangel 40"/>
          <p:cNvSpPr/>
          <p:nvPr/>
        </p:nvSpPr>
        <p:spPr>
          <a:xfrm>
            <a:off x="504000" y="2484000"/>
            <a:ext cx="2127600" cy="360000"/>
          </a:xfrm>
          <a:prstGeom prst="rect">
            <a:avLst/>
          </a:prstGeom>
          <a:solidFill>
            <a:srgbClr val="FFAB45">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p:cNvSpPr/>
          <p:nvPr/>
        </p:nvSpPr>
        <p:spPr>
          <a:xfrm>
            <a:off x="504000" y="2916000"/>
            <a:ext cx="2268000" cy="360000"/>
          </a:xfrm>
          <a:prstGeom prst="rect">
            <a:avLst/>
          </a:prstGeom>
          <a:solidFill>
            <a:srgbClr val="D9CB19">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p:cNvSpPr/>
          <p:nvPr/>
        </p:nvSpPr>
        <p:spPr>
          <a:xfrm>
            <a:off x="504000" y="3348000"/>
            <a:ext cx="2674800" cy="360551"/>
          </a:xfrm>
          <a:prstGeom prst="rect">
            <a:avLst/>
          </a:prstGeom>
          <a:solidFill>
            <a:srgbClr val="74BF81">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p:cNvSpPr/>
          <p:nvPr/>
        </p:nvSpPr>
        <p:spPr>
          <a:xfrm>
            <a:off x="504000" y="3780000"/>
            <a:ext cx="4539600" cy="360000"/>
          </a:xfrm>
          <a:prstGeom prst="rect">
            <a:avLst/>
          </a:prstGeom>
          <a:solidFill>
            <a:srgbClr val="3474B7">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p:cNvSpPr/>
          <p:nvPr/>
        </p:nvSpPr>
        <p:spPr>
          <a:xfrm>
            <a:off x="504000" y="4212000"/>
            <a:ext cx="5418000" cy="360000"/>
          </a:xfrm>
          <a:prstGeom prst="rect">
            <a:avLst/>
          </a:prstGeom>
          <a:solidFill>
            <a:srgbClr val="8A3CC4">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504000" y="4644000"/>
            <a:ext cx="4219200" cy="360000"/>
          </a:xfrm>
          <a:prstGeom prst="rect">
            <a:avLst/>
          </a:prstGeom>
          <a:solidFill>
            <a:srgbClr val="DC527D">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7" name="Rektangel 6"/>
          <p:cNvSpPr/>
          <p:nvPr/>
        </p:nvSpPr>
        <p:spPr>
          <a:xfrm>
            <a:off x="0" y="811767"/>
            <a:ext cx="503339" cy="6046234"/>
          </a:xfrm>
          <a:prstGeom prst="rect">
            <a:avLst/>
          </a:prstGeom>
          <a:solidFill>
            <a:srgbClr val="D24B4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p:cNvSpPr/>
          <p:nvPr/>
        </p:nvSpPr>
        <p:spPr>
          <a:xfrm>
            <a:off x="504000" y="2052000"/>
            <a:ext cx="3081600" cy="360000"/>
          </a:xfrm>
          <a:prstGeom prst="rect">
            <a:avLst/>
          </a:prstGeom>
          <a:solidFill>
            <a:srgbClr val="D24B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3" name="Bildobjekt 1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7"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6" name="textruta 25">
            <a:hlinkClick r:id="rId6" action="ppaction://hlinksldjump"/>
          </p:cNvPr>
          <p:cNvSpPr txBox="1"/>
          <p:nvPr/>
        </p:nvSpPr>
        <p:spPr>
          <a:xfrm>
            <a:off x="1224000" y="2052000"/>
            <a:ext cx="2359967" cy="369332"/>
          </a:xfrm>
          <a:prstGeom prst="rect">
            <a:avLst/>
          </a:prstGeom>
          <a:noFill/>
        </p:spPr>
        <p:txBody>
          <a:bodyPr wrap="square" rtlCol="0">
            <a:spAutoFit/>
          </a:bodyPr>
          <a:lstStyle/>
          <a:p>
            <a:r>
              <a:rPr lang="sv-SE" dirty="0"/>
              <a:t>Vad är ett buffertlager?</a:t>
            </a:r>
          </a:p>
        </p:txBody>
      </p:sp>
      <p:pic>
        <p:nvPicPr>
          <p:cNvPr id="39" name="Picture 4" descr="http://jkpportfolio01:8085/organisationens_ikoner/api/v1/asset/265688/preview">
            <a:hlinkClick r:id="rId2" action="ppaction://hlinksldjump"/>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43" name="Picture 4" descr="http://jkpportfolio01:8085/organisationens_ikoner/api/v1/asset/265688/preview">
            <a:hlinkClick r:id="rId9" action="ppaction://hlinksldjump"/>
          </p:cNvPr>
          <p:cNvPicPr>
            <a:picLocks noChangeAspect="1" noChangeArrowheads="1"/>
          </p:cNvPicPr>
          <p:nvPr/>
        </p:nvPicPr>
        <p:blipFill rotWithShape="1">
          <a:blip r:embed="rId10"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11709696" y="6337399"/>
            <a:ext cx="365123" cy="365125"/>
          </a:xfrm>
          <a:prstGeom prst="rect">
            <a:avLst/>
          </a:prstGeom>
          <a:noFill/>
          <a:effectLst>
            <a:innerShdw blurRad="1257300">
              <a:schemeClr val="tx1"/>
            </a:innerShdw>
          </a:effectLst>
          <a:extLst>
            <a:ext uri="{909E8E84-426E-40DD-AFC4-6F175D3DCCD1}">
              <a14:hiddenFill xmlns:a14="http://schemas.microsoft.com/office/drawing/2010/main">
                <a:solidFill>
                  <a:srgbClr val="FFFFFF"/>
                </a:solidFill>
              </a14:hiddenFill>
            </a:ext>
          </a:extLst>
        </p:spPr>
      </p:pic>
      <p:sp>
        <p:nvSpPr>
          <p:cNvPr id="2" name="textruta 1">
            <a:hlinkClick r:id="rId9" action="ppaction://hlinksldjump"/>
          </p:cNvPr>
          <p:cNvSpPr txBox="1"/>
          <p:nvPr/>
        </p:nvSpPr>
        <p:spPr>
          <a:xfrm>
            <a:off x="11746998" y="6324570"/>
            <a:ext cx="242888" cy="400110"/>
          </a:xfrm>
          <a:prstGeom prst="rect">
            <a:avLst/>
          </a:prstGeom>
          <a:noFill/>
        </p:spPr>
        <p:txBody>
          <a:bodyPr wrap="square" rtlCol="0">
            <a:spAutoFit/>
          </a:bodyPr>
          <a:lstStyle/>
          <a:p>
            <a:r>
              <a:rPr lang="sv-SE" sz="2000" dirty="0" smtClean="0">
                <a:latin typeface="+mj-lt"/>
              </a:rPr>
              <a:t>?</a:t>
            </a:r>
            <a:endParaRPr lang="sv-SE" sz="2000" dirty="0">
              <a:latin typeface="+mj-lt"/>
            </a:endParaRPr>
          </a:p>
        </p:txBody>
      </p:sp>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11"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49" name="textruta 48"/>
          <p:cNvSpPr txBox="1"/>
          <p:nvPr/>
        </p:nvSpPr>
        <p:spPr>
          <a:xfrm>
            <a:off x="1224000" y="2484000"/>
            <a:ext cx="1407860" cy="369332"/>
          </a:xfrm>
          <a:prstGeom prst="rect">
            <a:avLst/>
          </a:prstGeom>
          <a:noFill/>
        </p:spPr>
        <p:txBody>
          <a:bodyPr wrap="square" rtlCol="0">
            <a:spAutoFit/>
          </a:bodyPr>
          <a:lstStyle/>
          <a:p>
            <a:r>
              <a:rPr lang="sv-SE" dirty="0" smtClean="0">
                <a:solidFill>
                  <a:schemeClr val="bg2">
                    <a:lumMod val="25000"/>
                  </a:schemeClr>
                </a:solidFill>
              </a:rPr>
              <a:t>Se lagersaldo</a:t>
            </a:r>
            <a:endParaRPr lang="sv-SE" dirty="0">
              <a:solidFill>
                <a:schemeClr val="bg2">
                  <a:lumMod val="25000"/>
                </a:schemeClr>
              </a:solidFill>
            </a:endParaRPr>
          </a:p>
        </p:txBody>
      </p:sp>
      <p:sp>
        <p:nvSpPr>
          <p:cNvPr id="50" name="textruta 49"/>
          <p:cNvSpPr txBox="1"/>
          <p:nvPr/>
        </p:nvSpPr>
        <p:spPr>
          <a:xfrm>
            <a:off x="1224000" y="2916000"/>
            <a:ext cx="1549262" cy="369332"/>
          </a:xfrm>
          <a:prstGeom prst="rect">
            <a:avLst/>
          </a:prstGeom>
          <a:noFill/>
        </p:spPr>
        <p:txBody>
          <a:bodyPr wrap="square" rtlCol="0">
            <a:spAutoFit/>
          </a:bodyPr>
          <a:lstStyle/>
          <a:p>
            <a:r>
              <a:rPr lang="sv-SE" dirty="0" smtClean="0">
                <a:solidFill>
                  <a:schemeClr val="bg2">
                    <a:lumMod val="25000"/>
                  </a:schemeClr>
                </a:solidFill>
              </a:rPr>
              <a:t>Säkerhetslager</a:t>
            </a:r>
            <a:endParaRPr lang="sv-SE" dirty="0">
              <a:solidFill>
                <a:schemeClr val="bg2">
                  <a:lumMod val="25000"/>
                </a:schemeClr>
              </a:solidFill>
            </a:endParaRPr>
          </a:p>
        </p:txBody>
      </p:sp>
      <p:sp>
        <p:nvSpPr>
          <p:cNvPr id="51" name="textruta 50"/>
          <p:cNvSpPr txBox="1"/>
          <p:nvPr/>
        </p:nvSpPr>
        <p:spPr>
          <a:xfrm>
            <a:off x="1224000" y="3346562"/>
            <a:ext cx="1954614" cy="369332"/>
          </a:xfrm>
          <a:prstGeom prst="rect">
            <a:avLst/>
          </a:prstGeom>
          <a:noFill/>
        </p:spPr>
        <p:txBody>
          <a:bodyPr wrap="square" rtlCol="0">
            <a:spAutoFit/>
          </a:bodyPr>
          <a:lstStyle/>
          <a:p>
            <a:r>
              <a:rPr lang="sv-SE" dirty="0" smtClean="0">
                <a:solidFill>
                  <a:schemeClr val="bg2">
                    <a:lumMod val="25000"/>
                  </a:schemeClr>
                </a:solidFill>
              </a:rPr>
              <a:t>Ersättningsgrupper</a:t>
            </a:r>
            <a:endParaRPr lang="sv-SE" dirty="0">
              <a:solidFill>
                <a:schemeClr val="bg2">
                  <a:lumMod val="25000"/>
                </a:schemeClr>
              </a:solidFill>
            </a:endParaRPr>
          </a:p>
        </p:txBody>
      </p:sp>
      <p:sp>
        <p:nvSpPr>
          <p:cNvPr id="52" name="textruta 51"/>
          <p:cNvSpPr txBox="1"/>
          <p:nvPr/>
        </p:nvSpPr>
        <p:spPr>
          <a:xfrm>
            <a:off x="1224000" y="3780000"/>
            <a:ext cx="3821123" cy="369332"/>
          </a:xfrm>
          <a:prstGeom prst="rect">
            <a:avLst/>
          </a:prstGeom>
          <a:noFill/>
        </p:spPr>
        <p:txBody>
          <a:bodyPr wrap="square" rtlCol="0">
            <a:spAutoFit/>
          </a:bodyPr>
          <a:lstStyle/>
          <a:p>
            <a:r>
              <a:rPr lang="sv-SE" dirty="0" smtClean="0">
                <a:solidFill>
                  <a:schemeClr val="bg2">
                    <a:lumMod val="25000"/>
                  </a:schemeClr>
                </a:solidFill>
              </a:rPr>
              <a:t>Manuell lagerpåfyllning till buffertlager</a:t>
            </a:r>
            <a:endParaRPr lang="sv-SE" dirty="0">
              <a:solidFill>
                <a:schemeClr val="bg2">
                  <a:lumMod val="25000"/>
                </a:schemeClr>
              </a:solidFill>
            </a:endParaRPr>
          </a:p>
        </p:txBody>
      </p:sp>
      <p:sp>
        <p:nvSpPr>
          <p:cNvPr id="53" name="textruta 52"/>
          <p:cNvSpPr txBox="1"/>
          <p:nvPr/>
        </p:nvSpPr>
        <p:spPr>
          <a:xfrm>
            <a:off x="1224000" y="4212000"/>
            <a:ext cx="4697814" cy="369332"/>
          </a:xfrm>
          <a:prstGeom prst="rect">
            <a:avLst/>
          </a:prstGeom>
          <a:noFill/>
        </p:spPr>
        <p:txBody>
          <a:bodyPr wrap="square" rtlCol="0">
            <a:spAutoFit/>
          </a:bodyPr>
          <a:lstStyle/>
          <a:p>
            <a:r>
              <a:rPr lang="sv-SE" dirty="0" smtClean="0">
                <a:solidFill>
                  <a:schemeClr val="bg2">
                    <a:lumMod val="25000"/>
                  </a:schemeClr>
                </a:solidFill>
              </a:rPr>
              <a:t>Förskriva hjälpmedel från buffertlager till patient</a:t>
            </a:r>
            <a:endParaRPr lang="sv-SE" dirty="0">
              <a:solidFill>
                <a:schemeClr val="bg2">
                  <a:lumMod val="25000"/>
                </a:schemeClr>
              </a:solidFill>
            </a:endParaRPr>
          </a:p>
        </p:txBody>
      </p:sp>
      <p:sp>
        <p:nvSpPr>
          <p:cNvPr id="54" name="textruta 53"/>
          <p:cNvSpPr txBox="1"/>
          <p:nvPr/>
        </p:nvSpPr>
        <p:spPr>
          <a:xfrm>
            <a:off x="1224000" y="4644000"/>
            <a:ext cx="3500610" cy="369332"/>
          </a:xfrm>
          <a:prstGeom prst="rect">
            <a:avLst/>
          </a:prstGeom>
          <a:noFill/>
        </p:spPr>
        <p:txBody>
          <a:bodyPr wrap="square" rtlCol="0">
            <a:spAutoFit/>
          </a:bodyPr>
          <a:lstStyle/>
          <a:p>
            <a:r>
              <a:rPr lang="sv-SE" dirty="0" smtClean="0">
                <a:solidFill>
                  <a:schemeClr val="bg2">
                    <a:lumMod val="25000"/>
                  </a:schemeClr>
                </a:solidFill>
              </a:rPr>
              <a:t>Retur av hjälpmedel till buffertlager</a:t>
            </a:r>
            <a:endParaRPr lang="sv-SE" dirty="0">
              <a:solidFill>
                <a:schemeClr val="bg2">
                  <a:lumMod val="25000"/>
                </a:schemeClr>
              </a:solidFill>
            </a:endParaRPr>
          </a:p>
        </p:txBody>
      </p:sp>
      <p:sp>
        <p:nvSpPr>
          <p:cNvPr id="27" name="textruta 26"/>
          <p:cNvSpPr txBox="1"/>
          <p:nvPr/>
        </p:nvSpPr>
        <p:spPr>
          <a:xfrm>
            <a:off x="587859" y="6212184"/>
            <a:ext cx="2714919" cy="307777"/>
          </a:xfrm>
          <a:prstGeom prst="rect">
            <a:avLst/>
          </a:prstGeom>
          <a:noFill/>
        </p:spPr>
        <p:txBody>
          <a:bodyPr wrap="square" rtlCol="0">
            <a:spAutoFit/>
          </a:bodyPr>
          <a:lstStyle/>
          <a:p>
            <a:r>
              <a:rPr lang="sv-SE" sz="1400" dirty="0" smtClean="0"/>
              <a:t>Klicka på </a:t>
            </a:r>
            <a:r>
              <a:rPr lang="sv-SE" sz="1400" dirty="0" err="1" smtClean="0"/>
              <a:t>framåtpil</a:t>
            </a:r>
            <a:r>
              <a:rPr lang="sv-SE" sz="1400" dirty="0" smtClean="0"/>
              <a:t> för att fortsätta</a:t>
            </a:r>
            <a:endParaRPr lang="sv-SE" sz="1400" dirty="0"/>
          </a:p>
        </p:txBody>
      </p:sp>
      <p:sp>
        <p:nvSpPr>
          <p:cNvPr id="29" name="Rektangel 28">
            <a:hlinkClick r:id="rId12" action="ppaction://hlinksldjump"/>
          </p:cNvPr>
          <p:cNvSpPr/>
          <p:nvPr/>
        </p:nvSpPr>
        <p:spPr>
          <a:xfrm>
            <a:off x="504000" y="2484000"/>
            <a:ext cx="2127600" cy="360000"/>
          </a:xfrm>
          <a:prstGeom prst="rect">
            <a:avLst/>
          </a:prstGeom>
          <a:solidFill>
            <a:srgbClr val="FFAB45">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hlinkClick r:id="rId13" action="ppaction://hlinksldjump"/>
          </p:cNvPr>
          <p:cNvSpPr/>
          <p:nvPr/>
        </p:nvSpPr>
        <p:spPr>
          <a:xfrm>
            <a:off x="504000" y="2916000"/>
            <a:ext cx="2268000" cy="360000"/>
          </a:xfrm>
          <a:prstGeom prst="rect">
            <a:avLst/>
          </a:prstGeom>
          <a:solidFill>
            <a:srgbClr val="D9CB19">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hlinkClick r:id="rId14" action="ppaction://hlinksldjump"/>
          </p:cNvPr>
          <p:cNvSpPr/>
          <p:nvPr/>
        </p:nvSpPr>
        <p:spPr>
          <a:xfrm>
            <a:off x="504000" y="3347999"/>
            <a:ext cx="2674800" cy="360551"/>
          </a:xfrm>
          <a:prstGeom prst="rect">
            <a:avLst/>
          </a:prstGeom>
          <a:solidFill>
            <a:srgbClr val="74BF81">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hlinkClick r:id="rId15" action="ppaction://hlinksldjump"/>
          </p:cNvPr>
          <p:cNvSpPr/>
          <p:nvPr/>
        </p:nvSpPr>
        <p:spPr>
          <a:xfrm>
            <a:off x="504000" y="3780000"/>
            <a:ext cx="4539600" cy="360000"/>
          </a:xfrm>
          <a:prstGeom prst="rect">
            <a:avLst/>
          </a:prstGeom>
          <a:solidFill>
            <a:srgbClr val="3474B7">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hlinkClick r:id="rId16" action="ppaction://hlinksldjump"/>
          </p:cNvPr>
          <p:cNvSpPr/>
          <p:nvPr/>
        </p:nvSpPr>
        <p:spPr>
          <a:xfrm>
            <a:off x="504000" y="4212000"/>
            <a:ext cx="5418000" cy="360000"/>
          </a:xfrm>
          <a:prstGeom prst="rect">
            <a:avLst/>
          </a:prstGeom>
          <a:solidFill>
            <a:srgbClr val="8A3CC4">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hlinkClick r:id="rId17" action="ppaction://hlinksldjump"/>
          </p:cNvPr>
          <p:cNvSpPr/>
          <p:nvPr/>
        </p:nvSpPr>
        <p:spPr>
          <a:xfrm>
            <a:off x="502590" y="4644000"/>
            <a:ext cx="4219200" cy="360000"/>
          </a:xfrm>
          <a:prstGeom prst="rect">
            <a:avLst/>
          </a:prstGeom>
          <a:solidFill>
            <a:srgbClr val="DC527D">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Tree>
    <p:extLst>
      <p:ext uri="{BB962C8B-B14F-4D97-AF65-F5344CB8AC3E}">
        <p14:creationId xmlns:p14="http://schemas.microsoft.com/office/powerpoint/2010/main" val="30995195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a:stretch>
            <a:fillRect/>
          </a:stretch>
        </p:blipFill>
        <p:spPr>
          <a:xfrm>
            <a:off x="3873600" y="1890000"/>
            <a:ext cx="7617600" cy="3044070"/>
          </a:xfrm>
          <a:prstGeom prst="rect">
            <a:avLst/>
          </a:prstGeom>
          <a:ln>
            <a:solidFill>
              <a:schemeClr val="tx1">
                <a:lumMod val="50000"/>
                <a:lumOff val="50000"/>
              </a:schemeClr>
            </a:solidFill>
          </a:ln>
        </p:spPr>
      </p:pic>
      <p:sp>
        <p:nvSpPr>
          <p:cNvPr id="35" name="Rektangel 34"/>
          <p:cNvSpPr/>
          <p:nvPr/>
        </p:nvSpPr>
        <p:spPr>
          <a:xfrm>
            <a:off x="0" y="811767"/>
            <a:ext cx="503339" cy="6046234"/>
          </a:xfrm>
          <a:prstGeom prst="rect">
            <a:avLst/>
          </a:prstGeom>
          <a:solidFill>
            <a:srgbClr val="74BF8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7" name="Picture 4" descr="http://jkpportfolio01:8085/organisationens_ikoner/api/v1/asset/265688/preview">
            <a:hlinkClick r:id="" action="ppaction://hlinkshowjump?jump=nextslide"/>
          </p:cNvPr>
          <p:cNvPicPr>
            <a:picLocks noChangeAspect="1" noChangeArrowheads="1"/>
          </p:cNvPicPr>
          <p:nvPr/>
        </p:nvPicPr>
        <p:blipFill rotWithShape="1">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8" name="Picture 4" descr="http://jkpportfolio01:8085/organisationens_ikoner/api/v1/asset/265688/preview">
            <a:hlinkClick r:id="rId3" action="ppaction://hlinksldjump"/>
          </p:cNvPr>
          <p:cNvPicPr>
            <a:picLocks noChangeAspect="1" noChangeArrowheads="1"/>
          </p:cNvPicPr>
          <p:nvPr/>
        </p:nvPicPr>
        <p:blipFill rotWithShape="1">
          <a:blip r:embed="rId6"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 action="ppaction://hlinkshowjump?jump=previousslide"/>
          </p:cNvPr>
          <p:cNvPicPr>
            <a:picLocks noChangeAspect="1" noChangeArrowheads="1"/>
          </p:cNvPicPr>
          <p:nvPr/>
        </p:nvPicPr>
        <p:blipFill rotWithShape="1">
          <a:blip r:embed="rId8"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33" name="Rektangel 32"/>
          <p:cNvSpPr/>
          <p:nvPr/>
        </p:nvSpPr>
        <p:spPr>
          <a:xfrm>
            <a:off x="504000" y="813600"/>
            <a:ext cx="2674800" cy="360551"/>
          </a:xfrm>
          <a:prstGeom prst="rect">
            <a:avLst/>
          </a:prstGeom>
          <a:solidFill>
            <a:srgbClr val="74BF8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textruta 33"/>
          <p:cNvSpPr txBox="1"/>
          <p:nvPr/>
        </p:nvSpPr>
        <p:spPr>
          <a:xfrm>
            <a:off x="1224000" y="813600"/>
            <a:ext cx="1954614" cy="369332"/>
          </a:xfrm>
          <a:prstGeom prst="rect">
            <a:avLst/>
          </a:prstGeom>
          <a:noFill/>
        </p:spPr>
        <p:txBody>
          <a:bodyPr wrap="square" rtlCol="0">
            <a:spAutoFit/>
          </a:bodyPr>
          <a:lstStyle/>
          <a:p>
            <a:r>
              <a:rPr lang="sv-SE" dirty="0" smtClean="0"/>
              <a:t>Ersättningsgrupper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19" name="textruta 18"/>
          <p:cNvSpPr txBox="1"/>
          <p:nvPr/>
        </p:nvSpPr>
        <p:spPr>
          <a:xfrm>
            <a:off x="1064397" y="1458097"/>
            <a:ext cx="10440987" cy="369332"/>
          </a:xfrm>
          <a:prstGeom prst="rect">
            <a:avLst/>
          </a:prstGeom>
          <a:noFill/>
        </p:spPr>
        <p:txBody>
          <a:bodyPr wrap="square" rtlCol="0">
            <a:spAutoFit/>
          </a:bodyPr>
          <a:lstStyle/>
          <a:p>
            <a:r>
              <a:rPr lang="sv-SE" dirty="0" smtClean="0"/>
              <a:t>Hur fungerar en ersättningsgrupp?</a:t>
            </a:r>
            <a:endParaRPr lang="sv-SE" dirty="0"/>
          </a:p>
        </p:txBody>
      </p:sp>
      <p:sp>
        <p:nvSpPr>
          <p:cNvPr id="14" name="Rektangel 13"/>
          <p:cNvSpPr/>
          <p:nvPr/>
        </p:nvSpPr>
        <p:spPr>
          <a:xfrm>
            <a:off x="3872684" y="1890000"/>
            <a:ext cx="7617600" cy="1382937"/>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5" name="Rektangel 14"/>
          <p:cNvSpPr/>
          <p:nvPr/>
        </p:nvSpPr>
        <p:spPr>
          <a:xfrm>
            <a:off x="3873600" y="4845377"/>
            <a:ext cx="7617600" cy="94268"/>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6" name="Rektangel 15"/>
          <p:cNvSpPr/>
          <p:nvPr/>
        </p:nvSpPr>
        <p:spPr>
          <a:xfrm>
            <a:off x="3871768" y="3272938"/>
            <a:ext cx="190987" cy="1572439"/>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7" name="Rektangel 16"/>
          <p:cNvSpPr/>
          <p:nvPr/>
        </p:nvSpPr>
        <p:spPr>
          <a:xfrm>
            <a:off x="11425645" y="3272938"/>
            <a:ext cx="64639" cy="1572438"/>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8" name="textruta 17"/>
          <p:cNvSpPr txBox="1"/>
          <p:nvPr/>
        </p:nvSpPr>
        <p:spPr>
          <a:xfrm>
            <a:off x="1064396" y="1889897"/>
            <a:ext cx="2799579" cy="3847207"/>
          </a:xfrm>
          <a:prstGeom prst="rect">
            <a:avLst/>
          </a:prstGeom>
          <a:noFill/>
        </p:spPr>
        <p:txBody>
          <a:bodyPr wrap="square" rtlCol="0">
            <a:spAutoFit/>
          </a:bodyPr>
          <a:lstStyle/>
          <a:p>
            <a:r>
              <a:rPr lang="sv-SE" sz="1400" dirty="0" smtClean="0"/>
              <a:t>Denna bild är tagen från artikelöversikten på artikel 60701, Cross 6 B45 Dj40, i Visma webSesam.</a:t>
            </a:r>
          </a:p>
          <a:p>
            <a:endParaRPr lang="sv-SE" sz="1400" i="1" dirty="0"/>
          </a:p>
          <a:p>
            <a:r>
              <a:rPr lang="sv-SE" sz="1400" dirty="0" smtClean="0"/>
              <a:t>Här, i fliken </a:t>
            </a:r>
            <a:r>
              <a:rPr lang="sv-SE" sz="1400" i="1" dirty="0" smtClean="0"/>
              <a:t>Tillgänglighet</a:t>
            </a:r>
            <a:r>
              <a:rPr lang="sv-SE" sz="1400" dirty="0" smtClean="0"/>
              <a:t>, kan du se att artikeln ingår i en ersättningsgrupp.</a:t>
            </a:r>
          </a:p>
          <a:p>
            <a:endParaRPr lang="sv-SE" sz="1400" dirty="0"/>
          </a:p>
          <a:p>
            <a:r>
              <a:rPr lang="sv-SE" sz="1400" dirty="0" smtClean="0"/>
              <a:t>Du ser även vilka artiklar som ingår i samma ersättningsgrupp, samt vilken rangordning de har.</a:t>
            </a:r>
            <a:br>
              <a:rPr lang="sv-SE" sz="1400" dirty="0" smtClean="0"/>
            </a:br>
            <a:endParaRPr lang="sv-SE" sz="1400" dirty="0" smtClean="0"/>
          </a:p>
          <a:p>
            <a:r>
              <a:rPr lang="sv-SE" sz="1400" dirty="0"/>
              <a:t>Eftersom artikel 60701 är den senaste Cross-modellen ligger den sist i rangordningen.</a:t>
            </a:r>
          </a:p>
          <a:p>
            <a:endParaRPr lang="sv-SE" sz="1400" dirty="0" smtClean="0"/>
          </a:p>
        </p:txBody>
      </p:sp>
      <p:sp>
        <p:nvSpPr>
          <p:cNvPr id="23"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25" name="Bildobjekt 24">
            <a:hlinkClick r:id="rId3"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0" name="textruta 29"/>
          <p:cNvSpPr txBox="1"/>
          <p:nvPr/>
        </p:nvSpPr>
        <p:spPr>
          <a:xfrm>
            <a:off x="10331777" y="6581001"/>
            <a:ext cx="1860223" cy="276999"/>
          </a:xfrm>
          <a:prstGeom prst="rect">
            <a:avLst/>
          </a:prstGeom>
          <a:noFill/>
        </p:spPr>
        <p:txBody>
          <a:bodyPr wrap="square" rtlCol="0">
            <a:spAutoFit/>
          </a:bodyPr>
          <a:lstStyle/>
          <a:p>
            <a:r>
              <a:rPr lang="sv-SE" sz="1200" dirty="0" smtClean="0"/>
              <a:t>Ersättningsgrupper sid. 2/9</a:t>
            </a:r>
          </a:p>
        </p:txBody>
      </p:sp>
    </p:spTree>
    <p:extLst>
      <p:ext uri="{BB962C8B-B14F-4D97-AF65-F5344CB8AC3E}">
        <p14:creationId xmlns:p14="http://schemas.microsoft.com/office/powerpoint/2010/main" val="3645666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ktangel 32"/>
          <p:cNvSpPr/>
          <p:nvPr/>
        </p:nvSpPr>
        <p:spPr>
          <a:xfrm>
            <a:off x="0" y="811767"/>
            <a:ext cx="503339" cy="6046234"/>
          </a:xfrm>
          <a:prstGeom prst="rect">
            <a:avLst/>
          </a:prstGeom>
          <a:solidFill>
            <a:srgbClr val="74BF8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5"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6"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7"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9" name="Rektangel 28"/>
          <p:cNvSpPr/>
          <p:nvPr/>
        </p:nvSpPr>
        <p:spPr>
          <a:xfrm>
            <a:off x="504000" y="813600"/>
            <a:ext cx="2674800" cy="360551"/>
          </a:xfrm>
          <a:prstGeom prst="rect">
            <a:avLst/>
          </a:prstGeom>
          <a:solidFill>
            <a:srgbClr val="74BF8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textruta 29"/>
          <p:cNvSpPr txBox="1"/>
          <p:nvPr/>
        </p:nvSpPr>
        <p:spPr>
          <a:xfrm>
            <a:off x="1224000" y="813600"/>
            <a:ext cx="1954614" cy="369332"/>
          </a:xfrm>
          <a:prstGeom prst="rect">
            <a:avLst/>
          </a:prstGeom>
          <a:noFill/>
        </p:spPr>
        <p:txBody>
          <a:bodyPr wrap="square" rtlCol="0">
            <a:spAutoFit/>
          </a:bodyPr>
          <a:lstStyle/>
          <a:p>
            <a:r>
              <a:rPr lang="sv-SE" dirty="0" smtClean="0"/>
              <a:t>Ersättningsgrupper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19" name="textruta 18"/>
          <p:cNvSpPr txBox="1"/>
          <p:nvPr/>
        </p:nvSpPr>
        <p:spPr>
          <a:xfrm>
            <a:off x="1064397" y="1458097"/>
            <a:ext cx="10440987" cy="369332"/>
          </a:xfrm>
          <a:prstGeom prst="rect">
            <a:avLst/>
          </a:prstGeom>
          <a:noFill/>
        </p:spPr>
        <p:txBody>
          <a:bodyPr wrap="square" rtlCol="0">
            <a:spAutoFit/>
          </a:bodyPr>
          <a:lstStyle/>
          <a:p>
            <a:r>
              <a:rPr lang="sv-SE" dirty="0" smtClean="0"/>
              <a:t>Hur fungerar en ersättningsgrupp?</a:t>
            </a:r>
            <a:endParaRPr lang="sv-SE" dirty="0"/>
          </a:p>
        </p:txBody>
      </p:sp>
      <p:sp>
        <p:nvSpPr>
          <p:cNvPr id="13" name="textruta 12"/>
          <p:cNvSpPr txBox="1"/>
          <p:nvPr/>
        </p:nvSpPr>
        <p:spPr>
          <a:xfrm>
            <a:off x="1064398" y="1888827"/>
            <a:ext cx="2808285" cy="3323987"/>
          </a:xfrm>
          <a:prstGeom prst="rect">
            <a:avLst/>
          </a:prstGeom>
          <a:noFill/>
        </p:spPr>
        <p:txBody>
          <a:bodyPr wrap="square" rtlCol="0">
            <a:spAutoFit/>
          </a:bodyPr>
          <a:lstStyle/>
          <a:p>
            <a:r>
              <a:rPr lang="sv-SE" sz="1400" dirty="0"/>
              <a:t>Om du </a:t>
            </a:r>
            <a:r>
              <a:rPr lang="sv-SE" sz="1400" dirty="0" smtClean="0"/>
              <a:t>exempelvis beställer denna artikel (60701) </a:t>
            </a:r>
            <a:r>
              <a:rPr lang="sv-SE" sz="1400" dirty="0"/>
              <a:t>från Hjälpmedelscentralen </a:t>
            </a:r>
            <a:r>
              <a:rPr lang="sv-SE" sz="1400" dirty="0" smtClean="0"/>
              <a:t>så kontrollerar </a:t>
            </a:r>
            <a:r>
              <a:rPr lang="sv-SE" sz="1400" dirty="0"/>
              <a:t>systemet lagersaldot </a:t>
            </a:r>
            <a:r>
              <a:rPr lang="sv-SE" sz="1400" dirty="0" smtClean="0"/>
              <a:t>även för de övriga artiklarna </a:t>
            </a:r>
            <a:r>
              <a:rPr lang="sv-SE" sz="1400" dirty="0"/>
              <a:t>i samma ersättningsgrupp och levererar den artikel med lägst rangordning som finns i lager</a:t>
            </a:r>
            <a:r>
              <a:rPr lang="sv-SE" sz="1400" dirty="0" smtClean="0"/>
              <a:t>.</a:t>
            </a:r>
          </a:p>
          <a:p>
            <a:endParaRPr lang="sv-SE" sz="1400" dirty="0"/>
          </a:p>
          <a:p>
            <a:r>
              <a:rPr lang="sv-SE" sz="1400" dirty="0"/>
              <a:t>Om </a:t>
            </a:r>
            <a:r>
              <a:rPr lang="sv-SE" sz="1400" dirty="0" smtClean="0"/>
              <a:t>artikeln med lägst rangordning (16420) </a:t>
            </a:r>
            <a:r>
              <a:rPr lang="sv-SE" sz="1400" dirty="0"/>
              <a:t>finns i lager skickas den ut</a:t>
            </a:r>
            <a:r>
              <a:rPr lang="sv-SE" sz="1400" dirty="0" smtClean="0"/>
              <a:t>.</a:t>
            </a:r>
          </a:p>
          <a:p>
            <a:r>
              <a:rPr lang="sv-SE" sz="1400" dirty="0"/>
              <a:t>Finns inte artikel 16420, går systemet vidare till nästa artikel i rangordningen; i detta fall blir det artikel 37974. </a:t>
            </a:r>
            <a:endParaRPr lang="sv-SE" sz="1400" dirty="0" smtClean="0"/>
          </a:p>
        </p:txBody>
      </p:sp>
      <p:sp>
        <p:nvSpPr>
          <p:cNvPr id="3" name="textruta 2"/>
          <p:cNvSpPr txBox="1"/>
          <p:nvPr/>
        </p:nvSpPr>
        <p:spPr>
          <a:xfrm>
            <a:off x="1064397" y="5083623"/>
            <a:ext cx="6120175" cy="738664"/>
          </a:xfrm>
          <a:prstGeom prst="rect">
            <a:avLst/>
          </a:prstGeom>
          <a:noFill/>
        </p:spPr>
        <p:txBody>
          <a:bodyPr wrap="square" rtlCol="0">
            <a:spAutoFit/>
          </a:bodyPr>
          <a:lstStyle/>
          <a:p>
            <a:r>
              <a:rPr lang="sv-SE" sz="1400" dirty="0" smtClean="0"/>
              <a:t>Om ingen artikel i ersättningsgruppen finns i lager, skapas ett inköp på artikeln med högst rangordning.</a:t>
            </a:r>
          </a:p>
          <a:p>
            <a:endParaRPr lang="sv-SE" sz="1400" dirty="0"/>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23" name="Bildobjekt 22">
            <a:hlinkClick r:id="rId2"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28" name="textruta 27"/>
          <p:cNvSpPr txBox="1"/>
          <p:nvPr/>
        </p:nvSpPr>
        <p:spPr>
          <a:xfrm>
            <a:off x="10331777" y="6581001"/>
            <a:ext cx="1860223" cy="276999"/>
          </a:xfrm>
          <a:prstGeom prst="rect">
            <a:avLst/>
          </a:prstGeom>
          <a:noFill/>
        </p:spPr>
        <p:txBody>
          <a:bodyPr wrap="square" rtlCol="0">
            <a:spAutoFit/>
          </a:bodyPr>
          <a:lstStyle/>
          <a:p>
            <a:r>
              <a:rPr lang="sv-SE" sz="1200" dirty="0" smtClean="0"/>
              <a:t>Ersättningsgrupper sid. 3/9</a:t>
            </a:r>
          </a:p>
        </p:txBody>
      </p:sp>
      <p:pic>
        <p:nvPicPr>
          <p:cNvPr id="38" name="Bildobjekt 37"/>
          <p:cNvPicPr>
            <a:picLocks noChangeAspect="1"/>
          </p:cNvPicPr>
          <p:nvPr/>
        </p:nvPicPr>
        <p:blipFill>
          <a:blip r:embed="rId9"/>
          <a:stretch>
            <a:fillRect/>
          </a:stretch>
        </p:blipFill>
        <p:spPr>
          <a:xfrm>
            <a:off x="3873600" y="1890000"/>
            <a:ext cx="7617600" cy="3044070"/>
          </a:xfrm>
          <a:prstGeom prst="rect">
            <a:avLst/>
          </a:prstGeom>
          <a:ln>
            <a:solidFill>
              <a:schemeClr val="tx1">
                <a:lumMod val="50000"/>
                <a:lumOff val="50000"/>
              </a:schemeClr>
            </a:solidFill>
          </a:ln>
        </p:spPr>
      </p:pic>
      <p:sp>
        <p:nvSpPr>
          <p:cNvPr id="39" name="Rektangel 38"/>
          <p:cNvSpPr/>
          <p:nvPr/>
        </p:nvSpPr>
        <p:spPr>
          <a:xfrm>
            <a:off x="3872684" y="1890000"/>
            <a:ext cx="7617600" cy="1392237"/>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40" name="Rektangel 39"/>
          <p:cNvSpPr/>
          <p:nvPr/>
        </p:nvSpPr>
        <p:spPr>
          <a:xfrm>
            <a:off x="4072380" y="4845377"/>
            <a:ext cx="7353266" cy="94268"/>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41" name="Rektangel 40"/>
          <p:cNvSpPr/>
          <p:nvPr/>
        </p:nvSpPr>
        <p:spPr>
          <a:xfrm>
            <a:off x="3863976" y="3278512"/>
            <a:ext cx="208404" cy="1655557"/>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42" name="Rektangel 41"/>
          <p:cNvSpPr/>
          <p:nvPr/>
        </p:nvSpPr>
        <p:spPr>
          <a:xfrm>
            <a:off x="11425645" y="3278512"/>
            <a:ext cx="75056" cy="1650655"/>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953586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a:stretch>
            <a:fillRect/>
          </a:stretch>
        </p:blipFill>
        <p:spPr>
          <a:xfrm>
            <a:off x="3873600" y="1890000"/>
            <a:ext cx="7617600" cy="4736420"/>
          </a:xfrm>
          <a:prstGeom prst="rect">
            <a:avLst/>
          </a:prstGeom>
          <a:ln>
            <a:solidFill>
              <a:schemeClr val="tx1">
                <a:lumMod val="50000"/>
                <a:lumOff val="50000"/>
              </a:schemeClr>
            </a:solidFill>
          </a:ln>
        </p:spPr>
      </p:pic>
      <p:sp>
        <p:nvSpPr>
          <p:cNvPr id="25" name="Rektangel 24"/>
          <p:cNvSpPr/>
          <p:nvPr/>
        </p:nvSpPr>
        <p:spPr>
          <a:xfrm>
            <a:off x="0" y="811767"/>
            <a:ext cx="503339" cy="6046234"/>
          </a:xfrm>
          <a:prstGeom prst="rect">
            <a:avLst/>
          </a:prstGeom>
          <a:solidFill>
            <a:srgbClr val="74BF8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7" name="Picture 4" descr="http://jkpportfolio01:8085/organisationens_ikoner/api/v1/asset/265688/preview">
            <a:hlinkClick r:id="" action="ppaction://hlinkshowjump?jump=nextslide"/>
          </p:cNvPr>
          <p:cNvPicPr>
            <a:picLocks noChangeAspect="1" noChangeArrowheads="1"/>
          </p:cNvPicPr>
          <p:nvPr/>
        </p:nvPicPr>
        <p:blipFill rotWithShape="1">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8" name="Picture 4" descr="http://jkpportfolio01:8085/organisationens_ikoner/api/v1/asset/265688/preview">
            <a:hlinkClick r:id="rId3" action="ppaction://hlinksldjump"/>
          </p:cNvPr>
          <p:cNvPicPr>
            <a:picLocks noChangeAspect="1" noChangeArrowheads="1"/>
          </p:cNvPicPr>
          <p:nvPr/>
        </p:nvPicPr>
        <p:blipFill rotWithShape="1">
          <a:blip r:embed="rId6"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9" name="Picture 4" descr="http://jkpportfolio01:8085/organisationens_ikoner/api/v1/asset/265688/preview">
            <a:hlinkClick r:id="" action="ppaction://hlinkshowjump?jump=previousslide"/>
          </p:cNvPr>
          <p:cNvPicPr>
            <a:picLocks noChangeAspect="1" noChangeArrowheads="1"/>
          </p:cNvPicPr>
          <p:nvPr/>
        </p:nvPicPr>
        <p:blipFill rotWithShape="1">
          <a:blip r:embed="rId8"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3" name="Rektangel 22"/>
          <p:cNvSpPr/>
          <p:nvPr/>
        </p:nvSpPr>
        <p:spPr>
          <a:xfrm>
            <a:off x="504000" y="813600"/>
            <a:ext cx="2674800" cy="360551"/>
          </a:xfrm>
          <a:prstGeom prst="rect">
            <a:avLst/>
          </a:prstGeom>
          <a:solidFill>
            <a:srgbClr val="74BF8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p:cNvSpPr txBox="1"/>
          <p:nvPr/>
        </p:nvSpPr>
        <p:spPr>
          <a:xfrm>
            <a:off x="1224000" y="813600"/>
            <a:ext cx="1954614" cy="369332"/>
          </a:xfrm>
          <a:prstGeom prst="rect">
            <a:avLst/>
          </a:prstGeom>
          <a:noFill/>
        </p:spPr>
        <p:txBody>
          <a:bodyPr wrap="square" rtlCol="0">
            <a:spAutoFit/>
          </a:bodyPr>
          <a:lstStyle/>
          <a:p>
            <a:r>
              <a:rPr lang="sv-SE" dirty="0" smtClean="0"/>
              <a:t>Ersättningsgrupper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19" name="textruta 18"/>
          <p:cNvSpPr txBox="1"/>
          <p:nvPr/>
        </p:nvSpPr>
        <p:spPr>
          <a:xfrm>
            <a:off x="1064397" y="1458097"/>
            <a:ext cx="10440987" cy="369332"/>
          </a:xfrm>
          <a:prstGeom prst="rect">
            <a:avLst/>
          </a:prstGeom>
          <a:noFill/>
        </p:spPr>
        <p:txBody>
          <a:bodyPr wrap="square" rtlCol="0">
            <a:spAutoFit/>
          </a:bodyPr>
          <a:lstStyle/>
          <a:p>
            <a:r>
              <a:rPr lang="sv-SE" dirty="0" smtClean="0"/>
              <a:t>Exempel:</a:t>
            </a:r>
            <a:endParaRPr lang="sv-SE" dirty="0"/>
          </a:p>
        </p:txBody>
      </p:sp>
      <p:sp>
        <p:nvSpPr>
          <p:cNvPr id="13" name="textruta 12"/>
          <p:cNvSpPr txBox="1"/>
          <p:nvPr/>
        </p:nvSpPr>
        <p:spPr>
          <a:xfrm>
            <a:off x="1064398" y="1888827"/>
            <a:ext cx="2808285" cy="2893100"/>
          </a:xfrm>
          <a:prstGeom prst="rect">
            <a:avLst/>
          </a:prstGeom>
          <a:noFill/>
        </p:spPr>
        <p:txBody>
          <a:bodyPr wrap="square" rtlCol="0">
            <a:spAutoFit/>
          </a:bodyPr>
          <a:lstStyle/>
          <a:p>
            <a:r>
              <a:rPr lang="sv-SE" sz="1400" dirty="0"/>
              <a:t>Denna bild visar hur det kan se ut i Visma webSesam när du lägger en </a:t>
            </a:r>
            <a:r>
              <a:rPr lang="sv-SE" sz="1400" dirty="0" smtClean="0"/>
              <a:t>beställning </a:t>
            </a:r>
            <a:r>
              <a:rPr lang="sv-SE" sz="1400" dirty="0"/>
              <a:t>på en artikel som ingår i en ersättningsgrupp</a:t>
            </a:r>
            <a:r>
              <a:rPr lang="sv-SE" sz="1400" dirty="0" smtClean="0"/>
              <a:t>.</a:t>
            </a:r>
          </a:p>
          <a:p>
            <a:endParaRPr lang="sv-SE" sz="1400" dirty="0"/>
          </a:p>
          <a:p>
            <a:r>
              <a:rPr lang="sv-SE" sz="1400" dirty="0"/>
              <a:t>I detta fall har en </a:t>
            </a:r>
            <a:r>
              <a:rPr lang="sv-SE" sz="1400" dirty="0" smtClean="0"/>
              <a:t>beställning på </a:t>
            </a:r>
            <a:r>
              <a:rPr lang="sv-SE" sz="1400" dirty="0"/>
              <a:t>en Cross 6, artikel </a:t>
            </a:r>
            <a:r>
              <a:rPr lang="sv-SE" sz="1400" dirty="0" smtClean="0"/>
              <a:t>60701, påbörjats. </a:t>
            </a:r>
          </a:p>
          <a:p>
            <a:endParaRPr lang="sv-SE" sz="1400" dirty="0"/>
          </a:p>
          <a:p>
            <a:r>
              <a:rPr lang="sv-SE" sz="1400" dirty="0"/>
              <a:t>Eftersom denna artikel ingår i en ersättningsgrupp informeras du under beställningsprocessen om att den kommer att ersättas av en annan, likvärdig artikel.</a:t>
            </a:r>
          </a:p>
        </p:txBody>
      </p:sp>
      <p:sp>
        <p:nvSpPr>
          <p:cNvPr id="12"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4" name="Bildobjekt 13">
            <a:hlinkClick r:id="rId3"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20" name="textruta 19"/>
          <p:cNvSpPr txBox="1"/>
          <p:nvPr/>
        </p:nvSpPr>
        <p:spPr>
          <a:xfrm>
            <a:off x="10331777" y="6581001"/>
            <a:ext cx="1860223" cy="276999"/>
          </a:xfrm>
          <a:prstGeom prst="rect">
            <a:avLst/>
          </a:prstGeom>
          <a:noFill/>
        </p:spPr>
        <p:txBody>
          <a:bodyPr wrap="square" rtlCol="0">
            <a:spAutoFit/>
          </a:bodyPr>
          <a:lstStyle/>
          <a:p>
            <a:r>
              <a:rPr lang="sv-SE" sz="1200" dirty="0" smtClean="0"/>
              <a:t>Ersättningsgrupper sid. 4/9</a:t>
            </a:r>
          </a:p>
        </p:txBody>
      </p:sp>
    </p:spTree>
    <p:extLst>
      <p:ext uri="{BB962C8B-B14F-4D97-AF65-F5344CB8AC3E}">
        <p14:creationId xmlns:p14="http://schemas.microsoft.com/office/powerpoint/2010/main" val="1519046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Bildobjekt 35"/>
          <p:cNvPicPr>
            <a:picLocks noChangeAspect="1"/>
          </p:cNvPicPr>
          <p:nvPr/>
        </p:nvPicPr>
        <p:blipFill>
          <a:blip r:embed="rId2"/>
          <a:stretch>
            <a:fillRect/>
          </a:stretch>
        </p:blipFill>
        <p:spPr>
          <a:xfrm>
            <a:off x="3873600" y="1890000"/>
            <a:ext cx="7617600" cy="4736420"/>
          </a:xfrm>
          <a:prstGeom prst="rect">
            <a:avLst/>
          </a:prstGeom>
          <a:ln>
            <a:solidFill>
              <a:schemeClr val="tx1">
                <a:lumMod val="50000"/>
                <a:lumOff val="50000"/>
              </a:schemeClr>
            </a:solidFill>
          </a:ln>
        </p:spPr>
      </p:pic>
      <p:sp>
        <p:nvSpPr>
          <p:cNvPr id="29" name="Rektangel 28"/>
          <p:cNvSpPr/>
          <p:nvPr/>
        </p:nvSpPr>
        <p:spPr>
          <a:xfrm>
            <a:off x="0" y="811767"/>
            <a:ext cx="503339" cy="6046234"/>
          </a:xfrm>
          <a:prstGeom prst="rect">
            <a:avLst/>
          </a:prstGeom>
          <a:solidFill>
            <a:srgbClr val="74BF8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3" name="Picture 4" descr="http://jkpportfolio01:8085/organisationens_ikoner/api/v1/asset/265688/preview">
            <a:hlinkClick r:id="" action="ppaction://hlinkshowjump?jump=nextslide"/>
          </p:cNvPr>
          <p:cNvPicPr>
            <a:picLocks noChangeAspect="1" noChangeArrowheads="1"/>
          </p:cNvPicPr>
          <p:nvPr/>
        </p:nvPicPr>
        <p:blipFill rotWithShape="1">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4" name="Picture 4" descr="http://jkpportfolio01:8085/organisationens_ikoner/api/v1/asset/265688/preview">
            <a:hlinkClick r:id="rId3" action="ppaction://hlinksldjump"/>
          </p:cNvPr>
          <p:cNvPicPr>
            <a:picLocks noChangeAspect="1" noChangeArrowheads="1"/>
          </p:cNvPicPr>
          <p:nvPr/>
        </p:nvPicPr>
        <p:blipFill rotWithShape="1">
          <a:blip r:embed="rId6"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5" name="Picture 4" descr="http://jkpportfolio01:8085/organisationens_ikoner/api/v1/asset/265688/preview">
            <a:hlinkClick r:id="" action="ppaction://hlinkshowjump?jump=previousslide"/>
          </p:cNvPr>
          <p:cNvPicPr>
            <a:picLocks noChangeAspect="1" noChangeArrowheads="1"/>
          </p:cNvPicPr>
          <p:nvPr/>
        </p:nvPicPr>
        <p:blipFill rotWithShape="1">
          <a:blip r:embed="rId8"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7" name="Rektangel 26"/>
          <p:cNvSpPr/>
          <p:nvPr/>
        </p:nvSpPr>
        <p:spPr>
          <a:xfrm>
            <a:off x="504000" y="813600"/>
            <a:ext cx="2674800" cy="360551"/>
          </a:xfrm>
          <a:prstGeom prst="rect">
            <a:avLst/>
          </a:prstGeom>
          <a:solidFill>
            <a:srgbClr val="74BF8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extruta 27"/>
          <p:cNvSpPr txBox="1"/>
          <p:nvPr/>
        </p:nvSpPr>
        <p:spPr>
          <a:xfrm>
            <a:off x="1224000" y="813600"/>
            <a:ext cx="1954614" cy="369332"/>
          </a:xfrm>
          <a:prstGeom prst="rect">
            <a:avLst/>
          </a:prstGeom>
          <a:noFill/>
        </p:spPr>
        <p:txBody>
          <a:bodyPr wrap="square" rtlCol="0">
            <a:spAutoFit/>
          </a:bodyPr>
          <a:lstStyle/>
          <a:p>
            <a:r>
              <a:rPr lang="sv-SE" dirty="0" smtClean="0"/>
              <a:t>Ersättningsgrupper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19" name="textruta 18"/>
          <p:cNvSpPr txBox="1"/>
          <p:nvPr/>
        </p:nvSpPr>
        <p:spPr>
          <a:xfrm>
            <a:off x="1064397" y="1458097"/>
            <a:ext cx="10440987" cy="369332"/>
          </a:xfrm>
          <a:prstGeom prst="rect">
            <a:avLst/>
          </a:prstGeom>
          <a:noFill/>
        </p:spPr>
        <p:txBody>
          <a:bodyPr wrap="square" rtlCol="0">
            <a:spAutoFit/>
          </a:bodyPr>
          <a:lstStyle/>
          <a:p>
            <a:r>
              <a:rPr lang="sv-SE" dirty="0" smtClean="0"/>
              <a:t>Exempel:</a:t>
            </a:r>
            <a:endParaRPr lang="sv-SE" dirty="0"/>
          </a:p>
        </p:txBody>
      </p:sp>
      <p:sp>
        <p:nvSpPr>
          <p:cNvPr id="13" name="textruta 12"/>
          <p:cNvSpPr txBox="1"/>
          <p:nvPr/>
        </p:nvSpPr>
        <p:spPr>
          <a:xfrm>
            <a:off x="1064398" y="1888827"/>
            <a:ext cx="2808285" cy="2031325"/>
          </a:xfrm>
          <a:prstGeom prst="rect">
            <a:avLst/>
          </a:prstGeom>
          <a:noFill/>
        </p:spPr>
        <p:txBody>
          <a:bodyPr wrap="square" rtlCol="0">
            <a:spAutoFit/>
          </a:bodyPr>
          <a:lstStyle/>
          <a:p>
            <a:r>
              <a:rPr lang="sv-SE" sz="1400" dirty="0"/>
              <a:t>I kolumnen </a:t>
            </a:r>
            <a:r>
              <a:rPr lang="sv-SE" sz="1400" i="1" dirty="0" smtClean="0"/>
              <a:t>Antal</a:t>
            </a:r>
            <a:r>
              <a:rPr lang="sv-SE" sz="1400" dirty="0" smtClean="0"/>
              <a:t> </a:t>
            </a:r>
            <a:r>
              <a:rPr lang="sv-SE" sz="1400" dirty="0"/>
              <a:t>kan du se vilken artikel som </a:t>
            </a:r>
            <a:r>
              <a:rPr lang="sv-SE" sz="1400" dirty="0" smtClean="0"/>
              <a:t>kommer att levereras istället.</a:t>
            </a:r>
            <a:br>
              <a:rPr lang="sv-SE" sz="1400" dirty="0" smtClean="0"/>
            </a:br>
            <a:endParaRPr lang="sv-SE" sz="1400" dirty="0"/>
          </a:p>
          <a:p>
            <a:r>
              <a:rPr lang="sv-SE" sz="1400" dirty="0"/>
              <a:t>I detta fall kommer 0 stycken av originalartikeln </a:t>
            </a:r>
            <a:r>
              <a:rPr lang="sv-SE" sz="1400" dirty="0" smtClean="0"/>
              <a:t>(60701) </a:t>
            </a:r>
            <a:r>
              <a:rPr lang="sv-SE" sz="1400" dirty="0"/>
              <a:t>att registreras på ordern, och den ersätts istället av 1 styck av artikel </a:t>
            </a:r>
            <a:r>
              <a:rPr lang="sv-SE" sz="1400" dirty="0" smtClean="0"/>
              <a:t>53419.</a:t>
            </a:r>
            <a:endParaRPr lang="sv-SE" sz="1400" dirty="0"/>
          </a:p>
        </p:txBody>
      </p:sp>
      <p:sp>
        <p:nvSpPr>
          <p:cNvPr id="11" name="Rektangel 10"/>
          <p:cNvSpPr/>
          <p:nvPr/>
        </p:nvSpPr>
        <p:spPr>
          <a:xfrm>
            <a:off x="3872684" y="1889898"/>
            <a:ext cx="7617599" cy="777888"/>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2" name="Rektangel 11"/>
          <p:cNvSpPr/>
          <p:nvPr/>
        </p:nvSpPr>
        <p:spPr>
          <a:xfrm>
            <a:off x="3872683" y="4110087"/>
            <a:ext cx="7617600" cy="2533852"/>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4" name="Rektangel 13"/>
          <p:cNvSpPr/>
          <p:nvPr/>
        </p:nvSpPr>
        <p:spPr>
          <a:xfrm>
            <a:off x="3872686" y="2667787"/>
            <a:ext cx="2396140" cy="1442300"/>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5" name="Rektangel 14"/>
          <p:cNvSpPr/>
          <p:nvPr/>
        </p:nvSpPr>
        <p:spPr>
          <a:xfrm>
            <a:off x="7296346" y="2667786"/>
            <a:ext cx="4193937" cy="1442301"/>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7"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8" name="Bildobjekt 17">
            <a:hlinkClick r:id="rId3"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26" name="textruta 25"/>
          <p:cNvSpPr txBox="1"/>
          <p:nvPr/>
        </p:nvSpPr>
        <p:spPr>
          <a:xfrm>
            <a:off x="10331777" y="6581001"/>
            <a:ext cx="1860223" cy="276999"/>
          </a:xfrm>
          <a:prstGeom prst="rect">
            <a:avLst/>
          </a:prstGeom>
          <a:noFill/>
        </p:spPr>
        <p:txBody>
          <a:bodyPr wrap="square" rtlCol="0">
            <a:spAutoFit/>
          </a:bodyPr>
          <a:lstStyle/>
          <a:p>
            <a:r>
              <a:rPr lang="sv-SE" sz="1200" dirty="0" smtClean="0"/>
              <a:t>Ersättningsgrupper sid. 5/9</a:t>
            </a:r>
          </a:p>
        </p:txBody>
      </p:sp>
    </p:spTree>
    <p:extLst>
      <p:ext uri="{BB962C8B-B14F-4D97-AF65-F5344CB8AC3E}">
        <p14:creationId xmlns:p14="http://schemas.microsoft.com/office/powerpoint/2010/main" val="41649178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p:cNvSpPr/>
          <p:nvPr/>
        </p:nvSpPr>
        <p:spPr>
          <a:xfrm>
            <a:off x="0" y="811767"/>
            <a:ext cx="503339" cy="6046234"/>
          </a:xfrm>
          <a:prstGeom prst="rect">
            <a:avLst/>
          </a:prstGeom>
          <a:solidFill>
            <a:srgbClr val="74BF8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8"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9"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0"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4" name="Rektangel 23"/>
          <p:cNvSpPr/>
          <p:nvPr/>
        </p:nvSpPr>
        <p:spPr>
          <a:xfrm>
            <a:off x="504000" y="813600"/>
            <a:ext cx="2674800" cy="360551"/>
          </a:xfrm>
          <a:prstGeom prst="rect">
            <a:avLst/>
          </a:prstGeom>
          <a:solidFill>
            <a:srgbClr val="74BF8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textruta 24"/>
          <p:cNvSpPr txBox="1"/>
          <p:nvPr/>
        </p:nvSpPr>
        <p:spPr>
          <a:xfrm>
            <a:off x="1224000" y="813600"/>
            <a:ext cx="1954614" cy="369332"/>
          </a:xfrm>
          <a:prstGeom prst="rect">
            <a:avLst/>
          </a:prstGeom>
          <a:noFill/>
        </p:spPr>
        <p:txBody>
          <a:bodyPr wrap="square" rtlCol="0">
            <a:spAutoFit/>
          </a:bodyPr>
          <a:lstStyle/>
          <a:p>
            <a:r>
              <a:rPr lang="sv-SE" dirty="0" smtClean="0"/>
              <a:t>Ersättningsgrupper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19" name="textruta 18"/>
          <p:cNvSpPr txBox="1"/>
          <p:nvPr/>
        </p:nvSpPr>
        <p:spPr>
          <a:xfrm>
            <a:off x="1064397" y="1458097"/>
            <a:ext cx="10440987" cy="369332"/>
          </a:xfrm>
          <a:prstGeom prst="rect">
            <a:avLst/>
          </a:prstGeom>
          <a:noFill/>
        </p:spPr>
        <p:txBody>
          <a:bodyPr wrap="square" rtlCol="0">
            <a:spAutoFit/>
          </a:bodyPr>
          <a:lstStyle/>
          <a:p>
            <a:r>
              <a:rPr lang="sv-SE" dirty="0" smtClean="0"/>
              <a:t>Vad betyder ersättningsgrupperna för buffertlagren?</a:t>
            </a:r>
            <a:endParaRPr lang="sv-SE" dirty="0"/>
          </a:p>
        </p:txBody>
      </p:sp>
      <p:sp>
        <p:nvSpPr>
          <p:cNvPr id="13" name="textruta 12"/>
          <p:cNvSpPr txBox="1"/>
          <p:nvPr/>
        </p:nvSpPr>
        <p:spPr>
          <a:xfrm>
            <a:off x="1064398" y="1888827"/>
            <a:ext cx="2808285" cy="1384995"/>
          </a:xfrm>
          <a:prstGeom prst="rect">
            <a:avLst/>
          </a:prstGeom>
          <a:noFill/>
        </p:spPr>
        <p:txBody>
          <a:bodyPr wrap="square" rtlCol="0">
            <a:spAutoFit/>
          </a:bodyPr>
          <a:lstStyle/>
          <a:p>
            <a:r>
              <a:rPr lang="sv-SE" sz="1400" dirty="0" smtClean="0"/>
              <a:t>Såhär ser det ut på artikel 10352; Toaförhöjning StaplaLätt.</a:t>
            </a:r>
          </a:p>
          <a:p>
            <a:endParaRPr lang="sv-SE" sz="1400" dirty="0"/>
          </a:p>
          <a:p>
            <a:r>
              <a:rPr lang="sv-SE" sz="1400" dirty="0" smtClean="0"/>
              <a:t>Den finns i en ersättningsgrupp tillsammans med artikel 52991; Toastol fristående Kaskad.</a:t>
            </a:r>
            <a:endParaRPr lang="sv-SE" sz="1400" dirty="0"/>
          </a:p>
        </p:txBody>
      </p:sp>
      <p:pic>
        <p:nvPicPr>
          <p:cNvPr id="3" name="Bildobjekt 2"/>
          <p:cNvPicPr>
            <a:picLocks noChangeAspect="1"/>
          </p:cNvPicPr>
          <p:nvPr/>
        </p:nvPicPr>
        <p:blipFill>
          <a:blip r:embed="rId8"/>
          <a:stretch>
            <a:fillRect/>
          </a:stretch>
        </p:blipFill>
        <p:spPr>
          <a:xfrm>
            <a:off x="3872684" y="1888829"/>
            <a:ext cx="7617600" cy="1438577"/>
          </a:xfrm>
          <a:prstGeom prst="rect">
            <a:avLst/>
          </a:prstGeom>
          <a:ln>
            <a:solidFill>
              <a:schemeClr val="tx1">
                <a:lumMod val="50000"/>
                <a:lumOff val="50000"/>
              </a:schemeClr>
            </a:solidFill>
          </a:ln>
        </p:spPr>
      </p:pic>
      <p:sp>
        <p:nvSpPr>
          <p:cNvPr id="11" name="textruta 10"/>
          <p:cNvSpPr txBox="1"/>
          <p:nvPr/>
        </p:nvSpPr>
        <p:spPr>
          <a:xfrm>
            <a:off x="1064396" y="3374341"/>
            <a:ext cx="6120175" cy="1015663"/>
          </a:xfrm>
          <a:prstGeom prst="rect">
            <a:avLst/>
          </a:prstGeom>
          <a:noFill/>
        </p:spPr>
        <p:txBody>
          <a:bodyPr wrap="square" rtlCol="0">
            <a:spAutoFit/>
          </a:bodyPr>
          <a:lstStyle/>
          <a:p>
            <a:r>
              <a:rPr lang="sv-SE" sz="1400" dirty="0" smtClean="0"/>
              <a:t>K</a:t>
            </a:r>
            <a:r>
              <a:rPr lang="sv-SE" sz="1400" dirty="0"/>
              <a:t>askaden har en lägre rangordning och kommer att levereras ut först så länge den finns i lager hos Hjälpmedelscentralen.</a:t>
            </a:r>
          </a:p>
          <a:p>
            <a:endParaRPr lang="sv-SE" sz="1400" dirty="0"/>
          </a:p>
          <a:p>
            <a:endParaRPr lang="sv-SE" sz="1600" dirty="0"/>
          </a:p>
        </p:txBody>
      </p:sp>
      <p:sp>
        <p:nvSpPr>
          <p:cNvPr id="14"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5" name="Bildobjekt 14">
            <a:hlinkClick r:id="rId2"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23" name="textruta 22"/>
          <p:cNvSpPr txBox="1"/>
          <p:nvPr/>
        </p:nvSpPr>
        <p:spPr>
          <a:xfrm>
            <a:off x="10331777" y="6581001"/>
            <a:ext cx="1860223" cy="276999"/>
          </a:xfrm>
          <a:prstGeom prst="rect">
            <a:avLst/>
          </a:prstGeom>
          <a:noFill/>
        </p:spPr>
        <p:txBody>
          <a:bodyPr wrap="square" rtlCol="0">
            <a:spAutoFit/>
          </a:bodyPr>
          <a:lstStyle/>
          <a:p>
            <a:r>
              <a:rPr lang="sv-SE" sz="1200" dirty="0" smtClean="0"/>
              <a:t>Ersättningsgrupper sid. 6/9</a:t>
            </a:r>
          </a:p>
        </p:txBody>
      </p:sp>
    </p:spTree>
    <p:extLst>
      <p:ext uri="{BB962C8B-B14F-4D97-AF65-F5344CB8AC3E}">
        <p14:creationId xmlns:p14="http://schemas.microsoft.com/office/powerpoint/2010/main" val="13882266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ktangel 32"/>
          <p:cNvSpPr/>
          <p:nvPr/>
        </p:nvSpPr>
        <p:spPr>
          <a:xfrm>
            <a:off x="0" y="811767"/>
            <a:ext cx="503339" cy="6046234"/>
          </a:xfrm>
          <a:prstGeom prst="rect">
            <a:avLst/>
          </a:prstGeom>
          <a:solidFill>
            <a:srgbClr val="74BF8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5"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6"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7"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9" name="Bildobjekt 8"/>
          <p:cNvPicPr>
            <a:picLocks noChangeAspect="1"/>
          </p:cNvPicPr>
          <p:nvPr/>
        </p:nvPicPr>
        <p:blipFill>
          <a:blip r:embed="rId8"/>
          <a:stretch>
            <a:fillRect/>
          </a:stretch>
        </p:blipFill>
        <p:spPr>
          <a:xfrm>
            <a:off x="3873600" y="1890001"/>
            <a:ext cx="7617600" cy="2029357"/>
          </a:xfrm>
          <a:prstGeom prst="rect">
            <a:avLst/>
          </a:prstGeom>
          <a:ln>
            <a:solidFill>
              <a:schemeClr val="tx1">
                <a:lumMod val="50000"/>
                <a:lumOff val="50000"/>
              </a:schemeClr>
            </a:solidFill>
          </a:ln>
        </p:spPr>
      </p:pic>
      <p:pic>
        <p:nvPicPr>
          <p:cNvPr id="4" name="Bildobjekt 3"/>
          <p:cNvPicPr>
            <a:picLocks noChangeAspect="1"/>
          </p:cNvPicPr>
          <p:nvPr/>
        </p:nvPicPr>
        <p:blipFill rotWithShape="1">
          <a:blip r:embed="rId8"/>
          <a:srcRect b="56051"/>
          <a:stretch/>
        </p:blipFill>
        <p:spPr>
          <a:xfrm>
            <a:off x="3873600" y="1890001"/>
            <a:ext cx="7617600" cy="1446373"/>
          </a:xfrm>
          <a:prstGeom prst="rect">
            <a:avLst/>
          </a:prstGeom>
          <a:ln>
            <a:noFill/>
          </a:ln>
        </p:spPr>
      </p:pic>
      <p:pic>
        <p:nvPicPr>
          <p:cNvPr id="6" name="Bildobjekt 5"/>
          <p:cNvPicPr>
            <a:picLocks noChangeAspect="1"/>
          </p:cNvPicPr>
          <p:nvPr/>
        </p:nvPicPr>
        <p:blipFill rotWithShape="1">
          <a:blip r:embed="rId8"/>
          <a:srcRect t="62721"/>
          <a:stretch/>
        </p:blipFill>
        <p:spPr>
          <a:xfrm>
            <a:off x="3872680" y="2690950"/>
            <a:ext cx="7617600" cy="1226878"/>
          </a:xfrm>
          <a:prstGeom prst="rect">
            <a:avLst/>
          </a:prstGeom>
          <a:ln>
            <a:noFill/>
          </a:ln>
        </p:spPr>
      </p:pic>
      <p:sp>
        <p:nvSpPr>
          <p:cNvPr id="29" name="Rektangel 28"/>
          <p:cNvSpPr/>
          <p:nvPr/>
        </p:nvSpPr>
        <p:spPr>
          <a:xfrm>
            <a:off x="504000" y="813600"/>
            <a:ext cx="2674800" cy="360551"/>
          </a:xfrm>
          <a:prstGeom prst="rect">
            <a:avLst/>
          </a:prstGeom>
          <a:solidFill>
            <a:srgbClr val="74BF8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textruta 29"/>
          <p:cNvSpPr txBox="1"/>
          <p:nvPr/>
        </p:nvSpPr>
        <p:spPr>
          <a:xfrm>
            <a:off x="1224000" y="813600"/>
            <a:ext cx="1954614" cy="369332"/>
          </a:xfrm>
          <a:prstGeom prst="rect">
            <a:avLst/>
          </a:prstGeom>
          <a:noFill/>
        </p:spPr>
        <p:txBody>
          <a:bodyPr wrap="square" rtlCol="0">
            <a:spAutoFit/>
          </a:bodyPr>
          <a:lstStyle/>
          <a:p>
            <a:r>
              <a:rPr lang="sv-SE" dirty="0" smtClean="0"/>
              <a:t>Ersättningsgrupper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19" name="textruta 18"/>
          <p:cNvSpPr txBox="1"/>
          <p:nvPr/>
        </p:nvSpPr>
        <p:spPr>
          <a:xfrm>
            <a:off x="1064397" y="1458097"/>
            <a:ext cx="10440987" cy="369332"/>
          </a:xfrm>
          <a:prstGeom prst="rect">
            <a:avLst/>
          </a:prstGeom>
          <a:noFill/>
        </p:spPr>
        <p:txBody>
          <a:bodyPr wrap="square" rtlCol="0">
            <a:spAutoFit/>
          </a:bodyPr>
          <a:lstStyle/>
          <a:p>
            <a:r>
              <a:rPr lang="sv-SE" dirty="0" smtClean="0"/>
              <a:t>Vad betyder ersättningsgrupperna för buffertlagren?</a:t>
            </a:r>
            <a:endParaRPr lang="sv-SE" dirty="0"/>
          </a:p>
        </p:txBody>
      </p:sp>
      <p:sp>
        <p:nvSpPr>
          <p:cNvPr id="13" name="textruta 12"/>
          <p:cNvSpPr txBox="1"/>
          <p:nvPr/>
        </p:nvSpPr>
        <p:spPr>
          <a:xfrm>
            <a:off x="1064398" y="1888827"/>
            <a:ext cx="2808285" cy="2893100"/>
          </a:xfrm>
          <a:prstGeom prst="rect">
            <a:avLst/>
          </a:prstGeom>
          <a:noFill/>
        </p:spPr>
        <p:txBody>
          <a:bodyPr wrap="square" rtlCol="0">
            <a:spAutoFit/>
          </a:bodyPr>
          <a:lstStyle/>
          <a:p>
            <a:r>
              <a:rPr lang="sv-SE" sz="1400" dirty="0" smtClean="0"/>
              <a:t>Denna bild är hämtad från lagersaldoöversikten i ett buffertlager.</a:t>
            </a:r>
          </a:p>
          <a:p>
            <a:endParaRPr lang="sv-SE" sz="1400" dirty="0"/>
          </a:p>
          <a:p>
            <a:r>
              <a:rPr lang="sv-SE" sz="1400" dirty="0" smtClean="0"/>
              <a:t>Här kan du se att StaplaLätt har ett lagersaldo på 0 st och säkerhetslagret är 2 st.</a:t>
            </a:r>
          </a:p>
          <a:p>
            <a:endParaRPr lang="sv-SE" sz="1400" dirty="0"/>
          </a:p>
          <a:p>
            <a:r>
              <a:rPr lang="sv-SE" sz="1400" dirty="0" smtClean="0"/>
              <a:t>Vanligtvis skulle det betyda att systemet skapar en automatisk lagerpåfyllnad på 2 st StaplaLätt.</a:t>
            </a:r>
          </a:p>
          <a:p>
            <a:endParaRPr lang="sv-SE" sz="1400" dirty="0"/>
          </a:p>
          <a:p>
            <a:endParaRPr lang="sv-SE" sz="1400" dirty="0"/>
          </a:p>
        </p:txBody>
      </p:sp>
      <p:pic>
        <p:nvPicPr>
          <p:cNvPr id="10" name="Bildobjekt 9"/>
          <p:cNvPicPr>
            <a:picLocks noChangeAspect="1"/>
          </p:cNvPicPr>
          <p:nvPr/>
        </p:nvPicPr>
        <p:blipFill rotWithShape="1">
          <a:blip r:embed="rId9"/>
          <a:srcRect b="33516"/>
          <a:stretch/>
        </p:blipFill>
        <p:spPr>
          <a:xfrm>
            <a:off x="11040228" y="3004457"/>
            <a:ext cx="438211" cy="278674"/>
          </a:xfrm>
          <a:prstGeom prst="rect">
            <a:avLst/>
          </a:prstGeom>
        </p:spPr>
      </p:pic>
      <p:sp>
        <p:nvSpPr>
          <p:cNvPr id="18" name="Rektangel 17"/>
          <p:cNvSpPr/>
          <p:nvPr/>
        </p:nvSpPr>
        <p:spPr>
          <a:xfrm>
            <a:off x="3873600" y="1890000"/>
            <a:ext cx="7617600" cy="1116659"/>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0" name="Rektangel 19"/>
          <p:cNvSpPr/>
          <p:nvPr/>
        </p:nvSpPr>
        <p:spPr>
          <a:xfrm>
            <a:off x="3872683" y="3329073"/>
            <a:ext cx="7623990" cy="589785"/>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7"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23" name="Bildobjekt 22">
            <a:hlinkClick r:id="rId2"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28" name="textruta 27"/>
          <p:cNvSpPr txBox="1"/>
          <p:nvPr/>
        </p:nvSpPr>
        <p:spPr>
          <a:xfrm>
            <a:off x="10331777" y="6581001"/>
            <a:ext cx="1860223" cy="276999"/>
          </a:xfrm>
          <a:prstGeom prst="rect">
            <a:avLst/>
          </a:prstGeom>
          <a:noFill/>
        </p:spPr>
        <p:txBody>
          <a:bodyPr wrap="square" rtlCol="0">
            <a:spAutoFit/>
          </a:bodyPr>
          <a:lstStyle/>
          <a:p>
            <a:r>
              <a:rPr lang="sv-SE" sz="1200" dirty="0" smtClean="0"/>
              <a:t>Ersättningsgrupper sid. 7/9</a:t>
            </a:r>
          </a:p>
        </p:txBody>
      </p:sp>
    </p:spTree>
    <p:extLst>
      <p:ext uri="{BB962C8B-B14F-4D97-AF65-F5344CB8AC3E}">
        <p14:creationId xmlns:p14="http://schemas.microsoft.com/office/powerpoint/2010/main" val="21662492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ktangel 32"/>
          <p:cNvSpPr/>
          <p:nvPr/>
        </p:nvSpPr>
        <p:spPr>
          <a:xfrm>
            <a:off x="0" y="811767"/>
            <a:ext cx="503339" cy="6046234"/>
          </a:xfrm>
          <a:prstGeom prst="rect">
            <a:avLst/>
          </a:prstGeom>
          <a:solidFill>
            <a:srgbClr val="74BF8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5"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6"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7"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9" name="Bildobjekt 8"/>
          <p:cNvPicPr>
            <a:picLocks noChangeAspect="1"/>
          </p:cNvPicPr>
          <p:nvPr/>
        </p:nvPicPr>
        <p:blipFill>
          <a:blip r:embed="rId8"/>
          <a:stretch>
            <a:fillRect/>
          </a:stretch>
        </p:blipFill>
        <p:spPr>
          <a:xfrm>
            <a:off x="3872680" y="1890000"/>
            <a:ext cx="7617600" cy="2029357"/>
          </a:xfrm>
          <a:prstGeom prst="rect">
            <a:avLst/>
          </a:prstGeom>
          <a:ln>
            <a:solidFill>
              <a:schemeClr val="tx1">
                <a:lumMod val="50000"/>
                <a:lumOff val="50000"/>
              </a:schemeClr>
            </a:solidFill>
          </a:ln>
        </p:spPr>
      </p:pic>
      <p:pic>
        <p:nvPicPr>
          <p:cNvPr id="4" name="Bildobjekt 3"/>
          <p:cNvPicPr>
            <a:picLocks noChangeAspect="1"/>
          </p:cNvPicPr>
          <p:nvPr/>
        </p:nvPicPr>
        <p:blipFill rotWithShape="1">
          <a:blip r:embed="rId8"/>
          <a:srcRect b="56051"/>
          <a:stretch/>
        </p:blipFill>
        <p:spPr>
          <a:xfrm>
            <a:off x="3872683" y="1890000"/>
            <a:ext cx="7617600" cy="1446373"/>
          </a:xfrm>
          <a:prstGeom prst="rect">
            <a:avLst/>
          </a:prstGeom>
          <a:ln>
            <a:noFill/>
          </a:ln>
        </p:spPr>
      </p:pic>
      <p:pic>
        <p:nvPicPr>
          <p:cNvPr id="6" name="Bildobjekt 5"/>
          <p:cNvPicPr>
            <a:picLocks noChangeAspect="1"/>
          </p:cNvPicPr>
          <p:nvPr/>
        </p:nvPicPr>
        <p:blipFill rotWithShape="1">
          <a:blip r:embed="rId8"/>
          <a:srcRect t="62721"/>
          <a:stretch/>
        </p:blipFill>
        <p:spPr>
          <a:xfrm>
            <a:off x="3872680" y="2690950"/>
            <a:ext cx="7617600" cy="1226878"/>
          </a:xfrm>
          <a:prstGeom prst="rect">
            <a:avLst/>
          </a:prstGeom>
          <a:ln>
            <a:noFill/>
          </a:ln>
        </p:spPr>
      </p:pic>
      <p:sp>
        <p:nvSpPr>
          <p:cNvPr id="29" name="Rektangel 28"/>
          <p:cNvSpPr/>
          <p:nvPr/>
        </p:nvSpPr>
        <p:spPr>
          <a:xfrm>
            <a:off x="504000" y="813600"/>
            <a:ext cx="2674800" cy="360551"/>
          </a:xfrm>
          <a:prstGeom prst="rect">
            <a:avLst/>
          </a:prstGeom>
          <a:solidFill>
            <a:srgbClr val="74BF8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textruta 29"/>
          <p:cNvSpPr txBox="1"/>
          <p:nvPr/>
        </p:nvSpPr>
        <p:spPr>
          <a:xfrm>
            <a:off x="1224000" y="813600"/>
            <a:ext cx="1954614" cy="369332"/>
          </a:xfrm>
          <a:prstGeom prst="rect">
            <a:avLst/>
          </a:prstGeom>
          <a:noFill/>
        </p:spPr>
        <p:txBody>
          <a:bodyPr wrap="square" rtlCol="0">
            <a:spAutoFit/>
          </a:bodyPr>
          <a:lstStyle/>
          <a:p>
            <a:r>
              <a:rPr lang="sv-SE" dirty="0" smtClean="0"/>
              <a:t>Ersättningsgrupper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19" name="textruta 18"/>
          <p:cNvSpPr txBox="1"/>
          <p:nvPr/>
        </p:nvSpPr>
        <p:spPr>
          <a:xfrm>
            <a:off x="1064397" y="1458097"/>
            <a:ext cx="10440987" cy="369332"/>
          </a:xfrm>
          <a:prstGeom prst="rect">
            <a:avLst/>
          </a:prstGeom>
          <a:noFill/>
        </p:spPr>
        <p:txBody>
          <a:bodyPr wrap="square" rtlCol="0">
            <a:spAutoFit/>
          </a:bodyPr>
          <a:lstStyle/>
          <a:p>
            <a:r>
              <a:rPr lang="sv-SE" dirty="0" smtClean="0"/>
              <a:t>Vad betyder ersättningsgrupperna för buffertlagren?</a:t>
            </a:r>
            <a:endParaRPr lang="sv-SE" dirty="0"/>
          </a:p>
        </p:txBody>
      </p:sp>
      <p:sp>
        <p:nvSpPr>
          <p:cNvPr id="13" name="textruta 12"/>
          <p:cNvSpPr txBox="1"/>
          <p:nvPr/>
        </p:nvSpPr>
        <p:spPr>
          <a:xfrm>
            <a:off x="1064398" y="1888827"/>
            <a:ext cx="2808285" cy="2031325"/>
          </a:xfrm>
          <a:prstGeom prst="rect">
            <a:avLst/>
          </a:prstGeom>
          <a:noFill/>
        </p:spPr>
        <p:txBody>
          <a:bodyPr wrap="square" rtlCol="0">
            <a:spAutoFit/>
          </a:bodyPr>
          <a:lstStyle/>
          <a:p>
            <a:r>
              <a:rPr lang="sv-SE" sz="1400" dirty="0" smtClean="0"/>
              <a:t>Däremot såg du tidigare att StaplaLätt ligger i en ersättningsgrupp tillsammans med artikel 52991; Toastol fristående Kaskad.</a:t>
            </a:r>
          </a:p>
          <a:p>
            <a:endParaRPr lang="sv-SE" sz="1400" dirty="0"/>
          </a:p>
          <a:p>
            <a:r>
              <a:rPr lang="sv-SE" sz="1400" dirty="0" smtClean="0"/>
              <a:t>I denna bild kan du även se att Kaskad har ett lagersaldo på 3 st och ett säkerhetslager på 0 st.</a:t>
            </a:r>
            <a:endParaRPr lang="sv-SE" sz="1400" dirty="0"/>
          </a:p>
        </p:txBody>
      </p:sp>
      <p:pic>
        <p:nvPicPr>
          <p:cNvPr id="10" name="Bildobjekt 9"/>
          <p:cNvPicPr>
            <a:picLocks noChangeAspect="1"/>
          </p:cNvPicPr>
          <p:nvPr/>
        </p:nvPicPr>
        <p:blipFill rotWithShape="1">
          <a:blip r:embed="rId9"/>
          <a:srcRect b="33516"/>
          <a:stretch/>
        </p:blipFill>
        <p:spPr>
          <a:xfrm>
            <a:off x="11049753" y="3004457"/>
            <a:ext cx="438211" cy="278674"/>
          </a:xfrm>
          <a:prstGeom prst="rect">
            <a:avLst/>
          </a:prstGeom>
        </p:spPr>
      </p:pic>
      <p:sp>
        <p:nvSpPr>
          <p:cNvPr id="18" name="Rektangel 17"/>
          <p:cNvSpPr/>
          <p:nvPr/>
        </p:nvSpPr>
        <p:spPr>
          <a:xfrm>
            <a:off x="3872685" y="1890000"/>
            <a:ext cx="7617600" cy="1739985"/>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7" name="textruta 16"/>
          <p:cNvSpPr txBox="1"/>
          <p:nvPr/>
        </p:nvSpPr>
        <p:spPr>
          <a:xfrm>
            <a:off x="1064396" y="4015570"/>
            <a:ext cx="6120175" cy="1015663"/>
          </a:xfrm>
          <a:prstGeom prst="rect">
            <a:avLst/>
          </a:prstGeom>
          <a:noFill/>
        </p:spPr>
        <p:txBody>
          <a:bodyPr wrap="square" rtlCol="0">
            <a:spAutoFit/>
          </a:bodyPr>
          <a:lstStyle/>
          <a:p>
            <a:r>
              <a:rPr lang="sv-SE" sz="1400" dirty="0"/>
              <a:t>Eftersom </a:t>
            </a:r>
            <a:r>
              <a:rPr lang="sv-SE" sz="1400" dirty="0" smtClean="0"/>
              <a:t>Kaskad har </a:t>
            </a:r>
            <a:r>
              <a:rPr lang="sv-SE" sz="1400" dirty="0"/>
              <a:t>en lägre rangordning går det alltså anta att </a:t>
            </a:r>
            <a:r>
              <a:rPr lang="sv-SE" sz="1400" dirty="0" smtClean="0"/>
              <a:t>Kaskad </a:t>
            </a:r>
            <a:r>
              <a:rPr lang="sv-SE" sz="1400" dirty="0"/>
              <a:t>fanns i lager hos Hjälpmedelscentralen när den automatiska lagerpåfyllningen på StaplaLätt skapades och </a:t>
            </a:r>
            <a:r>
              <a:rPr lang="sv-SE" sz="1400" dirty="0" smtClean="0"/>
              <a:t>har därför ersatt StaplaLätt.</a:t>
            </a:r>
            <a:endParaRPr lang="sv-SE" sz="1400" dirty="0"/>
          </a:p>
          <a:p>
            <a:endParaRPr lang="sv-SE" sz="1600" dirty="0"/>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23" name="Bildobjekt 22">
            <a:hlinkClick r:id="rId2"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28" name="textruta 27"/>
          <p:cNvSpPr txBox="1"/>
          <p:nvPr/>
        </p:nvSpPr>
        <p:spPr>
          <a:xfrm>
            <a:off x="10331777" y="6581001"/>
            <a:ext cx="1860223" cy="276999"/>
          </a:xfrm>
          <a:prstGeom prst="rect">
            <a:avLst/>
          </a:prstGeom>
          <a:noFill/>
        </p:spPr>
        <p:txBody>
          <a:bodyPr wrap="square" rtlCol="0">
            <a:spAutoFit/>
          </a:bodyPr>
          <a:lstStyle/>
          <a:p>
            <a:r>
              <a:rPr lang="sv-SE" sz="1200" dirty="0" smtClean="0"/>
              <a:t>Ersättningsgrupper sid. 8/9</a:t>
            </a:r>
          </a:p>
        </p:txBody>
      </p:sp>
    </p:spTree>
    <p:extLst>
      <p:ext uri="{BB962C8B-B14F-4D97-AF65-F5344CB8AC3E}">
        <p14:creationId xmlns:p14="http://schemas.microsoft.com/office/powerpoint/2010/main" val="36363597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p:cNvSpPr/>
          <p:nvPr/>
        </p:nvSpPr>
        <p:spPr>
          <a:xfrm>
            <a:off x="0" y="811767"/>
            <a:ext cx="503339" cy="6046234"/>
          </a:xfrm>
          <a:prstGeom prst="rect">
            <a:avLst/>
          </a:prstGeom>
          <a:solidFill>
            <a:srgbClr val="74BF8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3"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4"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5"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9" name="Bildobjekt 8"/>
          <p:cNvPicPr>
            <a:picLocks noChangeAspect="1"/>
          </p:cNvPicPr>
          <p:nvPr/>
        </p:nvPicPr>
        <p:blipFill>
          <a:blip r:embed="rId8"/>
          <a:stretch>
            <a:fillRect/>
          </a:stretch>
        </p:blipFill>
        <p:spPr>
          <a:xfrm>
            <a:off x="3872680" y="1887799"/>
            <a:ext cx="7617600" cy="2029357"/>
          </a:xfrm>
          <a:prstGeom prst="rect">
            <a:avLst/>
          </a:prstGeom>
          <a:ln>
            <a:solidFill>
              <a:schemeClr val="tx1">
                <a:lumMod val="50000"/>
                <a:lumOff val="50000"/>
              </a:schemeClr>
            </a:solidFill>
          </a:ln>
        </p:spPr>
      </p:pic>
      <p:pic>
        <p:nvPicPr>
          <p:cNvPr id="4" name="Bildobjekt 3"/>
          <p:cNvPicPr>
            <a:picLocks noChangeAspect="1"/>
          </p:cNvPicPr>
          <p:nvPr/>
        </p:nvPicPr>
        <p:blipFill rotWithShape="1">
          <a:blip r:embed="rId8"/>
          <a:srcRect b="56051"/>
          <a:stretch/>
        </p:blipFill>
        <p:spPr>
          <a:xfrm>
            <a:off x="3872683" y="1887799"/>
            <a:ext cx="7617600" cy="1446373"/>
          </a:xfrm>
          <a:prstGeom prst="rect">
            <a:avLst/>
          </a:prstGeom>
          <a:ln>
            <a:noFill/>
          </a:ln>
        </p:spPr>
      </p:pic>
      <p:pic>
        <p:nvPicPr>
          <p:cNvPr id="6" name="Bildobjekt 5"/>
          <p:cNvPicPr>
            <a:picLocks noChangeAspect="1"/>
          </p:cNvPicPr>
          <p:nvPr/>
        </p:nvPicPr>
        <p:blipFill rotWithShape="1">
          <a:blip r:embed="rId8"/>
          <a:srcRect t="62721"/>
          <a:stretch/>
        </p:blipFill>
        <p:spPr>
          <a:xfrm>
            <a:off x="3872680" y="2690950"/>
            <a:ext cx="7617600" cy="1226878"/>
          </a:xfrm>
          <a:prstGeom prst="rect">
            <a:avLst/>
          </a:prstGeom>
          <a:ln>
            <a:noFill/>
          </a:ln>
        </p:spPr>
      </p:pic>
      <p:sp>
        <p:nvSpPr>
          <p:cNvPr id="27" name="Rektangel 26"/>
          <p:cNvSpPr/>
          <p:nvPr/>
        </p:nvSpPr>
        <p:spPr>
          <a:xfrm>
            <a:off x="504000" y="813600"/>
            <a:ext cx="2674800" cy="360551"/>
          </a:xfrm>
          <a:prstGeom prst="rect">
            <a:avLst/>
          </a:prstGeom>
          <a:solidFill>
            <a:srgbClr val="74BF8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extruta 27"/>
          <p:cNvSpPr txBox="1"/>
          <p:nvPr/>
        </p:nvSpPr>
        <p:spPr>
          <a:xfrm>
            <a:off x="1224000" y="813600"/>
            <a:ext cx="1954614" cy="369332"/>
          </a:xfrm>
          <a:prstGeom prst="rect">
            <a:avLst/>
          </a:prstGeom>
          <a:noFill/>
        </p:spPr>
        <p:txBody>
          <a:bodyPr wrap="square" rtlCol="0">
            <a:spAutoFit/>
          </a:bodyPr>
          <a:lstStyle/>
          <a:p>
            <a:r>
              <a:rPr lang="sv-SE" dirty="0" smtClean="0"/>
              <a:t>Ersättningsgrupper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19" name="textruta 18"/>
          <p:cNvSpPr txBox="1"/>
          <p:nvPr/>
        </p:nvSpPr>
        <p:spPr>
          <a:xfrm>
            <a:off x="1064397" y="1458097"/>
            <a:ext cx="10440987" cy="369332"/>
          </a:xfrm>
          <a:prstGeom prst="rect">
            <a:avLst/>
          </a:prstGeom>
          <a:noFill/>
        </p:spPr>
        <p:txBody>
          <a:bodyPr wrap="square" rtlCol="0">
            <a:spAutoFit/>
          </a:bodyPr>
          <a:lstStyle/>
          <a:p>
            <a:r>
              <a:rPr lang="sv-SE" dirty="0" smtClean="0"/>
              <a:t>Vad betyder ersättningsgrupperna för buffertlagren?</a:t>
            </a:r>
            <a:endParaRPr lang="sv-SE" dirty="0"/>
          </a:p>
        </p:txBody>
      </p:sp>
      <p:sp>
        <p:nvSpPr>
          <p:cNvPr id="13" name="textruta 12"/>
          <p:cNvSpPr txBox="1"/>
          <p:nvPr/>
        </p:nvSpPr>
        <p:spPr>
          <a:xfrm>
            <a:off x="1064398" y="1888827"/>
            <a:ext cx="2808285" cy="2246769"/>
          </a:xfrm>
          <a:prstGeom prst="rect">
            <a:avLst/>
          </a:prstGeom>
          <a:noFill/>
        </p:spPr>
        <p:txBody>
          <a:bodyPr wrap="square" rtlCol="0">
            <a:spAutoFit/>
          </a:bodyPr>
          <a:lstStyle/>
          <a:p>
            <a:r>
              <a:rPr lang="sv-SE" sz="1400" dirty="0" smtClean="0"/>
              <a:t>I detta fall kommer det alltså inte att ske någon automatisk lagerpåfyllning på StaplaLätt</a:t>
            </a:r>
            <a:r>
              <a:rPr lang="sv-SE" sz="1400" dirty="0"/>
              <a:t> </a:t>
            </a:r>
            <a:r>
              <a:rPr lang="sv-SE" sz="1400" dirty="0" smtClean="0"/>
              <a:t>eftersom Kaskad täcker upp säkerhetslagret på StaplaLätt på 2 st.</a:t>
            </a:r>
          </a:p>
          <a:p>
            <a:endParaRPr lang="sv-SE" sz="1400" dirty="0"/>
          </a:p>
          <a:p>
            <a:r>
              <a:rPr lang="sv-SE" sz="1400" dirty="0" smtClean="0"/>
              <a:t>När lagersaldot på Kaskad och StaplaLätt tillsammans understiger säkerhetslagret på </a:t>
            </a:r>
            <a:r>
              <a:rPr lang="sv-SE" sz="1400" dirty="0" err="1" smtClean="0"/>
              <a:t>StaplaLätt</a:t>
            </a:r>
            <a:endParaRPr lang="sv-SE" sz="1400" dirty="0"/>
          </a:p>
        </p:txBody>
      </p:sp>
      <p:pic>
        <p:nvPicPr>
          <p:cNvPr id="10" name="Bildobjekt 9"/>
          <p:cNvPicPr>
            <a:picLocks noChangeAspect="1"/>
          </p:cNvPicPr>
          <p:nvPr/>
        </p:nvPicPr>
        <p:blipFill rotWithShape="1">
          <a:blip r:embed="rId9"/>
          <a:srcRect b="33516"/>
          <a:stretch/>
        </p:blipFill>
        <p:spPr>
          <a:xfrm>
            <a:off x="11049753" y="3004457"/>
            <a:ext cx="438211" cy="278674"/>
          </a:xfrm>
          <a:prstGeom prst="rect">
            <a:avLst/>
          </a:prstGeom>
        </p:spPr>
      </p:pic>
      <p:sp>
        <p:nvSpPr>
          <p:cNvPr id="16" name="textruta 15"/>
          <p:cNvSpPr txBox="1"/>
          <p:nvPr/>
        </p:nvSpPr>
        <p:spPr>
          <a:xfrm>
            <a:off x="1064396" y="4021613"/>
            <a:ext cx="6120175" cy="1015663"/>
          </a:xfrm>
          <a:prstGeom prst="rect">
            <a:avLst/>
          </a:prstGeom>
          <a:noFill/>
        </p:spPr>
        <p:txBody>
          <a:bodyPr wrap="square" rtlCol="0">
            <a:spAutoFit/>
          </a:bodyPr>
          <a:lstStyle/>
          <a:p>
            <a:r>
              <a:rPr lang="sv-SE" sz="1400" dirty="0" smtClean="0"/>
              <a:t>kommer </a:t>
            </a:r>
            <a:r>
              <a:rPr lang="sv-SE" sz="1400" dirty="0"/>
              <a:t>en ny automatiskt lagerpåfyllning skapas och du kan få en ny leverans på antingen StaplaLätt eller Kaskad.</a:t>
            </a:r>
          </a:p>
          <a:p>
            <a:endParaRPr lang="sv-SE" sz="1400" dirty="0"/>
          </a:p>
          <a:p>
            <a:endParaRPr lang="sv-SE" sz="1600" dirty="0"/>
          </a:p>
        </p:txBody>
      </p:sp>
      <p:sp>
        <p:nvSpPr>
          <p:cNvPr id="17"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8" name="Bildobjekt 17">
            <a:hlinkClick r:id="rId2"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26" name="textruta 25"/>
          <p:cNvSpPr txBox="1"/>
          <p:nvPr/>
        </p:nvSpPr>
        <p:spPr>
          <a:xfrm>
            <a:off x="10331777" y="6581001"/>
            <a:ext cx="1860223" cy="276999"/>
          </a:xfrm>
          <a:prstGeom prst="rect">
            <a:avLst/>
          </a:prstGeom>
          <a:noFill/>
        </p:spPr>
        <p:txBody>
          <a:bodyPr wrap="square" rtlCol="0">
            <a:spAutoFit/>
          </a:bodyPr>
          <a:lstStyle/>
          <a:p>
            <a:r>
              <a:rPr lang="sv-SE" sz="1200" dirty="0" smtClean="0"/>
              <a:t>Ersättningsgrupper sid. 9/9</a:t>
            </a:r>
          </a:p>
        </p:txBody>
      </p:sp>
    </p:spTree>
    <p:extLst>
      <p:ext uri="{BB962C8B-B14F-4D97-AF65-F5344CB8AC3E}">
        <p14:creationId xmlns:p14="http://schemas.microsoft.com/office/powerpoint/2010/main" val="35924638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ktangel 40"/>
          <p:cNvSpPr/>
          <p:nvPr/>
        </p:nvSpPr>
        <p:spPr>
          <a:xfrm>
            <a:off x="504000" y="2484000"/>
            <a:ext cx="2127600" cy="360000"/>
          </a:xfrm>
          <a:prstGeom prst="rect">
            <a:avLst/>
          </a:prstGeom>
          <a:solidFill>
            <a:srgbClr val="FFAB45">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textruta 48"/>
          <p:cNvSpPr txBox="1"/>
          <p:nvPr/>
        </p:nvSpPr>
        <p:spPr>
          <a:xfrm>
            <a:off x="1224000" y="2484000"/>
            <a:ext cx="1407860" cy="369332"/>
          </a:xfrm>
          <a:prstGeom prst="rect">
            <a:avLst/>
          </a:prstGeom>
          <a:noFill/>
        </p:spPr>
        <p:txBody>
          <a:bodyPr wrap="square" rtlCol="0">
            <a:spAutoFit/>
          </a:bodyPr>
          <a:lstStyle/>
          <a:p>
            <a:r>
              <a:rPr lang="sv-SE" dirty="0" smtClean="0">
                <a:solidFill>
                  <a:schemeClr val="bg2">
                    <a:lumMod val="25000"/>
                  </a:schemeClr>
                </a:solidFill>
              </a:rPr>
              <a:t>Se lagersaldo</a:t>
            </a:r>
            <a:endParaRPr lang="sv-SE" dirty="0">
              <a:solidFill>
                <a:schemeClr val="bg2">
                  <a:lumMod val="25000"/>
                </a:schemeClr>
              </a:solidFill>
            </a:endParaRPr>
          </a:p>
        </p:txBody>
      </p:sp>
      <p:sp>
        <p:nvSpPr>
          <p:cNvPr id="4" name="Rektangel 3"/>
          <p:cNvSpPr/>
          <p:nvPr/>
        </p:nvSpPr>
        <p:spPr>
          <a:xfrm>
            <a:off x="504000" y="2052000"/>
            <a:ext cx="3081600" cy="360000"/>
          </a:xfrm>
          <a:prstGeom prst="rect">
            <a:avLst/>
          </a:prstGeom>
          <a:solidFill>
            <a:srgbClr val="D24B4B">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hlinkClick r:id="rId2" action="ppaction://hlinksldjump"/>
          </p:cNvPr>
          <p:cNvSpPr txBox="1"/>
          <p:nvPr/>
        </p:nvSpPr>
        <p:spPr>
          <a:xfrm>
            <a:off x="1224000" y="2052000"/>
            <a:ext cx="2359967" cy="369332"/>
          </a:xfrm>
          <a:prstGeom prst="rect">
            <a:avLst/>
          </a:prstGeom>
          <a:noFill/>
        </p:spPr>
        <p:txBody>
          <a:bodyPr wrap="square" rtlCol="0">
            <a:spAutoFit/>
          </a:bodyPr>
          <a:lstStyle/>
          <a:p>
            <a:r>
              <a:rPr lang="sv-SE" dirty="0">
                <a:solidFill>
                  <a:schemeClr val="bg2">
                    <a:lumMod val="25000"/>
                  </a:schemeClr>
                </a:solidFill>
              </a:rPr>
              <a:t>Vad är ett buffertlager?</a:t>
            </a:r>
          </a:p>
        </p:txBody>
      </p:sp>
      <p:sp>
        <p:nvSpPr>
          <p:cNvPr id="44" name="Rektangel 43"/>
          <p:cNvSpPr/>
          <p:nvPr/>
        </p:nvSpPr>
        <p:spPr>
          <a:xfrm>
            <a:off x="504000" y="2916000"/>
            <a:ext cx="2268000" cy="360000"/>
          </a:xfrm>
          <a:prstGeom prst="rect">
            <a:avLst/>
          </a:prstGeom>
          <a:solidFill>
            <a:srgbClr val="D9CB19">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p:cNvSpPr/>
          <p:nvPr/>
        </p:nvSpPr>
        <p:spPr>
          <a:xfrm>
            <a:off x="504000" y="3348000"/>
            <a:ext cx="2674800" cy="360551"/>
          </a:xfrm>
          <a:prstGeom prst="rect">
            <a:avLst/>
          </a:prstGeom>
          <a:solidFill>
            <a:srgbClr val="74BF81">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p:cNvSpPr/>
          <p:nvPr/>
        </p:nvSpPr>
        <p:spPr>
          <a:xfrm>
            <a:off x="504000" y="4212000"/>
            <a:ext cx="5418000" cy="360000"/>
          </a:xfrm>
          <a:prstGeom prst="rect">
            <a:avLst/>
          </a:prstGeom>
          <a:solidFill>
            <a:srgbClr val="8A3CC4">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504000" y="4644000"/>
            <a:ext cx="4219200" cy="360000"/>
          </a:xfrm>
          <a:prstGeom prst="rect">
            <a:avLst/>
          </a:prstGeom>
          <a:solidFill>
            <a:srgbClr val="DC527D">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7" name="Rektangel 6"/>
          <p:cNvSpPr/>
          <p:nvPr/>
        </p:nvSpPr>
        <p:spPr>
          <a:xfrm>
            <a:off x="0" y="811767"/>
            <a:ext cx="503339" cy="6046234"/>
          </a:xfrm>
          <a:prstGeom prst="rect">
            <a:avLst/>
          </a:prstGeom>
          <a:solidFill>
            <a:srgbClr val="3474B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3" name="Bildobjekt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7"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rId3" action="ppaction://hlinksldjump"/>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43" name="Picture 4" descr="http://jkpportfolio01:8085/organisationens_ikoner/api/v1/asset/265688/preview">
            <a:hlinkClick r:id="rId9" action="ppaction://hlinksldjump"/>
          </p:cNvPr>
          <p:cNvPicPr>
            <a:picLocks noChangeAspect="1" noChangeArrowheads="1"/>
          </p:cNvPicPr>
          <p:nvPr/>
        </p:nvPicPr>
        <p:blipFill rotWithShape="1">
          <a:blip r:embed="rId10"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11709696" y="6337399"/>
            <a:ext cx="365123" cy="365125"/>
          </a:xfrm>
          <a:prstGeom prst="rect">
            <a:avLst/>
          </a:prstGeom>
          <a:noFill/>
          <a:effectLst>
            <a:innerShdw blurRad="1257300">
              <a:schemeClr val="tx1"/>
            </a:innerShdw>
          </a:effectLst>
          <a:extLst>
            <a:ext uri="{909E8E84-426E-40DD-AFC4-6F175D3DCCD1}">
              <a14:hiddenFill xmlns:a14="http://schemas.microsoft.com/office/drawing/2010/main">
                <a:solidFill>
                  <a:srgbClr val="FFFFFF"/>
                </a:solidFill>
              </a14:hiddenFill>
            </a:ext>
          </a:extLst>
        </p:spPr>
      </p:pic>
      <p:sp>
        <p:nvSpPr>
          <p:cNvPr id="2" name="textruta 1">
            <a:hlinkClick r:id="rId9" action="ppaction://hlinksldjump"/>
          </p:cNvPr>
          <p:cNvSpPr txBox="1"/>
          <p:nvPr/>
        </p:nvSpPr>
        <p:spPr>
          <a:xfrm>
            <a:off x="11746998" y="6324570"/>
            <a:ext cx="242888" cy="400110"/>
          </a:xfrm>
          <a:prstGeom prst="rect">
            <a:avLst/>
          </a:prstGeom>
          <a:noFill/>
        </p:spPr>
        <p:txBody>
          <a:bodyPr wrap="square" rtlCol="0">
            <a:spAutoFit/>
          </a:bodyPr>
          <a:lstStyle/>
          <a:p>
            <a:r>
              <a:rPr lang="sv-SE" sz="2000" dirty="0" smtClean="0">
                <a:latin typeface="+mj-lt"/>
              </a:rPr>
              <a:t>?</a:t>
            </a:r>
            <a:endParaRPr lang="sv-SE" sz="2000" dirty="0">
              <a:latin typeface="+mj-lt"/>
            </a:endParaRPr>
          </a:p>
        </p:txBody>
      </p:sp>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11"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50" name="textruta 49"/>
          <p:cNvSpPr txBox="1"/>
          <p:nvPr/>
        </p:nvSpPr>
        <p:spPr>
          <a:xfrm>
            <a:off x="1224000" y="2916000"/>
            <a:ext cx="1549262" cy="369332"/>
          </a:xfrm>
          <a:prstGeom prst="rect">
            <a:avLst/>
          </a:prstGeom>
          <a:noFill/>
        </p:spPr>
        <p:txBody>
          <a:bodyPr wrap="square" rtlCol="0">
            <a:spAutoFit/>
          </a:bodyPr>
          <a:lstStyle/>
          <a:p>
            <a:r>
              <a:rPr lang="sv-SE" dirty="0" smtClean="0">
                <a:solidFill>
                  <a:schemeClr val="bg2">
                    <a:lumMod val="25000"/>
                  </a:schemeClr>
                </a:solidFill>
              </a:rPr>
              <a:t>Säkerhetslager</a:t>
            </a:r>
            <a:endParaRPr lang="sv-SE" dirty="0">
              <a:solidFill>
                <a:schemeClr val="bg2">
                  <a:lumMod val="25000"/>
                </a:schemeClr>
              </a:solidFill>
            </a:endParaRPr>
          </a:p>
        </p:txBody>
      </p:sp>
      <p:sp>
        <p:nvSpPr>
          <p:cNvPr id="51" name="textruta 50"/>
          <p:cNvSpPr txBox="1"/>
          <p:nvPr/>
        </p:nvSpPr>
        <p:spPr>
          <a:xfrm>
            <a:off x="1224000" y="3346562"/>
            <a:ext cx="1954614" cy="369332"/>
          </a:xfrm>
          <a:prstGeom prst="rect">
            <a:avLst/>
          </a:prstGeom>
          <a:noFill/>
        </p:spPr>
        <p:txBody>
          <a:bodyPr wrap="square" rtlCol="0">
            <a:spAutoFit/>
          </a:bodyPr>
          <a:lstStyle/>
          <a:p>
            <a:r>
              <a:rPr lang="sv-SE" dirty="0" smtClean="0">
                <a:solidFill>
                  <a:schemeClr val="bg2">
                    <a:lumMod val="25000"/>
                  </a:schemeClr>
                </a:solidFill>
              </a:rPr>
              <a:t>Ersättningsgrupper</a:t>
            </a:r>
            <a:endParaRPr lang="sv-SE" dirty="0">
              <a:solidFill>
                <a:schemeClr val="bg2">
                  <a:lumMod val="25000"/>
                </a:schemeClr>
              </a:solidFill>
            </a:endParaRPr>
          </a:p>
        </p:txBody>
      </p:sp>
      <p:sp>
        <p:nvSpPr>
          <p:cNvPr id="53" name="textruta 52"/>
          <p:cNvSpPr txBox="1"/>
          <p:nvPr/>
        </p:nvSpPr>
        <p:spPr>
          <a:xfrm>
            <a:off x="1224000" y="4212000"/>
            <a:ext cx="4697814" cy="369332"/>
          </a:xfrm>
          <a:prstGeom prst="rect">
            <a:avLst/>
          </a:prstGeom>
          <a:noFill/>
        </p:spPr>
        <p:txBody>
          <a:bodyPr wrap="square" rtlCol="0">
            <a:spAutoFit/>
          </a:bodyPr>
          <a:lstStyle/>
          <a:p>
            <a:r>
              <a:rPr lang="sv-SE" dirty="0" smtClean="0">
                <a:solidFill>
                  <a:schemeClr val="bg2">
                    <a:lumMod val="25000"/>
                  </a:schemeClr>
                </a:solidFill>
              </a:rPr>
              <a:t>Förskriva hjälpmedel från buffertlager till patient</a:t>
            </a:r>
            <a:endParaRPr lang="sv-SE" dirty="0">
              <a:solidFill>
                <a:schemeClr val="bg2">
                  <a:lumMod val="25000"/>
                </a:schemeClr>
              </a:solidFill>
            </a:endParaRPr>
          </a:p>
        </p:txBody>
      </p:sp>
      <p:sp>
        <p:nvSpPr>
          <p:cNvPr id="54" name="textruta 53"/>
          <p:cNvSpPr txBox="1"/>
          <p:nvPr/>
        </p:nvSpPr>
        <p:spPr>
          <a:xfrm>
            <a:off x="1224000" y="4644000"/>
            <a:ext cx="3500610" cy="369332"/>
          </a:xfrm>
          <a:prstGeom prst="rect">
            <a:avLst/>
          </a:prstGeom>
          <a:noFill/>
        </p:spPr>
        <p:txBody>
          <a:bodyPr wrap="square" rtlCol="0">
            <a:spAutoFit/>
          </a:bodyPr>
          <a:lstStyle/>
          <a:p>
            <a:r>
              <a:rPr lang="sv-SE" dirty="0" smtClean="0">
                <a:solidFill>
                  <a:schemeClr val="bg2">
                    <a:lumMod val="25000"/>
                  </a:schemeClr>
                </a:solidFill>
              </a:rPr>
              <a:t>Retur av hjälpmedel till buffertlager</a:t>
            </a:r>
            <a:endParaRPr lang="sv-SE" dirty="0">
              <a:solidFill>
                <a:schemeClr val="bg2">
                  <a:lumMod val="25000"/>
                </a:schemeClr>
              </a:solidFill>
            </a:endParaRPr>
          </a:p>
        </p:txBody>
      </p:sp>
      <p:sp>
        <p:nvSpPr>
          <p:cNvPr id="46" name="Rektangel 45"/>
          <p:cNvSpPr/>
          <p:nvPr/>
        </p:nvSpPr>
        <p:spPr>
          <a:xfrm>
            <a:off x="504000" y="3780000"/>
            <a:ext cx="4539600" cy="360000"/>
          </a:xfrm>
          <a:prstGeom prst="rect">
            <a:avLst/>
          </a:prstGeom>
          <a:solidFill>
            <a:srgbClr val="3474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textruta 51"/>
          <p:cNvSpPr txBox="1"/>
          <p:nvPr/>
        </p:nvSpPr>
        <p:spPr>
          <a:xfrm>
            <a:off x="1224000" y="3780000"/>
            <a:ext cx="3821123" cy="369332"/>
          </a:xfrm>
          <a:prstGeom prst="rect">
            <a:avLst/>
          </a:prstGeom>
          <a:noFill/>
        </p:spPr>
        <p:txBody>
          <a:bodyPr wrap="square" rtlCol="0">
            <a:spAutoFit/>
          </a:bodyPr>
          <a:lstStyle/>
          <a:p>
            <a:r>
              <a:rPr lang="sv-SE" dirty="0" smtClean="0"/>
              <a:t>Manuell lagerpåfyllning till buffertlager</a:t>
            </a:r>
            <a:endParaRPr lang="sv-SE" dirty="0"/>
          </a:p>
        </p:txBody>
      </p:sp>
      <p:sp>
        <p:nvSpPr>
          <p:cNvPr id="27" name="textruta 26"/>
          <p:cNvSpPr txBox="1"/>
          <p:nvPr/>
        </p:nvSpPr>
        <p:spPr>
          <a:xfrm>
            <a:off x="587859" y="6212184"/>
            <a:ext cx="2714919" cy="307777"/>
          </a:xfrm>
          <a:prstGeom prst="rect">
            <a:avLst/>
          </a:prstGeom>
          <a:noFill/>
        </p:spPr>
        <p:txBody>
          <a:bodyPr wrap="square" rtlCol="0">
            <a:spAutoFit/>
          </a:bodyPr>
          <a:lstStyle/>
          <a:p>
            <a:r>
              <a:rPr lang="sv-SE" sz="1400" dirty="0" smtClean="0"/>
              <a:t>Klicka på </a:t>
            </a:r>
            <a:r>
              <a:rPr lang="sv-SE" sz="1400" dirty="0" err="1" smtClean="0"/>
              <a:t>framåtpil</a:t>
            </a:r>
            <a:r>
              <a:rPr lang="sv-SE" sz="1400" dirty="0" smtClean="0"/>
              <a:t> för att fortsätta</a:t>
            </a:r>
            <a:endParaRPr lang="sv-SE" sz="1400" dirty="0"/>
          </a:p>
        </p:txBody>
      </p:sp>
      <p:sp>
        <p:nvSpPr>
          <p:cNvPr id="28" name="Rektangel 27">
            <a:hlinkClick r:id="rId12" action="ppaction://hlinksldjump"/>
          </p:cNvPr>
          <p:cNvSpPr/>
          <p:nvPr/>
        </p:nvSpPr>
        <p:spPr>
          <a:xfrm>
            <a:off x="504000" y="2062705"/>
            <a:ext cx="3081600" cy="360000"/>
          </a:xfrm>
          <a:prstGeom prst="rect">
            <a:avLst/>
          </a:prstGeom>
          <a:solidFill>
            <a:srgbClr val="D24B4B">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hlinkClick r:id="rId13" action="ppaction://hlinksldjump"/>
          </p:cNvPr>
          <p:cNvSpPr/>
          <p:nvPr/>
        </p:nvSpPr>
        <p:spPr>
          <a:xfrm>
            <a:off x="504000" y="2484000"/>
            <a:ext cx="2127600" cy="360000"/>
          </a:xfrm>
          <a:prstGeom prst="rect">
            <a:avLst/>
          </a:prstGeom>
          <a:solidFill>
            <a:srgbClr val="FFAB45">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hlinkClick r:id="rId14" action="ppaction://hlinksldjump"/>
          </p:cNvPr>
          <p:cNvSpPr/>
          <p:nvPr/>
        </p:nvSpPr>
        <p:spPr>
          <a:xfrm>
            <a:off x="504000" y="2916000"/>
            <a:ext cx="2268000" cy="360000"/>
          </a:xfrm>
          <a:prstGeom prst="rect">
            <a:avLst/>
          </a:prstGeom>
          <a:solidFill>
            <a:srgbClr val="D9CB19">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hlinkClick r:id="rId15" action="ppaction://hlinksldjump"/>
          </p:cNvPr>
          <p:cNvSpPr/>
          <p:nvPr/>
        </p:nvSpPr>
        <p:spPr>
          <a:xfrm>
            <a:off x="504000" y="3347999"/>
            <a:ext cx="2674800" cy="360551"/>
          </a:xfrm>
          <a:prstGeom prst="rect">
            <a:avLst/>
          </a:prstGeom>
          <a:solidFill>
            <a:srgbClr val="74BF81">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hlinkClick r:id="rId16" action="ppaction://hlinksldjump"/>
          </p:cNvPr>
          <p:cNvSpPr/>
          <p:nvPr/>
        </p:nvSpPr>
        <p:spPr>
          <a:xfrm>
            <a:off x="504000" y="4212000"/>
            <a:ext cx="5418000" cy="360000"/>
          </a:xfrm>
          <a:prstGeom prst="rect">
            <a:avLst/>
          </a:prstGeom>
          <a:solidFill>
            <a:srgbClr val="8A3CC4">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hlinkClick r:id="rId17" action="ppaction://hlinksldjump"/>
          </p:cNvPr>
          <p:cNvSpPr/>
          <p:nvPr/>
        </p:nvSpPr>
        <p:spPr>
          <a:xfrm>
            <a:off x="502590" y="4644000"/>
            <a:ext cx="4219200" cy="360000"/>
          </a:xfrm>
          <a:prstGeom prst="rect">
            <a:avLst/>
          </a:prstGeom>
          <a:solidFill>
            <a:srgbClr val="DC527D">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Tree>
    <p:extLst>
      <p:ext uri="{BB962C8B-B14F-4D97-AF65-F5344CB8AC3E}">
        <p14:creationId xmlns:p14="http://schemas.microsoft.com/office/powerpoint/2010/main" val="19869766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ktangel 40"/>
          <p:cNvSpPr/>
          <p:nvPr/>
        </p:nvSpPr>
        <p:spPr>
          <a:xfrm>
            <a:off x="504000" y="2484000"/>
            <a:ext cx="2127600" cy="360000"/>
          </a:xfrm>
          <a:prstGeom prst="rect">
            <a:avLst/>
          </a:prstGeom>
          <a:solidFill>
            <a:srgbClr val="FFAB45">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textruta 48"/>
          <p:cNvSpPr txBox="1"/>
          <p:nvPr/>
        </p:nvSpPr>
        <p:spPr>
          <a:xfrm>
            <a:off x="1224000" y="2484000"/>
            <a:ext cx="1407860" cy="369332"/>
          </a:xfrm>
          <a:prstGeom prst="rect">
            <a:avLst/>
          </a:prstGeom>
          <a:noFill/>
        </p:spPr>
        <p:txBody>
          <a:bodyPr wrap="square" rtlCol="0">
            <a:spAutoFit/>
          </a:bodyPr>
          <a:lstStyle/>
          <a:p>
            <a:r>
              <a:rPr lang="sv-SE" dirty="0" smtClean="0">
                <a:solidFill>
                  <a:schemeClr val="bg2">
                    <a:lumMod val="25000"/>
                  </a:schemeClr>
                </a:solidFill>
              </a:rPr>
              <a:t>Se lagersaldo</a:t>
            </a:r>
            <a:endParaRPr lang="sv-SE" dirty="0">
              <a:solidFill>
                <a:schemeClr val="bg2">
                  <a:lumMod val="25000"/>
                </a:schemeClr>
              </a:solidFill>
            </a:endParaRPr>
          </a:p>
        </p:txBody>
      </p:sp>
      <p:sp>
        <p:nvSpPr>
          <p:cNvPr id="4" name="Rektangel 3"/>
          <p:cNvSpPr/>
          <p:nvPr/>
        </p:nvSpPr>
        <p:spPr>
          <a:xfrm>
            <a:off x="504000" y="2052000"/>
            <a:ext cx="3081600" cy="360000"/>
          </a:xfrm>
          <a:prstGeom prst="rect">
            <a:avLst/>
          </a:prstGeom>
          <a:solidFill>
            <a:srgbClr val="D24B4B">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hlinkClick r:id="rId2" action="ppaction://hlinksldjump"/>
          </p:cNvPr>
          <p:cNvSpPr txBox="1"/>
          <p:nvPr/>
        </p:nvSpPr>
        <p:spPr>
          <a:xfrm>
            <a:off x="1224000" y="2052000"/>
            <a:ext cx="2359967" cy="369332"/>
          </a:xfrm>
          <a:prstGeom prst="rect">
            <a:avLst/>
          </a:prstGeom>
          <a:noFill/>
        </p:spPr>
        <p:txBody>
          <a:bodyPr wrap="square" rtlCol="0">
            <a:spAutoFit/>
          </a:bodyPr>
          <a:lstStyle/>
          <a:p>
            <a:r>
              <a:rPr lang="sv-SE" dirty="0">
                <a:solidFill>
                  <a:schemeClr val="bg2">
                    <a:lumMod val="25000"/>
                  </a:schemeClr>
                </a:solidFill>
              </a:rPr>
              <a:t>Vad är ett buffertlager?</a:t>
            </a:r>
          </a:p>
        </p:txBody>
      </p:sp>
      <p:sp>
        <p:nvSpPr>
          <p:cNvPr id="44" name="Rektangel 43"/>
          <p:cNvSpPr/>
          <p:nvPr/>
        </p:nvSpPr>
        <p:spPr>
          <a:xfrm>
            <a:off x="504000" y="2916000"/>
            <a:ext cx="2268000" cy="360000"/>
          </a:xfrm>
          <a:prstGeom prst="rect">
            <a:avLst/>
          </a:prstGeom>
          <a:solidFill>
            <a:srgbClr val="D9CB19">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p:cNvSpPr/>
          <p:nvPr/>
        </p:nvSpPr>
        <p:spPr>
          <a:xfrm>
            <a:off x="504000" y="3348000"/>
            <a:ext cx="2674800" cy="360551"/>
          </a:xfrm>
          <a:prstGeom prst="rect">
            <a:avLst/>
          </a:prstGeom>
          <a:solidFill>
            <a:srgbClr val="74BF81">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p:cNvSpPr/>
          <p:nvPr/>
        </p:nvSpPr>
        <p:spPr>
          <a:xfrm>
            <a:off x="504000" y="4212000"/>
            <a:ext cx="5418000" cy="360000"/>
          </a:xfrm>
          <a:prstGeom prst="rect">
            <a:avLst/>
          </a:prstGeom>
          <a:solidFill>
            <a:srgbClr val="8A3CC4">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504000" y="4644000"/>
            <a:ext cx="4219200" cy="360000"/>
          </a:xfrm>
          <a:prstGeom prst="rect">
            <a:avLst/>
          </a:prstGeom>
          <a:solidFill>
            <a:srgbClr val="DC527D">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7" name="Rektangel 6"/>
          <p:cNvSpPr/>
          <p:nvPr/>
        </p:nvSpPr>
        <p:spPr>
          <a:xfrm>
            <a:off x="0" y="811767"/>
            <a:ext cx="503339" cy="6046234"/>
          </a:xfrm>
          <a:prstGeom prst="rect">
            <a:avLst/>
          </a:prstGeom>
          <a:solidFill>
            <a:srgbClr val="3474B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p:cNvSpPr/>
          <p:nvPr/>
        </p:nvSpPr>
        <p:spPr>
          <a:xfrm>
            <a:off x="504000" y="3780000"/>
            <a:ext cx="4539600" cy="360000"/>
          </a:xfrm>
          <a:prstGeom prst="rect">
            <a:avLst/>
          </a:prstGeom>
          <a:solidFill>
            <a:srgbClr val="3474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textruta 51"/>
          <p:cNvSpPr txBox="1"/>
          <p:nvPr/>
        </p:nvSpPr>
        <p:spPr>
          <a:xfrm>
            <a:off x="1224000" y="3780000"/>
            <a:ext cx="3821123" cy="369332"/>
          </a:xfrm>
          <a:prstGeom prst="rect">
            <a:avLst/>
          </a:prstGeom>
          <a:noFill/>
        </p:spPr>
        <p:txBody>
          <a:bodyPr wrap="square" rtlCol="0">
            <a:spAutoFit/>
          </a:bodyPr>
          <a:lstStyle/>
          <a:p>
            <a:r>
              <a:rPr lang="sv-SE" dirty="0" smtClean="0"/>
              <a:t>Manuell lagerpåfyllning till buffertlager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3" name="Bildobjekt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7"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rId3" action="ppaction://hlinksldjump"/>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43" name="Picture 4" descr="http://jkpportfolio01:8085/organisationens_ikoner/api/v1/asset/265688/preview">
            <a:hlinkClick r:id="rId9" action="ppaction://hlinksldjump"/>
          </p:cNvPr>
          <p:cNvPicPr>
            <a:picLocks noChangeAspect="1" noChangeArrowheads="1"/>
          </p:cNvPicPr>
          <p:nvPr/>
        </p:nvPicPr>
        <p:blipFill rotWithShape="1">
          <a:blip r:embed="rId10"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11709696" y="6337399"/>
            <a:ext cx="365123" cy="365125"/>
          </a:xfrm>
          <a:prstGeom prst="rect">
            <a:avLst/>
          </a:prstGeom>
          <a:noFill/>
          <a:effectLst>
            <a:innerShdw blurRad="1257300">
              <a:schemeClr val="tx1"/>
            </a:innerShdw>
          </a:effectLst>
          <a:extLst>
            <a:ext uri="{909E8E84-426E-40DD-AFC4-6F175D3DCCD1}">
              <a14:hiddenFill xmlns:a14="http://schemas.microsoft.com/office/drawing/2010/main">
                <a:solidFill>
                  <a:srgbClr val="FFFFFF"/>
                </a:solidFill>
              </a14:hiddenFill>
            </a:ext>
          </a:extLst>
        </p:spPr>
      </p:pic>
      <p:sp>
        <p:nvSpPr>
          <p:cNvPr id="2" name="textruta 1">
            <a:hlinkClick r:id="rId9" action="ppaction://hlinksldjump"/>
          </p:cNvPr>
          <p:cNvSpPr txBox="1"/>
          <p:nvPr/>
        </p:nvSpPr>
        <p:spPr>
          <a:xfrm>
            <a:off x="11746998" y="6324570"/>
            <a:ext cx="242888" cy="400110"/>
          </a:xfrm>
          <a:prstGeom prst="rect">
            <a:avLst/>
          </a:prstGeom>
          <a:noFill/>
        </p:spPr>
        <p:txBody>
          <a:bodyPr wrap="square" rtlCol="0">
            <a:spAutoFit/>
          </a:bodyPr>
          <a:lstStyle/>
          <a:p>
            <a:r>
              <a:rPr lang="sv-SE" sz="2000" dirty="0" smtClean="0">
                <a:latin typeface="+mj-lt"/>
              </a:rPr>
              <a:t>?</a:t>
            </a:r>
            <a:endParaRPr lang="sv-SE" sz="2000" dirty="0">
              <a:latin typeface="+mj-lt"/>
            </a:endParaRPr>
          </a:p>
        </p:txBody>
      </p:sp>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11"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50" name="textruta 49"/>
          <p:cNvSpPr txBox="1"/>
          <p:nvPr/>
        </p:nvSpPr>
        <p:spPr>
          <a:xfrm>
            <a:off x="1224000" y="2916000"/>
            <a:ext cx="1549262" cy="369332"/>
          </a:xfrm>
          <a:prstGeom prst="rect">
            <a:avLst/>
          </a:prstGeom>
          <a:noFill/>
        </p:spPr>
        <p:txBody>
          <a:bodyPr wrap="square" rtlCol="0">
            <a:spAutoFit/>
          </a:bodyPr>
          <a:lstStyle/>
          <a:p>
            <a:r>
              <a:rPr lang="sv-SE" dirty="0" smtClean="0">
                <a:solidFill>
                  <a:schemeClr val="bg2">
                    <a:lumMod val="25000"/>
                  </a:schemeClr>
                </a:solidFill>
              </a:rPr>
              <a:t>Säkerhetslager</a:t>
            </a:r>
            <a:endParaRPr lang="sv-SE" dirty="0">
              <a:solidFill>
                <a:schemeClr val="bg2">
                  <a:lumMod val="25000"/>
                </a:schemeClr>
              </a:solidFill>
            </a:endParaRPr>
          </a:p>
        </p:txBody>
      </p:sp>
      <p:sp>
        <p:nvSpPr>
          <p:cNvPr id="51" name="textruta 50"/>
          <p:cNvSpPr txBox="1"/>
          <p:nvPr/>
        </p:nvSpPr>
        <p:spPr>
          <a:xfrm>
            <a:off x="1224000" y="3346562"/>
            <a:ext cx="1954614" cy="369332"/>
          </a:xfrm>
          <a:prstGeom prst="rect">
            <a:avLst/>
          </a:prstGeom>
          <a:noFill/>
        </p:spPr>
        <p:txBody>
          <a:bodyPr wrap="square" rtlCol="0">
            <a:spAutoFit/>
          </a:bodyPr>
          <a:lstStyle/>
          <a:p>
            <a:r>
              <a:rPr lang="sv-SE" dirty="0" smtClean="0">
                <a:solidFill>
                  <a:schemeClr val="bg2">
                    <a:lumMod val="25000"/>
                  </a:schemeClr>
                </a:solidFill>
              </a:rPr>
              <a:t>Ersättningsgrupper</a:t>
            </a:r>
            <a:endParaRPr lang="sv-SE" dirty="0">
              <a:solidFill>
                <a:schemeClr val="bg2">
                  <a:lumMod val="25000"/>
                </a:schemeClr>
              </a:solidFill>
            </a:endParaRPr>
          </a:p>
        </p:txBody>
      </p:sp>
      <p:sp>
        <p:nvSpPr>
          <p:cNvPr id="53" name="textruta 52"/>
          <p:cNvSpPr txBox="1"/>
          <p:nvPr/>
        </p:nvSpPr>
        <p:spPr>
          <a:xfrm>
            <a:off x="1224000" y="4212000"/>
            <a:ext cx="4697814" cy="369332"/>
          </a:xfrm>
          <a:prstGeom prst="rect">
            <a:avLst/>
          </a:prstGeom>
          <a:noFill/>
        </p:spPr>
        <p:txBody>
          <a:bodyPr wrap="square" rtlCol="0">
            <a:spAutoFit/>
          </a:bodyPr>
          <a:lstStyle/>
          <a:p>
            <a:r>
              <a:rPr lang="sv-SE" dirty="0" smtClean="0">
                <a:solidFill>
                  <a:schemeClr val="bg2">
                    <a:lumMod val="25000"/>
                  </a:schemeClr>
                </a:solidFill>
              </a:rPr>
              <a:t>Förskriva hjälpmedel från buffertlager till patient</a:t>
            </a:r>
            <a:endParaRPr lang="sv-SE" dirty="0">
              <a:solidFill>
                <a:schemeClr val="bg2">
                  <a:lumMod val="25000"/>
                </a:schemeClr>
              </a:solidFill>
            </a:endParaRPr>
          </a:p>
        </p:txBody>
      </p:sp>
      <p:sp>
        <p:nvSpPr>
          <p:cNvPr id="54" name="textruta 53"/>
          <p:cNvSpPr txBox="1"/>
          <p:nvPr/>
        </p:nvSpPr>
        <p:spPr>
          <a:xfrm>
            <a:off x="1224000" y="4644000"/>
            <a:ext cx="3500610" cy="369332"/>
          </a:xfrm>
          <a:prstGeom prst="rect">
            <a:avLst/>
          </a:prstGeom>
          <a:noFill/>
        </p:spPr>
        <p:txBody>
          <a:bodyPr wrap="square" rtlCol="0">
            <a:spAutoFit/>
          </a:bodyPr>
          <a:lstStyle/>
          <a:p>
            <a:r>
              <a:rPr lang="sv-SE" dirty="0" smtClean="0">
                <a:solidFill>
                  <a:schemeClr val="bg2">
                    <a:lumMod val="25000"/>
                  </a:schemeClr>
                </a:solidFill>
              </a:rPr>
              <a:t>Retur av hjälpmedel till buffertlager</a:t>
            </a:r>
            <a:endParaRPr lang="sv-SE" dirty="0">
              <a:solidFill>
                <a:schemeClr val="bg2">
                  <a:lumMod val="25000"/>
                </a:schemeClr>
              </a:solidFill>
            </a:endParaRPr>
          </a:p>
        </p:txBody>
      </p:sp>
    </p:spTree>
    <p:extLst>
      <p:ext uri="{BB962C8B-B14F-4D97-AF65-F5344CB8AC3E}">
        <p14:creationId xmlns:p14="http://schemas.microsoft.com/office/powerpoint/2010/main" val="251435966"/>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9"/>
                                        </p:tgtEl>
                                      </p:cBhvr>
                                    </p:animEffect>
                                    <p:set>
                                      <p:cBhvr>
                                        <p:cTn id="10" dur="1" fill="hold">
                                          <p:stCondLst>
                                            <p:cond delay="499"/>
                                          </p:stCondLst>
                                        </p:cTn>
                                        <p:tgtEl>
                                          <p:spTgt spid="4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4"/>
                                        </p:tgtEl>
                                      </p:cBhvr>
                                    </p:animEffect>
                                    <p:set>
                                      <p:cBhvr>
                                        <p:cTn id="19" dur="1" fill="hold">
                                          <p:stCondLst>
                                            <p:cond delay="499"/>
                                          </p:stCondLst>
                                        </p:cTn>
                                        <p:tgtEl>
                                          <p:spTgt spid="44"/>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45"/>
                                        </p:tgtEl>
                                      </p:cBhvr>
                                    </p:animEffect>
                                    <p:set>
                                      <p:cBhvr>
                                        <p:cTn id="22" dur="1" fill="hold">
                                          <p:stCondLst>
                                            <p:cond delay="499"/>
                                          </p:stCondLst>
                                        </p:cTn>
                                        <p:tgtEl>
                                          <p:spTgt spid="45"/>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50"/>
                                        </p:tgtEl>
                                      </p:cBhvr>
                                    </p:animEffect>
                                    <p:set>
                                      <p:cBhvr>
                                        <p:cTn id="25" dur="1" fill="hold">
                                          <p:stCondLst>
                                            <p:cond delay="499"/>
                                          </p:stCondLst>
                                        </p:cTn>
                                        <p:tgtEl>
                                          <p:spTgt spid="50"/>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51"/>
                                        </p:tgtEl>
                                      </p:cBhvr>
                                    </p:animEffect>
                                    <p:set>
                                      <p:cBhvr>
                                        <p:cTn id="28" dur="1" fill="hold">
                                          <p:stCondLst>
                                            <p:cond delay="499"/>
                                          </p:stCondLst>
                                        </p:cTn>
                                        <p:tgtEl>
                                          <p:spTgt spid="51"/>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47"/>
                                        </p:tgtEl>
                                      </p:cBhvr>
                                    </p:animEffect>
                                    <p:set>
                                      <p:cBhvr>
                                        <p:cTn id="31" dur="1" fill="hold">
                                          <p:stCondLst>
                                            <p:cond delay="499"/>
                                          </p:stCondLst>
                                        </p:cTn>
                                        <p:tgtEl>
                                          <p:spTgt spid="47"/>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48"/>
                                        </p:tgtEl>
                                      </p:cBhvr>
                                    </p:animEffect>
                                    <p:set>
                                      <p:cBhvr>
                                        <p:cTn id="34" dur="1" fill="hold">
                                          <p:stCondLst>
                                            <p:cond delay="499"/>
                                          </p:stCondLst>
                                        </p:cTn>
                                        <p:tgtEl>
                                          <p:spTgt spid="48"/>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53"/>
                                        </p:tgtEl>
                                      </p:cBhvr>
                                    </p:animEffect>
                                    <p:set>
                                      <p:cBhvr>
                                        <p:cTn id="37" dur="1" fill="hold">
                                          <p:stCondLst>
                                            <p:cond delay="499"/>
                                          </p:stCondLst>
                                        </p:cTn>
                                        <p:tgtEl>
                                          <p:spTgt spid="53"/>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54"/>
                                        </p:tgtEl>
                                      </p:cBhvr>
                                    </p:animEffect>
                                    <p:set>
                                      <p:cBhvr>
                                        <p:cTn id="40" dur="1" fill="hold">
                                          <p:stCondLst>
                                            <p:cond delay="499"/>
                                          </p:stCondLst>
                                        </p:cTn>
                                        <p:tgtEl>
                                          <p:spTgt spid="54"/>
                                        </p:tgtEl>
                                        <p:attrNameLst>
                                          <p:attrName>style.visibility</p:attrName>
                                        </p:attrNameLst>
                                      </p:cBhvr>
                                      <p:to>
                                        <p:strVal val="hidden"/>
                                      </p:to>
                                    </p:set>
                                  </p:childTnLst>
                                </p:cTn>
                              </p:par>
                              <p:par>
                                <p:cTn id="41" presetID="42" presetClass="path" presetSubtype="0" accel="50000" decel="50000" fill="hold" grpId="0" nodeType="withEffect">
                                  <p:stCondLst>
                                    <p:cond delay="0"/>
                                  </p:stCondLst>
                                  <p:childTnLst>
                                    <p:animMotion origin="layout" path="M -3.95833E-6 -4.81481E-6 L -3.95833E-6 -0.43194 " pathEditMode="relative" rAng="0" ptsTypes="AA">
                                      <p:cBhvr>
                                        <p:cTn id="42" dur="2000" fill="hold"/>
                                        <p:tgtEl>
                                          <p:spTgt spid="46"/>
                                        </p:tgtEl>
                                        <p:attrNameLst>
                                          <p:attrName>ppt_x</p:attrName>
                                          <p:attrName>ppt_y</p:attrName>
                                        </p:attrNameLst>
                                      </p:cBhvr>
                                      <p:rCtr x="0" y="-21597"/>
                                    </p:animMotion>
                                  </p:childTnLst>
                                </p:cTn>
                              </p:par>
                              <p:par>
                                <p:cTn id="43" presetID="42" presetClass="path" presetSubtype="0" accel="50000" decel="50000" fill="hold" grpId="0" nodeType="withEffect">
                                  <p:stCondLst>
                                    <p:cond delay="0"/>
                                  </p:stCondLst>
                                  <p:childTnLst>
                                    <p:animMotion origin="layout" path="M -3.95833E-6 -4.81481E-6 L -3.95833E-6 -0.43194 " pathEditMode="relative" rAng="0" ptsTypes="AA">
                                      <p:cBhvr>
                                        <p:cTn id="44" dur="2000" fill="hold"/>
                                        <p:tgtEl>
                                          <p:spTgt spid="52"/>
                                        </p:tgtEl>
                                        <p:attrNameLst>
                                          <p:attrName>ppt_x</p:attrName>
                                          <p:attrName>ppt_y</p:attrName>
                                        </p:attrNameLst>
                                      </p:cBhvr>
                                      <p:rCtr x="0" y="-215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9" grpId="0"/>
      <p:bldP spid="4" grpId="0" animBg="1"/>
      <p:bldP spid="26" grpId="0"/>
      <p:bldP spid="44" grpId="0" animBg="1"/>
      <p:bldP spid="45" grpId="0" animBg="1"/>
      <p:bldP spid="47" grpId="0" animBg="1"/>
      <p:bldP spid="48" grpId="0" animBg="1"/>
      <p:bldP spid="46" grpId="0" animBg="1"/>
      <p:bldP spid="52" grpId="0"/>
      <p:bldP spid="50" grpId="0"/>
      <p:bldP spid="51" grpId="0"/>
      <p:bldP spid="53" grpId="0"/>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ktangel 40"/>
          <p:cNvSpPr/>
          <p:nvPr/>
        </p:nvSpPr>
        <p:spPr>
          <a:xfrm>
            <a:off x="504000" y="2484000"/>
            <a:ext cx="2127600" cy="360000"/>
          </a:xfrm>
          <a:prstGeom prst="rect">
            <a:avLst/>
          </a:prstGeom>
          <a:solidFill>
            <a:srgbClr val="FFAB45">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p:cNvSpPr/>
          <p:nvPr/>
        </p:nvSpPr>
        <p:spPr>
          <a:xfrm>
            <a:off x="504000" y="2916000"/>
            <a:ext cx="2268000" cy="360000"/>
          </a:xfrm>
          <a:prstGeom prst="rect">
            <a:avLst/>
          </a:prstGeom>
          <a:solidFill>
            <a:srgbClr val="D9CB19">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p:cNvSpPr/>
          <p:nvPr/>
        </p:nvSpPr>
        <p:spPr>
          <a:xfrm>
            <a:off x="504000" y="3348000"/>
            <a:ext cx="2674800" cy="360551"/>
          </a:xfrm>
          <a:prstGeom prst="rect">
            <a:avLst/>
          </a:prstGeom>
          <a:solidFill>
            <a:srgbClr val="74BF81">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p:cNvSpPr/>
          <p:nvPr/>
        </p:nvSpPr>
        <p:spPr>
          <a:xfrm>
            <a:off x="504000" y="3780000"/>
            <a:ext cx="4539600" cy="360000"/>
          </a:xfrm>
          <a:prstGeom prst="rect">
            <a:avLst/>
          </a:prstGeom>
          <a:solidFill>
            <a:srgbClr val="3474B7">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p:cNvSpPr/>
          <p:nvPr/>
        </p:nvSpPr>
        <p:spPr>
          <a:xfrm>
            <a:off x="504000" y="4212000"/>
            <a:ext cx="5418000" cy="360000"/>
          </a:xfrm>
          <a:prstGeom prst="rect">
            <a:avLst/>
          </a:prstGeom>
          <a:solidFill>
            <a:srgbClr val="8A3CC4">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504000" y="4644000"/>
            <a:ext cx="4219200" cy="360000"/>
          </a:xfrm>
          <a:prstGeom prst="rect">
            <a:avLst/>
          </a:prstGeom>
          <a:solidFill>
            <a:srgbClr val="DC527D">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7" name="Rektangel 6"/>
          <p:cNvSpPr/>
          <p:nvPr/>
        </p:nvSpPr>
        <p:spPr>
          <a:xfrm>
            <a:off x="0" y="811767"/>
            <a:ext cx="503339" cy="6046234"/>
          </a:xfrm>
          <a:prstGeom prst="rect">
            <a:avLst/>
          </a:prstGeom>
          <a:solidFill>
            <a:srgbClr val="D24B4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p:cNvSpPr/>
          <p:nvPr/>
        </p:nvSpPr>
        <p:spPr>
          <a:xfrm>
            <a:off x="504000" y="2052000"/>
            <a:ext cx="3081600" cy="360000"/>
          </a:xfrm>
          <a:prstGeom prst="rect">
            <a:avLst/>
          </a:prstGeom>
          <a:solidFill>
            <a:srgbClr val="D24B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3" name="Bildobjekt 1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7"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6" name="textruta 25">
            <a:hlinkClick r:id="rId6" action="ppaction://hlinksldjump"/>
          </p:cNvPr>
          <p:cNvSpPr txBox="1"/>
          <p:nvPr/>
        </p:nvSpPr>
        <p:spPr>
          <a:xfrm>
            <a:off x="1224000" y="2052000"/>
            <a:ext cx="2359967" cy="369332"/>
          </a:xfrm>
          <a:prstGeom prst="rect">
            <a:avLst/>
          </a:prstGeom>
          <a:noFill/>
        </p:spPr>
        <p:txBody>
          <a:bodyPr wrap="square" rtlCol="0">
            <a:spAutoFit/>
          </a:bodyPr>
          <a:lstStyle/>
          <a:p>
            <a:r>
              <a:rPr lang="sv-SE" dirty="0"/>
              <a:t>Vad är ett buffertlager?</a:t>
            </a:r>
          </a:p>
        </p:txBody>
      </p:sp>
      <p:pic>
        <p:nvPicPr>
          <p:cNvPr id="39" name="Picture 4" descr="http://jkpportfolio01:8085/organisationens_ikoner/api/v1/asset/265688/preview">
            <a:hlinkClick r:id="rId2" action="ppaction://hlinksldjump"/>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43" name="Picture 4" descr="http://jkpportfolio01:8085/organisationens_ikoner/api/v1/asset/265688/preview">
            <a:hlinkClick r:id="rId9" action="ppaction://hlinksldjump"/>
          </p:cNvPr>
          <p:cNvPicPr>
            <a:picLocks noChangeAspect="1" noChangeArrowheads="1"/>
          </p:cNvPicPr>
          <p:nvPr/>
        </p:nvPicPr>
        <p:blipFill rotWithShape="1">
          <a:blip r:embed="rId10"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11709696" y="6337399"/>
            <a:ext cx="365123" cy="365125"/>
          </a:xfrm>
          <a:prstGeom prst="rect">
            <a:avLst/>
          </a:prstGeom>
          <a:noFill/>
          <a:effectLst>
            <a:innerShdw blurRad="1257300">
              <a:schemeClr val="tx1"/>
            </a:innerShdw>
          </a:effectLst>
          <a:extLst>
            <a:ext uri="{909E8E84-426E-40DD-AFC4-6F175D3DCCD1}">
              <a14:hiddenFill xmlns:a14="http://schemas.microsoft.com/office/drawing/2010/main">
                <a:solidFill>
                  <a:srgbClr val="FFFFFF"/>
                </a:solidFill>
              </a14:hiddenFill>
            </a:ext>
          </a:extLst>
        </p:spPr>
      </p:pic>
      <p:sp>
        <p:nvSpPr>
          <p:cNvPr id="2" name="textruta 1">
            <a:hlinkClick r:id="rId9" action="ppaction://hlinksldjump"/>
          </p:cNvPr>
          <p:cNvSpPr txBox="1"/>
          <p:nvPr/>
        </p:nvSpPr>
        <p:spPr>
          <a:xfrm>
            <a:off x="11746998" y="6324570"/>
            <a:ext cx="242888" cy="400110"/>
          </a:xfrm>
          <a:prstGeom prst="rect">
            <a:avLst/>
          </a:prstGeom>
          <a:noFill/>
        </p:spPr>
        <p:txBody>
          <a:bodyPr wrap="square" rtlCol="0">
            <a:spAutoFit/>
          </a:bodyPr>
          <a:lstStyle/>
          <a:p>
            <a:r>
              <a:rPr lang="sv-SE" sz="2000" dirty="0" smtClean="0">
                <a:latin typeface="+mj-lt"/>
              </a:rPr>
              <a:t>?</a:t>
            </a:r>
            <a:endParaRPr lang="sv-SE" sz="2000" dirty="0">
              <a:latin typeface="+mj-lt"/>
            </a:endParaRPr>
          </a:p>
        </p:txBody>
      </p:sp>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11"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49" name="textruta 48"/>
          <p:cNvSpPr txBox="1"/>
          <p:nvPr/>
        </p:nvSpPr>
        <p:spPr>
          <a:xfrm>
            <a:off x="1224000" y="2484000"/>
            <a:ext cx="1407860" cy="369332"/>
          </a:xfrm>
          <a:prstGeom prst="rect">
            <a:avLst/>
          </a:prstGeom>
          <a:noFill/>
        </p:spPr>
        <p:txBody>
          <a:bodyPr wrap="square" rtlCol="0">
            <a:spAutoFit/>
          </a:bodyPr>
          <a:lstStyle/>
          <a:p>
            <a:r>
              <a:rPr lang="sv-SE" dirty="0" smtClean="0">
                <a:solidFill>
                  <a:schemeClr val="bg2">
                    <a:lumMod val="25000"/>
                  </a:schemeClr>
                </a:solidFill>
              </a:rPr>
              <a:t>Se lagersaldo</a:t>
            </a:r>
            <a:endParaRPr lang="sv-SE" dirty="0">
              <a:solidFill>
                <a:schemeClr val="bg2">
                  <a:lumMod val="25000"/>
                </a:schemeClr>
              </a:solidFill>
            </a:endParaRPr>
          </a:p>
        </p:txBody>
      </p:sp>
      <p:sp>
        <p:nvSpPr>
          <p:cNvPr id="50" name="textruta 49"/>
          <p:cNvSpPr txBox="1"/>
          <p:nvPr/>
        </p:nvSpPr>
        <p:spPr>
          <a:xfrm>
            <a:off x="1224000" y="2916000"/>
            <a:ext cx="1549262" cy="369332"/>
          </a:xfrm>
          <a:prstGeom prst="rect">
            <a:avLst/>
          </a:prstGeom>
          <a:noFill/>
        </p:spPr>
        <p:txBody>
          <a:bodyPr wrap="square" rtlCol="0">
            <a:spAutoFit/>
          </a:bodyPr>
          <a:lstStyle/>
          <a:p>
            <a:r>
              <a:rPr lang="sv-SE" dirty="0" smtClean="0">
                <a:solidFill>
                  <a:schemeClr val="bg2">
                    <a:lumMod val="25000"/>
                  </a:schemeClr>
                </a:solidFill>
              </a:rPr>
              <a:t>Säkerhetslager</a:t>
            </a:r>
            <a:endParaRPr lang="sv-SE" dirty="0">
              <a:solidFill>
                <a:schemeClr val="bg2">
                  <a:lumMod val="25000"/>
                </a:schemeClr>
              </a:solidFill>
            </a:endParaRPr>
          </a:p>
        </p:txBody>
      </p:sp>
      <p:sp>
        <p:nvSpPr>
          <p:cNvPr id="51" name="textruta 50"/>
          <p:cNvSpPr txBox="1"/>
          <p:nvPr/>
        </p:nvSpPr>
        <p:spPr>
          <a:xfrm>
            <a:off x="1224000" y="3346562"/>
            <a:ext cx="1954614" cy="369332"/>
          </a:xfrm>
          <a:prstGeom prst="rect">
            <a:avLst/>
          </a:prstGeom>
          <a:noFill/>
        </p:spPr>
        <p:txBody>
          <a:bodyPr wrap="square" rtlCol="0">
            <a:spAutoFit/>
          </a:bodyPr>
          <a:lstStyle/>
          <a:p>
            <a:r>
              <a:rPr lang="sv-SE" dirty="0" smtClean="0">
                <a:solidFill>
                  <a:schemeClr val="bg2">
                    <a:lumMod val="25000"/>
                  </a:schemeClr>
                </a:solidFill>
              </a:rPr>
              <a:t>Ersättningsgrupper</a:t>
            </a:r>
            <a:endParaRPr lang="sv-SE" dirty="0">
              <a:solidFill>
                <a:schemeClr val="bg2">
                  <a:lumMod val="25000"/>
                </a:schemeClr>
              </a:solidFill>
            </a:endParaRPr>
          </a:p>
        </p:txBody>
      </p:sp>
      <p:sp>
        <p:nvSpPr>
          <p:cNvPr id="52" name="textruta 51"/>
          <p:cNvSpPr txBox="1"/>
          <p:nvPr/>
        </p:nvSpPr>
        <p:spPr>
          <a:xfrm>
            <a:off x="1224000" y="3780000"/>
            <a:ext cx="3821123" cy="369332"/>
          </a:xfrm>
          <a:prstGeom prst="rect">
            <a:avLst/>
          </a:prstGeom>
          <a:noFill/>
        </p:spPr>
        <p:txBody>
          <a:bodyPr wrap="square" rtlCol="0">
            <a:spAutoFit/>
          </a:bodyPr>
          <a:lstStyle/>
          <a:p>
            <a:r>
              <a:rPr lang="sv-SE" dirty="0" smtClean="0">
                <a:solidFill>
                  <a:schemeClr val="bg2">
                    <a:lumMod val="25000"/>
                  </a:schemeClr>
                </a:solidFill>
              </a:rPr>
              <a:t>Manuell lagerpåfyllning till buffertlager</a:t>
            </a:r>
            <a:endParaRPr lang="sv-SE" dirty="0">
              <a:solidFill>
                <a:schemeClr val="bg2">
                  <a:lumMod val="25000"/>
                </a:schemeClr>
              </a:solidFill>
            </a:endParaRPr>
          </a:p>
        </p:txBody>
      </p:sp>
      <p:sp>
        <p:nvSpPr>
          <p:cNvPr id="53" name="textruta 52"/>
          <p:cNvSpPr txBox="1"/>
          <p:nvPr/>
        </p:nvSpPr>
        <p:spPr>
          <a:xfrm>
            <a:off x="1224000" y="4212000"/>
            <a:ext cx="4697814" cy="369332"/>
          </a:xfrm>
          <a:prstGeom prst="rect">
            <a:avLst/>
          </a:prstGeom>
          <a:noFill/>
        </p:spPr>
        <p:txBody>
          <a:bodyPr wrap="square" rtlCol="0">
            <a:spAutoFit/>
          </a:bodyPr>
          <a:lstStyle/>
          <a:p>
            <a:r>
              <a:rPr lang="sv-SE" dirty="0" smtClean="0">
                <a:solidFill>
                  <a:schemeClr val="bg2">
                    <a:lumMod val="25000"/>
                  </a:schemeClr>
                </a:solidFill>
              </a:rPr>
              <a:t>Förskriva hjälpmedel från buffertlager till patient</a:t>
            </a:r>
            <a:endParaRPr lang="sv-SE" dirty="0">
              <a:solidFill>
                <a:schemeClr val="bg2">
                  <a:lumMod val="25000"/>
                </a:schemeClr>
              </a:solidFill>
            </a:endParaRPr>
          </a:p>
        </p:txBody>
      </p:sp>
      <p:sp>
        <p:nvSpPr>
          <p:cNvPr id="54" name="textruta 53"/>
          <p:cNvSpPr txBox="1"/>
          <p:nvPr/>
        </p:nvSpPr>
        <p:spPr>
          <a:xfrm>
            <a:off x="1224000" y="4644000"/>
            <a:ext cx="3500610" cy="369332"/>
          </a:xfrm>
          <a:prstGeom prst="rect">
            <a:avLst/>
          </a:prstGeom>
          <a:noFill/>
        </p:spPr>
        <p:txBody>
          <a:bodyPr wrap="square" rtlCol="0">
            <a:spAutoFit/>
          </a:bodyPr>
          <a:lstStyle/>
          <a:p>
            <a:r>
              <a:rPr lang="sv-SE" dirty="0" smtClean="0">
                <a:solidFill>
                  <a:schemeClr val="bg2">
                    <a:lumMod val="25000"/>
                  </a:schemeClr>
                </a:solidFill>
              </a:rPr>
              <a:t>Retur av hjälpmedel till buffertlager</a:t>
            </a:r>
            <a:endParaRPr lang="sv-SE" dirty="0">
              <a:solidFill>
                <a:schemeClr val="bg2">
                  <a:lumMod val="25000"/>
                </a:schemeClr>
              </a:solidFill>
            </a:endParaRPr>
          </a:p>
        </p:txBody>
      </p:sp>
    </p:spTree>
    <p:extLst>
      <p:ext uri="{BB962C8B-B14F-4D97-AF65-F5344CB8AC3E}">
        <p14:creationId xmlns:p14="http://schemas.microsoft.com/office/powerpoint/2010/main" val="3588709709"/>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4"/>
                                        </p:tgtEl>
                                      </p:cBhvr>
                                    </p:animEffect>
                                    <p:set>
                                      <p:cBhvr>
                                        <p:cTn id="10" dur="1" fill="hold">
                                          <p:stCondLst>
                                            <p:cond delay="499"/>
                                          </p:stCondLst>
                                        </p:cTn>
                                        <p:tgtEl>
                                          <p:spTgt spid="4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5"/>
                                        </p:tgtEl>
                                      </p:cBhvr>
                                    </p:animEffect>
                                    <p:set>
                                      <p:cBhvr>
                                        <p:cTn id="13" dur="1" fill="hold">
                                          <p:stCondLst>
                                            <p:cond delay="499"/>
                                          </p:stCondLst>
                                        </p:cTn>
                                        <p:tgtEl>
                                          <p:spTgt spid="4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6"/>
                                        </p:tgtEl>
                                      </p:cBhvr>
                                    </p:animEffect>
                                    <p:set>
                                      <p:cBhvr>
                                        <p:cTn id="16" dur="1" fill="hold">
                                          <p:stCondLst>
                                            <p:cond delay="499"/>
                                          </p:stCondLst>
                                        </p:cTn>
                                        <p:tgtEl>
                                          <p:spTgt spid="4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7"/>
                                        </p:tgtEl>
                                      </p:cBhvr>
                                    </p:animEffect>
                                    <p:set>
                                      <p:cBhvr>
                                        <p:cTn id="19" dur="1" fill="hold">
                                          <p:stCondLst>
                                            <p:cond delay="499"/>
                                          </p:stCondLst>
                                        </p:cTn>
                                        <p:tgtEl>
                                          <p:spTgt spid="4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48"/>
                                        </p:tgtEl>
                                      </p:cBhvr>
                                    </p:animEffect>
                                    <p:set>
                                      <p:cBhvr>
                                        <p:cTn id="22" dur="1" fill="hold">
                                          <p:stCondLst>
                                            <p:cond delay="499"/>
                                          </p:stCondLst>
                                        </p:cTn>
                                        <p:tgtEl>
                                          <p:spTgt spid="4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49"/>
                                        </p:tgtEl>
                                      </p:cBhvr>
                                    </p:animEffect>
                                    <p:set>
                                      <p:cBhvr>
                                        <p:cTn id="25" dur="1" fill="hold">
                                          <p:stCondLst>
                                            <p:cond delay="499"/>
                                          </p:stCondLst>
                                        </p:cTn>
                                        <p:tgtEl>
                                          <p:spTgt spid="49"/>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50"/>
                                        </p:tgtEl>
                                      </p:cBhvr>
                                    </p:animEffect>
                                    <p:set>
                                      <p:cBhvr>
                                        <p:cTn id="28" dur="1" fill="hold">
                                          <p:stCondLst>
                                            <p:cond delay="499"/>
                                          </p:stCondLst>
                                        </p:cTn>
                                        <p:tgtEl>
                                          <p:spTgt spid="5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51"/>
                                        </p:tgtEl>
                                      </p:cBhvr>
                                    </p:animEffect>
                                    <p:set>
                                      <p:cBhvr>
                                        <p:cTn id="31" dur="1" fill="hold">
                                          <p:stCondLst>
                                            <p:cond delay="499"/>
                                          </p:stCondLst>
                                        </p:cTn>
                                        <p:tgtEl>
                                          <p:spTgt spid="51"/>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52"/>
                                        </p:tgtEl>
                                      </p:cBhvr>
                                    </p:animEffect>
                                    <p:set>
                                      <p:cBhvr>
                                        <p:cTn id="34" dur="1" fill="hold">
                                          <p:stCondLst>
                                            <p:cond delay="499"/>
                                          </p:stCondLst>
                                        </p:cTn>
                                        <p:tgtEl>
                                          <p:spTgt spid="5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53"/>
                                        </p:tgtEl>
                                      </p:cBhvr>
                                    </p:animEffect>
                                    <p:set>
                                      <p:cBhvr>
                                        <p:cTn id="37" dur="1" fill="hold">
                                          <p:stCondLst>
                                            <p:cond delay="499"/>
                                          </p:stCondLst>
                                        </p:cTn>
                                        <p:tgtEl>
                                          <p:spTgt spid="53"/>
                                        </p:tgtEl>
                                        <p:attrNameLst>
                                          <p:attrName>style.visibility</p:attrName>
                                        </p:attrNameLst>
                                      </p:cBhvr>
                                      <p:to>
                                        <p:strVal val="hidden"/>
                                      </p:to>
                                    </p:set>
                                  </p:childTnLst>
                                </p:cTn>
                              </p:par>
                              <p:par>
                                <p:cTn id="38" presetID="42" presetClass="path" presetSubtype="0" accel="50000" decel="50000" fill="hold" grpId="0" nodeType="withEffect">
                                  <p:stCondLst>
                                    <p:cond delay="0"/>
                                  </p:stCondLst>
                                  <p:childTnLst>
                                    <p:animMotion origin="layout" path="M 1.66667E-6 -2.96296E-6 L 1.66667E-6 -0.18055 " pathEditMode="relative" rAng="0" ptsTypes="AA">
                                      <p:cBhvr>
                                        <p:cTn id="39" dur="2000" fill="hold"/>
                                        <p:tgtEl>
                                          <p:spTgt spid="4"/>
                                        </p:tgtEl>
                                        <p:attrNameLst>
                                          <p:attrName>ppt_x</p:attrName>
                                          <p:attrName>ppt_y</p:attrName>
                                        </p:attrNameLst>
                                      </p:cBhvr>
                                      <p:rCtr x="0" y="-8958"/>
                                    </p:animMotion>
                                  </p:childTnLst>
                                </p:cTn>
                              </p:par>
                              <p:par>
                                <p:cTn id="40" presetID="42" presetClass="path" presetSubtype="0" accel="50000" decel="50000" fill="hold" grpId="0" nodeType="withEffect">
                                  <p:stCondLst>
                                    <p:cond delay="0"/>
                                  </p:stCondLst>
                                  <p:childTnLst>
                                    <p:animMotion origin="layout" path="M 1.66667E-6 -2.96296E-6 L 1.66667E-6 -0.18055 " pathEditMode="relative" rAng="0" ptsTypes="AA">
                                      <p:cBhvr>
                                        <p:cTn id="41" dur="2000" fill="hold"/>
                                        <p:tgtEl>
                                          <p:spTgt spid="26"/>
                                        </p:tgtEl>
                                        <p:attrNameLst>
                                          <p:attrName>ppt_x</p:attrName>
                                          <p:attrName>ppt_y</p:attrName>
                                        </p:attrNameLst>
                                      </p:cBhvr>
                                      <p:rCtr x="0" y="-8958"/>
                                    </p:animMotion>
                                  </p:childTnLst>
                                </p:cTn>
                              </p:par>
                              <p:par>
                                <p:cTn id="42" presetID="10" presetClass="exit" presetSubtype="0" fill="hold" grpId="0" nodeType="withEffect">
                                  <p:stCondLst>
                                    <p:cond delay="0"/>
                                  </p:stCondLst>
                                  <p:childTnLst>
                                    <p:animEffect transition="out" filter="fade">
                                      <p:cBhvr>
                                        <p:cTn id="43" dur="500"/>
                                        <p:tgtEl>
                                          <p:spTgt spid="54"/>
                                        </p:tgtEl>
                                      </p:cBhvr>
                                    </p:animEffect>
                                    <p:set>
                                      <p:cBhvr>
                                        <p:cTn id="44"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5" grpId="0" animBg="1"/>
      <p:bldP spid="46" grpId="0" animBg="1"/>
      <p:bldP spid="47" grpId="0" animBg="1"/>
      <p:bldP spid="48" grpId="0" animBg="1"/>
      <p:bldP spid="4" grpId="0" animBg="1"/>
      <p:bldP spid="26" grpId="0"/>
      <p:bldP spid="49" grpId="0"/>
      <p:bldP spid="50" grpId="0"/>
      <p:bldP spid="51" grpId="0"/>
      <p:bldP spid="52" grpId="0"/>
      <p:bldP spid="53" grpId="0"/>
      <p:bldP spid="5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p:cNvSpPr/>
          <p:nvPr/>
        </p:nvSpPr>
        <p:spPr>
          <a:xfrm>
            <a:off x="0" y="811767"/>
            <a:ext cx="503339" cy="6046234"/>
          </a:xfrm>
          <a:prstGeom prst="rect">
            <a:avLst/>
          </a:prstGeom>
          <a:solidFill>
            <a:srgbClr val="3474B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3"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4"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7"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17" name="Rektangel 16"/>
          <p:cNvSpPr/>
          <p:nvPr/>
        </p:nvSpPr>
        <p:spPr>
          <a:xfrm>
            <a:off x="504000" y="813600"/>
            <a:ext cx="4539600" cy="360000"/>
          </a:xfrm>
          <a:prstGeom prst="rect">
            <a:avLst/>
          </a:prstGeom>
          <a:solidFill>
            <a:srgbClr val="3474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ruta 17"/>
          <p:cNvSpPr txBox="1"/>
          <p:nvPr/>
        </p:nvSpPr>
        <p:spPr>
          <a:xfrm>
            <a:off x="1224000" y="813600"/>
            <a:ext cx="3821123" cy="369332"/>
          </a:xfrm>
          <a:prstGeom prst="rect">
            <a:avLst/>
          </a:prstGeom>
          <a:noFill/>
        </p:spPr>
        <p:txBody>
          <a:bodyPr wrap="square" rtlCol="0">
            <a:spAutoFit/>
          </a:bodyPr>
          <a:lstStyle/>
          <a:p>
            <a:r>
              <a:rPr lang="sv-SE" dirty="0" smtClean="0"/>
              <a:t>Manuell lagerpåfyllning till buffertlager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37" name="textruta 36"/>
          <p:cNvSpPr txBox="1"/>
          <p:nvPr/>
        </p:nvSpPr>
        <p:spPr>
          <a:xfrm>
            <a:off x="1064397" y="1454334"/>
            <a:ext cx="8924335" cy="369332"/>
          </a:xfrm>
          <a:prstGeom prst="rect">
            <a:avLst/>
          </a:prstGeom>
          <a:noFill/>
        </p:spPr>
        <p:txBody>
          <a:bodyPr wrap="square" rtlCol="0">
            <a:spAutoFit/>
          </a:bodyPr>
          <a:lstStyle/>
          <a:p>
            <a:r>
              <a:rPr lang="sv-SE" dirty="0" smtClean="0"/>
              <a:t>Vad är en manuell lagerpåfyllning?</a:t>
            </a:r>
            <a:endParaRPr lang="sv-SE" dirty="0">
              <a:effectLst/>
            </a:endParaRPr>
          </a:p>
        </p:txBody>
      </p:sp>
      <p:sp>
        <p:nvSpPr>
          <p:cNvPr id="25" name="textruta 24"/>
          <p:cNvSpPr txBox="1"/>
          <p:nvPr/>
        </p:nvSpPr>
        <p:spPr>
          <a:xfrm>
            <a:off x="1064398" y="1888827"/>
            <a:ext cx="10071915" cy="1384995"/>
          </a:xfrm>
          <a:prstGeom prst="rect">
            <a:avLst/>
          </a:prstGeom>
          <a:noFill/>
        </p:spPr>
        <p:txBody>
          <a:bodyPr wrap="square" rtlCol="0">
            <a:spAutoFit/>
          </a:bodyPr>
          <a:lstStyle/>
          <a:p>
            <a:r>
              <a:rPr lang="sv-SE" sz="1400" dirty="0" smtClean="0"/>
              <a:t>I denna guide har du hittills fått lära dig om automatiska lagerpåfyllnader som sker i samverkan med artiklarnas säkerhetslager.</a:t>
            </a:r>
          </a:p>
          <a:p>
            <a:endParaRPr lang="sv-SE" sz="1400" dirty="0" smtClean="0"/>
          </a:p>
          <a:p>
            <a:r>
              <a:rPr lang="sv-SE" sz="1400" dirty="0" smtClean="0"/>
              <a:t>I Visma webSesam går det också bra att göra manuella lagerpåfyllnader. Det kan vara användbart om din verksamhet skulle ha behov av ett större lager av vissa artiklar under en period, t.ex. runt semestertider eller vid jul.</a:t>
            </a:r>
          </a:p>
          <a:p>
            <a:endParaRPr lang="sv-SE" sz="1400" dirty="0"/>
          </a:p>
          <a:p>
            <a:r>
              <a:rPr lang="sv-SE" sz="1400" dirty="0" smtClean="0"/>
              <a:t>En manuell lagerpåfyllnad påverkar inte säkerhetslagret på artiklarna.</a:t>
            </a:r>
          </a:p>
        </p:txBody>
      </p:sp>
      <p:sp>
        <p:nvSpPr>
          <p:cNvPr id="3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1" name="Bildobjekt 10">
            <a:hlinkClick r:id="rId2"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16" name="textruta 15"/>
          <p:cNvSpPr txBox="1"/>
          <p:nvPr/>
        </p:nvSpPr>
        <p:spPr>
          <a:xfrm>
            <a:off x="9021451" y="6581001"/>
            <a:ext cx="3170549" cy="277000"/>
          </a:xfrm>
          <a:prstGeom prst="rect">
            <a:avLst/>
          </a:prstGeom>
          <a:noFill/>
        </p:spPr>
        <p:txBody>
          <a:bodyPr wrap="square" rtlCol="0">
            <a:spAutoFit/>
          </a:bodyPr>
          <a:lstStyle/>
          <a:p>
            <a:pPr algn="r"/>
            <a:r>
              <a:rPr lang="sv-SE" sz="1200" dirty="0" smtClean="0"/>
              <a:t>Manuell lagerpåfyllning till buffertlager sid. 1/10</a:t>
            </a:r>
          </a:p>
        </p:txBody>
      </p:sp>
    </p:spTree>
    <p:extLst>
      <p:ext uri="{BB962C8B-B14F-4D97-AF65-F5344CB8AC3E}">
        <p14:creationId xmlns:p14="http://schemas.microsoft.com/office/powerpoint/2010/main" val="11039375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ktangel 34"/>
          <p:cNvSpPr/>
          <p:nvPr/>
        </p:nvSpPr>
        <p:spPr>
          <a:xfrm>
            <a:off x="0" y="811767"/>
            <a:ext cx="503339" cy="6046234"/>
          </a:xfrm>
          <a:prstGeom prst="rect">
            <a:avLst/>
          </a:prstGeom>
          <a:solidFill>
            <a:srgbClr val="3474B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40"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4" name="Bildobjekt 3"/>
          <p:cNvPicPr>
            <a:picLocks noChangeAspect="1"/>
          </p:cNvPicPr>
          <p:nvPr/>
        </p:nvPicPr>
        <p:blipFill>
          <a:blip r:embed="rId8"/>
          <a:stretch>
            <a:fillRect/>
          </a:stretch>
        </p:blipFill>
        <p:spPr>
          <a:xfrm>
            <a:off x="3873600" y="1889899"/>
            <a:ext cx="7617600" cy="3376221"/>
          </a:xfrm>
          <a:prstGeom prst="rect">
            <a:avLst/>
          </a:prstGeom>
          <a:ln>
            <a:solidFill>
              <a:schemeClr val="tx1">
                <a:lumMod val="50000"/>
                <a:lumOff val="50000"/>
              </a:schemeClr>
            </a:solidFill>
          </a:ln>
        </p:spPr>
      </p:pic>
      <p:sp>
        <p:nvSpPr>
          <p:cNvPr id="31" name="Rektangel 30"/>
          <p:cNvSpPr/>
          <p:nvPr/>
        </p:nvSpPr>
        <p:spPr>
          <a:xfrm>
            <a:off x="504000" y="813600"/>
            <a:ext cx="4539600" cy="360000"/>
          </a:xfrm>
          <a:prstGeom prst="rect">
            <a:avLst/>
          </a:prstGeom>
          <a:solidFill>
            <a:srgbClr val="3474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textruta 31"/>
          <p:cNvSpPr txBox="1"/>
          <p:nvPr/>
        </p:nvSpPr>
        <p:spPr>
          <a:xfrm>
            <a:off x="1224000" y="813600"/>
            <a:ext cx="3821123" cy="369332"/>
          </a:xfrm>
          <a:prstGeom prst="rect">
            <a:avLst/>
          </a:prstGeom>
          <a:noFill/>
        </p:spPr>
        <p:txBody>
          <a:bodyPr wrap="square" rtlCol="0">
            <a:spAutoFit/>
          </a:bodyPr>
          <a:lstStyle/>
          <a:p>
            <a:r>
              <a:rPr lang="sv-SE" dirty="0" smtClean="0"/>
              <a:t>Manuell lagerpåfyllning till buffertlager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13" name="Ellips 12"/>
          <p:cNvSpPr/>
          <p:nvPr/>
        </p:nvSpPr>
        <p:spPr>
          <a:xfrm>
            <a:off x="911658" y="1901780"/>
            <a:ext cx="302005" cy="302005"/>
          </a:xfrm>
          <a:prstGeom prst="ellipse">
            <a:avLst/>
          </a:prstGeom>
          <a:solidFill>
            <a:srgbClr val="A20A0A"/>
          </a:solidFill>
          <a:ln>
            <a:solidFill>
              <a:srgbClr val="A20A0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ruta 13"/>
          <p:cNvSpPr txBox="1"/>
          <p:nvPr/>
        </p:nvSpPr>
        <p:spPr>
          <a:xfrm>
            <a:off x="920894" y="1860446"/>
            <a:ext cx="302005" cy="369332"/>
          </a:xfrm>
          <a:prstGeom prst="rect">
            <a:avLst/>
          </a:prstGeom>
          <a:noFill/>
        </p:spPr>
        <p:txBody>
          <a:bodyPr wrap="square" rtlCol="0">
            <a:spAutoFit/>
          </a:bodyPr>
          <a:lstStyle/>
          <a:p>
            <a:r>
              <a:rPr lang="sv-SE" dirty="0" smtClean="0">
                <a:solidFill>
                  <a:schemeClr val="bg1"/>
                </a:solidFill>
              </a:rPr>
              <a:t>1</a:t>
            </a:r>
            <a:endParaRPr lang="sv-SE" dirty="0">
              <a:solidFill>
                <a:schemeClr val="bg1"/>
              </a:solidFill>
            </a:endParaRPr>
          </a:p>
        </p:txBody>
      </p:sp>
      <p:sp>
        <p:nvSpPr>
          <p:cNvPr id="15" name="Ellips 14"/>
          <p:cNvSpPr/>
          <p:nvPr/>
        </p:nvSpPr>
        <p:spPr>
          <a:xfrm>
            <a:off x="911309" y="2441362"/>
            <a:ext cx="302005" cy="302005"/>
          </a:xfrm>
          <a:prstGeom prst="ellipse">
            <a:avLst/>
          </a:prstGeom>
          <a:solidFill>
            <a:srgbClr val="A20A0A"/>
          </a:solidFill>
          <a:ln>
            <a:solidFill>
              <a:srgbClr val="A20A0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ruta 15"/>
          <p:cNvSpPr txBox="1"/>
          <p:nvPr/>
        </p:nvSpPr>
        <p:spPr>
          <a:xfrm>
            <a:off x="920545" y="2400317"/>
            <a:ext cx="302005" cy="369332"/>
          </a:xfrm>
          <a:prstGeom prst="rect">
            <a:avLst/>
          </a:prstGeom>
          <a:noFill/>
        </p:spPr>
        <p:txBody>
          <a:bodyPr wrap="square" rtlCol="0">
            <a:spAutoFit/>
          </a:bodyPr>
          <a:lstStyle/>
          <a:p>
            <a:r>
              <a:rPr lang="sv-SE" dirty="0">
                <a:solidFill>
                  <a:schemeClr val="bg1"/>
                </a:solidFill>
              </a:rPr>
              <a:t>2</a:t>
            </a:r>
          </a:p>
        </p:txBody>
      </p:sp>
      <p:sp>
        <p:nvSpPr>
          <p:cNvPr id="17" name="textruta 16"/>
          <p:cNvSpPr txBox="1"/>
          <p:nvPr/>
        </p:nvSpPr>
        <p:spPr>
          <a:xfrm>
            <a:off x="1251623" y="1880926"/>
            <a:ext cx="2240560" cy="584775"/>
          </a:xfrm>
          <a:prstGeom prst="rect">
            <a:avLst/>
          </a:prstGeom>
          <a:noFill/>
        </p:spPr>
        <p:txBody>
          <a:bodyPr wrap="square" rtlCol="0">
            <a:spAutoFit/>
          </a:bodyPr>
          <a:lstStyle/>
          <a:p>
            <a:r>
              <a:rPr lang="sv-SE" sz="1600" dirty="0" smtClean="0"/>
              <a:t>Klicka på </a:t>
            </a:r>
            <a:r>
              <a:rPr lang="sv-SE" sz="1600" dirty="0" smtClean="0">
                <a:solidFill>
                  <a:srgbClr val="AB1739"/>
                </a:solidFill>
              </a:rPr>
              <a:t>kundkorgen</a:t>
            </a:r>
            <a:r>
              <a:rPr lang="sv-SE" sz="1600" dirty="0" smtClean="0"/>
              <a:t> i menyn</a:t>
            </a:r>
            <a:endParaRPr lang="sv-SE" sz="1600" dirty="0"/>
          </a:p>
        </p:txBody>
      </p:sp>
      <p:sp>
        <p:nvSpPr>
          <p:cNvPr id="18" name="textruta 17"/>
          <p:cNvSpPr txBox="1"/>
          <p:nvPr/>
        </p:nvSpPr>
        <p:spPr>
          <a:xfrm>
            <a:off x="1249610" y="2431837"/>
            <a:ext cx="1628163" cy="584775"/>
          </a:xfrm>
          <a:prstGeom prst="rect">
            <a:avLst/>
          </a:prstGeom>
          <a:noFill/>
        </p:spPr>
        <p:txBody>
          <a:bodyPr wrap="square" rtlCol="0">
            <a:spAutoFit/>
          </a:bodyPr>
          <a:lstStyle/>
          <a:p>
            <a:r>
              <a:rPr lang="sv-SE" sz="1600" dirty="0" smtClean="0"/>
              <a:t>Klicka på </a:t>
            </a:r>
            <a:r>
              <a:rPr lang="sv-SE" sz="1600" i="1" dirty="0" smtClean="0">
                <a:solidFill>
                  <a:srgbClr val="AB1739"/>
                </a:solidFill>
              </a:rPr>
              <a:t>Lagerpåfyllnad</a:t>
            </a:r>
            <a:endParaRPr lang="sv-SE" sz="1600" i="1" dirty="0">
              <a:solidFill>
                <a:srgbClr val="AB1739"/>
              </a:solidFill>
            </a:endParaRPr>
          </a:p>
        </p:txBody>
      </p:sp>
      <p:sp>
        <p:nvSpPr>
          <p:cNvPr id="37" name="textruta 36"/>
          <p:cNvSpPr txBox="1"/>
          <p:nvPr/>
        </p:nvSpPr>
        <p:spPr>
          <a:xfrm>
            <a:off x="1064397" y="1454334"/>
            <a:ext cx="8924335" cy="369332"/>
          </a:xfrm>
          <a:prstGeom prst="rect">
            <a:avLst/>
          </a:prstGeom>
          <a:noFill/>
        </p:spPr>
        <p:txBody>
          <a:bodyPr wrap="square" rtlCol="0">
            <a:spAutoFit/>
          </a:bodyPr>
          <a:lstStyle/>
          <a:p>
            <a:r>
              <a:rPr lang="sv-SE" dirty="0" smtClean="0"/>
              <a:t>Såhär påbörjar du en manuell lagerpåfyllning till ditt buffertlager:</a:t>
            </a:r>
            <a:endParaRPr lang="sv-SE" dirty="0">
              <a:effectLst/>
            </a:endParaRPr>
          </a:p>
        </p:txBody>
      </p:sp>
      <p:sp>
        <p:nvSpPr>
          <p:cNvPr id="24"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25" name="Bildobjekt 24">
            <a:hlinkClick r:id="rId2"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0" name="textruta 29"/>
          <p:cNvSpPr txBox="1"/>
          <p:nvPr/>
        </p:nvSpPr>
        <p:spPr>
          <a:xfrm>
            <a:off x="9021451" y="6581001"/>
            <a:ext cx="3170549" cy="277000"/>
          </a:xfrm>
          <a:prstGeom prst="rect">
            <a:avLst/>
          </a:prstGeom>
          <a:noFill/>
        </p:spPr>
        <p:txBody>
          <a:bodyPr wrap="square" rtlCol="0">
            <a:spAutoFit/>
          </a:bodyPr>
          <a:lstStyle/>
          <a:p>
            <a:pPr algn="r"/>
            <a:r>
              <a:rPr lang="sv-SE" sz="1200" dirty="0" smtClean="0"/>
              <a:t>Manuell lagerpåfyllning till buffertlager sid. 2/10</a:t>
            </a:r>
          </a:p>
        </p:txBody>
      </p:sp>
      <p:sp>
        <p:nvSpPr>
          <p:cNvPr id="41" name="Rektangel 40"/>
          <p:cNvSpPr/>
          <p:nvPr/>
        </p:nvSpPr>
        <p:spPr>
          <a:xfrm>
            <a:off x="7606157" y="1855806"/>
            <a:ext cx="1814248" cy="514649"/>
          </a:xfrm>
          <a:prstGeom prst="rect">
            <a:avLst/>
          </a:prstGeom>
          <a:noFill/>
          <a:ln w="19050">
            <a:solidFill>
              <a:srgbClr val="AB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9256945" y="1714808"/>
            <a:ext cx="302004" cy="302004"/>
          </a:xfrm>
          <a:prstGeom prst="ellipse">
            <a:avLst/>
          </a:prstGeom>
          <a:solidFill>
            <a:srgbClr val="A20A0A"/>
          </a:solidFill>
          <a:ln>
            <a:solidFill>
              <a:srgbClr val="A20A0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p:cNvSpPr txBox="1"/>
          <p:nvPr/>
        </p:nvSpPr>
        <p:spPr>
          <a:xfrm>
            <a:off x="9266181" y="1682999"/>
            <a:ext cx="302004" cy="369332"/>
          </a:xfrm>
          <a:prstGeom prst="rect">
            <a:avLst/>
          </a:prstGeom>
          <a:noFill/>
        </p:spPr>
        <p:txBody>
          <a:bodyPr wrap="square" rtlCol="0">
            <a:spAutoFit/>
          </a:bodyPr>
          <a:lstStyle/>
          <a:p>
            <a:r>
              <a:rPr lang="sv-SE" dirty="0" smtClean="0">
                <a:solidFill>
                  <a:schemeClr val="bg1"/>
                </a:solidFill>
              </a:rPr>
              <a:t>1</a:t>
            </a:r>
            <a:endParaRPr lang="sv-SE" dirty="0">
              <a:solidFill>
                <a:schemeClr val="bg1"/>
              </a:solidFill>
            </a:endParaRPr>
          </a:p>
        </p:txBody>
      </p:sp>
      <p:sp>
        <p:nvSpPr>
          <p:cNvPr id="42" name="Rektangel 41"/>
          <p:cNvSpPr/>
          <p:nvPr/>
        </p:nvSpPr>
        <p:spPr>
          <a:xfrm>
            <a:off x="7068058" y="3768436"/>
            <a:ext cx="2269905" cy="409767"/>
          </a:xfrm>
          <a:prstGeom prst="rect">
            <a:avLst/>
          </a:prstGeom>
          <a:noFill/>
          <a:ln w="19050">
            <a:solidFill>
              <a:srgbClr val="AB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p:cNvSpPr/>
          <p:nvPr/>
        </p:nvSpPr>
        <p:spPr>
          <a:xfrm>
            <a:off x="9159395" y="3617374"/>
            <a:ext cx="302004" cy="302004"/>
          </a:xfrm>
          <a:prstGeom prst="ellipse">
            <a:avLst/>
          </a:prstGeom>
          <a:solidFill>
            <a:srgbClr val="A20A0A"/>
          </a:solidFill>
          <a:ln>
            <a:solidFill>
              <a:srgbClr val="A20A0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p:cNvSpPr txBox="1"/>
          <p:nvPr/>
        </p:nvSpPr>
        <p:spPr>
          <a:xfrm>
            <a:off x="9168631" y="3576040"/>
            <a:ext cx="302004" cy="369332"/>
          </a:xfrm>
          <a:prstGeom prst="rect">
            <a:avLst/>
          </a:prstGeom>
          <a:noFill/>
        </p:spPr>
        <p:txBody>
          <a:bodyPr wrap="square" rtlCol="0">
            <a:spAutoFit/>
          </a:bodyPr>
          <a:lstStyle/>
          <a:p>
            <a:r>
              <a:rPr lang="sv-SE" dirty="0">
                <a:solidFill>
                  <a:schemeClr val="bg1"/>
                </a:solidFill>
              </a:rPr>
              <a:t>2</a:t>
            </a:r>
          </a:p>
        </p:txBody>
      </p:sp>
    </p:spTree>
    <p:extLst>
      <p:ext uri="{BB962C8B-B14F-4D97-AF65-F5344CB8AC3E}">
        <p14:creationId xmlns:p14="http://schemas.microsoft.com/office/powerpoint/2010/main" val="30736799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19"/>
          <p:cNvSpPr/>
          <p:nvPr/>
        </p:nvSpPr>
        <p:spPr>
          <a:xfrm>
            <a:off x="0" y="811767"/>
            <a:ext cx="503339" cy="6046234"/>
          </a:xfrm>
          <a:prstGeom prst="rect">
            <a:avLst/>
          </a:prstGeom>
          <a:solidFill>
            <a:srgbClr val="3474B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4"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6"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7"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6" name="Bildobjekt 5"/>
          <p:cNvPicPr>
            <a:picLocks noChangeAspect="1"/>
          </p:cNvPicPr>
          <p:nvPr/>
        </p:nvPicPr>
        <p:blipFill>
          <a:blip r:embed="rId8"/>
          <a:stretch>
            <a:fillRect/>
          </a:stretch>
        </p:blipFill>
        <p:spPr>
          <a:xfrm>
            <a:off x="3873600" y="1889898"/>
            <a:ext cx="7617600" cy="4210176"/>
          </a:xfrm>
          <a:prstGeom prst="rect">
            <a:avLst/>
          </a:prstGeom>
          <a:ln>
            <a:solidFill>
              <a:schemeClr val="tx1">
                <a:lumMod val="50000"/>
                <a:lumOff val="50000"/>
              </a:schemeClr>
            </a:solidFill>
          </a:ln>
        </p:spPr>
      </p:pic>
      <p:sp>
        <p:nvSpPr>
          <p:cNvPr id="18" name="Rektangel 17"/>
          <p:cNvSpPr/>
          <p:nvPr/>
        </p:nvSpPr>
        <p:spPr>
          <a:xfrm>
            <a:off x="504000" y="813600"/>
            <a:ext cx="4539600" cy="360000"/>
          </a:xfrm>
          <a:prstGeom prst="rect">
            <a:avLst/>
          </a:prstGeom>
          <a:solidFill>
            <a:srgbClr val="3474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p:cNvSpPr txBox="1"/>
          <p:nvPr/>
        </p:nvSpPr>
        <p:spPr>
          <a:xfrm>
            <a:off x="1224000" y="813600"/>
            <a:ext cx="3821123" cy="369332"/>
          </a:xfrm>
          <a:prstGeom prst="rect">
            <a:avLst/>
          </a:prstGeom>
          <a:noFill/>
        </p:spPr>
        <p:txBody>
          <a:bodyPr wrap="square" rtlCol="0">
            <a:spAutoFit/>
          </a:bodyPr>
          <a:lstStyle/>
          <a:p>
            <a:r>
              <a:rPr lang="sv-SE" dirty="0" smtClean="0"/>
              <a:t>Manuell lagerpåfyllning till buffertlager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5" name="textruta 24"/>
          <p:cNvSpPr txBox="1"/>
          <p:nvPr/>
        </p:nvSpPr>
        <p:spPr>
          <a:xfrm>
            <a:off x="1064398" y="1888827"/>
            <a:ext cx="2808285" cy="1384995"/>
          </a:xfrm>
          <a:prstGeom prst="rect">
            <a:avLst/>
          </a:prstGeom>
          <a:noFill/>
        </p:spPr>
        <p:txBody>
          <a:bodyPr wrap="square" rtlCol="0">
            <a:spAutoFit/>
          </a:bodyPr>
          <a:lstStyle/>
          <a:p>
            <a:r>
              <a:rPr lang="sv-SE" sz="1400" dirty="0" smtClean="0"/>
              <a:t>Välj vilket tjänsteställe samt vilket buffertlager du vill göra påfyllningen till.</a:t>
            </a:r>
          </a:p>
          <a:p>
            <a:endParaRPr lang="sv-SE" sz="1400" dirty="0" smtClean="0"/>
          </a:p>
          <a:p>
            <a:r>
              <a:rPr lang="sv-SE" sz="1400" dirty="0" smtClean="0"/>
              <a:t>Klicka på </a:t>
            </a:r>
            <a:r>
              <a:rPr lang="sv-SE" sz="1400" i="1" dirty="0" smtClean="0"/>
              <a:t>Nästa.</a:t>
            </a:r>
          </a:p>
          <a:p>
            <a:endParaRPr lang="sv-SE" sz="1400" i="1" dirty="0"/>
          </a:p>
        </p:txBody>
      </p:sp>
      <p:sp>
        <p:nvSpPr>
          <p:cNvPr id="31"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2" name="Bildobjekt 11">
            <a:hlinkClick r:id="rId2"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17" name="textruta 16"/>
          <p:cNvSpPr txBox="1"/>
          <p:nvPr/>
        </p:nvSpPr>
        <p:spPr>
          <a:xfrm>
            <a:off x="9021451" y="6581001"/>
            <a:ext cx="3170549" cy="277000"/>
          </a:xfrm>
          <a:prstGeom prst="rect">
            <a:avLst/>
          </a:prstGeom>
          <a:noFill/>
        </p:spPr>
        <p:txBody>
          <a:bodyPr wrap="square" rtlCol="0">
            <a:spAutoFit/>
          </a:bodyPr>
          <a:lstStyle/>
          <a:p>
            <a:pPr algn="r"/>
            <a:r>
              <a:rPr lang="sv-SE" sz="1200" dirty="0" smtClean="0"/>
              <a:t>Manuell lagerpåfyllning till buffertlager sid. 3/10</a:t>
            </a:r>
          </a:p>
        </p:txBody>
      </p:sp>
      <p:sp>
        <p:nvSpPr>
          <p:cNvPr id="28" name="textruta 27"/>
          <p:cNvSpPr txBox="1"/>
          <p:nvPr/>
        </p:nvSpPr>
        <p:spPr>
          <a:xfrm>
            <a:off x="1064397" y="1454334"/>
            <a:ext cx="8924335" cy="369332"/>
          </a:xfrm>
          <a:prstGeom prst="rect">
            <a:avLst/>
          </a:prstGeom>
          <a:noFill/>
        </p:spPr>
        <p:txBody>
          <a:bodyPr wrap="square" rtlCol="0">
            <a:spAutoFit/>
          </a:bodyPr>
          <a:lstStyle/>
          <a:p>
            <a:r>
              <a:rPr lang="sv-SE" dirty="0" smtClean="0"/>
              <a:t>En ruta öppnas.</a:t>
            </a:r>
            <a:endParaRPr lang="sv-SE" dirty="0">
              <a:effectLst/>
            </a:endParaRPr>
          </a:p>
        </p:txBody>
      </p:sp>
    </p:spTree>
    <p:extLst>
      <p:ext uri="{BB962C8B-B14F-4D97-AF65-F5344CB8AC3E}">
        <p14:creationId xmlns:p14="http://schemas.microsoft.com/office/powerpoint/2010/main" val="13966819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p:cNvSpPr/>
          <p:nvPr/>
        </p:nvSpPr>
        <p:spPr>
          <a:xfrm>
            <a:off x="0" y="811767"/>
            <a:ext cx="503339" cy="6046234"/>
          </a:xfrm>
          <a:prstGeom prst="rect">
            <a:avLst/>
          </a:prstGeom>
          <a:solidFill>
            <a:srgbClr val="3474B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8"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9"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0"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3" name="Rektangel 22"/>
          <p:cNvSpPr/>
          <p:nvPr/>
        </p:nvSpPr>
        <p:spPr>
          <a:xfrm>
            <a:off x="504000" y="813600"/>
            <a:ext cx="4539600" cy="360000"/>
          </a:xfrm>
          <a:prstGeom prst="rect">
            <a:avLst/>
          </a:prstGeom>
          <a:solidFill>
            <a:srgbClr val="3474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p:cNvSpPr txBox="1"/>
          <p:nvPr/>
        </p:nvSpPr>
        <p:spPr>
          <a:xfrm>
            <a:off x="1224000" y="813600"/>
            <a:ext cx="3821123" cy="369332"/>
          </a:xfrm>
          <a:prstGeom prst="rect">
            <a:avLst/>
          </a:prstGeom>
          <a:noFill/>
        </p:spPr>
        <p:txBody>
          <a:bodyPr wrap="square" rtlCol="0">
            <a:spAutoFit/>
          </a:bodyPr>
          <a:lstStyle/>
          <a:p>
            <a:r>
              <a:rPr lang="sv-SE" dirty="0" smtClean="0"/>
              <a:t>Manuell lagerpåfyllning till buffertlager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5" name="textruta 24"/>
          <p:cNvSpPr txBox="1"/>
          <p:nvPr/>
        </p:nvSpPr>
        <p:spPr>
          <a:xfrm>
            <a:off x="1064398" y="1888827"/>
            <a:ext cx="2808285" cy="1384995"/>
          </a:xfrm>
          <a:prstGeom prst="rect">
            <a:avLst/>
          </a:prstGeom>
          <a:noFill/>
        </p:spPr>
        <p:txBody>
          <a:bodyPr wrap="square" rtlCol="0">
            <a:spAutoFit/>
          </a:bodyPr>
          <a:lstStyle/>
          <a:p>
            <a:r>
              <a:rPr lang="sv-SE" sz="1400" dirty="0" smtClean="0"/>
              <a:t>Kundkorgen blir grön och det står att du har en pågående lagerpåfyllnad.</a:t>
            </a:r>
          </a:p>
          <a:p>
            <a:endParaRPr lang="sv-SE" sz="1400" dirty="0" smtClean="0"/>
          </a:p>
          <a:p>
            <a:r>
              <a:rPr lang="sv-SE" sz="1400" dirty="0" smtClean="0"/>
              <a:t>Sök upp den artikel du vill beställa och tryck sedan på </a:t>
            </a:r>
            <a:r>
              <a:rPr lang="sv-SE" sz="1400" i="1" dirty="0" smtClean="0">
                <a:solidFill>
                  <a:srgbClr val="AB1739"/>
                </a:solidFill>
              </a:rPr>
              <a:t>Beställ</a:t>
            </a:r>
            <a:r>
              <a:rPr lang="sv-SE" sz="1400" i="1" dirty="0" smtClean="0"/>
              <a:t>.</a:t>
            </a:r>
            <a:endParaRPr lang="sv-SE" sz="1400" dirty="0"/>
          </a:p>
        </p:txBody>
      </p:sp>
      <p:pic>
        <p:nvPicPr>
          <p:cNvPr id="11" name="Bildobjekt 10"/>
          <p:cNvPicPr>
            <a:picLocks noChangeAspect="1"/>
          </p:cNvPicPr>
          <p:nvPr/>
        </p:nvPicPr>
        <p:blipFill>
          <a:blip r:embed="rId8"/>
          <a:stretch>
            <a:fillRect/>
          </a:stretch>
        </p:blipFill>
        <p:spPr>
          <a:xfrm>
            <a:off x="3873600" y="1890000"/>
            <a:ext cx="7617600" cy="2956383"/>
          </a:xfrm>
          <a:prstGeom prst="rect">
            <a:avLst/>
          </a:prstGeom>
          <a:ln>
            <a:solidFill>
              <a:schemeClr val="tx1">
                <a:lumMod val="50000"/>
                <a:lumOff val="50000"/>
              </a:schemeClr>
            </a:solidFill>
          </a:ln>
        </p:spPr>
      </p:pic>
      <p:sp>
        <p:nvSpPr>
          <p:cNvPr id="14"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5" name="Bildobjekt 14">
            <a:hlinkClick r:id="rId2"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20" name="textruta 19"/>
          <p:cNvSpPr txBox="1"/>
          <p:nvPr/>
        </p:nvSpPr>
        <p:spPr>
          <a:xfrm>
            <a:off x="9021451" y="6581001"/>
            <a:ext cx="3170549" cy="277000"/>
          </a:xfrm>
          <a:prstGeom prst="rect">
            <a:avLst/>
          </a:prstGeom>
          <a:noFill/>
        </p:spPr>
        <p:txBody>
          <a:bodyPr wrap="square" rtlCol="0">
            <a:spAutoFit/>
          </a:bodyPr>
          <a:lstStyle/>
          <a:p>
            <a:pPr algn="r"/>
            <a:r>
              <a:rPr lang="sv-SE" sz="1200" dirty="0" smtClean="0"/>
              <a:t>Manuell lagerpåfyllning till buffertlager sid. 4/10</a:t>
            </a:r>
          </a:p>
        </p:txBody>
      </p:sp>
      <p:sp>
        <p:nvSpPr>
          <p:cNvPr id="31" name="Rektangel 30"/>
          <p:cNvSpPr/>
          <p:nvPr/>
        </p:nvSpPr>
        <p:spPr>
          <a:xfrm>
            <a:off x="10815782" y="2609324"/>
            <a:ext cx="571968" cy="318604"/>
          </a:xfrm>
          <a:prstGeom prst="rect">
            <a:avLst/>
          </a:prstGeom>
          <a:noFill/>
          <a:ln w="19050">
            <a:solidFill>
              <a:srgbClr val="AB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textruta 31"/>
          <p:cNvSpPr txBox="1"/>
          <p:nvPr/>
        </p:nvSpPr>
        <p:spPr>
          <a:xfrm>
            <a:off x="1064397" y="1454334"/>
            <a:ext cx="8924335" cy="369332"/>
          </a:xfrm>
          <a:prstGeom prst="rect">
            <a:avLst/>
          </a:prstGeom>
          <a:noFill/>
        </p:spPr>
        <p:txBody>
          <a:bodyPr wrap="square" rtlCol="0">
            <a:spAutoFit/>
          </a:bodyPr>
          <a:lstStyle/>
          <a:p>
            <a:r>
              <a:rPr lang="sv-SE" dirty="0" smtClean="0"/>
              <a:t>Nu har du en påbörjad lagerpåfyllning.</a:t>
            </a:r>
            <a:endParaRPr lang="sv-SE" dirty="0">
              <a:effectLst/>
            </a:endParaRPr>
          </a:p>
        </p:txBody>
      </p:sp>
    </p:spTree>
    <p:extLst>
      <p:ext uri="{BB962C8B-B14F-4D97-AF65-F5344CB8AC3E}">
        <p14:creationId xmlns:p14="http://schemas.microsoft.com/office/powerpoint/2010/main" val="21031819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p:cNvSpPr/>
          <p:nvPr/>
        </p:nvSpPr>
        <p:spPr>
          <a:xfrm>
            <a:off x="0" y="811767"/>
            <a:ext cx="503339" cy="6046234"/>
          </a:xfrm>
          <a:prstGeom prst="rect">
            <a:avLst/>
          </a:prstGeom>
          <a:solidFill>
            <a:srgbClr val="3474B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8"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9"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0"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 name="Bildobjekt 1"/>
          <p:cNvPicPr>
            <a:picLocks noChangeAspect="1"/>
          </p:cNvPicPr>
          <p:nvPr/>
        </p:nvPicPr>
        <p:blipFill>
          <a:blip r:embed="rId8"/>
          <a:stretch>
            <a:fillRect/>
          </a:stretch>
        </p:blipFill>
        <p:spPr>
          <a:xfrm>
            <a:off x="3873600" y="1890000"/>
            <a:ext cx="7617600" cy="4213085"/>
          </a:xfrm>
          <a:prstGeom prst="rect">
            <a:avLst/>
          </a:prstGeom>
          <a:ln>
            <a:solidFill>
              <a:schemeClr val="tx1">
                <a:lumMod val="50000"/>
                <a:lumOff val="50000"/>
              </a:schemeClr>
            </a:solidFill>
          </a:ln>
        </p:spPr>
      </p:pic>
      <p:sp>
        <p:nvSpPr>
          <p:cNvPr id="23" name="Rektangel 22"/>
          <p:cNvSpPr/>
          <p:nvPr/>
        </p:nvSpPr>
        <p:spPr>
          <a:xfrm>
            <a:off x="504000" y="813600"/>
            <a:ext cx="4539600" cy="360000"/>
          </a:xfrm>
          <a:prstGeom prst="rect">
            <a:avLst/>
          </a:prstGeom>
          <a:solidFill>
            <a:srgbClr val="3474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p:cNvSpPr txBox="1"/>
          <p:nvPr/>
        </p:nvSpPr>
        <p:spPr>
          <a:xfrm>
            <a:off x="1224000" y="813600"/>
            <a:ext cx="3821123" cy="369332"/>
          </a:xfrm>
          <a:prstGeom prst="rect">
            <a:avLst/>
          </a:prstGeom>
          <a:noFill/>
        </p:spPr>
        <p:txBody>
          <a:bodyPr wrap="square" rtlCol="0">
            <a:spAutoFit/>
          </a:bodyPr>
          <a:lstStyle/>
          <a:p>
            <a:r>
              <a:rPr lang="sv-SE" dirty="0" smtClean="0"/>
              <a:t>Manuell lagerpåfyllning till buffertlager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5" name="textruta 24"/>
          <p:cNvSpPr txBox="1"/>
          <p:nvPr/>
        </p:nvSpPr>
        <p:spPr>
          <a:xfrm>
            <a:off x="1064398" y="1888827"/>
            <a:ext cx="2808285" cy="1169551"/>
          </a:xfrm>
          <a:prstGeom prst="rect">
            <a:avLst/>
          </a:prstGeom>
          <a:noFill/>
        </p:spPr>
        <p:txBody>
          <a:bodyPr wrap="square" rtlCol="0">
            <a:spAutoFit/>
          </a:bodyPr>
          <a:lstStyle/>
          <a:p>
            <a:r>
              <a:rPr lang="sv-SE" sz="1400" dirty="0" smtClean="0"/>
              <a:t>Nu väljer du hur många av artikeln du önskar beställa.</a:t>
            </a:r>
          </a:p>
          <a:p>
            <a:endParaRPr lang="sv-SE" sz="1400" dirty="0"/>
          </a:p>
          <a:p>
            <a:r>
              <a:rPr lang="sv-SE" sz="1400" dirty="0" smtClean="0"/>
              <a:t>Klicka på </a:t>
            </a:r>
            <a:r>
              <a:rPr lang="sv-SE" sz="1400" i="1" dirty="0" smtClean="0"/>
              <a:t>Fortsätt</a:t>
            </a:r>
            <a:r>
              <a:rPr lang="sv-SE" sz="1400" dirty="0" smtClean="0"/>
              <a:t> för att lägga till artikeln i kundkorgen.</a:t>
            </a:r>
            <a:endParaRPr lang="sv-SE" sz="1400" dirty="0"/>
          </a:p>
        </p:txBody>
      </p:sp>
      <p:sp>
        <p:nvSpPr>
          <p:cNvPr id="14"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5" name="Bildobjekt 14">
            <a:hlinkClick r:id="rId2"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20" name="textruta 19"/>
          <p:cNvSpPr txBox="1"/>
          <p:nvPr/>
        </p:nvSpPr>
        <p:spPr>
          <a:xfrm>
            <a:off x="9021451" y="6581001"/>
            <a:ext cx="3170549" cy="277000"/>
          </a:xfrm>
          <a:prstGeom prst="rect">
            <a:avLst/>
          </a:prstGeom>
          <a:noFill/>
        </p:spPr>
        <p:txBody>
          <a:bodyPr wrap="square" rtlCol="0">
            <a:spAutoFit/>
          </a:bodyPr>
          <a:lstStyle/>
          <a:p>
            <a:pPr algn="r"/>
            <a:r>
              <a:rPr lang="sv-SE" sz="1200" dirty="0" smtClean="0"/>
              <a:t>Manuell lagerpåfyllning till buffertlager sid. 5/10</a:t>
            </a:r>
          </a:p>
        </p:txBody>
      </p:sp>
      <p:sp>
        <p:nvSpPr>
          <p:cNvPr id="31" name="textruta 30"/>
          <p:cNvSpPr txBox="1"/>
          <p:nvPr/>
        </p:nvSpPr>
        <p:spPr>
          <a:xfrm>
            <a:off x="1064397" y="1454334"/>
            <a:ext cx="8924335" cy="369332"/>
          </a:xfrm>
          <a:prstGeom prst="rect">
            <a:avLst/>
          </a:prstGeom>
          <a:noFill/>
        </p:spPr>
        <p:txBody>
          <a:bodyPr wrap="square" rtlCol="0">
            <a:spAutoFit/>
          </a:bodyPr>
          <a:lstStyle/>
          <a:p>
            <a:r>
              <a:rPr lang="sv-SE" dirty="0" smtClean="0"/>
              <a:t>En ny ruta öppnas.</a:t>
            </a:r>
            <a:endParaRPr lang="sv-SE" dirty="0">
              <a:effectLst/>
            </a:endParaRPr>
          </a:p>
        </p:txBody>
      </p:sp>
    </p:spTree>
    <p:extLst>
      <p:ext uri="{BB962C8B-B14F-4D97-AF65-F5344CB8AC3E}">
        <p14:creationId xmlns:p14="http://schemas.microsoft.com/office/powerpoint/2010/main" val="20535266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p:cNvSpPr/>
          <p:nvPr/>
        </p:nvSpPr>
        <p:spPr>
          <a:xfrm>
            <a:off x="0" y="811767"/>
            <a:ext cx="503339" cy="6046234"/>
          </a:xfrm>
          <a:prstGeom prst="rect">
            <a:avLst/>
          </a:prstGeom>
          <a:solidFill>
            <a:srgbClr val="3474B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8"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9"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0"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 name="Bildobjekt 2"/>
          <p:cNvPicPr>
            <a:picLocks noChangeAspect="1"/>
          </p:cNvPicPr>
          <p:nvPr/>
        </p:nvPicPr>
        <p:blipFill>
          <a:blip r:embed="rId8"/>
          <a:stretch>
            <a:fillRect/>
          </a:stretch>
        </p:blipFill>
        <p:spPr>
          <a:xfrm>
            <a:off x="3873600" y="1890000"/>
            <a:ext cx="7617600" cy="4196930"/>
          </a:xfrm>
          <a:prstGeom prst="rect">
            <a:avLst/>
          </a:prstGeom>
          <a:ln>
            <a:solidFill>
              <a:schemeClr val="tx1">
                <a:lumMod val="50000"/>
                <a:lumOff val="50000"/>
              </a:schemeClr>
            </a:solidFill>
          </a:ln>
        </p:spPr>
      </p:pic>
      <p:sp>
        <p:nvSpPr>
          <p:cNvPr id="23" name="Rektangel 22"/>
          <p:cNvSpPr/>
          <p:nvPr/>
        </p:nvSpPr>
        <p:spPr>
          <a:xfrm>
            <a:off x="504000" y="813600"/>
            <a:ext cx="4539600" cy="360000"/>
          </a:xfrm>
          <a:prstGeom prst="rect">
            <a:avLst/>
          </a:prstGeom>
          <a:solidFill>
            <a:srgbClr val="3474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p:cNvSpPr txBox="1"/>
          <p:nvPr/>
        </p:nvSpPr>
        <p:spPr>
          <a:xfrm>
            <a:off x="1224000" y="813600"/>
            <a:ext cx="3821123" cy="369332"/>
          </a:xfrm>
          <a:prstGeom prst="rect">
            <a:avLst/>
          </a:prstGeom>
          <a:noFill/>
        </p:spPr>
        <p:txBody>
          <a:bodyPr wrap="square" rtlCol="0">
            <a:spAutoFit/>
          </a:bodyPr>
          <a:lstStyle/>
          <a:p>
            <a:r>
              <a:rPr lang="sv-SE" dirty="0" smtClean="0"/>
              <a:t>Manuell lagerpåfyllning till buffertlager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5" name="textruta 24"/>
          <p:cNvSpPr txBox="1"/>
          <p:nvPr/>
        </p:nvSpPr>
        <p:spPr>
          <a:xfrm>
            <a:off x="1064398" y="1888827"/>
            <a:ext cx="2808285" cy="1815882"/>
          </a:xfrm>
          <a:prstGeom prst="rect">
            <a:avLst/>
          </a:prstGeom>
          <a:noFill/>
        </p:spPr>
        <p:txBody>
          <a:bodyPr wrap="square" rtlCol="0">
            <a:spAutoFit/>
          </a:bodyPr>
          <a:lstStyle/>
          <a:p>
            <a:r>
              <a:rPr lang="sv-SE" sz="1400" dirty="0" smtClean="0"/>
              <a:t>Om artikeln du vill beställa ingår i en ersättningsgrupp kan det hända att du blir meddelad om att artikeln kommer att ersättas av en annan, likvärdig artikel.</a:t>
            </a:r>
          </a:p>
          <a:p>
            <a:endParaRPr lang="sv-SE" sz="1400" dirty="0"/>
          </a:p>
          <a:p>
            <a:r>
              <a:rPr lang="sv-SE" sz="1400" dirty="0" smtClean="0"/>
              <a:t>Klicka </a:t>
            </a:r>
            <a:r>
              <a:rPr lang="sv-SE" sz="1400" dirty="0"/>
              <a:t>i så </a:t>
            </a:r>
            <a:r>
              <a:rPr lang="sv-SE" sz="1400" dirty="0" smtClean="0"/>
              <a:t>fall </a:t>
            </a:r>
            <a:r>
              <a:rPr lang="sv-SE" sz="1400" dirty="0"/>
              <a:t>på </a:t>
            </a:r>
            <a:r>
              <a:rPr lang="sv-SE" sz="1400" i="1" dirty="0"/>
              <a:t>Fortsätt</a:t>
            </a:r>
            <a:r>
              <a:rPr lang="sv-SE" sz="1400" dirty="0"/>
              <a:t> </a:t>
            </a:r>
            <a:r>
              <a:rPr lang="sv-SE" sz="1400" dirty="0" smtClean="0"/>
              <a:t>igen för </a:t>
            </a:r>
            <a:r>
              <a:rPr lang="sv-SE" sz="1400" dirty="0"/>
              <a:t>att lägga till artikeln i kundkorgen</a:t>
            </a:r>
            <a:r>
              <a:rPr lang="sv-SE" sz="1400" dirty="0" smtClean="0"/>
              <a:t>.</a:t>
            </a:r>
            <a:endParaRPr lang="sv-SE" sz="1400" dirty="0"/>
          </a:p>
        </p:txBody>
      </p:sp>
      <p:sp>
        <p:nvSpPr>
          <p:cNvPr id="14"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5" name="Bildobjekt 14">
            <a:hlinkClick r:id="rId2"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20" name="textruta 19"/>
          <p:cNvSpPr txBox="1"/>
          <p:nvPr/>
        </p:nvSpPr>
        <p:spPr>
          <a:xfrm>
            <a:off x="9021451" y="6581001"/>
            <a:ext cx="3170549" cy="277000"/>
          </a:xfrm>
          <a:prstGeom prst="rect">
            <a:avLst/>
          </a:prstGeom>
          <a:noFill/>
        </p:spPr>
        <p:txBody>
          <a:bodyPr wrap="square" rtlCol="0">
            <a:spAutoFit/>
          </a:bodyPr>
          <a:lstStyle/>
          <a:p>
            <a:pPr algn="r"/>
            <a:r>
              <a:rPr lang="sv-SE" sz="1200" dirty="0" smtClean="0"/>
              <a:t>Manuell lagerpåfyllning till buffertlager sid. 6/10</a:t>
            </a:r>
          </a:p>
        </p:txBody>
      </p:sp>
      <p:sp>
        <p:nvSpPr>
          <p:cNvPr id="32" name="textruta 31"/>
          <p:cNvSpPr txBox="1"/>
          <p:nvPr/>
        </p:nvSpPr>
        <p:spPr>
          <a:xfrm>
            <a:off x="1064397" y="1454334"/>
            <a:ext cx="8924335" cy="369332"/>
          </a:xfrm>
          <a:prstGeom prst="rect">
            <a:avLst/>
          </a:prstGeom>
          <a:noFill/>
        </p:spPr>
        <p:txBody>
          <a:bodyPr wrap="square" rtlCol="0">
            <a:spAutoFit/>
          </a:bodyPr>
          <a:lstStyle/>
          <a:p>
            <a:r>
              <a:rPr lang="sv-SE" dirty="0" smtClean="0"/>
              <a:t>Artikeln kan komma att ersättas.</a:t>
            </a:r>
            <a:endParaRPr lang="sv-SE" dirty="0">
              <a:effectLst/>
            </a:endParaRPr>
          </a:p>
        </p:txBody>
      </p:sp>
    </p:spTree>
    <p:extLst>
      <p:ext uri="{BB962C8B-B14F-4D97-AF65-F5344CB8AC3E}">
        <p14:creationId xmlns:p14="http://schemas.microsoft.com/office/powerpoint/2010/main" val="21674763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p:cNvSpPr/>
          <p:nvPr/>
        </p:nvSpPr>
        <p:spPr>
          <a:xfrm>
            <a:off x="0" y="811767"/>
            <a:ext cx="503339" cy="6046234"/>
          </a:xfrm>
          <a:prstGeom prst="rect">
            <a:avLst/>
          </a:prstGeom>
          <a:solidFill>
            <a:srgbClr val="3474B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8"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9"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0"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 name="Bildobjekt 1"/>
          <p:cNvPicPr>
            <a:picLocks noChangeAspect="1"/>
          </p:cNvPicPr>
          <p:nvPr/>
        </p:nvPicPr>
        <p:blipFill>
          <a:blip r:embed="rId8"/>
          <a:stretch>
            <a:fillRect/>
          </a:stretch>
        </p:blipFill>
        <p:spPr>
          <a:xfrm>
            <a:off x="3873600" y="1890000"/>
            <a:ext cx="7617600" cy="4484702"/>
          </a:xfrm>
          <a:prstGeom prst="rect">
            <a:avLst/>
          </a:prstGeom>
          <a:ln>
            <a:solidFill>
              <a:schemeClr val="tx1">
                <a:lumMod val="50000"/>
                <a:lumOff val="50000"/>
              </a:schemeClr>
            </a:solidFill>
          </a:ln>
        </p:spPr>
      </p:pic>
      <p:sp>
        <p:nvSpPr>
          <p:cNvPr id="23" name="Rektangel 22"/>
          <p:cNvSpPr/>
          <p:nvPr/>
        </p:nvSpPr>
        <p:spPr>
          <a:xfrm>
            <a:off x="504000" y="813600"/>
            <a:ext cx="4539600" cy="360000"/>
          </a:xfrm>
          <a:prstGeom prst="rect">
            <a:avLst/>
          </a:prstGeom>
          <a:solidFill>
            <a:srgbClr val="3474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p:cNvSpPr txBox="1"/>
          <p:nvPr/>
        </p:nvSpPr>
        <p:spPr>
          <a:xfrm>
            <a:off x="1224000" y="813600"/>
            <a:ext cx="3821123" cy="369332"/>
          </a:xfrm>
          <a:prstGeom prst="rect">
            <a:avLst/>
          </a:prstGeom>
          <a:noFill/>
        </p:spPr>
        <p:txBody>
          <a:bodyPr wrap="square" rtlCol="0">
            <a:spAutoFit/>
          </a:bodyPr>
          <a:lstStyle/>
          <a:p>
            <a:r>
              <a:rPr lang="sv-SE" dirty="0" smtClean="0"/>
              <a:t>Manuell lagerpåfyllning till buffertlager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5" name="textruta 24"/>
          <p:cNvSpPr txBox="1"/>
          <p:nvPr/>
        </p:nvSpPr>
        <p:spPr>
          <a:xfrm>
            <a:off x="1064398" y="1888827"/>
            <a:ext cx="2808285" cy="1815882"/>
          </a:xfrm>
          <a:prstGeom prst="rect">
            <a:avLst/>
          </a:prstGeom>
          <a:noFill/>
        </p:spPr>
        <p:txBody>
          <a:bodyPr wrap="square" rtlCol="0">
            <a:spAutoFit/>
          </a:bodyPr>
          <a:lstStyle/>
          <a:p>
            <a:r>
              <a:rPr lang="sv-SE" sz="1400" dirty="0" smtClean="0"/>
              <a:t>Du kan lägga till fler artiklar i kundkorgen samtidigt, men du kan endast fylla på ett lager åt gången.</a:t>
            </a:r>
          </a:p>
          <a:p>
            <a:endParaRPr lang="sv-SE" sz="1400" dirty="0"/>
          </a:p>
          <a:p>
            <a:r>
              <a:rPr lang="sv-SE" sz="1400" dirty="0" smtClean="0"/>
              <a:t>När du har fyllt på kundkorgen med det du önskar beställa klickar du på kundkorgen och sedan på </a:t>
            </a:r>
            <a:r>
              <a:rPr lang="sv-SE" sz="1400" i="1" dirty="0" smtClean="0"/>
              <a:t>Slutför beställning.</a:t>
            </a:r>
            <a:endParaRPr lang="sv-SE" sz="1400" i="1" dirty="0"/>
          </a:p>
        </p:txBody>
      </p:sp>
      <p:sp>
        <p:nvSpPr>
          <p:cNvPr id="14"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5" name="Bildobjekt 14">
            <a:hlinkClick r:id="rId2"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20" name="textruta 19"/>
          <p:cNvSpPr txBox="1"/>
          <p:nvPr/>
        </p:nvSpPr>
        <p:spPr>
          <a:xfrm>
            <a:off x="9021451" y="6581001"/>
            <a:ext cx="3170549" cy="277000"/>
          </a:xfrm>
          <a:prstGeom prst="rect">
            <a:avLst/>
          </a:prstGeom>
          <a:noFill/>
        </p:spPr>
        <p:txBody>
          <a:bodyPr wrap="square" rtlCol="0">
            <a:spAutoFit/>
          </a:bodyPr>
          <a:lstStyle/>
          <a:p>
            <a:pPr algn="r"/>
            <a:r>
              <a:rPr lang="sv-SE" sz="1200" dirty="0" smtClean="0"/>
              <a:t>Manuell lagerpåfyllning till buffertlager sid. 7/10</a:t>
            </a:r>
          </a:p>
        </p:txBody>
      </p:sp>
      <p:sp>
        <p:nvSpPr>
          <p:cNvPr id="31" name="textruta 30"/>
          <p:cNvSpPr txBox="1"/>
          <p:nvPr/>
        </p:nvSpPr>
        <p:spPr>
          <a:xfrm>
            <a:off x="1064397" y="1454334"/>
            <a:ext cx="8924335" cy="369332"/>
          </a:xfrm>
          <a:prstGeom prst="rect">
            <a:avLst/>
          </a:prstGeom>
          <a:noFill/>
        </p:spPr>
        <p:txBody>
          <a:bodyPr wrap="square" rtlCol="0">
            <a:spAutoFit/>
          </a:bodyPr>
          <a:lstStyle/>
          <a:p>
            <a:r>
              <a:rPr lang="sv-SE" dirty="0" smtClean="0"/>
              <a:t>Klicka på kundkorgen för att se vilka artiklar du har lagt till.</a:t>
            </a:r>
            <a:endParaRPr lang="sv-SE" dirty="0">
              <a:effectLst/>
            </a:endParaRPr>
          </a:p>
        </p:txBody>
      </p:sp>
    </p:spTree>
    <p:extLst>
      <p:ext uri="{BB962C8B-B14F-4D97-AF65-F5344CB8AC3E}">
        <p14:creationId xmlns:p14="http://schemas.microsoft.com/office/powerpoint/2010/main" val="25776979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ktangel 26"/>
          <p:cNvSpPr/>
          <p:nvPr/>
        </p:nvSpPr>
        <p:spPr>
          <a:xfrm>
            <a:off x="0" y="811767"/>
            <a:ext cx="503339" cy="6046234"/>
          </a:xfrm>
          <a:prstGeom prst="rect">
            <a:avLst/>
          </a:prstGeom>
          <a:solidFill>
            <a:srgbClr val="3474B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9"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0"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1"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4" name="Rektangel 23"/>
          <p:cNvSpPr/>
          <p:nvPr/>
        </p:nvSpPr>
        <p:spPr>
          <a:xfrm>
            <a:off x="504000" y="813600"/>
            <a:ext cx="4539600" cy="360000"/>
          </a:xfrm>
          <a:prstGeom prst="rect">
            <a:avLst/>
          </a:prstGeom>
          <a:solidFill>
            <a:srgbClr val="3474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1224000" y="813600"/>
            <a:ext cx="3821123" cy="369332"/>
          </a:xfrm>
          <a:prstGeom prst="rect">
            <a:avLst/>
          </a:prstGeom>
          <a:noFill/>
        </p:spPr>
        <p:txBody>
          <a:bodyPr wrap="square" rtlCol="0">
            <a:spAutoFit/>
          </a:bodyPr>
          <a:lstStyle/>
          <a:p>
            <a:r>
              <a:rPr lang="sv-SE" dirty="0" smtClean="0"/>
              <a:t>Manuell lagerpåfyllning till buffertlager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5" name="textruta 24"/>
          <p:cNvSpPr txBox="1"/>
          <p:nvPr/>
        </p:nvSpPr>
        <p:spPr>
          <a:xfrm>
            <a:off x="1064398" y="1888827"/>
            <a:ext cx="2808285" cy="1384995"/>
          </a:xfrm>
          <a:prstGeom prst="rect">
            <a:avLst/>
          </a:prstGeom>
          <a:noFill/>
        </p:spPr>
        <p:txBody>
          <a:bodyPr wrap="square" rtlCol="0">
            <a:spAutoFit/>
          </a:bodyPr>
          <a:lstStyle/>
          <a:p>
            <a:r>
              <a:rPr lang="sv-SE" sz="1400" dirty="0" smtClean="0"/>
              <a:t>Du kan i detta läge välja att ta bort artiklar från kundkorgen</a:t>
            </a:r>
            <a:br>
              <a:rPr lang="sv-SE" sz="1400" dirty="0" smtClean="0"/>
            </a:br>
            <a:r>
              <a:rPr lang="sv-SE" sz="1400" dirty="0" smtClean="0"/>
              <a:t>Du har också möjlighet att avbryta hela beställningen.</a:t>
            </a:r>
          </a:p>
          <a:p>
            <a:endParaRPr lang="sv-SE" sz="1400" i="1" dirty="0"/>
          </a:p>
          <a:p>
            <a:r>
              <a:rPr lang="sv-SE" sz="1400" dirty="0" smtClean="0"/>
              <a:t>Klicka på </a:t>
            </a:r>
            <a:r>
              <a:rPr lang="sv-SE" sz="1400" i="1" dirty="0" smtClean="0"/>
              <a:t>Nästa</a:t>
            </a:r>
            <a:r>
              <a:rPr lang="sv-SE" sz="1400" dirty="0" smtClean="0"/>
              <a:t> för att gå vidare.</a:t>
            </a:r>
            <a:endParaRPr lang="sv-SE" sz="1400" dirty="0"/>
          </a:p>
        </p:txBody>
      </p:sp>
      <p:sp>
        <p:nvSpPr>
          <p:cNvPr id="14"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5" name="Bildobjekt 14">
            <a:hlinkClick r:id="rId2"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pic>
        <p:nvPicPr>
          <p:cNvPr id="4" name="Bildobjekt 3"/>
          <p:cNvPicPr>
            <a:picLocks noChangeAspect="1"/>
          </p:cNvPicPr>
          <p:nvPr/>
        </p:nvPicPr>
        <p:blipFill>
          <a:blip r:embed="rId9"/>
          <a:stretch>
            <a:fillRect/>
          </a:stretch>
        </p:blipFill>
        <p:spPr>
          <a:xfrm>
            <a:off x="3873600" y="1890000"/>
            <a:ext cx="7617600" cy="3461134"/>
          </a:xfrm>
          <a:prstGeom prst="rect">
            <a:avLst/>
          </a:prstGeom>
          <a:ln>
            <a:solidFill>
              <a:schemeClr val="tx1">
                <a:lumMod val="50000"/>
                <a:lumOff val="50000"/>
              </a:schemeClr>
            </a:solidFill>
          </a:ln>
        </p:spPr>
      </p:pic>
      <p:sp>
        <p:nvSpPr>
          <p:cNvPr id="20" name="Rektangel 19"/>
          <p:cNvSpPr/>
          <p:nvPr/>
        </p:nvSpPr>
        <p:spPr>
          <a:xfrm>
            <a:off x="4014697" y="3200400"/>
            <a:ext cx="895631" cy="295770"/>
          </a:xfrm>
          <a:prstGeom prst="rect">
            <a:avLst/>
          </a:prstGeom>
          <a:noFill/>
          <a:ln w="19050">
            <a:solidFill>
              <a:srgbClr val="AB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textruta 22"/>
          <p:cNvSpPr txBox="1"/>
          <p:nvPr/>
        </p:nvSpPr>
        <p:spPr>
          <a:xfrm>
            <a:off x="9021451" y="6581001"/>
            <a:ext cx="3170549" cy="277000"/>
          </a:xfrm>
          <a:prstGeom prst="rect">
            <a:avLst/>
          </a:prstGeom>
          <a:noFill/>
        </p:spPr>
        <p:txBody>
          <a:bodyPr wrap="square" rtlCol="0">
            <a:spAutoFit/>
          </a:bodyPr>
          <a:lstStyle/>
          <a:p>
            <a:pPr algn="r"/>
            <a:r>
              <a:rPr lang="sv-SE" sz="1200" dirty="0" smtClean="0"/>
              <a:t>Manuell lagerpåfyllning till buffertlager sid. 8/10</a:t>
            </a:r>
          </a:p>
        </p:txBody>
      </p:sp>
      <p:sp>
        <p:nvSpPr>
          <p:cNvPr id="32" name="textruta 31"/>
          <p:cNvSpPr txBox="1"/>
          <p:nvPr/>
        </p:nvSpPr>
        <p:spPr>
          <a:xfrm>
            <a:off x="1083252" y="4288587"/>
            <a:ext cx="2366402" cy="1569660"/>
          </a:xfrm>
          <a:prstGeom prst="rect">
            <a:avLst/>
          </a:prstGeom>
          <a:noFill/>
        </p:spPr>
        <p:txBody>
          <a:bodyPr wrap="square" rtlCol="0">
            <a:spAutoFit/>
          </a:bodyPr>
          <a:lstStyle/>
          <a:p>
            <a:r>
              <a:rPr lang="sv-SE" sz="1200" dirty="0" smtClean="0"/>
              <a:t>Beställer </a:t>
            </a:r>
            <a:r>
              <a:rPr lang="sv-SE" sz="1200" dirty="0"/>
              <a:t>du fler än en artikel och önskar att allting ska levereras samtidigt kan du klicka på reglaget för </a:t>
            </a:r>
            <a:r>
              <a:rPr lang="sv-SE" sz="1200" i="1" dirty="0"/>
              <a:t>Samleverans. </a:t>
            </a:r>
            <a:endParaRPr lang="sv-SE" sz="1200" dirty="0"/>
          </a:p>
          <a:p>
            <a:r>
              <a:rPr lang="sv-SE" sz="1200" dirty="0"/>
              <a:t>Då skickas beställningen till ditt lager först när alla artiklar finns tillgängliga på Hjälpmedelscentralens lager.</a:t>
            </a:r>
            <a:endParaRPr lang="sv-SE" sz="1200" dirty="0">
              <a:effectLst/>
            </a:endParaRPr>
          </a:p>
        </p:txBody>
      </p:sp>
      <p:sp>
        <p:nvSpPr>
          <p:cNvPr id="34" name="Rektangel 33"/>
          <p:cNvSpPr/>
          <p:nvPr/>
        </p:nvSpPr>
        <p:spPr>
          <a:xfrm>
            <a:off x="1055688" y="4265154"/>
            <a:ext cx="2319107" cy="1593094"/>
          </a:xfrm>
          <a:prstGeom prst="rect">
            <a:avLst/>
          </a:prstGeom>
          <a:noFill/>
          <a:ln w="19050">
            <a:solidFill>
              <a:srgbClr val="AB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Ellips 34"/>
          <p:cNvSpPr/>
          <p:nvPr/>
        </p:nvSpPr>
        <p:spPr>
          <a:xfrm>
            <a:off x="924002" y="4147182"/>
            <a:ext cx="268746" cy="268746"/>
          </a:xfrm>
          <a:prstGeom prst="ellipse">
            <a:avLst/>
          </a:prstGeom>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36" name="textruta 35"/>
          <p:cNvSpPr txBox="1"/>
          <p:nvPr/>
        </p:nvSpPr>
        <p:spPr>
          <a:xfrm>
            <a:off x="924002" y="4127666"/>
            <a:ext cx="268746" cy="307777"/>
          </a:xfrm>
          <a:prstGeom prst="rect">
            <a:avLst/>
          </a:prstGeom>
          <a:noFill/>
        </p:spPr>
        <p:txBody>
          <a:bodyPr wrap="square" rtlCol="0">
            <a:spAutoFit/>
          </a:bodyPr>
          <a:lstStyle/>
          <a:p>
            <a:pPr algn="ctr"/>
            <a:r>
              <a:rPr lang="sv-SE" sz="1400" dirty="0" smtClean="0">
                <a:solidFill>
                  <a:srgbClr val="C00000"/>
                </a:solidFill>
              </a:rPr>
              <a:t>!</a:t>
            </a:r>
          </a:p>
        </p:txBody>
      </p:sp>
      <p:sp>
        <p:nvSpPr>
          <p:cNvPr id="38" name="Ellips 37"/>
          <p:cNvSpPr/>
          <p:nvPr/>
        </p:nvSpPr>
        <p:spPr>
          <a:xfrm>
            <a:off x="3879407" y="3043484"/>
            <a:ext cx="268746" cy="268746"/>
          </a:xfrm>
          <a:prstGeom prst="ellipse">
            <a:avLst/>
          </a:prstGeom>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39" name="textruta 38"/>
          <p:cNvSpPr txBox="1"/>
          <p:nvPr/>
        </p:nvSpPr>
        <p:spPr>
          <a:xfrm>
            <a:off x="3879407" y="3023968"/>
            <a:ext cx="268746" cy="307777"/>
          </a:xfrm>
          <a:prstGeom prst="rect">
            <a:avLst/>
          </a:prstGeom>
          <a:noFill/>
        </p:spPr>
        <p:txBody>
          <a:bodyPr wrap="square" rtlCol="0">
            <a:spAutoFit/>
          </a:bodyPr>
          <a:lstStyle/>
          <a:p>
            <a:pPr algn="ctr"/>
            <a:r>
              <a:rPr lang="sv-SE" sz="1400" dirty="0" smtClean="0">
                <a:solidFill>
                  <a:srgbClr val="C00000"/>
                </a:solidFill>
              </a:rPr>
              <a:t>!</a:t>
            </a:r>
          </a:p>
        </p:txBody>
      </p:sp>
      <p:sp>
        <p:nvSpPr>
          <p:cNvPr id="40" name="textruta 39"/>
          <p:cNvSpPr txBox="1"/>
          <p:nvPr/>
        </p:nvSpPr>
        <p:spPr>
          <a:xfrm>
            <a:off x="1064397" y="1454334"/>
            <a:ext cx="8924335" cy="369332"/>
          </a:xfrm>
          <a:prstGeom prst="rect">
            <a:avLst/>
          </a:prstGeom>
          <a:noFill/>
        </p:spPr>
        <p:txBody>
          <a:bodyPr wrap="square" rtlCol="0">
            <a:spAutoFit/>
          </a:bodyPr>
          <a:lstStyle/>
          <a:p>
            <a:r>
              <a:rPr lang="sv-SE" dirty="0" smtClean="0"/>
              <a:t>Här får du en översikt över de artiklar som du har lagt till i kundkorgen.</a:t>
            </a:r>
            <a:endParaRPr lang="sv-SE" dirty="0">
              <a:effectLst/>
            </a:endParaRPr>
          </a:p>
        </p:txBody>
      </p:sp>
    </p:spTree>
    <p:extLst>
      <p:ext uri="{BB962C8B-B14F-4D97-AF65-F5344CB8AC3E}">
        <p14:creationId xmlns:p14="http://schemas.microsoft.com/office/powerpoint/2010/main" val="20478006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p:cNvSpPr/>
          <p:nvPr/>
        </p:nvSpPr>
        <p:spPr>
          <a:xfrm>
            <a:off x="0" y="811767"/>
            <a:ext cx="503339" cy="6046234"/>
          </a:xfrm>
          <a:prstGeom prst="rect">
            <a:avLst/>
          </a:prstGeom>
          <a:solidFill>
            <a:srgbClr val="3474B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8"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9"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0"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 name="Bildobjekt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73600" y="1890000"/>
            <a:ext cx="7617033" cy="4019467"/>
          </a:xfrm>
          <a:prstGeom prst="rect">
            <a:avLst/>
          </a:prstGeom>
          <a:ln>
            <a:solidFill>
              <a:schemeClr val="tx1">
                <a:lumMod val="50000"/>
                <a:lumOff val="50000"/>
              </a:schemeClr>
            </a:solidFill>
          </a:ln>
        </p:spPr>
      </p:pic>
      <p:sp>
        <p:nvSpPr>
          <p:cNvPr id="20" name="Rektangel 19"/>
          <p:cNvSpPr/>
          <p:nvPr/>
        </p:nvSpPr>
        <p:spPr>
          <a:xfrm>
            <a:off x="504000" y="813600"/>
            <a:ext cx="4539600" cy="360000"/>
          </a:xfrm>
          <a:prstGeom prst="rect">
            <a:avLst/>
          </a:prstGeom>
          <a:solidFill>
            <a:srgbClr val="3474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p:cNvSpPr txBox="1"/>
          <p:nvPr/>
        </p:nvSpPr>
        <p:spPr>
          <a:xfrm>
            <a:off x="1224000" y="813600"/>
            <a:ext cx="3821123" cy="369332"/>
          </a:xfrm>
          <a:prstGeom prst="rect">
            <a:avLst/>
          </a:prstGeom>
          <a:noFill/>
        </p:spPr>
        <p:txBody>
          <a:bodyPr wrap="square" rtlCol="0">
            <a:spAutoFit/>
          </a:bodyPr>
          <a:lstStyle/>
          <a:p>
            <a:r>
              <a:rPr lang="sv-SE" dirty="0" smtClean="0"/>
              <a:t>Manuell lagerpåfyllning till buffertlager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5" name="textruta 24"/>
          <p:cNvSpPr txBox="1"/>
          <p:nvPr/>
        </p:nvSpPr>
        <p:spPr>
          <a:xfrm>
            <a:off x="1064398" y="1888827"/>
            <a:ext cx="2808285" cy="2677656"/>
          </a:xfrm>
          <a:prstGeom prst="rect">
            <a:avLst/>
          </a:prstGeom>
          <a:noFill/>
        </p:spPr>
        <p:txBody>
          <a:bodyPr wrap="square" rtlCol="0">
            <a:spAutoFit/>
          </a:bodyPr>
          <a:lstStyle/>
          <a:p>
            <a:r>
              <a:rPr lang="sv-SE" sz="1400" dirty="0" smtClean="0"/>
              <a:t>Adressen till ditt buffertlager är redan förifyllt.</a:t>
            </a:r>
          </a:p>
          <a:p>
            <a:endParaRPr lang="sv-SE" sz="1400" dirty="0"/>
          </a:p>
          <a:p>
            <a:r>
              <a:rPr lang="sv-SE" sz="1400" dirty="0" smtClean="0"/>
              <a:t>Om </a:t>
            </a:r>
            <a:r>
              <a:rPr lang="sv-SE" sz="1400" dirty="0"/>
              <a:t>det är något du vill förmedla till Hjälpmedelscentralens </a:t>
            </a:r>
            <a:r>
              <a:rPr lang="sv-SE" sz="1400" dirty="0" smtClean="0"/>
              <a:t>lagerpersonal angående beställningen kan du i detta steg skriva en kommentar i rutan </a:t>
            </a:r>
            <a:r>
              <a:rPr lang="sv-SE" sz="1400" i="1" dirty="0" smtClean="0"/>
              <a:t>Övrig information.</a:t>
            </a:r>
            <a:endParaRPr lang="sv-SE" sz="1400" dirty="0" smtClean="0"/>
          </a:p>
          <a:p>
            <a:endParaRPr lang="sv-SE" sz="1400" dirty="0"/>
          </a:p>
          <a:p>
            <a:r>
              <a:rPr lang="sv-SE" sz="1400" dirty="0" smtClean="0"/>
              <a:t>Klicka på </a:t>
            </a:r>
            <a:r>
              <a:rPr lang="sv-SE" sz="1400" i="1" dirty="0" smtClean="0"/>
              <a:t>Skicka beställning </a:t>
            </a:r>
            <a:r>
              <a:rPr lang="sv-SE" sz="1400" dirty="0" smtClean="0"/>
              <a:t>för att slutföra lagerpåfyllningen.</a:t>
            </a:r>
            <a:endParaRPr lang="sv-SE" sz="1400" dirty="0"/>
          </a:p>
        </p:txBody>
      </p:sp>
      <p:sp>
        <p:nvSpPr>
          <p:cNvPr id="14"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5" name="Bildobjekt 14">
            <a:hlinkClick r:id="rId2"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23" name="textruta 22"/>
          <p:cNvSpPr txBox="1"/>
          <p:nvPr/>
        </p:nvSpPr>
        <p:spPr>
          <a:xfrm>
            <a:off x="9021451" y="6581001"/>
            <a:ext cx="3170549" cy="277000"/>
          </a:xfrm>
          <a:prstGeom prst="rect">
            <a:avLst/>
          </a:prstGeom>
          <a:noFill/>
        </p:spPr>
        <p:txBody>
          <a:bodyPr wrap="square" rtlCol="0">
            <a:spAutoFit/>
          </a:bodyPr>
          <a:lstStyle/>
          <a:p>
            <a:pPr algn="r"/>
            <a:r>
              <a:rPr lang="sv-SE" sz="1200" dirty="0" smtClean="0"/>
              <a:t>Manuell lagerpåfyllning till buffertlager sid. 9/10</a:t>
            </a:r>
          </a:p>
        </p:txBody>
      </p:sp>
      <p:sp>
        <p:nvSpPr>
          <p:cNvPr id="31" name="textruta 30"/>
          <p:cNvSpPr txBox="1"/>
          <p:nvPr/>
        </p:nvSpPr>
        <p:spPr>
          <a:xfrm>
            <a:off x="1064397" y="1454334"/>
            <a:ext cx="8924335" cy="369332"/>
          </a:xfrm>
          <a:prstGeom prst="rect">
            <a:avLst/>
          </a:prstGeom>
          <a:noFill/>
        </p:spPr>
        <p:txBody>
          <a:bodyPr wrap="square" rtlCol="0">
            <a:spAutoFit/>
          </a:bodyPr>
          <a:lstStyle/>
          <a:p>
            <a:r>
              <a:rPr lang="sv-SE" dirty="0" smtClean="0"/>
              <a:t>I detta steg med leveransuppgifter behöver du inte ändra något.</a:t>
            </a:r>
            <a:endParaRPr lang="sv-SE" dirty="0">
              <a:effectLst/>
            </a:endParaRPr>
          </a:p>
        </p:txBody>
      </p:sp>
    </p:spTree>
    <p:extLst>
      <p:ext uri="{BB962C8B-B14F-4D97-AF65-F5344CB8AC3E}">
        <p14:creationId xmlns:p14="http://schemas.microsoft.com/office/powerpoint/2010/main" val="20910106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p:cNvSpPr/>
          <p:nvPr/>
        </p:nvSpPr>
        <p:spPr>
          <a:xfrm>
            <a:off x="0" y="811767"/>
            <a:ext cx="503339" cy="6046234"/>
          </a:xfrm>
          <a:prstGeom prst="rect">
            <a:avLst/>
          </a:prstGeom>
          <a:solidFill>
            <a:srgbClr val="3474B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8"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9"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0"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6" name="Bildobjekt 5"/>
          <p:cNvPicPr>
            <a:picLocks noChangeAspect="1"/>
          </p:cNvPicPr>
          <p:nvPr/>
        </p:nvPicPr>
        <p:blipFill>
          <a:blip r:embed="rId8"/>
          <a:stretch>
            <a:fillRect/>
          </a:stretch>
        </p:blipFill>
        <p:spPr>
          <a:xfrm>
            <a:off x="3873600" y="1890000"/>
            <a:ext cx="7617600" cy="3967745"/>
          </a:xfrm>
          <a:prstGeom prst="rect">
            <a:avLst/>
          </a:prstGeom>
          <a:ln>
            <a:solidFill>
              <a:schemeClr val="tx1">
                <a:lumMod val="50000"/>
                <a:lumOff val="50000"/>
              </a:schemeClr>
            </a:solidFill>
          </a:ln>
        </p:spPr>
      </p:pic>
      <p:sp>
        <p:nvSpPr>
          <p:cNvPr id="23" name="Rektangel 22"/>
          <p:cNvSpPr/>
          <p:nvPr/>
        </p:nvSpPr>
        <p:spPr>
          <a:xfrm>
            <a:off x="504000" y="813600"/>
            <a:ext cx="4539600" cy="360000"/>
          </a:xfrm>
          <a:prstGeom prst="rect">
            <a:avLst/>
          </a:prstGeom>
          <a:solidFill>
            <a:srgbClr val="3474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p:cNvSpPr txBox="1"/>
          <p:nvPr/>
        </p:nvSpPr>
        <p:spPr>
          <a:xfrm>
            <a:off x="1224000" y="813600"/>
            <a:ext cx="3821123" cy="369332"/>
          </a:xfrm>
          <a:prstGeom prst="rect">
            <a:avLst/>
          </a:prstGeom>
          <a:noFill/>
        </p:spPr>
        <p:txBody>
          <a:bodyPr wrap="square" rtlCol="0">
            <a:spAutoFit/>
          </a:bodyPr>
          <a:lstStyle/>
          <a:p>
            <a:r>
              <a:rPr lang="sv-SE" dirty="0" smtClean="0"/>
              <a:t>Manuell lagerpåfyllning till buffertlager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5" name="textruta 24"/>
          <p:cNvSpPr txBox="1"/>
          <p:nvPr/>
        </p:nvSpPr>
        <p:spPr>
          <a:xfrm>
            <a:off x="1064398" y="1888827"/>
            <a:ext cx="2808285" cy="1384995"/>
          </a:xfrm>
          <a:prstGeom prst="rect">
            <a:avLst/>
          </a:prstGeom>
          <a:noFill/>
        </p:spPr>
        <p:txBody>
          <a:bodyPr wrap="square" rtlCol="0">
            <a:spAutoFit/>
          </a:bodyPr>
          <a:lstStyle/>
          <a:p>
            <a:r>
              <a:rPr lang="sv-SE" sz="1400" dirty="0" smtClean="0"/>
              <a:t>Du ser också ett datum för planerad leverans.</a:t>
            </a:r>
          </a:p>
          <a:p>
            <a:endParaRPr lang="sv-SE" sz="1400" dirty="0"/>
          </a:p>
          <a:p>
            <a:r>
              <a:rPr lang="sv-SE" sz="1400" dirty="0" smtClean="0"/>
              <a:t>Härifrån kan du klicka på </a:t>
            </a:r>
            <a:r>
              <a:rPr lang="sv-SE" sz="1400" i="1" dirty="0" smtClean="0"/>
              <a:t>Stäng</a:t>
            </a:r>
            <a:r>
              <a:rPr lang="sv-SE" sz="1400" dirty="0" smtClean="0"/>
              <a:t> för att gå tillbaka till </a:t>
            </a:r>
            <a:r>
              <a:rPr lang="sv-SE" sz="1400" dirty="0"/>
              <a:t>Visma </a:t>
            </a:r>
            <a:r>
              <a:rPr lang="sv-SE" sz="1400" dirty="0" smtClean="0"/>
              <a:t>webSesams startsida.</a:t>
            </a:r>
            <a:endParaRPr lang="sv-SE" sz="1400" dirty="0"/>
          </a:p>
        </p:txBody>
      </p:sp>
      <p:sp>
        <p:nvSpPr>
          <p:cNvPr id="14"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5" name="Bildobjekt 14">
            <a:hlinkClick r:id="rId2"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20" name="textruta 19"/>
          <p:cNvSpPr txBox="1"/>
          <p:nvPr/>
        </p:nvSpPr>
        <p:spPr>
          <a:xfrm>
            <a:off x="8946037" y="6581001"/>
            <a:ext cx="3245963" cy="276999"/>
          </a:xfrm>
          <a:prstGeom prst="rect">
            <a:avLst/>
          </a:prstGeom>
          <a:noFill/>
        </p:spPr>
        <p:txBody>
          <a:bodyPr wrap="square" rtlCol="0">
            <a:spAutoFit/>
          </a:bodyPr>
          <a:lstStyle/>
          <a:p>
            <a:pPr algn="r"/>
            <a:r>
              <a:rPr lang="sv-SE" sz="1200" dirty="0" smtClean="0"/>
              <a:t>Manuell lagerpåfyllning till buffertlager sid. 10/10</a:t>
            </a:r>
          </a:p>
        </p:txBody>
      </p:sp>
      <p:sp>
        <p:nvSpPr>
          <p:cNvPr id="31" name="textruta 30"/>
          <p:cNvSpPr txBox="1"/>
          <p:nvPr/>
        </p:nvSpPr>
        <p:spPr>
          <a:xfrm>
            <a:off x="1064397" y="1454334"/>
            <a:ext cx="8924335" cy="369332"/>
          </a:xfrm>
          <a:prstGeom prst="rect">
            <a:avLst/>
          </a:prstGeom>
          <a:noFill/>
        </p:spPr>
        <p:txBody>
          <a:bodyPr wrap="square" rtlCol="0">
            <a:spAutoFit/>
          </a:bodyPr>
          <a:lstStyle/>
          <a:p>
            <a:r>
              <a:rPr lang="sv-SE" dirty="0" smtClean="0"/>
              <a:t>Då får du en bekräftelse på att beställningen är genomförd.</a:t>
            </a:r>
            <a:endParaRPr lang="sv-SE" dirty="0">
              <a:effectLst/>
            </a:endParaRPr>
          </a:p>
        </p:txBody>
      </p:sp>
    </p:spTree>
    <p:extLst>
      <p:ext uri="{BB962C8B-B14F-4D97-AF65-F5344CB8AC3E}">
        <p14:creationId xmlns:p14="http://schemas.microsoft.com/office/powerpoint/2010/main" val="20335110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0" y="810063"/>
            <a:ext cx="503339" cy="6047937"/>
          </a:xfrm>
          <a:prstGeom prst="rect">
            <a:avLst/>
          </a:prstGeom>
          <a:solidFill>
            <a:srgbClr val="D24B4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p:cNvSpPr/>
          <p:nvPr/>
        </p:nvSpPr>
        <p:spPr>
          <a:xfrm>
            <a:off x="504000" y="813600"/>
            <a:ext cx="3081600" cy="360000"/>
          </a:xfrm>
          <a:prstGeom prst="rect">
            <a:avLst/>
          </a:prstGeom>
          <a:solidFill>
            <a:srgbClr val="D24B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hlinkClick r:id="rId3" action="ppaction://hlinksldjump"/>
          </p:cNvPr>
          <p:cNvSpPr txBox="1"/>
          <p:nvPr/>
        </p:nvSpPr>
        <p:spPr>
          <a:xfrm>
            <a:off x="1224000" y="813600"/>
            <a:ext cx="2359967" cy="369332"/>
          </a:xfrm>
          <a:prstGeom prst="rect">
            <a:avLst/>
          </a:prstGeom>
          <a:noFill/>
        </p:spPr>
        <p:txBody>
          <a:bodyPr wrap="square" rtlCol="0">
            <a:spAutoFit/>
          </a:bodyPr>
          <a:lstStyle/>
          <a:p>
            <a:r>
              <a:rPr lang="sv-SE" dirty="0"/>
              <a:t>Vad är ett buffertlager?</a:t>
            </a:r>
          </a:p>
        </p:txBody>
      </p:sp>
      <p:sp>
        <p:nvSpPr>
          <p:cNvPr id="11" name="Rektangel 1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14"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0" name="Bildobjekt 9">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pic>
        <p:nvPicPr>
          <p:cNvPr id="15" name="Picture 4" descr="http://jkpportfolio01:8085/organisationens_ikoner/api/v1/asset/265688/preview">
            <a:hlinkClick r:id="" action="ppaction://hlinkshowjump?jump=previousslide"/>
          </p:cNvPr>
          <p:cNvPicPr>
            <a:picLocks noChangeAspect="1" noChangeArrowheads="1"/>
          </p:cNvPicPr>
          <p:nvPr/>
        </p:nvPicPr>
        <p:blipFill rotWithShape="1">
          <a:blip r:embed="rId6"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16" name="Hem 8">
            <a:hlinkClick r:id="rId4"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17" name="Picture 4" descr="http://jkpportfolio01:8085/organisationens_ikoner/api/v1/asset/265688/preview">
            <a:hlinkClick r:id="" action="ppaction://hlinkshowjump?jump=nextslide"/>
          </p:cNvPr>
          <p:cNvPicPr>
            <a:picLocks noChangeAspect="1" noChangeArrowheads="1"/>
          </p:cNvPicPr>
          <p:nvPr/>
        </p:nvPicPr>
        <p:blipFill rotWithShape="1">
          <a:blip r:embed="rId8"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9">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18" name="Picture 4" descr="http://jkpportfolio01:8085/organisationens_ikoner/api/v1/asset/265688/preview">
            <a:hlinkClick r:id="rId4" action="ppaction://hlinksldjump"/>
          </p:cNvPr>
          <p:cNvPicPr>
            <a:picLocks noChangeAspect="1" noChangeArrowheads="1"/>
          </p:cNvPicPr>
          <p:nvPr/>
        </p:nvPicPr>
        <p:blipFill rotWithShape="1">
          <a:blip r:embed="rId10"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19" name="textruta 18"/>
          <p:cNvSpPr txBox="1"/>
          <p:nvPr/>
        </p:nvSpPr>
        <p:spPr>
          <a:xfrm>
            <a:off x="1064397" y="1454334"/>
            <a:ext cx="8924335" cy="369332"/>
          </a:xfrm>
          <a:prstGeom prst="rect">
            <a:avLst/>
          </a:prstGeom>
          <a:noFill/>
        </p:spPr>
        <p:txBody>
          <a:bodyPr wrap="square" rtlCol="0">
            <a:spAutoFit/>
          </a:bodyPr>
          <a:lstStyle/>
          <a:p>
            <a:r>
              <a:rPr lang="sv-SE" u="sng" dirty="0" smtClean="0"/>
              <a:t>Vad är ett buffertlager?</a:t>
            </a:r>
            <a:endParaRPr lang="sv-SE" u="sng" dirty="0">
              <a:effectLst/>
            </a:endParaRPr>
          </a:p>
        </p:txBody>
      </p:sp>
      <p:sp>
        <p:nvSpPr>
          <p:cNvPr id="22" name="textruta 21"/>
          <p:cNvSpPr txBox="1"/>
          <p:nvPr/>
        </p:nvSpPr>
        <p:spPr>
          <a:xfrm>
            <a:off x="1064398" y="1893534"/>
            <a:ext cx="9052492" cy="1538883"/>
          </a:xfrm>
          <a:prstGeom prst="rect">
            <a:avLst/>
          </a:prstGeom>
          <a:noFill/>
        </p:spPr>
        <p:txBody>
          <a:bodyPr wrap="square" rtlCol="0">
            <a:spAutoFit/>
          </a:bodyPr>
          <a:lstStyle/>
          <a:p>
            <a:r>
              <a:rPr lang="sv-SE" sz="1600" dirty="0"/>
              <a:t>Ett buffertlager, även kallat ”eget förråd”, är ett litet lager av era vanligaste hjälpmedel som du och din verksamhet själva lagerför för att säkerställa att ni har dem nära till hands när era patienter behöver dem.</a:t>
            </a:r>
            <a:br>
              <a:rPr lang="sv-SE" sz="1600" dirty="0"/>
            </a:br>
            <a:endParaRPr lang="sv-SE" sz="1400" dirty="0"/>
          </a:p>
          <a:p>
            <a:r>
              <a:rPr lang="sv-SE" sz="1600" dirty="0"/>
              <a:t>Buffertlagren är utformade för att minska ledtiderna och förenkla er verksamhet. Genom att ha ett litet lager av hjälpmedel på plats hos er kan ni snabbt lämna ut dem till era patienter utan att behöva vänta på nya leveranser.</a:t>
            </a:r>
            <a:endParaRPr lang="sv-SE" sz="1400" dirty="0">
              <a:effectLst/>
            </a:endParaRPr>
          </a:p>
        </p:txBody>
      </p:sp>
      <p:sp>
        <p:nvSpPr>
          <p:cNvPr id="23" name="textruta 22"/>
          <p:cNvSpPr txBox="1"/>
          <p:nvPr/>
        </p:nvSpPr>
        <p:spPr>
          <a:xfrm>
            <a:off x="1064397" y="3769858"/>
            <a:ext cx="8924335" cy="369332"/>
          </a:xfrm>
          <a:prstGeom prst="rect">
            <a:avLst/>
          </a:prstGeom>
          <a:noFill/>
        </p:spPr>
        <p:txBody>
          <a:bodyPr wrap="square" rtlCol="0">
            <a:spAutoFit/>
          </a:bodyPr>
          <a:lstStyle/>
          <a:p>
            <a:r>
              <a:rPr lang="sv-SE" u="sng" dirty="0"/>
              <a:t>Vilka hjälpmedel kan finnas i buffertlager?</a:t>
            </a:r>
          </a:p>
        </p:txBody>
      </p:sp>
      <p:sp>
        <p:nvSpPr>
          <p:cNvPr id="24" name="textruta 23"/>
          <p:cNvSpPr txBox="1"/>
          <p:nvPr/>
        </p:nvSpPr>
        <p:spPr>
          <a:xfrm>
            <a:off x="1064398" y="4209058"/>
            <a:ext cx="8856842" cy="2062103"/>
          </a:xfrm>
          <a:prstGeom prst="rect">
            <a:avLst/>
          </a:prstGeom>
          <a:noFill/>
        </p:spPr>
        <p:txBody>
          <a:bodyPr wrap="square" rtlCol="0">
            <a:spAutoFit/>
          </a:bodyPr>
          <a:lstStyle/>
          <a:p>
            <a:r>
              <a:rPr lang="sv-SE" sz="1600" dirty="0"/>
              <a:t>Det </a:t>
            </a:r>
            <a:r>
              <a:rPr lang="sv-SE" sz="1600" dirty="0" smtClean="0"/>
              <a:t>finns listor </a:t>
            </a:r>
            <a:r>
              <a:rPr lang="sv-SE" sz="1600" dirty="0"/>
              <a:t>över vilka hjälpmedel som får ingå i buffertlager inom kommunerna och på sjukhusen</a:t>
            </a:r>
            <a:r>
              <a:rPr lang="sv-SE" sz="1600" dirty="0" smtClean="0"/>
              <a:t>.</a:t>
            </a:r>
          </a:p>
          <a:p>
            <a:endParaRPr lang="sv-SE" sz="1600" dirty="0"/>
          </a:p>
          <a:p>
            <a:r>
              <a:rPr lang="sv-SE" sz="1600" dirty="0"/>
              <a:t>Vilka hjälpmedel som placeras i respektive lager avgörs främst utifrån hur ofta de behövs och hur snabbt patienterna behöver tillgång till dem</a:t>
            </a:r>
            <a:r>
              <a:rPr lang="sv-SE" sz="1600" dirty="0" smtClean="0"/>
              <a:t>.</a:t>
            </a:r>
          </a:p>
          <a:p>
            <a:endParaRPr lang="sv-SE" sz="1600" dirty="0"/>
          </a:p>
          <a:p>
            <a:r>
              <a:rPr lang="sv-SE" sz="1600" dirty="0"/>
              <a:t>Rörligheten och värdet på buffertlagren följs upp löpande</a:t>
            </a:r>
            <a:r>
              <a:rPr lang="sv-SE" sz="1600" dirty="0" smtClean="0"/>
              <a:t>.</a:t>
            </a:r>
          </a:p>
          <a:p>
            <a:endParaRPr lang="sv-SE" sz="1600" dirty="0"/>
          </a:p>
          <a:p>
            <a:r>
              <a:rPr lang="sv-SE" sz="1600" dirty="0" smtClean="0"/>
              <a:t>Listorna hittar </a:t>
            </a:r>
            <a:r>
              <a:rPr lang="sv-SE" sz="1600" dirty="0"/>
              <a:t>du här: </a:t>
            </a:r>
            <a:r>
              <a:rPr lang="sv-SE" sz="1600" dirty="0" smtClean="0">
                <a:hlinkClick r:id="rId11"/>
              </a:rPr>
              <a:t>Folkhälsa och Sjukvård | Hjälpmedelscentralen - Buffertlager</a:t>
            </a:r>
            <a:endParaRPr lang="sv-SE" sz="1600" dirty="0"/>
          </a:p>
        </p:txBody>
      </p:sp>
      <p:sp>
        <p:nvSpPr>
          <p:cNvPr id="3" name="textruta 2"/>
          <p:cNvSpPr txBox="1"/>
          <p:nvPr/>
        </p:nvSpPr>
        <p:spPr>
          <a:xfrm>
            <a:off x="9988732" y="6553997"/>
            <a:ext cx="2203268" cy="276999"/>
          </a:xfrm>
          <a:prstGeom prst="rect">
            <a:avLst/>
          </a:prstGeom>
          <a:noFill/>
        </p:spPr>
        <p:txBody>
          <a:bodyPr wrap="square" rtlCol="0">
            <a:spAutoFit/>
          </a:bodyPr>
          <a:lstStyle/>
          <a:p>
            <a:pPr algn="r"/>
            <a:r>
              <a:rPr lang="sv-SE" sz="1200" dirty="0" smtClean="0"/>
              <a:t>Vad är ett buffertlager? sid. 1/3</a:t>
            </a:r>
          </a:p>
        </p:txBody>
      </p:sp>
    </p:spTree>
    <p:extLst>
      <p:ext uri="{BB962C8B-B14F-4D97-AF65-F5344CB8AC3E}">
        <p14:creationId xmlns:p14="http://schemas.microsoft.com/office/powerpoint/2010/main" val="4093535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ktangel 40"/>
          <p:cNvSpPr/>
          <p:nvPr/>
        </p:nvSpPr>
        <p:spPr>
          <a:xfrm>
            <a:off x="504000" y="2484000"/>
            <a:ext cx="2127600" cy="360000"/>
          </a:xfrm>
          <a:prstGeom prst="rect">
            <a:avLst/>
          </a:prstGeom>
          <a:solidFill>
            <a:srgbClr val="FFAB45">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textruta 48"/>
          <p:cNvSpPr txBox="1"/>
          <p:nvPr/>
        </p:nvSpPr>
        <p:spPr>
          <a:xfrm>
            <a:off x="1224000" y="2484000"/>
            <a:ext cx="1407860" cy="360000"/>
          </a:xfrm>
          <a:prstGeom prst="rect">
            <a:avLst/>
          </a:prstGeom>
          <a:noFill/>
        </p:spPr>
        <p:txBody>
          <a:bodyPr wrap="square" rtlCol="0">
            <a:spAutoFit/>
          </a:bodyPr>
          <a:lstStyle/>
          <a:p>
            <a:r>
              <a:rPr lang="sv-SE" dirty="0" smtClean="0">
                <a:solidFill>
                  <a:schemeClr val="bg2">
                    <a:lumMod val="25000"/>
                  </a:schemeClr>
                </a:solidFill>
              </a:rPr>
              <a:t>Se lagersaldo</a:t>
            </a:r>
            <a:endParaRPr lang="sv-SE" dirty="0">
              <a:solidFill>
                <a:schemeClr val="bg2">
                  <a:lumMod val="25000"/>
                </a:schemeClr>
              </a:solidFill>
            </a:endParaRPr>
          </a:p>
        </p:txBody>
      </p:sp>
      <p:sp>
        <p:nvSpPr>
          <p:cNvPr id="4" name="Rektangel 3"/>
          <p:cNvSpPr/>
          <p:nvPr/>
        </p:nvSpPr>
        <p:spPr>
          <a:xfrm>
            <a:off x="504000" y="2052000"/>
            <a:ext cx="3081600" cy="360000"/>
          </a:xfrm>
          <a:prstGeom prst="rect">
            <a:avLst/>
          </a:prstGeom>
          <a:solidFill>
            <a:srgbClr val="D24B4B">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hlinkClick r:id="rId2" action="ppaction://hlinksldjump"/>
          </p:cNvPr>
          <p:cNvSpPr txBox="1"/>
          <p:nvPr/>
        </p:nvSpPr>
        <p:spPr>
          <a:xfrm>
            <a:off x="1224000" y="2052000"/>
            <a:ext cx="2359967" cy="360000"/>
          </a:xfrm>
          <a:prstGeom prst="rect">
            <a:avLst/>
          </a:prstGeom>
          <a:noFill/>
        </p:spPr>
        <p:txBody>
          <a:bodyPr wrap="square" rtlCol="0">
            <a:spAutoFit/>
          </a:bodyPr>
          <a:lstStyle/>
          <a:p>
            <a:r>
              <a:rPr lang="sv-SE" dirty="0">
                <a:solidFill>
                  <a:schemeClr val="bg2">
                    <a:lumMod val="25000"/>
                  </a:schemeClr>
                </a:solidFill>
              </a:rPr>
              <a:t>Vad är ett buffertlager?</a:t>
            </a:r>
          </a:p>
        </p:txBody>
      </p:sp>
      <p:sp>
        <p:nvSpPr>
          <p:cNvPr id="44" name="Rektangel 43"/>
          <p:cNvSpPr/>
          <p:nvPr/>
        </p:nvSpPr>
        <p:spPr>
          <a:xfrm>
            <a:off x="504000" y="2916000"/>
            <a:ext cx="2268000" cy="360000"/>
          </a:xfrm>
          <a:prstGeom prst="rect">
            <a:avLst/>
          </a:prstGeom>
          <a:solidFill>
            <a:srgbClr val="D9CB19">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p:cNvSpPr/>
          <p:nvPr/>
        </p:nvSpPr>
        <p:spPr>
          <a:xfrm>
            <a:off x="504000" y="3348000"/>
            <a:ext cx="2674800" cy="360551"/>
          </a:xfrm>
          <a:prstGeom prst="rect">
            <a:avLst/>
          </a:prstGeom>
          <a:solidFill>
            <a:srgbClr val="74BF81">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p:cNvSpPr/>
          <p:nvPr/>
        </p:nvSpPr>
        <p:spPr>
          <a:xfrm>
            <a:off x="504000" y="3780000"/>
            <a:ext cx="4539600" cy="360000"/>
          </a:xfrm>
          <a:prstGeom prst="rect">
            <a:avLst/>
          </a:prstGeom>
          <a:solidFill>
            <a:srgbClr val="3474B7">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504000" y="4644000"/>
            <a:ext cx="4219200" cy="360000"/>
          </a:xfrm>
          <a:prstGeom prst="rect">
            <a:avLst/>
          </a:prstGeom>
          <a:solidFill>
            <a:srgbClr val="DC527D">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7" name="Rektangel 6"/>
          <p:cNvSpPr/>
          <p:nvPr/>
        </p:nvSpPr>
        <p:spPr>
          <a:xfrm>
            <a:off x="0" y="811767"/>
            <a:ext cx="503339" cy="6046234"/>
          </a:xfrm>
          <a:prstGeom prst="rect">
            <a:avLst/>
          </a:prstGeom>
          <a:solidFill>
            <a:srgbClr val="8A3C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3" name="Bildobjekt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7"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rId3" action="ppaction://hlinksldjump"/>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43" name="Picture 4" descr="http://jkpportfolio01:8085/organisationens_ikoner/api/v1/asset/265688/preview">
            <a:hlinkClick r:id="rId9" action="ppaction://hlinksldjump"/>
          </p:cNvPr>
          <p:cNvPicPr>
            <a:picLocks noChangeAspect="1" noChangeArrowheads="1"/>
          </p:cNvPicPr>
          <p:nvPr/>
        </p:nvPicPr>
        <p:blipFill rotWithShape="1">
          <a:blip r:embed="rId10"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11709696" y="6337399"/>
            <a:ext cx="365123" cy="365125"/>
          </a:xfrm>
          <a:prstGeom prst="rect">
            <a:avLst/>
          </a:prstGeom>
          <a:noFill/>
          <a:effectLst>
            <a:innerShdw blurRad="1257300">
              <a:schemeClr val="tx1"/>
            </a:innerShdw>
          </a:effectLst>
          <a:extLst>
            <a:ext uri="{909E8E84-426E-40DD-AFC4-6F175D3DCCD1}">
              <a14:hiddenFill xmlns:a14="http://schemas.microsoft.com/office/drawing/2010/main">
                <a:solidFill>
                  <a:srgbClr val="FFFFFF"/>
                </a:solidFill>
              </a14:hiddenFill>
            </a:ext>
          </a:extLst>
        </p:spPr>
      </p:pic>
      <p:sp>
        <p:nvSpPr>
          <p:cNvPr id="2" name="textruta 1">
            <a:hlinkClick r:id="rId9" action="ppaction://hlinksldjump"/>
          </p:cNvPr>
          <p:cNvSpPr txBox="1"/>
          <p:nvPr/>
        </p:nvSpPr>
        <p:spPr>
          <a:xfrm>
            <a:off x="11746998" y="6324570"/>
            <a:ext cx="242888" cy="400110"/>
          </a:xfrm>
          <a:prstGeom prst="rect">
            <a:avLst/>
          </a:prstGeom>
          <a:noFill/>
        </p:spPr>
        <p:txBody>
          <a:bodyPr wrap="square" rtlCol="0">
            <a:spAutoFit/>
          </a:bodyPr>
          <a:lstStyle/>
          <a:p>
            <a:r>
              <a:rPr lang="sv-SE" sz="2000" dirty="0" smtClean="0">
                <a:latin typeface="+mj-lt"/>
              </a:rPr>
              <a:t>?</a:t>
            </a:r>
            <a:endParaRPr lang="sv-SE" sz="2000" dirty="0">
              <a:latin typeface="+mj-lt"/>
            </a:endParaRPr>
          </a:p>
        </p:txBody>
      </p:sp>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11"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50" name="textruta 49"/>
          <p:cNvSpPr txBox="1"/>
          <p:nvPr/>
        </p:nvSpPr>
        <p:spPr>
          <a:xfrm>
            <a:off x="1224000" y="2916000"/>
            <a:ext cx="1549262" cy="360000"/>
          </a:xfrm>
          <a:prstGeom prst="rect">
            <a:avLst/>
          </a:prstGeom>
          <a:noFill/>
        </p:spPr>
        <p:txBody>
          <a:bodyPr wrap="square" rtlCol="0">
            <a:spAutoFit/>
          </a:bodyPr>
          <a:lstStyle/>
          <a:p>
            <a:r>
              <a:rPr lang="sv-SE" dirty="0" smtClean="0">
                <a:solidFill>
                  <a:schemeClr val="bg2">
                    <a:lumMod val="25000"/>
                  </a:schemeClr>
                </a:solidFill>
              </a:rPr>
              <a:t>Säkerhetslager</a:t>
            </a:r>
            <a:endParaRPr lang="sv-SE" dirty="0">
              <a:solidFill>
                <a:schemeClr val="bg2">
                  <a:lumMod val="25000"/>
                </a:schemeClr>
              </a:solidFill>
            </a:endParaRPr>
          </a:p>
        </p:txBody>
      </p:sp>
      <p:sp>
        <p:nvSpPr>
          <p:cNvPr id="51" name="textruta 50"/>
          <p:cNvSpPr txBox="1"/>
          <p:nvPr/>
        </p:nvSpPr>
        <p:spPr>
          <a:xfrm>
            <a:off x="1224000" y="3346562"/>
            <a:ext cx="1954614" cy="360000"/>
          </a:xfrm>
          <a:prstGeom prst="rect">
            <a:avLst/>
          </a:prstGeom>
          <a:noFill/>
        </p:spPr>
        <p:txBody>
          <a:bodyPr wrap="square" rtlCol="0">
            <a:spAutoFit/>
          </a:bodyPr>
          <a:lstStyle/>
          <a:p>
            <a:r>
              <a:rPr lang="sv-SE" dirty="0" smtClean="0">
                <a:solidFill>
                  <a:schemeClr val="bg2">
                    <a:lumMod val="25000"/>
                  </a:schemeClr>
                </a:solidFill>
              </a:rPr>
              <a:t>Ersättningsgrupper</a:t>
            </a:r>
            <a:endParaRPr lang="sv-SE" dirty="0">
              <a:solidFill>
                <a:schemeClr val="bg2">
                  <a:lumMod val="25000"/>
                </a:schemeClr>
              </a:solidFill>
            </a:endParaRPr>
          </a:p>
        </p:txBody>
      </p:sp>
      <p:sp>
        <p:nvSpPr>
          <p:cNvPr id="52" name="textruta 51"/>
          <p:cNvSpPr txBox="1"/>
          <p:nvPr/>
        </p:nvSpPr>
        <p:spPr>
          <a:xfrm>
            <a:off x="1224000" y="3780000"/>
            <a:ext cx="3821123" cy="360000"/>
          </a:xfrm>
          <a:prstGeom prst="rect">
            <a:avLst/>
          </a:prstGeom>
          <a:noFill/>
        </p:spPr>
        <p:txBody>
          <a:bodyPr wrap="square" rtlCol="0">
            <a:spAutoFit/>
          </a:bodyPr>
          <a:lstStyle/>
          <a:p>
            <a:r>
              <a:rPr lang="sv-SE" dirty="0" smtClean="0">
                <a:solidFill>
                  <a:schemeClr val="bg2">
                    <a:lumMod val="25000"/>
                  </a:schemeClr>
                </a:solidFill>
              </a:rPr>
              <a:t>Manuell lagerpåfyllning till buffertlager</a:t>
            </a:r>
            <a:endParaRPr lang="sv-SE" dirty="0">
              <a:solidFill>
                <a:schemeClr val="bg2">
                  <a:lumMod val="25000"/>
                </a:schemeClr>
              </a:solidFill>
            </a:endParaRPr>
          </a:p>
        </p:txBody>
      </p:sp>
      <p:sp>
        <p:nvSpPr>
          <p:cNvPr id="54" name="textruta 53"/>
          <p:cNvSpPr txBox="1"/>
          <p:nvPr/>
        </p:nvSpPr>
        <p:spPr>
          <a:xfrm>
            <a:off x="1224000" y="4644000"/>
            <a:ext cx="3500610" cy="369332"/>
          </a:xfrm>
          <a:prstGeom prst="rect">
            <a:avLst/>
          </a:prstGeom>
          <a:noFill/>
        </p:spPr>
        <p:txBody>
          <a:bodyPr wrap="square" rtlCol="0">
            <a:spAutoFit/>
          </a:bodyPr>
          <a:lstStyle/>
          <a:p>
            <a:r>
              <a:rPr lang="sv-SE" dirty="0" smtClean="0">
                <a:solidFill>
                  <a:schemeClr val="bg2">
                    <a:lumMod val="25000"/>
                  </a:schemeClr>
                </a:solidFill>
              </a:rPr>
              <a:t>Retur av hjälpmedel till buffertlager</a:t>
            </a:r>
            <a:endParaRPr lang="sv-SE" dirty="0">
              <a:solidFill>
                <a:schemeClr val="bg2">
                  <a:lumMod val="25000"/>
                </a:schemeClr>
              </a:solidFill>
            </a:endParaRPr>
          </a:p>
        </p:txBody>
      </p:sp>
      <p:sp>
        <p:nvSpPr>
          <p:cNvPr id="47" name="Rektangel 46"/>
          <p:cNvSpPr/>
          <p:nvPr/>
        </p:nvSpPr>
        <p:spPr>
          <a:xfrm>
            <a:off x="504000" y="4212000"/>
            <a:ext cx="5418000" cy="360000"/>
          </a:xfrm>
          <a:prstGeom prst="rect">
            <a:avLst/>
          </a:prstGeom>
          <a:solidFill>
            <a:srgbClr val="8A3C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textruta 52"/>
          <p:cNvSpPr txBox="1"/>
          <p:nvPr/>
        </p:nvSpPr>
        <p:spPr>
          <a:xfrm>
            <a:off x="1224000" y="4212000"/>
            <a:ext cx="4697814" cy="360000"/>
          </a:xfrm>
          <a:prstGeom prst="rect">
            <a:avLst/>
          </a:prstGeom>
          <a:noFill/>
        </p:spPr>
        <p:txBody>
          <a:bodyPr wrap="square" rtlCol="0">
            <a:spAutoFit/>
          </a:bodyPr>
          <a:lstStyle/>
          <a:p>
            <a:r>
              <a:rPr lang="sv-SE" dirty="0" smtClean="0"/>
              <a:t>Förskriva hjälpmedel från buffertlager till patient</a:t>
            </a:r>
            <a:endParaRPr lang="sv-SE" dirty="0"/>
          </a:p>
        </p:txBody>
      </p:sp>
      <p:sp>
        <p:nvSpPr>
          <p:cNvPr id="27" name="textruta 26"/>
          <p:cNvSpPr txBox="1"/>
          <p:nvPr/>
        </p:nvSpPr>
        <p:spPr>
          <a:xfrm>
            <a:off x="587859" y="6212184"/>
            <a:ext cx="2714919" cy="307777"/>
          </a:xfrm>
          <a:prstGeom prst="rect">
            <a:avLst/>
          </a:prstGeom>
          <a:noFill/>
        </p:spPr>
        <p:txBody>
          <a:bodyPr wrap="square" rtlCol="0">
            <a:spAutoFit/>
          </a:bodyPr>
          <a:lstStyle/>
          <a:p>
            <a:r>
              <a:rPr lang="sv-SE" sz="1400" dirty="0" smtClean="0"/>
              <a:t>Klicka på </a:t>
            </a:r>
            <a:r>
              <a:rPr lang="sv-SE" sz="1400" dirty="0" err="1" smtClean="0"/>
              <a:t>framåtpil</a:t>
            </a:r>
            <a:r>
              <a:rPr lang="sv-SE" sz="1400" dirty="0" smtClean="0"/>
              <a:t> för att fortsätta</a:t>
            </a:r>
            <a:endParaRPr lang="sv-SE" sz="1400" dirty="0"/>
          </a:p>
        </p:txBody>
      </p:sp>
      <p:sp>
        <p:nvSpPr>
          <p:cNvPr id="28" name="Rektangel 27">
            <a:hlinkClick r:id="rId12" action="ppaction://hlinksldjump"/>
          </p:cNvPr>
          <p:cNvSpPr/>
          <p:nvPr/>
        </p:nvSpPr>
        <p:spPr>
          <a:xfrm>
            <a:off x="504000" y="2062705"/>
            <a:ext cx="3081600" cy="360000"/>
          </a:xfrm>
          <a:prstGeom prst="rect">
            <a:avLst/>
          </a:prstGeom>
          <a:solidFill>
            <a:srgbClr val="D24B4B">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hlinkClick r:id="rId13" action="ppaction://hlinksldjump"/>
          </p:cNvPr>
          <p:cNvSpPr/>
          <p:nvPr/>
        </p:nvSpPr>
        <p:spPr>
          <a:xfrm>
            <a:off x="504000" y="2484000"/>
            <a:ext cx="2127600" cy="360000"/>
          </a:xfrm>
          <a:prstGeom prst="rect">
            <a:avLst/>
          </a:prstGeom>
          <a:solidFill>
            <a:srgbClr val="FFAB45">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hlinkClick r:id="rId14" action="ppaction://hlinksldjump"/>
          </p:cNvPr>
          <p:cNvSpPr/>
          <p:nvPr/>
        </p:nvSpPr>
        <p:spPr>
          <a:xfrm>
            <a:off x="504000" y="2916000"/>
            <a:ext cx="2268000" cy="360000"/>
          </a:xfrm>
          <a:prstGeom prst="rect">
            <a:avLst/>
          </a:prstGeom>
          <a:solidFill>
            <a:srgbClr val="D9CB19">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hlinkClick r:id="rId15" action="ppaction://hlinksldjump"/>
          </p:cNvPr>
          <p:cNvSpPr/>
          <p:nvPr/>
        </p:nvSpPr>
        <p:spPr>
          <a:xfrm>
            <a:off x="504000" y="3347999"/>
            <a:ext cx="2674800" cy="360551"/>
          </a:xfrm>
          <a:prstGeom prst="rect">
            <a:avLst/>
          </a:prstGeom>
          <a:solidFill>
            <a:srgbClr val="74BF81">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hlinkClick r:id="rId16" action="ppaction://hlinksldjump"/>
          </p:cNvPr>
          <p:cNvSpPr/>
          <p:nvPr/>
        </p:nvSpPr>
        <p:spPr>
          <a:xfrm>
            <a:off x="504000" y="3780000"/>
            <a:ext cx="4539600" cy="360000"/>
          </a:xfrm>
          <a:prstGeom prst="rect">
            <a:avLst/>
          </a:prstGeom>
          <a:solidFill>
            <a:srgbClr val="3474B7">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hlinkClick r:id="rId17" action="ppaction://hlinksldjump"/>
          </p:cNvPr>
          <p:cNvSpPr/>
          <p:nvPr/>
        </p:nvSpPr>
        <p:spPr>
          <a:xfrm>
            <a:off x="502590" y="4644000"/>
            <a:ext cx="4219200" cy="360000"/>
          </a:xfrm>
          <a:prstGeom prst="rect">
            <a:avLst/>
          </a:prstGeom>
          <a:solidFill>
            <a:srgbClr val="DC527D">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Tree>
    <p:extLst>
      <p:ext uri="{BB962C8B-B14F-4D97-AF65-F5344CB8AC3E}">
        <p14:creationId xmlns:p14="http://schemas.microsoft.com/office/powerpoint/2010/main" val="19366811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ktangel 40"/>
          <p:cNvSpPr/>
          <p:nvPr/>
        </p:nvSpPr>
        <p:spPr>
          <a:xfrm>
            <a:off x="504000" y="2484000"/>
            <a:ext cx="2127600" cy="360000"/>
          </a:xfrm>
          <a:prstGeom prst="rect">
            <a:avLst/>
          </a:prstGeom>
          <a:solidFill>
            <a:srgbClr val="FFAB45">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textruta 48"/>
          <p:cNvSpPr txBox="1"/>
          <p:nvPr/>
        </p:nvSpPr>
        <p:spPr>
          <a:xfrm>
            <a:off x="1224000" y="2484000"/>
            <a:ext cx="1407860" cy="369332"/>
          </a:xfrm>
          <a:prstGeom prst="rect">
            <a:avLst/>
          </a:prstGeom>
          <a:noFill/>
        </p:spPr>
        <p:txBody>
          <a:bodyPr wrap="square" rtlCol="0">
            <a:spAutoFit/>
          </a:bodyPr>
          <a:lstStyle/>
          <a:p>
            <a:r>
              <a:rPr lang="sv-SE" dirty="0" smtClean="0">
                <a:solidFill>
                  <a:schemeClr val="bg2">
                    <a:lumMod val="25000"/>
                  </a:schemeClr>
                </a:solidFill>
              </a:rPr>
              <a:t>Se lagersaldo</a:t>
            </a:r>
            <a:endParaRPr lang="sv-SE" dirty="0">
              <a:solidFill>
                <a:schemeClr val="bg2">
                  <a:lumMod val="25000"/>
                </a:schemeClr>
              </a:solidFill>
            </a:endParaRPr>
          </a:p>
        </p:txBody>
      </p:sp>
      <p:sp>
        <p:nvSpPr>
          <p:cNvPr id="4" name="Rektangel 3"/>
          <p:cNvSpPr/>
          <p:nvPr/>
        </p:nvSpPr>
        <p:spPr>
          <a:xfrm>
            <a:off x="504000" y="2052000"/>
            <a:ext cx="3081600" cy="360000"/>
          </a:xfrm>
          <a:prstGeom prst="rect">
            <a:avLst/>
          </a:prstGeom>
          <a:solidFill>
            <a:srgbClr val="D24B4B">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hlinkClick r:id="rId2" action="ppaction://hlinksldjump"/>
          </p:cNvPr>
          <p:cNvSpPr txBox="1"/>
          <p:nvPr/>
        </p:nvSpPr>
        <p:spPr>
          <a:xfrm>
            <a:off x="1224000" y="2052000"/>
            <a:ext cx="2359967" cy="369332"/>
          </a:xfrm>
          <a:prstGeom prst="rect">
            <a:avLst/>
          </a:prstGeom>
          <a:noFill/>
        </p:spPr>
        <p:txBody>
          <a:bodyPr wrap="square" rtlCol="0">
            <a:spAutoFit/>
          </a:bodyPr>
          <a:lstStyle/>
          <a:p>
            <a:r>
              <a:rPr lang="sv-SE" dirty="0">
                <a:solidFill>
                  <a:schemeClr val="bg2">
                    <a:lumMod val="25000"/>
                  </a:schemeClr>
                </a:solidFill>
              </a:rPr>
              <a:t>Vad är ett buffertlager?</a:t>
            </a:r>
          </a:p>
        </p:txBody>
      </p:sp>
      <p:sp>
        <p:nvSpPr>
          <p:cNvPr id="44" name="Rektangel 43"/>
          <p:cNvSpPr/>
          <p:nvPr/>
        </p:nvSpPr>
        <p:spPr>
          <a:xfrm>
            <a:off x="504000" y="2916000"/>
            <a:ext cx="2268000" cy="360000"/>
          </a:xfrm>
          <a:prstGeom prst="rect">
            <a:avLst/>
          </a:prstGeom>
          <a:solidFill>
            <a:srgbClr val="D9CB19">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p:cNvSpPr/>
          <p:nvPr/>
        </p:nvSpPr>
        <p:spPr>
          <a:xfrm>
            <a:off x="504000" y="3348000"/>
            <a:ext cx="2674800" cy="360551"/>
          </a:xfrm>
          <a:prstGeom prst="rect">
            <a:avLst/>
          </a:prstGeom>
          <a:solidFill>
            <a:srgbClr val="74BF81">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p:cNvSpPr/>
          <p:nvPr/>
        </p:nvSpPr>
        <p:spPr>
          <a:xfrm>
            <a:off x="504000" y="3780000"/>
            <a:ext cx="4539600" cy="360000"/>
          </a:xfrm>
          <a:prstGeom prst="rect">
            <a:avLst/>
          </a:prstGeom>
          <a:solidFill>
            <a:srgbClr val="3474B7">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504000" y="4644000"/>
            <a:ext cx="4219200" cy="360000"/>
          </a:xfrm>
          <a:prstGeom prst="rect">
            <a:avLst/>
          </a:prstGeom>
          <a:solidFill>
            <a:srgbClr val="DC527D">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7" name="Rektangel 6"/>
          <p:cNvSpPr/>
          <p:nvPr/>
        </p:nvSpPr>
        <p:spPr>
          <a:xfrm>
            <a:off x="0" y="811767"/>
            <a:ext cx="503339" cy="6046234"/>
          </a:xfrm>
          <a:prstGeom prst="rect">
            <a:avLst/>
          </a:prstGeom>
          <a:solidFill>
            <a:srgbClr val="8A3C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p:cNvSpPr/>
          <p:nvPr/>
        </p:nvSpPr>
        <p:spPr>
          <a:xfrm>
            <a:off x="504000" y="4212000"/>
            <a:ext cx="5418000" cy="360000"/>
          </a:xfrm>
          <a:prstGeom prst="rect">
            <a:avLst/>
          </a:prstGeom>
          <a:solidFill>
            <a:srgbClr val="8A3C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textruta 52"/>
          <p:cNvSpPr txBox="1"/>
          <p:nvPr/>
        </p:nvSpPr>
        <p:spPr>
          <a:xfrm>
            <a:off x="1224000" y="4212000"/>
            <a:ext cx="4697814" cy="360000"/>
          </a:xfrm>
          <a:prstGeom prst="rect">
            <a:avLst/>
          </a:prstGeom>
          <a:noFill/>
        </p:spPr>
        <p:txBody>
          <a:bodyPr wrap="square" rtlCol="0">
            <a:spAutoFit/>
          </a:bodyPr>
          <a:lstStyle/>
          <a:p>
            <a:r>
              <a:rPr lang="sv-SE" dirty="0" smtClean="0"/>
              <a:t>Förskriva hjälpmedel från buffertlager till patient</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3" name="Bildobjekt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7"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rId3" action="ppaction://hlinksldjump"/>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43" name="Picture 4" descr="http://jkpportfolio01:8085/organisationens_ikoner/api/v1/asset/265688/preview">
            <a:hlinkClick r:id="rId9" action="ppaction://hlinksldjump"/>
          </p:cNvPr>
          <p:cNvPicPr>
            <a:picLocks noChangeAspect="1" noChangeArrowheads="1"/>
          </p:cNvPicPr>
          <p:nvPr/>
        </p:nvPicPr>
        <p:blipFill rotWithShape="1">
          <a:blip r:embed="rId10"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11709696" y="6337399"/>
            <a:ext cx="365123" cy="365125"/>
          </a:xfrm>
          <a:prstGeom prst="rect">
            <a:avLst/>
          </a:prstGeom>
          <a:noFill/>
          <a:effectLst>
            <a:innerShdw blurRad="1257300">
              <a:schemeClr val="tx1"/>
            </a:innerShdw>
          </a:effectLst>
          <a:extLst>
            <a:ext uri="{909E8E84-426E-40DD-AFC4-6F175D3DCCD1}">
              <a14:hiddenFill xmlns:a14="http://schemas.microsoft.com/office/drawing/2010/main">
                <a:solidFill>
                  <a:srgbClr val="FFFFFF"/>
                </a:solidFill>
              </a14:hiddenFill>
            </a:ext>
          </a:extLst>
        </p:spPr>
      </p:pic>
      <p:sp>
        <p:nvSpPr>
          <p:cNvPr id="2" name="textruta 1">
            <a:hlinkClick r:id="rId9" action="ppaction://hlinksldjump"/>
          </p:cNvPr>
          <p:cNvSpPr txBox="1"/>
          <p:nvPr/>
        </p:nvSpPr>
        <p:spPr>
          <a:xfrm>
            <a:off x="11746998" y="6324570"/>
            <a:ext cx="242888" cy="400110"/>
          </a:xfrm>
          <a:prstGeom prst="rect">
            <a:avLst/>
          </a:prstGeom>
          <a:noFill/>
        </p:spPr>
        <p:txBody>
          <a:bodyPr wrap="square" rtlCol="0">
            <a:spAutoFit/>
          </a:bodyPr>
          <a:lstStyle/>
          <a:p>
            <a:r>
              <a:rPr lang="sv-SE" sz="2000" dirty="0" smtClean="0">
                <a:latin typeface="+mj-lt"/>
              </a:rPr>
              <a:t>?</a:t>
            </a:r>
            <a:endParaRPr lang="sv-SE" sz="2000" dirty="0">
              <a:latin typeface="+mj-lt"/>
            </a:endParaRPr>
          </a:p>
        </p:txBody>
      </p:sp>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11"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50" name="textruta 49"/>
          <p:cNvSpPr txBox="1"/>
          <p:nvPr/>
        </p:nvSpPr>
        <p:spPr>
          <a:xfrm>
            <a:off x="1224000" y="2916000"/>
            <a:ext cx="1549262" cy="369332"/>
          </a:xfrm>
          <a:prstGeom prst="rect">
            <a:avLst/>
          </a:prstGeom>
          <a:noFill/>
        </p:spPr>
        <p:txBody>
          <a:bodyPr wrap="square" rtlCol="0">
            <a:spAutoFit/>
          </a:bodyPr>
          <a:lstStyle/>
          <a:p>
            <a:r>
              <a:rPr lang="sv-SE" dirty="0" smtClean="0">
                <a:solidFill>
                  <a:schemeClr val="bg2">
                    <a:lumMod val="25000"/>
                  </a:schemeClr>
                </a:solidFill>
              </a:rPr>
              <a:t>Säkerhetslager</a:t>
            </a:r>
            <a:endParaRPr lang="sv-SE" dirty="0">
              <a:solidFill>
                <a:schemeClr val="bg2">
                  <a:lumMod val="25000"/>
                </a:schemeClr>
              </a:solidFill>
            </a:endParaRPr>
          </a:p>
        </p:txBody>
      </p:sp>
      <p:sp>
        <p:nvSpPr>
          <p:cNvPr id="51" name="textruta 50"/>
          <p:cNvSpPr txBox="1"/>
          <p:nvPr/>
        </p:nvSpPr>
        <p:spPr>
          <a:xfrm>
            <a:off x="1224000" y="3346562"/>
            <a:ext cx="1954614" cy="369332"/>
          </a:xfrm>
          <a:prstGeom prst="rect">
            <a:avLst/>
          </a:prstGeom>
          <a:noFill/>
        </p:spPr>
        <p:txBody>
          <a:bodyPr wrap="square" rtlCol="0">
            <a:spAutoFit/>
          </a:bodyPr>
          <a:lstStyle/>
          <a:p>
            <a:r>
              <a:rPr lang="sv-SE" dirty="0" smtClean="0">
                <a:solidFill>
                  <a:schemeClr val="bg2">
                    <a:lumMod val="25000"/>
                  </a:schemeClr>
                </a:solidFill>
              </a:rPr>
              <a:t>Ersättningsgrupper</a:t>
            </a:r>
            <a:endParaRPr lang="sv-SE" dirty="0">
              <a:solidFill>
                <a:schemeClr val="bg2">
                  <a:lumMod val="25000"/>
                </a:schemeClr>
              </a:solidFill>
            </a:endParaRPr>
          </a:p>
        </p:txBody>
      </p:sp>
      <p:sp>
        <p:nvSpPr>
          <p:cNvPr id="52" name="textruta 51"/>
          <p:cNvSpPr txBox="1"/>
          <p:nvPr/>
        </p:nvSpPr>
        <p:spPr>
          <a:xfrm>
            <a:off x="1224000" y="3780000"/>
            <a:ext cx="3821123" cy="369332"/>
          </a:xfrm>
          <a:prstGeom prst="rect">
            <a:avLst/>
          </a:prstGeom>
          <a:noFill/>
        </p:spPr>
        <p:txBody>
          <a:bodyPr wrap="square" rtlCol="0">
            <a:spAutoFit/>
          </a:bodyPr>
          <a:lstStyle/>
          <a:p>
            <a:r>
              <a:rPr lang="sv-SE" dirty="0" smtClean="0">
                <a:solidFill>
                  <a:schemeClr val="bg2">
                    <a:lumMod val="25000"/>
                  </a:schemeClr>
                </a:solidFill>
              </a:rPr>
              <a:t>Manuell lagerpåfyllning till buffertlager</a:t>
            </a:r>
            <a:endParaRPr lang="sv-SE" dirty="0">
              <a:solidFill>
                <a:schemeClr val="bg2">
                  <a:lumMod val="25000"/>
                </a:schemeClr>
              </a:solidFill>
            </a:endParaRPr>
          </a:p>
        </p:txBody>
      </p:sp>
      <p:sp>
        <p:nvSpPr>
          <p:cNvPr id="54" name="textruta 53"/>
          <p:cNvSpPr txBox="1"/>
          <p:nvPr/>
        </p:nvSpPr>
        <p:spPr>
          <a:xfrm>
            <a:off x="1224000" y="4644000"/>
            <a:ext cx="3500610" cy="369332"/>
          </a:xfrm>
          <a:prstGeom prst="rect">
            <a:avLst/>
          </a:prstGeom>
          <a:noFill/>
        </p:spPr>
        <p:txBody>
          <a:bodyPr wrap="square" rtlCol="0">
            <a:spAutoFit/>
          </a:bodyPr>
          <a:lstStyle/>
          <a:p>
            <a:r>
              <a:rPr lang="sv-SE" dirty="0" smtClean="0">
                <a:solidFill>
                  <a:schemeClr val="bg2">
                    <a:lumMod val="25000"/>
                  </a:schemeClr>
                </a:solidFill>
              </a:rPr>
              <a:t>Retur av hjälpmedel till buffertlager</a:t>
            </a:r>
            <a:endParaRPr lang="sv-SE" dirty="0">
              <a:solidFill>
                <a:schemeClr val="bg2">
                  <a:lumMod val="25000"/>
                </a:schemeClr>
              </a:solidFill>
            </a:endParaRPr>
          </a:p>
        </p:txBody>
      </p:sp>
    </p:spTree>
    <p:extLst>
      <p:ext uri="{BB962C8B-B14F-4D97-AF65-F5344CB8AC3E}">
        <p14:creationId xmlns:p14="http://schemas.microsoft.com/office/powerpoint/2010/main" val="1698577936"/>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9"/>
                                        </p:tgtEl>
                                      </p:cBhvr>
                                    </p:animEffect>
                                    <p:set>
                                      <p:cBhvr>
                                        <p:cTn id="10" dur="1" fill="hold">
                                          <p:stCondLst>
                                            <p:cond delay="499"/>
                                          </p:stCondLst>
                                        </p:cTn>
                                        <p:tgtEl>
                                          <p:spTgt spid="4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4"/>
                                        </p:tgtEl>
                                      </p:cBhvr>
                                    </p:animEffect>
                                    <p:set>
                                      <p:cBhvr>
                                        <p:cTn id="19" dur="1" fill="hold">
                                          <p:stCondLst>
                                            <p:cond delay="499"/>
                                          </p:stCondLst>
                                        </p:cTn>
                                        <p:tgtEl>
                                          <p:spTgt spid="44"/>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45"/>
                                        </p:tgtEl>
                                      </p:cBhvr>
                                    </p:animEffect>
                                    <p:set>
                                      <p:cBhvr>
                                        <p:cTn id="22" dur="1" fill="hold">
                                          <p:stCondLst>
                                            <p:cond delay="499"/>
                                          </p:stCondLst>
                                        </p:cTn>
                                        <p:tgtEl>
                                          <p:spTgt spid="45"/>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46"/>
                                        </p:tgtEl>
                                      </p:cBhvr>
                                    </p:animEffect>
                                    <p:set>
                                      <p:cBhvr>
                                        <p:cTn id="25" dur="1" fill="hold">
                                          <p:stCondLst>
                                            <p:cond delay="499"/>
                                          </p:stCondLst>
                                        </p:cTn>
                                        <p:tgtEl>
                                          <p:spTgt spid="46"/>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50"/>
                                        </p:tgtEl>
                                      </p:cBhvr>
                                    </p:animEffect>
                                    <p:set>
                                      <p:cBhvr>
                                        <p:cTn id="28" dur="1" fill="hold">
                                          <p:stCondLst>
                                            <p:cond delay="499"/>
                                          </p:stCondLst>
                                        </p:cTn>
                                        <p:tgtEl>
                                          <p:spTgt spid="5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51"/>
                                        </p:tgtEl>
                                      </p:cBhvr>
                                    </p:animEffect>
                                    <p:set>
                                      <p:cBhvr>
                                        <p:cTn id="31" dur="1" fill="hold">
                                          <p:stCondLst>
                                            <p:cond delay="499"/>
                                          </p:stCondLst>
                                        </p:cTn>
                                        <p:tgtEl>
                                          <p:spTgt spid="51"/>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52"/>
                                        </p:tgtEl>
                                      </p:cBhvr>
                                    </p:animEffect>
                                    <p:set>
                                      <p:cBhvr>
                                        <p:cTn id="34" dur="1" fill="hold">
                                          <p:stCondLst>
                                            <p:cond delay="499"/>
                                          </p:stCondLst>
                                        </p:cTn>
                                        <p:tgtEl>
                                          <p:spTgt spid="5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48"/>
                                        </p:tgtEl>
                                      </p:cBhvr>
                                    </p:animEffect>
                                    <p:set>
                                      <p:cBhvr>
                                        <p:cTn id="37" dur="1" fill="hold">
                                          <p:stCondLst>
                                            <p:cond delay="499"/>
                                          </p:stCondLst>
                                        </p:cTn>
                                        <p:tgtEl>
                                          <p:spTgt spid="48"/>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54"/>
                                        </p:tgtEl>
                                      </p:cBhvr>
                                    </p:animEffect>
                                    <p:set>
                                      <p:cBhvr>
                                        <p:cTn id="40" dur="1" fill="hold">
                                          <p:stCondLst>
                                            <p:cond delay="499"/>
                                          </p:stCondLst>
                                        </p:cTn>
                                        <p:tgtEl>
                                          <p:spTgt spid="54"/>
                                        </p:tgtEl>
                                        <p:attrNameLst>
                                          <p:attrName>style.visibility</p:attrName>
                                        </p:attrNameLst>
                                      </p:cBhvr>
                                      <p:to>
                                        <p:strVal val="hidden"/>
                                      </p:to>
                                    </p:set>
                                  </p:childTnLst>
                                </p:cTn>
                              </p:par>
                              <p:par>
                                <p:cTn id="41" presetID="42" presetClass="path" presetSubtype="0" accel="50000" decel="50000" fill="hold" grpId="0" nodeType="withEffect">
                                  <p:stCondLst>
                                    <p:cond delay="0"/>
                                  </p:stCondLst>
                                  <p:childTnLst>
                                    <p:animMotion origin="layout" path="M -1.45833E-6 2.22222E-6 L -1.45833E-6 -0.4956 " pathEditMode="relative" rAng="0" ptsTypes="AA">
                                      <p:cBhvr>
                                        <p:cTn id="42" dur="2000" fill="hold"/>
                                        <p:tgtEl>
                                          <p:spTgt spid="47"/>
                                        </p:tgtEl>
                                        <p:attrNameLst>
                                          <p:attrName>ppt_x</p:attrName>
                                          <p:attrName>ppt_y</p:attrName>
                                        </p:attrNameLst>
                                      </p:cBhvr>
                                      <p:rCtr x="0" y="-24792"/>
                                    </p:animMotion>
                                  </p:childTnLst>
                                </p:cTn>
                              </p:par>
                              <p:par>
                                <p:cTn id="43" presetID="42" presetClass="path" presetSubtype="0" accel="50000" decel="50000" fill="hold" grpId="0" nodeType="withEffect">
                                  <p:stCondLst>
                                    <p:cond delay="0"/>
                                  </p:stCondLst>
                                  <p:childTnLst>
                                    <p:animMotion origin="layout" path="M 1.25E-6 2.22222E-6 L 1.25E-6 -0.4956 " pathEditMode="relative" rAng="0" ptsTypes="AA">
                                      <p:cBhvr>
                                        <p:cTn id="44" dur="2000" fill="hold"/>
                                        <p:tgtEl>
                                          <p:spTgt spid="53"/>
                                        </p:tgtEl>
                                        <p:attrNameLst>
                                          <p:attrName>ppt_x</p:attrName>
                                          <p:attrName>ppt_y</p:attrName>
                                        </p:attrNameLst>
                                      </p:cBhvr>
                                      <p:rCtr x="0" y="-24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9" grpId="0"/>
      <p:bldP spid="4" grpId="0" animBg="1"/>
      <p:bldP spid="26" grpId="0"/>
      <p:bldP spid="44" grpId="0" animBg="1"/>
      <p:bldP spid="45" grpId="0" animBg="1"/>
      <p:bldP spid="46" grpId="0" animBg="1"/>
      <p:bldP spid="48" grpId="0" animBg="1"/>
      <p:bldP spid="47" grpId="0" animBg="1"/>
      <p:bldP spid="53" grpId="0"/>
      <p:bldP spid="50" grpId="0"/>
      <p:bldP spid="51" grpId="0"/>
      <p:bldP spid="52" grpId="0"/>
      <p:bldP spid="5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ktangel 22"/>
          <p:cNvSpPr/>
          <p:nvPr/>
        </p:nvSpPr>
        <p:spPr>
          <a:xfrm>
            <a:off x="0" y="811767"/>
            <a:ext cx="503339" cy="6046234"/>
          </a:xfrm>
          <a:prstGeom prst="rect">
            <a:avLst/>
          </a:prstGeom>
          <a:solidFill>
            <a:srgbClr val="8A3C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5"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6"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7"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18" name="Rektangel 17"/>
          <p:cNvSpPr/>
          <p:nvPr/>
        </p:nvSpPr>
        <p:spPr>
          <a:xfrm>
            <a:off x="504000" y="813600"/>
            <a:ext cx="5418000" cy="360000"/>
          </a:xfrm>
          <a:prstGeom prst="rect">
            <a:avLst/>
          </a:prstGeom>
          <a:solidFill>
            <a:srgbClr val="8A3C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p:cNvSpPr txBox="1"/>
          <p:nvPr/>
        </p:nvSpPr>
        <p:spPr>
          <a:xfrm>
            <a:off x="1224000" y="813600"/>
            <a:ext cx="4697814" cy="360000"/>
          </a:xfrm>
          <a:prstGeom prst="rect">
            <a:avLst/>
          </a:prstGeom>
          <a:noFill/>
        </p:spPr>
        <p:txBody>
          <a:bodyPr wrap="square" rtlCol="0">
            <a:spAutoFit/>
          </a:bodyPr>
          <a:lstStyle/>
          <a:p>
            <a:r>
              <a:rPr lang="sv-SE" dirty="0" smtClean="0"/>
              <a:t>Förskriva hjälpmedel från buffertlager till patient</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9"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0" name="Bildobjekt 9">
            <a:hlinkClick r:id="rId2"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15" name="textruta 14"/>
          <p:cNvSpPr txBox="1"/>
          <p:nvPr/>
        </p:nvSpPr>
        <p:spPr>
          <a:xfrm>
            <a:off x="1064397" y="1454334"/>
            <a:ext cx="8924335" cy="369332"/>
          </a:xfrm>
          <a:prstGeom prst="rect">
            <a:avLst/>
          </a:prstGeom>
          <a:noFill/>
        </p:spPr>
        <p:txBody>
          <a:bodyPr wrap="square" rtlCol="0">
            <a:spAutoFit/>
          </a:bodyPr>
          <a:lstStyle/>
          <a:p>
            <a:r>
              <a:rPr lang="sv-SE" dirty="0"/>
              <a:t>I detta kapitel kommer du att lära dig hur du förskriver hjälpmedel från ditt buffertlager.</a:t>
            </a:r>
            <a:endParaRPr lang="sv-SE" dirty="0">
              <a:effectLst/>
            </a:endParaRPr>
          </a:p>
        </p:txBody>
      </p:sp>
      <p:sp>
        <p:nvSpPr>
          <p:cNvPr id="16" name="textruta 15"/>
          <p:cNvSpPr txBox="1"/>
          <p:nvPr/>
        </p:nvSpPr>
        <p:spPr>
          <a:xfrm>
            <a:off x="1064398" y="1888827"/>
            <a:ext cx="8660627" cy="1384995"/>
          </a:xfrm>
          <a:prstGeom prst="rect">
            <a:avLst/>
          </a:prstGeom>
          <a:noFill/>
        </p:spPr>
        <p:txBody>
          <a:bodyPr wrap="square" rtlCol="0">
            <a:spAutoFit/>
          </a:bodyPr>
          <a:lstStyle/>
          <a:p>
            <a:r>
              <a:rPr lang="sv-SE" sz="1400" dirty="0"/>
              <a:t>Det skiljer lite mellan att beställa individmärkta artiklar och icke-individmärkta artiklar</a:t>
            </a:r>
            <a:r>
              <a:rPr lang="sv-SE" sz="1400" dirty="0" smtClean="0"/>
              <a:t>.</a:t>
            </a:r>
          </a:p>
          <a:p>
            <a:endParaRPr lang="sv-SE" sz="1400" dirty="0"/>
          </a:p>
          <a:p>
            <a:r>
              <a:rPr lang="sv-SE" sz="1400" dirty="0"/>
              <a:t>Individmärkta </a:t>
            </a:r>
            <a:r>
              <a:rPr lang="sv-SE" sz="1400" dirty="0" smtClean="0"/>
              <a:t>hjälpmedel beställs </a:t>
            </a:r>
            <a:r>
              <a:rPr lang="sv-SE" sz="1400" dirty="0"/>
              <a:t>med fördel via individöversikten i Visma webSesam, medan icke-individmärkta </a:t>
            </a:r>
            <a:r>
              <a:rPr lang="sv-SE" sz="1400" dirty="0" smtClean="0"/>
              <a:t>hjälpmedel </a:t>
            </a:r>
            <a:r>
              <a:rPr lang="sv-SE" sz="1400" dirty="0"/>
              <a:t>måste beställas som vanligt via artikelsök.</a:t>
            </a:r>
          </a:p>
          <a:p>
            <a:endParaRPr lang="sv-SE" sz="1400" i="1" dirty="0"/>
          </a:p>
          <a:p>
            <a:endParaRPr lang="sv-SE" sz="1400" dirty="0"/>
          </a:p>
        </p:txBody>
      </p:sp>
      <p:sp>
        <p:nvSpPr>
          <p:cNvPr id="19" name="textruta 18"/>
          <p:cNvSpPr txBox="1"/>
          <p:nvPr/>
        </p:nvSpPr>
        <p:spPr>
          <a:xfrm>
            <a:off x="8352149" y="6581001"/>
            <a:ext cx="3839852" cy="276999"/>
          </a:xfrm>
          <a:prstGeom prst="rect">
            <a:avLst/>
          </a:prstGeom>
          <a:noFill/>
        </p:spPr>
        <p:txBody>
          <a:bodyPr wrap="square" rtlCol="0">
            <a:spAutoFit/>
          </a:bodyPr>
          <a:lstStyle/>
          <a:p>
            <a:r>
              <a:rPr lang="sv-SE" sz="1200" dirty="0" smtClean="0"/>
              <a:t>Förskriva hjälpmedel från buffertlager till patient sid. 1/13</a:t>
            </a:r>
          </a:p>
        </p:txBody>
      </p:sp>
    </p:spTree>
    <p:extLst>
      <p:ext uri="{BB962C8B-B14F-4D97-AF65-F5344CB8AC3E}">
        <p14:creationId xmlns:p14="http://schemas.microsoft.com/office/powerpoint/2010/main" val="16061900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ktangel 24"/>
          <p:cNvSpPr/>
          <p:nvPr/>
        </p:nvSpPr>
        <p:spPr>
          <a:xfrm>
            <a:off x="0" y="811767"/>
            <a:ext cx="503339" cy="6046234"/>
          </a:xfrm>
          <a:prstGeom prst="rect">
            <a:avLst/>
          </a:prstGeom>
          <a:solidFill>
            <a:srgbClr val="8A3C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7"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8"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9"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3" name="Rektangel 22"/>
          <p:cNvSpPr/>
          <p:nvPr/>
        </p:nvSpPr>
        <p:spPr>
          <a:xfrm>
            <a:off x="504000" y="813600"/>
            <a:ext cx="5418000" cy="360000"/>
          </a:xfrm>
          <a:prstGeom prst="rect">
            <a:avLst/>
          </a:prstGeom>
          <a:solidFill>
            <a:srgbClr val="8A3C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p:cNvSpPr txBox="1"/>
          <p:nvPr/>
        </p:nvSpPr>
        <p:spPr>
          <a:xfrm>
            <a:off x="1224000" y="813600"/>
            <a:ext cx="4697814" cy="369332"/>
          </a:xfrm>
          <a:prstGeom prst="rect">
            <a:avLst/>
          </a:prstGeom>
          <a:noFill/>
        </p:spPr>
        <p:txBody>
          <a:bodyPr wrap="square" rtlCol="0">
            <a:spAutoFit/>
          </a:bodyPr>
          <a:lstStyle/>
          <a:p>
            <a:r>
              <a:rPr lang="sv-SE" dirty="0" smtClean="0"/>
              <a:t>Förskriva hjälpmedel från buffertlager till patient</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9"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0" name="Bildobjekt 9">
            <a:hlinkClick r:id="rId2"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15" name="textruta 14"/>
          <p:cNvSpPr txBox="1"/>
          <p:nvPr/>
        </p:nvSpPr>
        <p:spPr>
          <a:xfrm>
            <a:off x="1064397" y="1454334"/>
            <a:ext cx="8924335" cy="369332"/>
          </a:xfrm>
          <a:prstGeom prst="rect">
            <a:avLst/>
          </a:prstGeom>
          <a:noFill/>
        </p:spPr>
        <p:txBody>
          <a:bodyPr wrap="square" rtlCol="0">
            <a:spAutoFit/>
          </a:bodyPr>
          <a:lstStyle/>
          <a:p>
            <a:r>
              <a:rPr lang="sv-SE" dirty="0" smtClean="0"/>
              <a:t>Såhär påbörjar du en förskrivning från buffertlager:</a:t>
            </a:r>
            <a:endParaRPr lang="sv-SE" dirty="0">
              <a:effectLst/>
            </a:endParaRPr>
          </a:p>
        </p:txBody>
      </p:sp>
      <p:pic>
        <p:nvPicPr>
          <p:cNvPr id="3" name="Bildobjekt 2"/>
          <p:cNvPicPr>
            <a:picLocks noChangeAspect="1"/>
          </p:cNvPicPr>
          <p:nvPr/>
        </p:nvPicPr>
        <p:blipFill>
          <a:blip r:embed="rId9"/>
          <a:stretch>
            <a:fillRect/>
          </a:stretch>
        </p:blipFill>
        <p:spPr>
          <a:xfrm>
            <a:off x="3871849" y="1890333"/>
            <a:ext cx="7617206" cy="4009951"/>
          </a:xfrm>
          <a:prstGeom prst="rect">
            <a:avLst/>
          </a:prstGeom>
          <a:ln>
            <a:solidFill>
              <a:schemeClr val="tx1">
                <a:lumMod val="50000"/>
                <a:lumOff val="50000"/>
              </a:schemeClr>
            </a:solidFill>
          </a:ln>
        </p:spPr>
      </p:pic>
      <p:sp>
        <p:nvSpPr>
          <p:cNvPr id="18" name="textruta 17"/>
          <p:cNvSpPr txBox="1"/>
          <p:nvPr/>
        </p:nvSpPr>
        <p:spPr>
          <a:xfrm>
            <a:off x="1064398" y="1888827"/>
            <a:ext cx="2808285" cy="4770537"/>
          </a:xfrm>
          <a:prstGeom prst="rect">
            <a:avLst/>
          </a:prstGeom>
          <a:noFill/>
        </p:spPr>
        <p:txBody>
          <a:bodyPr wrap="square" rtlCol="0">
            <a:spAutoFit/>
          </a:bodyPr>
          <a:lstStyle/>
          <a:p>
            <a:r>
              <a:rPr lang="sv-SE" sz="1400" dirty="0" smtClean="0"/>
              <a:t>Oavsett vad du ska förskriva så ska du alltid påbörja en förskrivning från mottagaröversikten.</a:t>
            </a:r>
          </a:p>
          <a:p>
            <a:endParaRPr lang="sv-SE" sz="1600" dirty="0"/>
          </a:p>
          <a:p>
            <a:r>
              <a:rPr lang="sv-SE" sz="1600" dirty="0" smtClean="0"/>
              <a:t>Gå till </a:t>
            </a:r>
            <a:r>
              <a:rPr lang="sv-SE" sz="1600" i="1" dirty="0" smtClean="0">
                <a:solidFill>
                  <a:srgbClr val="AB1739"/>
                </a:solidFill>
              </a:rPr>
              <a:t>Mottagare</a:t>
            </a:r>
            <a:r>
              <a:rPr lang="sv-SE" sz="1600" dirty="0" smtClean="0"/>
              <a:t> i menyn och sök upp personnumret på den mottagare du ska beställa till.</a:t>
            </a:r>
          </a:p>
          <a:p>
            <a:endParaRPr lang="sv-SE" sz="1600" dirty="0"/>
          </a:p>
          <a:p>
            <a:r>
              <a:rPr lang="sv-SE" sz="1600" dirty="0" smtClean="0"/>
              <a:t>I mottagaröversikten klickar du på </a:t>
            </a:r>
            <a:r>
              <a:rPr lang="sv-SE" sz="1600" i="1" dirty="0" smtClean="0">
                <a:solidFill>
                  <a:srgbClr val="AB1739"/>
                </a:solidFill>
              </a:rPr>
              <a:t>Beställ</a:t>
            </a:r>
            <a:r>
              <a:rPr lang="sv-SE" sz="1600" i="1" dirty="0" smtClean="0"/>
              <a:t>.</a:t>
            </a:r>
          </a:p>
          <a:p>
            <a:endParaRPr lang="sv-SE" sz="1600" i="1" dirty="0"/>
          </a:p>
          <a:p>
            <a:endParaRPr lang="sv-SE" sz="1600" i="1" dirty="0" smtClean="0"/>
          </a:p>
          <a:p>
            <a:endParaRPr lang="sv-SE" sz="1600" i="1" dirty="0"/>
          </a:p>
          <a:p>
            <a:r>
              <a:rPr lang="sv-SE" sz="1400" dirty="0" smtClean="0">
                <a:solidFill>
                  <a:schemeClr val="tx1">
                    <a:lumMod val="50000"/>
                    <a:lumOff val="50000"/>
                  </a:schemeClr>
                </a:solidFill>
              </a:rPr>
              <a:t>På nästa sida visas hur du förskriver individmärkta hjälpmedel.</a:t>
            </a:r>
            <a:br>
              <a:rPr lang="sv-SE" sz="1400" dirty="0" smtClean="0">
                <a:solidFill>
                  <a:schemeClr val="tx1">
                    <a:lumMod val="50000"/>
                    <a:lumOff val="50000"/>
                  </a:schemeClr>
                </a:solidFill>
              </a:rPr>
            </a:br>
            <a:r>
              <a:rPr lang="sv-SE" sz="1400" dirty="0" smtClean="0">
                <a:solidFill>
                  <a:schemeClr val="tx1">
                    <a:lumMod val="50000"/>
                    <a:lumOff val="50000"/>
                  </a:schemeClr>
                </a:solidFill>
              </a:rPr>
              <a:t>För att gå direkt till hur du förskriver icke-individmärka hjälpmedel kan du klicka </a:t>
            </a:r>
            <a:r>
              <a:rPr lang="sv-SE" sz="1400" dirty="0" smtClean="0">
                <a:hlinkClick r:id="rId10" action="ppaction://hlinksldjump"/>
              </a:rPr>
              <a:t>här</a:t>
            </a:r>
            <a:r>
              <a:rPr lang="sv-SE" sz="1400" dirty="0" smtClean="0">
                <a:solidFill>
                  <a:srgbClr val="BBBBBB"/>
                </a:solidFill>
              </a:rPr>
              <a:t>.</a:t>
            </a:r>
          </a:p>
          <a:p>
            <a:endParaRPr lang="sv-SE" sz="1600" i="1" dirty="0"/>
          </a:p>
          <a:p>
            <a:endParaRPr lang="sv-SE" sz="1600" dirty="0"/>
          </a:p>
        </p:txBody>
      </p:sp>
      <p:sp>
        <p:nvSpPr>
          <p:cNvPr id="20" name="Rektangel 19"/>
          <p:cNvSpPr/>
          <p:nvPr/>
        </p:nvSpPr>
        <p:spPr>
          <a:xfrm>
            <a:off x="9006840" y="2923481"/>
            <a:ext cx="658368" cy="295770"/>
          </a:xfrm>
          <a:prstGeom prst="rect">
            <a:avLst/>
          </a:prstGeom>
          <a:noFill/>
          <a:ln w="19050">
            <a:solidFill>
              <a:srgbClr val="AB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p:cNvSpPr txBox="1"/>
          <p:nvPr/>
        </p:nvSpPr>
        <p:spPr>
          <a:xfrm>
            <a:off x="8352149" y="6581001"/>
            <a:ext cx="3839852" cy="276999"/>
          </a:xfrm>
          <a:prstGeom prst="rect">
            <a:avLst/>
          </a:prstGeom>
          <a:noFill/>
        </p:spPr>
        <p:txBody>
          <a:bodyPr wrap="square" rtlCol="0">
            <a:spAutoFit/>
          </a:bodyPr>
          <a:lstStyle/>
          <a:p>
            <a:r>
              <a:rPr lang="sv-SE" sz="1200" dirty="0" smtClean="0"/>
              <a:t>Förskriva hjälpmedel från buffertlager till patient sid. </a:t>
            </a:r>
            <a:r>
              <a:rPr lang="sv-SE" sz="1200" dirty="0"/>
              <a:t>2</a:t>
            </a:r>
            <a:r>
              <a:rPr lang="sv-SE" sz="1200" dirty="0" smtClean="0"/>
              <a:t>/13</a:t>
            </a:r>
          </a:p>
        </p:txBody>
      </p:sp>
      <p:sp>
        <p:nvSpPr>
          <p:cNvPr id="30" name="Ellips 29"/>
          <p:cNvSpPr/>
          <p:nvPr/>
        </p:nvSpPr>
        <p:spPr>
          <a:xfrm>
            <a:off x="781976" y="2781519"/>
            <a:ext cx="302005" cy="302005"/>
          </a:xfrm>
          <a:prstGeom prst="ellipse">
            <a:avLst/>
          </a:prstGeom>
          <a:solidFill>
            <a:srgbClr val="A20A0A"/>
          </a:solidFill>
          <a:ln>
            <a:solidFill>
              <a:srgbClr val="A20A0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textruta 30"/>
          <p:cNvSpPr txBox="1"/>
          <p:nvPr/>
        </p:nvSpPr>
        <p:spPr>
          <a:xfrm>
            <a:off x="791501" y="2749999"/>
            <a:ext cx="302005" cy="369332"/>
          </a:xfrm>
          <a:prstGeom prst="rect">
            <a:avLst/>
          </a:prstGeom>
          <a:noFill/>
        </p:spPr>
        <p:txBody>
          <a:bodyPr wrap="square" rtlCol="0">
            <a:spAutoFit/>
          </a:bodyPr>
          <a:lstStyle/>
          <a:p>
            <a:r>
              <a:rPr lang="sv-SE" dirty="0" smtClean="0">
                <a:solidFill>
                  <a:schemeClr val="bg1"/>
                </a:solidFill>
              </a:rPr>
              <a:t>1</a:t>
            </a:r>
            <a:endParaRPr lang="sv-SE" dirty="0">
              <a:solidFill>
                <a:schemeClr val="bg1"/>
              </a:solidFill>
            </a:endParaRPr>
          </a:p>
        </p:txBody>
      </p:sp>
      <p:sp>
        <p:nvSpPr>
          <p:cNvPr id="32" name="Ellips 31"/>
          <p:cNvSpPr/>
          <p:nvPr/>
        </p:nvSpPr>
        <p:spPr>
          <a:xfrm>
            <a:off x="781976" y="3749726"/>
            <a:ext cx="302005" cy="302005"/>
          </a:xfrm>
          <a:prstGeom prst="ellipse">
            <a:avLst/>
          </a:prstGeom>
          <a:solidFill>
            <a:srgbClr val="A20A0A"/>
          </a:solidFill>
          <a:ln>
            <a:solidFill>
              <a:srgbClr val="A20A0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textruta 32"/>
          <p:cNvSpPr txBox="1"/>
          <p:nvPr/>
        </p:nvSpPr>
        <p:spPr>
          <a:xfrm>
            <a:off x="791501" y="3718206"/>
            <a:ext cx="302005" cy="369332"/>
          </a:xfrm>
          <a:prstGeom prst="rect">
            <a:avLst/>
          </a:prstGeom>
          <a:noFill/>
        </p:spPr>
        <p:txBody>
          <a:bodyPr wrap="square" rtlCol="0">
            <a:spAutoFit/>
          </a:bodyPr>
          <a:lstStyle/>
          <a:p>
            <a:r>
              <a:rPr lang="sv-SE" dirty="0">
                <a:solidFill>
                  <a:schemeClr val="bg1"/>
                </a:solidFill>
              </a:rPr>
              <a:t>2</a:t>
            </a:r>
          </a:p>
        </p:txBody>
      </p:sp>
      <p:sp>
        <p:nvSpPr>
          <p:cNvPr id="38" name="Ellips 37"/>
          <p:cNvSpPr/>
          <p:nvPr/>
        </p:nvSpPr>
        <p:spPr>
          <a:xfrm>
            <a:off x="8846312" y="2729350"/>
            <a:ext cx="302005" cy="302005"/>
          </a:xfrm>
          <a:prstGeom prst="ellipse">
            <a:avLst/>
          </a:prstGeom>
          <a:solidFill>
            <a:srgbClr val="A20A0A"/>
          </a:solidFill>
          <a:ln>
            <a:solidFill>
              <a:srgbClr val="A20A0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textruta 38"/>
          <p:cNvSpPr txBox="1"/>
          <p:nvPr/>
        </p:nvSpPr>
        <p:spPr>
          <a:xfrm>
            <a:off x="8855837" y="2697830"/>
            <a:ext cx="302005" cy="369332"/>
          </a:xfrm>
          <a:prstGeom prst="rect">
            <a:avLst/>
          </a:prstGeom>
          <a:noFill/>
        </p:spPr>
        <p:txBody>
          <a:bodyPr wrap="square" rtlCol="0">
            <a:spAutoFit/>
          </a:bodyPr>
          <a:lstStyle/>
          <a:p>
            <a:r>
              <a:rPr lang="sv-SE" dirty="0">
                <a:solidFill>
                  <a:schemeClr val="bg1"/>
                </a:solidFill>
              </a:rPr>
              <a:t>2</a:t>
            </a:r>
          </a:p>
        </p:txBody>
      </p:sp>
      <p:sp>
        <p:nvSpPr>
          <p:cNvPr id="40" name="Rektangel 39"/>
          <p:cNvSpPr/>
          <p:nvPr/>
        </p:nvSpPr>
        <p:spPr>
          <a:xfrm>
            <a:off x="5238750" y="1855186"/>
            <a:ext cx="752474" cy="295770"/>
          </a:xfrm>
          <a:prstGeom prst="rect">
            <a:avLst/>
          </a:prstGeom>
          <a:noFill/>
          <a:ln w="19050">
            <a:solidFill>
              <a:srgbClr val="AB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Ellips 33"/>
          <p:cNvSpPr/>
          <p:nvPr/>
        </p:nvSpPr>
        <p:spPr>
          <a:xfrm>
            <a:off x="5077751" y="1713745"/>
            <a:ext cx="302005" cy="302005"/>
          </a:xfrm>
          <a:prstGeom prst="ellipse">
            <a:avLst/>
          </a:prstGeom>
          <a:solidFill>
            <a:srgbClr val="A20A0A"/>
          </a:solidFill>
          <a:ln>
            <a:solidFill>
              <a:srgbClr val="A20A0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textruta 36"/>
          <p:cNvSpPr txBox="1"/>
          <p:nvPr/>
        </p:nvSpPr>
        <p:spPr>
          <a:xfrm>
            <a:off x="5087276" y="1682225"/>
            <a:ext cx="302005" cy="369332"/>
          </a:xfrm>
          <a:prstGeom prst="rect">
            <a:avLst/>
          </a:prstGeom>
          <a:noFill/>
        </p:spPr>
        <p:txBody>
          <a:bodyPr wrap="square" rtlCol="0">
            <a:spAutoFit/>
          </a:bodyPr>
          <a:lstStyle/>
          <a:p>
            <a:r>
              <a:rPr lang="sv-SE" dirty="0" smtClean="0">
                <a:solidFill>
                  <a:schemeClr val="bg1"/>
                </a:solidFill>
              </a:rPr>
              <a:t>1</a:t>
            </a:r>
            <a:endParaRPr lang="sv-SE" dirty="0">
              <a:solidFill>
                <a:schemeClr val="bg1"/>
              </a:solidFill>
            </a:endParaRPr>
          </a:p>
        </p:txBody>
      </p:sp>
    </p:spTree>
    <p:extLst>
      <p:ext uri="{BB962C8B-B14F-4D97-AF65-F5344CB8AC3E}">
        <p14:creationId xmlns:p14="http://schemas.microsoft.com/office/powerpoint/2010/main" val="2424818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p:cNvSpPr/>
          <p:nvPr/>
        </p:nvSpPr>
        <p:spPr>
          <a:xfrm>
            <a:off x="0" y="811767"/>
            <a:ext cx="503339" cy="6046234"/>
          </a:xfrm>
          <a:prstGeom prst="rect">
            <a:avLst/>
          </a:prstGeom>
          <a:solidFill>
            <a:srgbClr val="8A3C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6"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7"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8"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19" name="Rektangel 18"/>
          <p:cNvSpPr/>
          <p:nvPr/>
        </p:nvSpPr>
        <p:spPr>
          <a:xfrm>
            <a:off x="504000" y="813600"/>
            <a:ext cx="5418000" cy="360000"/>
          </a:xfrm>
          <a:prstGeom prst="rect">
            <a:avLst/>
          </a:prstGeom>
          <a:solidFill>
            <a:srgbClr val="8A3C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p:cNvSpPr txBox="1"/>
          <p:nvPr/>
        </p:nvSpPr>
        <p:spPr>
          <a:xfrm>
            <a:off x="1224000" y="813600"/>
            <a:ext cx="4697814" cy="369332"/>
          </a:xfrm>
          <a:prstGeom prst="rect">
            <a:avLst/>
          </a:prstGeom>
          <a:noFill/>
        </p:spPr>
        <p:txBody>
          <a:bodyPr wrap="square" rtlCol="0">
            <a:spAutoFit/>
          </a:bodyPr>
          <a:lstStyle/>
          <a:p>
            <a:r>
              <a:rPr lang="sv-SE" dirty="0" smtClean="0"/>
              <a:t>Förskriva hjälpmedel från buffertlager till patient</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9"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0" name="Bildobjekt 9">
            <a:hlinkClick r:id="rId2"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15" name="textruta 14"/>
          <p:cNvSpPr txBox="1"/>
          <p:nvPr/>
        </p:nvSpPr>
        <p:spPr>
          <a:xfrm>
            <a:off x="1064397" y="1454334"/>
            <a:ext cx="8924335" cy="369332"/>
          </a:xfrm>
          <a:prstGeom prst="rect">
            <a:avLst/>
          </a:prstGeom>
          <a:noFill/>
        </p:spPr>
        <p:txBody>
          <a:bodyPr wrap="square" rtlCol="0">
            <a:spAutoFit/>
          </a:bodyPr>
          <a:lstStyle/>
          <a:p>
            <a:r>
              <a:rPr lang="sv-SE" dirty="0" smtClean="0"/>
              <a:t>Såhär förskriver du </a:t>
            </a:r>
            <a:r>
              <a:rPr lang="sv-SE" b="1" u="sng" dirty="0" smtClean="0"/>
              <a:t>individmärkta artiklar </a:t>
            </a:r>
            <a:r>
              <a:rPr lang="sv-SE" dirty="0" smtClean="0"/>
              <a:t>från buffertlager:</a:t>
            </a:r>
            <a:endParaRPr lang="sv-SE" dirty="0">
              <a:effectLst/>
            </a:endParaRPr>
          </a:p>
        </p:txBody>
      </p:sp>
      <p:sp>
        <p:nvSpPr>
          <p:cNvPr id="18" name="textruta 17"/>
          <p:cNvSpPr txBox="1"/>
          <p:nvPr/>
        </p:nvSpPr>
        <p:spPr>
          <a:xfrm>
            <a:off x="1064398" y="1888827"/>
            <a:ext cx="2808285" cy="1815882"/>
          </a:xfrm>
          <a:prstGeom prst="rect">
            <a:avLst/>
          </a:prstGeom>
          <a:noFill/>
        </p:spPr>
        <p:txBody>
          <a:bodyPr wrap="square" rtlCol="0">
            <a:spAutoFit/>
          </a:bodyPr>
          <a:lstStyle/>
          <a:p>
            <a:r>
              <a:rPr lang="sv-SE" sz="1400" dirty="0" smtClean="0"/>
              <a:t>När du har en pågående beställning och ska förskriva ett individmärkt hjälpmedel från ditt buffertlager går du till </a:t>
            </a:r>
            <a:r>
              <a:rPr lang="sv-SE" sz="1400" i="1" dirty="0" smtClean="0"/>
              <a:t>Individer </a:t>
            </a:r>
            <a:r>
              <a:rPr lang="sv-SE" sz="1400" dirty="0" smtClean="0"/>
              <a:t>i menyn och söker upp individnumret på det  hjälpmedlet du vill förskriva.</a:t>
            </a:r>
          </a:p>
          <a:p>
            <a:endParaRPr lang="sv-SE" sz="1400" i="1" dirty="0"/>
          </a:p>
          <a:p>
            <a:r>
              <a:rPr lang="sv-SE" sz="1400" dirty="0" smtClean="0"/>
              <a:t>Klicka på </a:t>
            </a:r>
            <a:r>
              <a:rPr lang="sv-SE" sz="1400" i="1" dirty="0" smtClean="0">
                <a:solidFill>
                  <a:srgbClr val="AB1739"/>
                </a:solidFill>
              </a:rPr>
              <a:t>Leverera individen</a:t>
            </a:r>
            <a:r>
              <a:rPr lang="sv-SE" sz="1400" i="1" dirty="0" smtClean="0"/>
              <a:t>.</a:t>
            </a:r>
            <a:endParaRPr lang="sv-SE" sz="1400" dirty="0"/>
          </a:p>
        </p:txBody>
      </p:sp>
      <p:pic>
        <p:nvPicPr>
          <p:cNvPr id="5" name="Bildobjekt 4"/>
          <p:cNvPicPr>
            <a:picLocks noChangeAspect="1"/>
          </p:cNvPicPr>
          <p:nvPr/>
        </p:nvPicPr>
        <p:blipFill>
          <a:blip r:embed="rId9"/>
          <a:stretch>
            <a:fillRect/>
          </a:stretch>
        </p:blipFill>
        <p:spPr>
          <a:xfrm>
            <a:off x="3873600" y="1891082"/>
            <a:ext cx="7617600" cy="3842857"/>
          </a:xfrm>
          <a:prstGeom prst="rect">
            <a:avLst/>
          </a:prstGeom>
          <a:ln>
            <a:solidFill>
              <a:schemeClr val="tx1">
                <a:lumMod val="50000"/>
                <a:lumOff val="50000"/>
              </a:schemeClr>
            </a:solidFill>
          </a:ln>
        </p:spPr>
      </p:pic>
      <p:sp>
        <p:nvSpPr>
          <p:cNvPr id="23" name="Rektangel 22"/>
          <p:cNvSpPr/>
          <p:nvPr/>
        </p:nvSpPr>
        <p:spPr>
          <a:xfrm>
            <a:off x="9272016" y="2790281"/>
            <a:ext cx="1045900" cy="295770"/>
          </a:xfrm>
          <a:prstGeom prst="rect">
            <a:avLst/>
          </a:prstGeom>
          <a:noFill/>
          <a:ln w="19050">
            <a:solidFill>
              <a:srgbClr val="AB1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ruta 16"/>
          <p:cNvSpPr txBox="1"/>
          <p:nvPr/>
        </p:nvSpPr>
        <p:spPr>
          <a:xfrm>
            <a:off x="8352149" y="6581001"/>
            <a:ext cx="3839852" cy="276999"/>
          </a:xfrm>
          <a:prstGeom prst="rect">
            <a:avLst/>
          </a:prstGeom>
          <a:noFill/>
        </p:spPr>
        <p:txBody>
          <a:bodyPr wrap="square" rtlCol="0">
            <a:spAutoFit/>
          </a:bodyPr>
          <a:lstStyle/>
          <a:p>
            <a:r>
              <a:rPr lang="sv-SE" sz="1200" dirty="0" smtClean="0"/>
              <a:t>Förskriva hjälpmedel från buffertlager till patient sid. 3/13</a:t>
            </a:r>
          </a:p>
        </p:txBody>
      </p:sp>
    </p:spTree>
    <p:extLst>
      <p:ext uri="{BB962C8B-B14F-4D97-AF65-F5344CB8AC3E}">
        <p14:creationId xmlns:p14="http://schemas.microsoft.com/office/powerpoint/2010/main" val="7210426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19"/>
          <p:cNvSpPr/>
          <p:nvPr/>
        </p:nvSpPr>
        <p:spPr>
          <a:xfrm>
            <a:off x="0" y="811767"/>
            <a:ext cx="503339" cy="6046234"/>
          </a:xfrm>
          <a:prstGeom prst="rect">
            <a:avLst/>
          </a:prstGeom>
          <a:solidFill>
            <a:srgbClr val="8A3C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4"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5"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6"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 name="Bildobjekt 1"/>
          <p:cNvPicPr>
            <a:picLocks noChangeAspect="1"/>
          </p:cNvPicPr>
          <p:nvPr/>
        </p:nvPicPr>
        <p:blipFill>
          <a:blip r:embed="rId8"/>
          <a:stretch>
            <a:fillRect/>
          </a:stretch>
        </p:blipFill>
        <p:spPr>
          <a:xfrm>
            <a:off x="3871413" y="1890000"/>
            <a:ext cx="7617600" cy="4657570"/>
          </a:xfrm>
          <a:prstGeom prst="rect">
            <a:avLst/>
          </a:prstGeom>
          <a:ln>
            <a:solidFill>
              <a:schemeClr val="tx1">
                <a:lumMod val="50000"/>
                <a:lumOff val="50000"/>
              </a:schemeClr>
            </a:solidFill>
          </a:ln>
        </p:spPr>
      </p:pic>
      <p:sp>
        <p:nvSpPr>
          <p:cNvPr id="17" name="Rektangel 16"/>
          <p:cNvSpPr/>
          <p:nvPr/>
        </p:nvSpPr>
        <p:spPr>
          <a:xfrm>
            <a:off x="504000" y="813600"/>
            <a:ext cx="5418000" cy="360000"/>
          </a:xfrm>
          <a:prstGeom prst="rect">
            <a:avLst/>
          </a:prstGeom>
          <a:solidFill>
            <a:srgbClr val="8A3C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p:cNvSpPr txBox="1"/>
          <p:nvPr/>
        </p:nvSpPr>
        <p:spPr>
          <a:xfrm>
            <a:off x="1224000" y="813600"/>
            <a:ext cx="4697814" cy="369332"/>
          </a:xfrm>
          <a:prstGeom prst="rect">
            <a:avLst/>
          </a:prstGeom>
          <a:noFill/>
        </p:spPr>
        <p:txBody>
          <a:bodyPr wrap="square" rtlCol="0">
            <a:spAutoFit/>
          </a:bodyPr>
          <a:lstStyle/>
          <a:p>
            <a:r>
              <a:rPr lang="sv-SE" dirty="0" smtClean="0"/>
              <a:t>Förskriva hjälpmedel från buffertlager till patient</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9"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0" name="Bildobjekt 9">
            <a:hlinkClick r:id="rId2"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15" name="textruta 14"/>
          <p:cNvSpPr txBox="1"/>
          <p:nvPr/>
        </p:nvSpPr>
        <p:spPr>
          <a:xfrm>
            <a:off x="1064397" y="1454334"/>
            <a:ext cx="8924335" cy="369332"/>
          </a:xfrm>
          <a:prstGeom prst="rect">
            <a:avLst/>
          </a:prstGeom>
          <a:noFill/>
        </p:spPr>
        <p:txBody>
          <a:bodyPr wrap="square" rtlCol="0">
            <a:spAutoFit/>
          </a:bodyPr>
          <a:lstStyle/>
          <a:p>
            <a:r>
              <a:rPr lang="sv-SE" dirty="0" smtClean="0"/>
              <a:t>Såhär förskriver du </a:t>
            </a:r>
            <a:r>
              <a:rPr lang="sv-SE" b="1" u="sng" dirty="0" smtClean="0"/>
              <a:t>individmärkta artiklar </a:t>
            </a:r>
            <a:r>
              <a:rPr lang="sv-SE" dirty="0" smtClean="0"/>
              <a:t>från buffertlager:</a:t>
            </a:r>
            <a:endParaRPr lang="sv-SE" dirty="0">
              <a:effectLst/>
            </a:endParaRPr>
          </a:p>
        </p:txBody>
      </p:sp>
      <p:sp>
        <p:nvSpPr>
          <p:cNvPr id="18" name="textruta 17"/>
          <p:cNvSpPr txBox="1"/>
          <p:nvPr/>
        </p:nvSpPr>
        <p:spPr>
          <a:xfrm>
            <a:off x="1064398" y="1888827"/>
            <a:ext cx="2808285" cy="2462213"/>
          </a:xfrm>
          <a:prstGeom prst="rect">
            <a:avLst/>
          </a:prstGeom>
          <a:noFill/>
        </p:spPr>
        <p:txBody>
          <a:bodyPr wrap="square" rtlCol="0">
            <a:spAutoFit/>
          </a:bodyPr>
          <a:lstStyle/>
          <a:p>
            <a:r>
              <a:rPr lang="sv-SE" sz="1400" dirty="0" smtClean="0"/>
              <a:t>I rutan som öppnas behöver du inte ändra någon information. Eftersom systemet känner av att denna individ finns på buffertlager så kommer inställningarna att automatiskt justeras därefter.</a:t>
            </a:r>
          </a:p>
          <a:p>
            <a:endParaRPr lang="sv-SE" sz="1400" dirty="0" smtClean="0"/>
          </a:p>
          <a:p>
            <a:r>
              <a:rPr lang="sv-SE" sz="1400" dirty="0" smtClean="0"/>
              <a:t>Klicka på </a:t>
            </a:r>
            <a:r>
              <a:rPr lang="sv-SE" sz="1400" i="1" dirty="0" smtClean="0"/>
              <a:t>Nästa </a:t>
            </a:r>
            <a:r>
              <a:rPr lang="sv-SE" sz="1400" dirty="0" smtClean="0"/>
              <a:t>för att hantera komponenterna på individen, </a:t>
            </a:r>
            <a:r>
              <a:rPr lang="sv-SE" sz="1400" i="1" dirty="0" smtClean="0"/>
              <a:t>eller</a:t>
            </a:r>
            <a:r>
              <a:rPr lang="sv-SE" sz="1400" dirty="0" smtClean="0"/>
              <a:t/>
            </a:r>
            <a:br>
              <a:rPr lang="sv-SE" sz="1400" dirty="0" smtClean="0"/>
            </a:br>
            <a:r>
              <a:rPr lang="sv-SE" sz="1400" dirty="0" smtClean="0"/>
              <a:t>klicka på </a:t>
            </a:r>
            <a:r>
              <a:rPr lang="sv-SE" sz="1400" i="1" dirty="0" smtClean="0"/>
              <a:t>Fortsätt </a:t>
            </a:r>
            <a:r>
              <a:rPr lang="sv-SE" sz="1400" dirty="0" smtClean="0"/>
              <a:t>för att lägga till artikeln i kundkorgen som den är.</a:t>
            </a:r>
          </a:p>
        </p:txBody>
      </p:sp>
      <p:sp>
        <p:nvSpPr>
          <p:cNvPr id="16" name="textruta 15"/>
          <p:cNvSpPr txBox="1"/>
          <p:nvPr/>
        </p:nvSpPr>
        <p:spPr>
          <a:xfrm>
            <a:off x="8352149" y="6581001"/>
            <a:ext cx="3839852" cy="276999"/>
          </a:xfrm>
          <a:prstGeom prst="rect">
            <a:avLst/>
          </a:prstGeom>
          <a:noFill/>
        </p:spPr>
        <p:txBody>
          <a:bodyPr wrap="square" rtlCol="0">
            <a:spAutoFit/>
          </a:bodyPr>
          <a:lstStyle/>
          <a:p>
            <a:r>
              <a:rPr lang="sv-SE" sz="1200" dirty="0" smtClean="0"/>
              <a:t>Förskriva hjälpmedel från buffertlager till patient sid. 4/13</a:t>
            </a:r>
          </a:p>
        </p:txBody>
      </p:sp>
    </p:spTree>
    <p:extLst>
      <p:ext uri="{BB962C8B-B14F-4D97-AF65-F5344CB8AC3E}">
        <p14:creationId xmlns:p14="http://schemas.microsoft.com/office/powerpoint/2010/main" val="6855998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19"/>
          <p:cNvSpPr/>
          <p:nvPr/>
        </p:nvSpPr>
        <p:spPr>
          <a:xfrm>
            <a:off x="0" y="811767"/>
            <a:ext cx="503339" cy="6046234"/>
          </a:xfrm>
          <a:prstGeom prst="rect">
            <a:avLst/>
          </a:prstGeom>
          <a:solidFill>
            <a:srgbClr val="8A3C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4"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5"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6"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18" name="Rektangel 17"/>
          <p:cNvSpPr/>
          <p:nvPr/>
        </p:nvSpPr>
        <p:spPr>
          <a:xfrm>
            <a:off x="504000" y="813600"/>
            <a:ext cx="5418000" cy="360000"/>
          </a:xfrm>
          <a:prstGeom prst="rect">
            <a:avLst/>
          </a:prstGeom>
          <a:solidFill>
            <a:srgbClr val="8A3C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p:cNvSpPr txBox="1"/>
          <p:nvPr/>
        </p:nvSpPr>
        <p:spPr>
          <a:xfrm>
            <a:off x="1224000" y="813600"/>
            <a:ext cx="4697814" cy="369332"/>
          </a:xfrm>
          <a:prstGeom prst="rect">
            <a:avLst/>
          </a:prstGeom>
          <a:noFill/>
        </p:spPr>
        <p:txBody>
          <a:bodyPr wrap="square" rtlCol="0">
            <a:spAutoFit/>
          </a:bodyPr>
          <a:lstStyle/>
          <a:p>
            <a:r>
              <a:rPr lang="sv-SE" dirty="0" smtClean="0"/>
              <a:t>Förskriva hjälpmedel från buffertlager till patient</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9"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0" name="Bildobjekt 9">
            <a:hlinkClick r:id="rId2"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15" name="textruta 14"/>
          <p:cNvSpPr txBox="1"/>
          <p:nvPr/>
        </p:nvSpPr>
        <p:spPr>
          <a:xfrm>
            <a:off x="1064397" y="1454334"/>
            <a:ext cx="8924335" cy="369332"/>
          </a:xfrm>
          <a:prstGeom prst="rect">
            <a:avLst/>
          </a:prstGeom>
          <a:noFill/>
        </p:spPr>
        <p:txBody>
          <a:bodyPr wrap="square" rtlCol="0">
            <a:spAutoFit/>
          </a:bodyPr>
          <a:lstStyle/>
          <a:p>
            <a:r>
              <a:rPr lang="sv-SE" dirty="0" smtClean="0"/>
              <a:t>Såhär förskriver du </a:t>
            </a:r>
            <a:r>
              <a:rPr lang="sv-SE" b="1" u="sng" dirty="0" smtClean="0"/>
              <a:t>individmärkta artiklar </a:t>
            </a:r>
            <a:r>
              <a:rPr lang="sv-SE" dirty="0" smtClean="0"/>
              <a:t>från buffertlager:</a:t>
            </a:r>
            <a:endParaRPr lang="sv-SE" dirty="0">
              <a:effectLst/>
            </a:endParaRPr>
          </a:p>
        </p:txBody>
      </p:sp>
      <p:pic>
        <p:nvPicPr>
          <p:cNvPr id="3" name="Bildobjekt 2"/>
          <p:cNvPicPr>
            <a:picLocks noChangeAspect="1"/>
          </p:cNvPicPr>
          <p:nvPr/>
        </p:nvPicPr>
        <p:blipFill>
          <a:blip r:embed="rId9"/>
          <a:stretch>
            <a:fillRect/>
          </a:stretch>
        </p:blipFill>
        <p:spPr>
          <a:xfrm>
            <a:off x="5561616" y="1892841"/>
            <a:ext cx="5936517" cy="4633542"/>
          </a:xfrm>
          <a:prstGeom prst="rect">
            <a:avLst/>
          </a:prstGeom>
          <a:ln>
            <a:solidFill>
              <a:schemeClr val="tx1">
                <a:lumMod val="50000"/>
                <a:lumOff val="50000"/>
              </a:schemeClr>
            </a:solidFill>
          </a:ln>
        </p:spPr>
      </p:pic>
      <p:sp>
        <p:nvSpPr>
          <p:cNvPr id="17" name="textruta 16"/>
          <p:cNvSpPr txBox="1"/>
          <p:nvPr/>
        </p:nvSpPr>
        <p:spPr>
          <a:xfrm>
            <a:off x="1064398" y="1888827"/>
            <a:ext cx="4489598" cy="5139869"/>
          </a:xfrm>
          <a:prstGeom prst="rect">
            <a:avLst/>
          </a:prstGeom>
          <a:noFill/>
        </p:spPr>
        <p:txBody>
          <a:bodyPr wrap="square" rtlCol="0">
            <a:spAutoFit/>
          </a:bodyPr>
          <a:lstStyle/>
          <a:p>
            <a:r>
              <a:rPr lang="sv-SE" sz="1400" u="sng" dirty="0" smtClean="0">
                <a:solidFill>
                  <a:srgbClr val="FF0000"/>
                </a:solidFill>
              </a:rPr>
              <a:t>Läs denna information noga om du vill hantera komponenterna på en individmärkt artikel som du förskriver från buffertlager!</a:t>
            </a:r>
          </a:p>
          <a:p>
            <a:endParaRPr lang="sv-SE" sz="1400" dirty="0"/>
          </a:p>
          <a:p>
            <a:r>
              <a:rPr lang="sv-SE" sz="1400" dirty="0" smtClean="0"/>
              <a:t>Om du tar bort en standardkomponent kommer den att läggas till i lagersaldot på det lager du beställer ifrån.</a:t>
            </a:r>
          </a:p>
          <a:p>
            <a:endParaRPr lang="sv-SE" sz="1400" dirty="0"/>
          </a:p>
          <a:p>
            <a:r>
              <a:rPr lang="sv-SE" sz="1400" dirty="0" smtClean="0"/>
              <a:t>Om du lägger till en komponent </a:t>
            </a:r>
            <a:r>
              <a:rPr lang="sv-SE" sz="1400" b="1" dirty="0" smtClean="0"/>
              <a:t>så måste du veta att just den artikeln finns tillgänglig och har lagersaldo på buffertlagret.</a:t>
            </a:r>
            <a:r>
              <a:rPr lang="sv-SE" sz="1400" dirty="0"/>
              <a:t> </a:t>
            </a:r>
            <a:r>
              <a:rPr lang="sv-SE" sz="1400" dirty="0" smtClean="0"/>
              <a:t>Systemet säger inte ifrån om komponenten du vill lägga till inte finns på buffertlager.</a:t>
            </a:r>
          </a:p>
          <a:p>
            <a:endParaRPr lang="sv-SE" sz="1400" dirty="0"/>
          </a:p>
          <a:p>
            <a:r>
              <a:rPr lang="sv-SE" sz="1400" dirty="0" smtClean="0"/>
              <a:t>Lägger du till en komponent som inte finns på buffertlagret kommer artikeln ändå att läggas till på beställningen och lagersaldot på artikeln kommer då att bli -1 st, vilket kan påverka de automatiska lagerpåfyllningarna.</a:t>
            </a:r>
          </a:p>
          <a:p>
            <a:endParaRPr lang="sv-SE" sz="1400" dirty="0"/>
          </a:p>
          <a:p>
            <a:r>
              <a:rPr lang="sv-SE" sz="1400" dirty="0" smtClean="0"/>
              <a:t>Klicka på </a:t>
            </a:r>
            <a:r>
              <a:rPr lang="sv-SE" sz="1400" i="1" dirty="0" smtClean="0"/>
              <a:t>Fortsätt </a:t>
            </a:r>
            <a:r>
              <a:rPr lang="sv-SE" sz="1400" dirty="0" smtClean="0"/>
              <a:t>för att lägga till artikeln i kundkorgen.</a:t>
            </a:r>
          </a:p>
          <a:p>
            <a:endParaRPr lang="sv-SE" sz="1400" dirty="0"/>
          </a:p>
          <a:p>
            <a:r>
              <a:rPr lang="sv-SE" sz="1400" dirty="0" smtClean="0">
                <a:solidFill>
                  <a:schemeClr val="tx1">
                    <a:lumMod val="50000"/>
                    <a:lumOff val="50000"/>
                  </a:schemeClr>
                </a:solidFill>
              </a:rPr>
              <a:t>På nästa sida visas hur du lägger till en icke-individmärkt artikel i kundkorgen. För att gå direkt till hur du avslutar en förskrivning, klicka </a:t>
            </a:r>
            <a:r>
              <a:rPr lang="sv-SE" sz="1400" dirty="0" smtClean="0">
                <a:hlinkClick r:id="rId10" action="ppaction://hlinksldjump"/>
              </a:rPr>
              <a:t>här</a:t>
            </a:r>
            <a:r>
              <a:rPr lang="sv-SE" sz="1400" dirty="0" smtClean="0"/>
              <a:t>.</a:t>
            </a:r>
          </a:p>
          <a:p>
            <a:endParaRPr lang="sv-SE" sz="1400" dirty="0" smtClean="0"/>
          </a:p>
        </p:txBody>
      </p:sp>
      <p:sp>
        <p:nvSpPr>
          <p:cNvPr id="16" name="textruta 15"/>
          <p:cNvSpPr txBox="1"/>
          <p:nvPr/>
        </p:nvSpPr>
        <p:spPr>
          <a:xfrm>
            <a:off x="8352149" y="6581001"/>
            <a:ext cx="3839852" cy="276999"/>
          </a:xfrm>
          <a:prstGeom prst="rect">
            <a:avLst/>
          </a:prstGeom>
          <a:noFill/>
        </p:spPr>
        <p:txBody>
          <a:bodyPr wrap="square" rtlCol="0">
            <a:spAutoFit/>
          </a:bodyPr>
          <a:lstStyle/>
          <a:p>
            <a:r>
              <a:rPr lang="sv-SE" sz="1200" dirty="0" smtClean="0"/>
              <a:t>Förskriva hjälpmedel från buffertlager till patient sid. 5/13</a:t>
            </a:r>
          </a:p>
        </p:txBody>
      </p:sp>
    </p:spTree>
    <p:extLst>
      <p:ext uri="{BB962C8B-B14F-4D97-AF65-F5344CB8AC3E}">
        <p14:creationId xmlns:p14="http://schemas.microsoft.com/office/powerpoint/2010/main" val="14737547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19"/>
          <p:cNvSpPr/>
          <p:nvPr/>
        </p:nvSpPr>
        <p:spPr>
          <a:xfrm>
            <a:off x="0" y="811767"/>
            <a:ext cx="503339" cy="6046234"/>
          </a:xfrm>
          <a:prstGeom prst="rect">
            <a:avLst/>
          </a:prstGeom>
          <a:solidFill>
            <a:srgbClr val="8A3C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4" name="Picture 4" descr="http://jkpportfolio01:8085/organisationens_ikoner/api/v1/asset/265688/preview">
            <a:hlinkClick r:id="" action="ppaction://hlinkshowjump?jump=nextslide"/>
          </p:cNvPr>
          <p:cNvPicPr>
            <a:picLocks noChangeAspect="1" noChangeArrowheads="1"/>
          </p:cNvPicPr>
          <p:nvPr/>
        </p:nvPicPr>
        <p:blipFill rotWithShape="1">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5" name="Picture 4" descr="http://jkpportfolio01:8085/organisationens_ikoner/api/v1/asset/265688/preview">
            <a:hlinkClick r:id="rId2" action="ppaction://hlinksldjump"/>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6" name="Picture 4" descr="http://jkpportfolio01:8085/organisationens_ikoner/api/v1/asset/265688/preview">
            <a:hlinkClick r:id="" action="ppaction://hlinkshowjump?jump=previous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17" name="Rektangel 16"/>
          <p:cNvSpPr/>
          <p:nvPr/>
        </p:nvSpPr>
        <p:spPr>
          <a:xfrm>
            <a:off x="504000" y="813600"/>
            <a:ext cx="5418000" cy="360000"/>
          </a:xfrm>
          <a:prstGeom prst="rect">
            <a:avLst/>
          </a:prstGeom>
          <a:solidFill>
            <a:srgbClr val="8A3C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p:cNvSpPr txBox="1"/>
          <p:nvPr/>
        </p:nvSpPr>
        <p:spPr>
          <a:xfrm>
            <a:off x="1224000" y="813600"/>
            <a:ext cx="4697814" cy="369332"/>
          </a:xfrm>
          <a:prstGeom prst="rect">
            <a:avLst/>
          </a:prstGeom>
          <a:noFill/>
        </p:spPr>
        <p:txBody>
          <a:bodyPr wrap="square" rtlCol="0">
            <a:spAutoFit/>
          </a:bodyPr>
          <a:lstStyle/>
          <a:p>
            <a:r>
              <a:rPr lang="sv-SE" dirty="0" smtClean="0"/>
              <a:t>Förskriva hjälpmedel från buffertlager till patient</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9"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0" name="Bildobjekt 9">
            <a:hlinkClick r:id="rId2"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15" name="textruta 14"/>
          <p:cNvSpPr txBox="1"/>
          <p:nvPr/>
        </p:nvSpPr>
        <p:spPr>
          <a:xfrm>
            <a:off x="1064397" y="1454334"/>
            <a:ext cx="8924335" cy="369332"/>
          </a:xfrm>
          <a:prstGeom prst="rect">
            <a:avLst/>
          </a:prstGeom>
          <a:noFill/>
        </p:spPr>
        <p:txBody>
          <a:bodyPr wrap="square" rtlCol="0">
            <a:spAutoFit/>
          </a:bodyPr>
          <a:lstStyle/>
          <a:p>
            <a:r>
              <a:rPr lang="sv-SE" dirty="0" smtClean="0"/>
              <a:t>Såhär förskriver du </a:t>
            </a:r>
            <a:r>
              <a:rPr lang="sv-SE" b="1" u="sng" dirty="0" smtClean="0"/>
              <a:t>icke-individmärkta artiklar </a:t>
            </a:r>
            <a:r>
              <a:rPr lang="sv-SE" dirty="0" smtClean="0"/>
              <a:t>från buffertlager:</a:t>
            </a:r>
            <a:endParaRPr lang="sv-SE" dirty="0">
              <a:effectLst/>
            </a:endParaRPr>
          </a:p>
        </p:txBody>
      </p:sp>
      <p:sp>
        <p:nvSpPr>
          <p:cNvPr id="18" name="textruta 17"/>
          <p:cNvSpPr txBox="1"/>
          <p:nvPr/>
        </p:nvSpPr>
        <p:spPr>
          <a:xfrm>
            <a:off x="1064398" y="1888827"/>
            <a:ext cx="2808285" cy="1600438"/>
          </a:xfrm>
          <a:prstGeom prst="rect">
            <a:avLst/>
          </a:prstGeom>
          <a:noFill/>
        </p:spPr>
        <p:txBody>
          <a:bodyPr wrap="square" rtlCol="0">
            <a:spAutoFit/>
          </a:bodyPr>
          <a:lstStyle/>
          <a:p>
            <a:r>
              <a:rPr lang="sv-SE" sz="1400" dirty="0" smtClean="0"/>
              <a:t>När du har en pågående beställning och vill förskriva ett icke-individmärkt hjälpmedel söker du först upp den artikel du önskar beställa i artikelöversikten.</a:t>
            </a:r>
          </a:p>
          <a:p>
            <a:endParaRPr lang="sv-SE" sz="1400" dirty="0"/>
          </a:p>
          <a:p>
            <a:r>
              <a:rPr lang="sv-SE" sz="1400" dirty="0" smtClean="0"/>
              <a:t>Klicka på </a:t>
            </a:r>
            <a:r>
              <a:rPr lang="sv-SE" sz="1400" i="1" dirty="0" smtClean="0"/>
              <a:t>Beställ.</a:t>
            </a:r>
            <a:endParaRPr lang="sv-SE" sz="1400" dirty="0" smtClean="0"/>
          </a:p>
        </p:txBody>
      </p:sp>
      <p:pic>
        <p:nvPicPr>
          <p:cNvPr id="3" name="Bildobjekt 2"/>
          <p:cNvPicPr>
            <a:picLocks noChangeAspect="1"/>
          </p:cNvPicPr>
          <p:nvPr/>
        </p:nvPicPr>
        <p:blipFill>
          <a:blip r:embed="rId9"/>
          <a:stretch>
            <a:fillRect/>
          </a:stretch>
        </p:blipFill>
        <p:spPr>
          <a:xfrm>
            <a:off x="3872683" y="1890000"/>
            <a:ext cx="7617600" cy="4100911"/>
          </a:xfrm>
          <a:prstGeom prst="rect">
            <a:avLst/>
          </a:prstGeom>
          <a:ln>
            <a:solidFill>
              <a:schemeClr val="tx1">
                <a:lumMod val="50000"/>
                <a:lumOff val="50000"/>
              </a:schemeClr>
            </a:solidFill>
          </a:ln>
        </p:spPr>
      </p:pic>
      <p:sp>
        <p:nvSpPr>
          <p:cNvPr id="16" name="textruta 15"/>
          <p:cNvSpPr txBox="1"/>
          <p:nvPr/>
        </p:nvSpPr>
        <p:spPr>
          <a:xfrm>
            <a:off x="8352149" y="6581001"/>
            <a:ext cx="3839852" cy="276999"/>
          </a:xfrm>
          <a:prstGeom prst="rect">
            <a:avLst/>
          </a:prstGeom>
          <a:noFill/>
        </p:spPr>
        <p:txBody>
          <a:bodyPr wrap="square" rtlCol="0">
            <a:spAutoFit/>
          </a:bodyPr>
          <a:lstStyle/>
          <a:p>
            <a:r>
              <a:rPr lang="sv-SE" sz="1200" dirty="0" smtClean="0"/>
              <a:t>Förskriva hjälpmedel från buffertlager till patient sid. 6/13</a:t>
            </a:r>
          </a:p>
        </p:txBody>
      </p:sp>
    </p:spTree>
    <p:extLst>
      <p:ext uri="{BB962C8B-B14F-4D97-AF65-F5344CB8AC3E}">
        <p14:creationId xmlns:p14="http://schemas.microsoft.com/office/powerpoint/2010/main" val="21467716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ktangel 42"/>
          <p:cNvSpPr/>
          <p:nvPr/>
        </p:nvSpPr>
        <p:spPr>
          <a:xfrm>
            <a:off x="0" y="811767"/>
            <a:ext cx="503339" cy="6046234"/>
          </a:xfrm>
          <a:prstGeom prst="rect">
            <a:avLst/>
          </a:prstGeom>
          <a:solidFill>
            <a:srgbClr val="8A3C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45" name="Picture 4" descr="http://jkpportfolio01:8085/organisationens_ikoner/api/v1/asset/265688/preview">
            <a:hlinkClick r:id="" action="ppaction://hlinkshowjump?jump=nextslide"/>
          </p:cNvPr>
          <p:cNvPicPr>
            <a:picLocks noChangeAspect="1" noChangeArrowheads="1"/>
          </p:cNvPicPr>
          <p:nvPr/>
        </p:nvPicPr>
        <p:blipFill rotWithShape="1">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46" name="Picture 4" descr="http://jkpportfolio01:8085/organisationens_ikoner/api/v1/asset/265688/preview">
            <a:hlinkClick r:id="rId3" action="ppaction://hlinksldjump"/>
          </p:cNvPr>
          <p:cNvPicPr>
            <a:picLocks noChangeAspect="1" noChangeArrowheads="1"/>
          </p:cNvPicPr>
          <p:nvPr/>
        </p:nvPicPr>
        <p:blipFill rotWithShape="1">
          <a:blip r:embed="rId6"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47" name="Picture 4" descr="http://jkpportfolio01:8085/organisationens_ikoner/api/v1/asset/265688/preview">
            <a:hlinkClick r:id="" action="ppaction://hlinkshowjump?jump=previousslide"/>
          </p:cNvPr>
          <p:cNvPicPr>
            <a:picLocks noChangeAspect="1" noChangeArrowheads="1"/>
          </p:cNvPicPr>
          <p:nvPr/>
        </p:nvPicPr>
        <p:blipFill rotWithShape="1">
          <a:blip r:embed="rId8"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41" name="Rektangel 40"/>
          <p:cNvSpPr/>
          <p:nvPr/>
        </p:nvSpPr>
        <p:spPr>
          <a:xfrm>
            <a:off x="504000" y="813600"/>
            <a:ext cx="5418000" cy="360000"/>
          </a:xfrm>
          <a:prstGeom prst="rect">
            <a:avLst/>
          </a:prstGeom>
          <a:solidFill>
            <a:srgbClr val="8A3C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textruta 41"/>
          <p:cNvSpPr txBox="1"/>
          <p:nvPr/>
        </p:nvSpPr>
        <p:spPr>
          <a:xfrm>
            <a:off x="1224000" y="813600"/>
            <a:ext cx="4697814" cy="369332"/>
          </a:xfrm>
          <a:prstGeom prst="rect">
            <a:avLst/>
          </a:prstGeom>
          <a:noFill/>
        </p:spPr>
        <p:txBody>
          <a:bodyPr wrap="square" rtlCol="0">
            <a:spAutoFit/>
          </a:bodyPr>
          <a:lstStyle/>
          <a:p>
            <a:r>
              <a:rPr lang="sv-SE" dirty="0" smtClean="0"/>
              <a:t>Förskriva hjälpmedel från buffertlager till patient</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9"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0" name="Bildobjekt 9">
            <a:hlinkClick r:id="rId3"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15" name="textruta 14"/>
          <p:cNvSpPr txBox="1"/>
          <p:nvPr/>
        </p:nvSpPr>
        <p:spPr>
          <a:xfrm>
            <a:off x="1064397" y="1454334"/>
            <a:ext cx="8924335" cy="369332"/>
          </a:xfrm>
          <a:prstGeom prst="rect">
            <a:avLst/>
          </a:prstGeom>
          <a:noFill/>
        </p:spPr>
        <p:txBody>
          <a:bodyPr wrap="square" rtlCol="0">
            <a:spAutoFit/>
          </a:bodyPr>
          <a:lstStyle/>
          <a:p>
            <a:r>
              <a:rPr lang="sv-SE" dirty="0" smtClean="0"/>
              <a:t>Såhär förskriver du </a:t>
            </a:r>
            <a:r>
              <a:rPr lang="sv-SE" b="1" u="sng" dirty="0" smtClean="0"/>
              <a:t>icke-individmärkta artiklar </a:t>
            </a:r>
            <a:r>
              <a:rPr lang="sv-SE" dirty="0" smtClean="0"/>
              <a:t>från buffertlager:</a:t>
            </a:r>
            <a:endParaRPr lang="sv-SE" dirty="0">
              <a:effectLst/>
            </a:endParaRPr>
          </a:p>
        </p:txBody>
      </p:sp>
      <p:sp>
        <p:nvSpPr>
          <p:cNvPr id="18" name="textruta 17"/>
          <p:cNvSpPr txBox="1"/>
          <p:nvPr/>
        </p:nvSpPr>
        <p:spPr>
          <a:xfrm>
            <a:off x="1064398" y="1888827"/>
            <a:ext cx="2808285" cy="3139321"/>
          </a:xfrm>
          <a:prstGeom prst="rect">
            <a:avLst/>
          </a:prstGeom>
          <a:noFill/>
        </p:spPr>
        <p:txBody>
          <a:bodyPr wrap="square" rtlCol="0">
            <a:spAutoFit/>
          </a:bodyPr>
          <a:lstStyle/>
          <a:p>
            <a:r>
              <a:rPr lang="sv-SE" sz="1600" dirty="0" smtClean="0"/>
              <a:t>I rutan som öppnas väljer du att leverans ska ske från </a:t>
            </a:r>
            <a:r>
              <a:rPr lang="sv-SE" sz="1600" i="1" dirty="0" smtClean="0">
                <a:solidFill>
                  <a:srgbClr val="A20A0A"/>
                </a:solidFill>
              </a:rPr>
              <a:t>Eget förråd</a:t>
            </a:r>
            <a:r>
              <a:rPr lang="sv-SE" sz="1600" i="1" dirty="0" smtClean="0"/>
              <a:t> </a:t>
            </a:r>
            <a:r>
              <a:rPr lang="sv-SE" sz="1600" dirty="0" smtClean="0"/>
              <a:t>(buffertlager).</a:t>
            </a:r>
          </a:p>
          <a:p>
            <a:endParaRPr lang="sv-SE" sz="1600" dirty="0"/>
          </a:p>
          <a:p>
            <a:r>
              <a:rPr lang="sv-SE" sz="1600" dirty="0" smtClean="0"/>
              <a:t>En lista visas. Välj vilket lager du vill förskriva artikeln ifrån.</a:t>
            </a:r>
          </a:p>
          <a:p>
            <a:endParaRPr lang="sv-SE" sz="1600" dirty="0"/>
          </a:p>
          <a:p>
            <a:endParaRPr lang="sv-SE" sz="1600" dirty="0"/>
          </a:p>
          <a:p>
            <a:r>
              <a:rPr lang="sv-SE" sz="1400" dirty="0"/>
              <a:t>Klicka på </a:t>
            </a:r>
            <a:r>
              <a:rPr lang="sv-SE" sz="1400" i="1" dirty="0"/>
              <a:t>Nästa </a:t>
            </a:r>
            <a:r>
              <a:rPr lang="sv-SE" sz="1400" dirty="0"/>
              <a:t>för att </a:t>
            </a:r>
            <a:r>
              <a:rPr lang="sv-SE" sz="1400" dirty="0" smtClean="0"/>
              <a:t>lägga till artikeln som en komponent,</a:t>
            </a:r>
            <a:br>
              <a:rPr lang="sv-SE" sz="1400" dirty="0" smtClean="0"/>
            </a:br>
            <a:r>
              <a:rPr lang="sv-SE" sz="1400" i="1" dirty="0" smtClean="0"/>
              <a:t>eller</a:t>
            </a:r>
            <a:r>
              <a:rPr lang="sv-SE" sz="1400" dirty="0"/>
              <a:t/>
            </a:r>
            <a:br>
              <a:rPr lang="sv-SE" sz="1400" dirty="0"/>
            </a:br>
            <a:r>
              <a:rPr lang="sv-SE" sz="1400" dirty="0"/>
              <a:t>klicka på </a:t>
            </a:r>
            <a:r>
              <a:rPr lang="sv-SE" sz="1400" i="1" dirty="0"/>
              <a:t>Fortsätt </a:t>
            </a:r>
            <a:r>
              <a:rPr lang="sv-SE" sz="1400" dirty="0"/>
              <a:t>för att lägga till artikeln i kundkorgen som den är.</a:t>
            </a:r>
          </a:p>
        </p:txBody>
      </p:sp>
      <p:pic>
        <p:nvPicPr>
          <p:cNvPr id="4" name="Bildobjekt 3"/>
          <p:cNvPicPr>
            <a:picLocks noChangeAspect="1"/>
          </p:cNvPicPr>
          <p:nvPr/>
        </p:nvPicPr>
        <p:blipFill>
          <a:blip r:embed="rId10"/>
          <a:stretch>
            <a:fillRect/>
          </a:stretch>
        </p:blipFill>
        <p:spPr>
          <a:xfrm>
            <a:off x="3872683" y="1888828"/>
            <a:ext cx="7617600" cy="4234841"/>
          </a:xfrm>
          <a:prstGeom prst="rect">
            <a:avLst/>
          </a:prstGeom>
          <a:ln>
            <a:solidFill>
              <a:schemeClr val="tx1">
                <a:lumMod val="50000"/>
                <a:lumOff val="50000"/>
              </a:schemeClr>
            </a:solidFill>
          </a:ln>
        </p:spPr>
      </p:pic>
      <p:sp>
        <p:nvSpPr>
          <p:cNvPr id="20" name="Ellips 19"/>
          <p:cNvSpPr/>
          <p:nvPr/>
        </p:nvSpPr>
        <p:spPr>
          <a:xfrm>
            <a:off x="762392" y="1892738"/>
            <a:ext cx="302005" cy="302005"/>
          </a:xfrm>
          <a:prstGeom prst="ellipse">
            <a:avLst/>
          </a:prstGeom>
          <a:solidFill>
            <a:srgbClr val="A20A0A"/>
          </a:solidFill>
          <a:ln>
            <a:solidFill>
              <a:srgbClr val="A20A0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textruta 22"/>
          <p:cNvSpPr txBox="1"/>
          <p:nvPr/>
        </p:nvSpPr>
        <p:spPr>
          <a:xfrm>
            <a:off x="771917" y="1861218"/>
            <a:ext cx="302005" cy="369332"/>
          </a:xfrm>
          <a:prstGeom prst="rect">
            <a:avLst/>
          </a:prstGeom>
          <a:noFill/>
        </p:spPr>
        <p:txBody>
          <a:bodyPr wrap="square" rtlCol="0">
            <a:spAutoFit/>
          </a:bodyPr>
          <a:lstStyle/>
          <a:p>
            <a:r>
              <a:rPr lang="sv-SE" dirty="0" smtClean="0">
                <a:solidFill>
                  <a:schemeClr val="bg1"/>
                </a:solidFill>
              </a:rPr>
              <a:t>1</a:t>
            </a:r>
            <a:endParaRPr lang="sv-SE" dirty="0">
              <a:solidFill>
                <a:schemeClr val="bg1"/>
              </a:solidFill>
            </a:endParaRPr>
          </a:p>
        </p:txBody>
      </p:sp>
      <p:sp>
        <p:nvSpPr>
          <p:cNvPr id="24" name="Ellips 23"/>
          <p:cNvSpPr/>
          <p:nvPr/>
        </p:nvSpPr>
        <p:spPr>
          <a:xfrm>
            <a:off x="762043" y="2871232"/>
            <a:ext cx="302005" cy="302005"/>
          </a:xfrm>
          <a:prstGeom prst="ellipse">
            <a:avLst/>
          </a:prstGeom>
          <a:solidFill>
            <a:srgbClr val="A20A0A"/>
          </a:solidFill>
          <a:ln>
            <a:solidFill>
              <a:srgbClr val="A20A0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textruta 24"/>
          <p:cNvSpPr txBox="1"/>
          <p:nvPr/>
        </p:nvSpPr>
        <p:spPr>
          <a:xfrm>
            <a:off x="771568" y="2839712"/>
            <a:ext cx="302005" cy="369332"/>
          </a:xfrm>
          <a:prstGeom prst="rect">
            <a:avLst/>
          </a:prstGeom>
          <a:noFill/>
        </p:spPr>
        <p:txBody>
          <a:bodyPr wrap="square" rtlCol="0">
            <a:spAutoFit/>
          </a:bodyPr>
          <a:lstStyle/>
          <a:p>
            <a:r>
              <a:rPr lang="sv-SE" dirty="0">
                <a:solidFill>
                  <a:schemeClr val="bg1"/>
                </a:solidFill>
              </a:rPr>
              <a:t>2</a:t>
            </a:r>
          </a:p>
        </p:txBody>
      </p:sp>
      <p:sp>
        <p:nvSpPr>
          <p:cNvPr id="26" name="Ellips 25"/>
          <p:cNvSpPr/>
          <p:nvPr/>
        </p:nvSpPr>
        <p:spPr>
          <a:xfrm>
            <a:off x="5604317" y="4298672"/>
            <a:ext cx="302005" cy="302005"/>
          </a:xfrm>
          <a:prstGeom prst="ellipse">
            <a:avLst/>
          </a:prstGeom>
          <a:solidFill>
            <a:srgbClr val="A20A0A"/>
          </a:solidFill>
          <a:ln>
            <a:solidFill>
              <a:srgbClr val="A20A0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p:cNvSpPr/>
          <p:nvPr/>
        </p:nvSpPr>
        <p:spPr>
          <a:xfrm>
            <a:off x="5755320" y="4467225"/>
            <a:ext cx="906784" cy="274023"/>
          </a:xfrm>
          <a:prstGeom prst="rect">
            <a:avLst/>
          </a:prstGeom>
          <a:noFill/>
          <a:ln w="19050">
            <a:solidFill>
              <a:srgbClr val="A20A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A20A0A"/>
              </a:solidFill>
            </a:endParaRPr>
          </a:p>
        </p:txBody>
      </p:sp>
      <p:sp>
        <p:nvSpPr>
          <p:cNvPr id="27" name="textruta 26"/>
          <p:cNvSpPr txBox="1"/>
          <p:nvPr/>
        </p:nvSpPr>
        <p:spPr>
          <a:xfrm>
            <a:off x="5603936" y="4266771"/>
            <a:ext cx="302005" cy="369332"/>
          </a:xfrm>
          <a:prstGeom prst="rect">
            <a:avLst/>
          </a:prstGeom>
          <a:noFill/>
        </p:spPr>
        <p:txBody>
          <a:bodyPr wrap="square" rtlCol="0">
            <a:spAutoFit/>
          </a:bodyPr>
          <a:lstStyle/>
          <a:p>
            <a:r>
              <a:rPr lang="sv-SE" dirty="0" smtClean="0">
                <a:solidFill>
                  <a:schemeClr val="bg1"/>
                </a:solidFill>
              </a:rPr>
              <a:t>1</a:t>
            </a:r>
            <a:endParaRPr lang="sv-SE" dirty="0">
              <a:solidFill>
                <a:schemeClr val="bg1"/>
              </a:solidFill>
            </a:endParaRPr>
          </a:p>
        </p:txBody>
      </p:sp>
      <p:sp>
        <p:nvSpPr>
          <p:cNvPr id="28" name="Ellips 27"/>
          <p:cNvSpPr/>
          <p:nvPr/>
        </p:nvSpPr>
        <p:spPr>
          <a:xfrm>
            <a:off x="8150077" y="4594623"/>
            <a:ext cx="302005" cy="302005"/>
          </a:xfrm>
          <a:prstGeom prst="ellipse">
            <a:avLst/>
          </a:prstGeom>
          <a:solidFill>
            <a:srgbClr val="A20A0A"/>
          </a:solidFill>
          <a:ln>
            <a:solidFill>
              <a:srgbClr val="A20A0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textruta 28"/>
          <p:cNvSpPr txBox="1"/>
          <p:nvPr/>
        </p:nvSpPr>
        <p:spPr>
          <a:xfrm>
            <a:off x="8159602" y="4563103"/>
            <a:ext cx="302005" cy="369332"/>
          </a:xfrm>
          <a:prstGeom prst="rect">
            <a:avLst/>
          </a:prstGeom>
          <a:noFill/>
        </p:spPr>
        <p:txBody>
          <a:bodyPr wrap="square" rtlCol="0">
            <a:spAutoFit/>
          </a:bodyPr>
          <a:lstStyle/>
          <a:p>
            <a:r>
              <a:rPr lang="sv-SE" dirty="0">
                <a:solidFill>
                  <a:schemeClr val="bg1"/>
                </a:solidFill>
              </a:rPr>
              <a:t>2</a:t>
            </a:r>
          </a:p>
        </p:txBody>
      </p:sp>
      <p:sp>
        <p:nvSpPr>
          <p:cNvPr id="30" name="textruta 29"/>
          <p:cNvSpPr txBox="1"/>
          <p:nvPr/>
        </p:nvSpPr>
        <p:spPr>
          <a:xfrm>
            <a:off x="1129278" y="5711257"/>
            <a:ext cx="2497842" cy="461665"/>
          </a:xfrm>
          <a:prstGeom prst="rect">
            <a:avLst/>
          </a:prstGeom>
          <a:noFill/>
        </p:spPr>
        <p:txBody>
          <a:bodyPr wrap="square" rtlCol="0">
            <a:spAutoFit/>
          </a:bodyPr>
          <a:lstStyle/>
          <a:p>
            <a:r>
              <a:rPr lang="sv-SE" sz="1200" dirty="0" smtClean="0">
                <a:solidFill>
                  <a:sysClr val="windowText" lastClr="000000"/>
                </a:solidFill>
              </a:rPr>
              <a:t>Här ser du lagersaldo på artikeln i det lager du har valt i listan.</a:t>
            </a:r>
            <a:endParaRPr lang="sv-SE" sz="1200" dirty="0">
              <a:solidFill>
                <a:sysClr val="windowText" lastClr="000000"/>
              </a:solidFill>
            </a:endParaRPr>
          </a:p>
        </p:txBody>
      </p:sp>
      <p:sp>
        <p:nvSpPr>
          <p:cNvPr id="31" name="Rektangel 30"/>
          <p:cNvSpPr/>
          <p:nvPr/>
        </p:nvSpPr>
        <p:spPr>
          <a:xfrm>
            <a:off x="1129279" y="5655996"/>
            <a:ext cx="2497841" cy="581735"/>
          </a:xfrm>
          <a:prstGeom prst="rect">
            <a:avLst/>
          </a:prstGeom>
          <a:noFill/>
          <a:ln w="19050">
            <a:solidFill>
              <a:srgbClr val="A20A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Ellips 31"/>
          <p:cNvSpPr/>
          <p:nvPr/>
        </p:nvSpPr>
        <p:spPr>
          <a:xfrm>
            <a:off x="997593" y="5538026"/>
            <a:ext cx="268746" cy="268746"/>
          </a:xfrm>
          <a:prstGeom prst="ellipse">
            <a:avLst/>
          </a:prstGeom>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33" name="textruta 32"/>
          <p:cNvSpPr txBox="1"/>
          <p:nvPr/>
        </p:nvSpPr>
        <p:spPr>
          <a:xfrm>
            <a:off x="997593" y="5518510"/>
            <a:ext cx="268746" cy="307777"/>
          </a:xfrm>
          <a:prstGeom prst="rect">
            <a:avLst/>
          </a:prstGeom>
          <a:noFill/>
        </p:spPr>
        <p:txBody>
          <a:bodyPr wrap="square" rtlCol="0">
            <a:spAutoFit/>
          </a:bodyPr>
          <a:lstStyle/>
          <a:p>
            <a:pPr algn="ctr"/>
            <a:r>
              <a:rPr lang="sv-SE" sz="1400" dirty="0" smtClean="0">
                <a:solidFill>
                  <a:srgbClr val="C00000"/>
                </a:solidFill>
              </a:rPr>
              <a:t>!</a:t>
            </a:r>
          </a:p>
        </p:txBody>
      </p:sp>
      <p:sp>
        <p:nvSpPr>
          <p:cNvPr id="37" name="Rektangel 36"/>
          <p:cNvSpPr/>
          <p:nvPr/>
        </p:nvSpPr>
        <p:spPr>
          <a:xfrm>
            <a:off x="9007355" y="4872092"/>
            <a:ext cx="1203445" cy="255474"/>
          </a:xfrm>
          <a:prstGeom prst="rect">
            <a:avLst/>
          </a:prstGeom>
          <a:noFill/>
          <a:ln w="19050">
            <a:solidFill>
              <a:srgbClr val="A20A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Ellips 37"/>
          <p:cNvSpPr/>
          <p:nvPr/>
        </p:nvSpPr>
        <p:spPr>
          <a:xfrm>
            <a:off x="8875669" y="4754122"/>
            <a:ext cx="268746" cy="268746"/>
          </a:xfrm>
          <a:prstGeom prst="ellipse">
            <a:avLst/>
          </a:prstGeom>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39" name="textruta 38"/>
          <p:cNvSpPr txBox="1"/>
          <p:nvPr/>
        </p:nvSpPr>
        <p:spPr>
          <a:xfrm>
            <a:off x="8875669" y="4734606"/>
            <a:ext cx="268746" cy="307777"/>
          </a:xfrm>
          <a:prstGeom prst="rect">
            <a:avLst/>
          </a:prstGeom>
          <a:noFill/>
        </p:spPr>
        <p:txBody>
          <a:bodyPr wrap="square" rtlCol="0">
            <a:spAutoFit/>
          </a:bodyPr>
          <a:lstStyle/>
          <a:p>
            <a:pPr algn="ctr"/>
            <a:r>
              <a:rPr lang="sv-SE" sz="1400" dirty="0" smtClean="0">
                <a:solidFill>
                  <a:srgbClr val="C00000"/>
                </a:solidFill>
              </a:rPr>
              <a:t>!</a:t>
            </a:r>
          </a:p>
        </p:txBody>
      </p:sp>
      <p:sp>
        <p:nvSpPr>
          <p:cNvPr id="40" name="textruta 39"/>
          <p:cNvSpPr txBox="1"/>
          <p:nvPr/>
        </p:nvSpPr>
        <p:spPr>
          <a:xfrm>
            <a:off x="8352149" y="6581001"/>
            <a:ext cx="3839852" cy="276999"/>
          </a:xfrm>
          <a:prstGeom prst="rect">
            <a:avLst/>
          </a:prstGeom>
          <a:noFill/>
        </p:spPr>
        <p:txBody>
          <a:bodyPr wrap="square" rtlCol="0">
            <a:spAutoFit/>
          </a:bodyPr>
          <a:lstStyle/>
          <a:p>
            <a:r>
              <a:rPr lang="sv-SE" sz="1200" dirty="0" smtClean="0"/>
              <a:t>Förskriva hjälpmedel från buffertlager till patient sid. 7/13</a:t>
            </a:r>
          </a:p>
        </p:txBody>
      </p:sp>
    </p:spTree>
    <p:extLst>
      <p:ext uri="{BB962C8B-B14F-4D97-AF65-F5344CB8AC3E}">
        <p14:creationId xmlns:p14="http://schemas.microsoft.com/office/powerpoint/2010/main" val="33777882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19"/>
          <p:cNvSpPr/>
          <p:nvPr/>
        </p:nvSpPr>
        <p:spPr>
          <a:xfrm>
            <a:off x="0" y="811767"/>
            <a:ext cx="503339" cy="6046234"/>
          </a:xfrm>
          <a:prstGeom prst="rect">
            <a:avLst/>
          </a:prstGeom>
          <a:solidFill>
            <a:srgbClr val="8A3C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4" name="Picture 4" descr="http://jkpportfolio01:8085/organisationens_ikoner/api/v1/asset/265688/preview">
            <a:hlinkClick r:id="" action="ppaction://hlinkshowjump?jump=nextslide"/>
          </p:cNvPr>
          <p:cNvPicPr>
            <a:picLocks noChangeAspect="1" noChangeArrowheads="1"/>
          </p:cNvPicPr>
          <p:nvPr/>
        </p:nvPicPr>
        <p:blipFill rotWithShape="1">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5" name="Picture 4" descr="http://jkpportfolio01:8085/organisationens_ikoner/api/v1/asset/265688/preview">
            <a:hlinkClick r:id="rId3" action="ppaction://hlinksldjump"/>
          </p:cNvPr>
          <p:cNvPicPr>
            <a:picLocks noChangeAspect="1" noChangeArrowheads="1"/>
          </p:cNvPicPr>
          <p:nvPr/>
        </p:nvPicPr>
        <p:blipFill rotWithShape="1">
          <a:blip r:embed="rId6"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6" name="Picture 4" descr="http://jkpportfolio01:8085/organisationens_ikoner/api/v1/asset/265688/preview">
            <a:hlinkClick r:id="" action="ppaction://hlinkshowjump?jump=previousslide"/>
          </p:cNvPr>
          <p:cNvPicPr>
            <a:picLocks noChangeAspect="1" noChangeArrowheads="1"/>
          </p:cNvPicPr>
          <p:nvPr/>
        </p:nvPicPr>
        <p:blipFill rotWithShape="1">
          <a:blip r:embed="rId8"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 name="Bildobjekt 1"/>
          <p:cNvPicPr>
            <a:picLocks noChangeAspect="1"/>
          </p:cNvPicPr>
          <p:nvPr/>
        </p:nvPicPr>
        <p:blipFill>
          <a:blip r:embed="rId9"/>
          <a:stretch>
            <a:fillRect/>
          </a:stretch>
        </p:blipFill>
        <p:spPr>
          <a:xfrm>
            <a:off x="3872683" y="1888827"/>
            <a:ext cx="7617600" cy="4401660"/>
          </a:xfrm>
          <a:prstGeom prst="rect">
            <a:avLst/>
          </a:prstGeom>
          <a:ln>
            <a:solidFill>
              <a:schemeClr val="tx1">
                <a:lumMod val="50000"/>
                <a:lumOff val="50000"/>
              </a:schemeClr>
            </a:solidFill>
          </a:ln>
        </p:spPr>
      </p:pic>
      <p:sp>
        <p:nvSpPr>
          <p:cNvPr id="17" name="Rektangel 16"/>
          <p:cNvSpPr/>
          <p:nvPr/>
        </p:nvSpPr>
        <p:spPr>
          <a:xfrm>
            <a:off x="504000" y="813600"/>
            <a:ext cx="5418000" cy="360000"/>
          </a:xfrm>
          <a:prstGeom prst="rect">
            <a:avLst/>
          </a:prstGeom>
          <a:solidFill>
            <a:srgbClr val="8A3C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p:cNvSpPr txBox="1"/>
          <p:nvPr/>
        </p:nvSpPr>
        <p:spPr>
          <a:xfrm>
            <a:off x="1224000" y="813600"/>
            <a:ext cx="4697814" cy="369332"/>
          </a:xfrm>
          <a:prstGeom prst="rect">
            <a:avLst/>
          </a:prstGeom>
          <a:noFill/>
        </p:spPr>
        <p:txBody>
          <a:bodyPr wrap="square" rtlCol="0">
            <a:spAutoFit/>
          </a:bodyPr>
          <a:lstStyle/>
          <a:p>
            <a:r>
              <a:rPr lang="sv-SE" dirty="0" smtClean="0"/>
              <a:t>Förskriva hjälpmedel från buffertlager till patient</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9"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0" name="Bildobjekt 9">
            <a:hlinkClick r:id="rId3"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15" name="textruta 14"/>
          <p:cNvSpPr txBox="1"/>
          <p:nvPr/>
        </p:nvSpPr>
        <p:spPr>
          <a:xfrm>
            <a:off x="1064397" y="1454334"/>
            <a:ext cx="8924335" cy="369332"/>
          </a:xfrm>
          <a:prstGeom prst="rect">
            <a:avLst/>
          </a:prstGeom>
          <a:noFill/>
        </p:spPr>
        <p:txBody>
          <a:bodyPr wrap="square" rtlCol="0">
            <a:spAutoFit/>
          </a:bodyPr>
          <a:lstStyle/>
          <a:p>
            <a:r>
              <a:rPr lang="sv-SE" dirty="0" smtClean="0"/>
              <a:t>Såhär förskriver du </a:t>
            </a:r>
            <a:r>
              <a:rPr lang="sv-SE" b="1" u="sng" dirty="0" smtClean="0"/>
              <a:t>icke-individmärkta artiklar </a:t>
            </a:r>
            <a:r>
              <a:rPr lang="sv-SE" dirty="0" smtClean="0"/>
              <a:t>från buffertlager:</a:t>
            </a:r>
            <a:endParaRPr lang="sv-SE" dirty="0">
              <a:effectLst/>
            </a:endParaRPr>
          </a:p>
        </p:txBody>
      </p:sp>
      <p:sp>
        <p:nvSpPr>
          <p:cNvPr id="18" name="textruta 17"/>
          <p:cNvSpPr txBox="1"/>
          <p:nvPr/>
        </p:nvSpPr>
        <p:spPr>
          <a:xfrm>
            <a:off x="1064398" y="1888827"/>
            <a:ext cx="2808285" cy="3754874"/>
          </a:xfrm>
          <a:prstGeom prst="rect">
            <a:avLst/>
          </a:prstGeom>
          <a:noFill/>
        </p:spPr>
        <p:txBody>
          <a:bodyPr wrap="square" rtlCol="0">
            <a:spAutoFit/>
          </a:bodyPr>
          <a:lstStyle/>
          <a:p>
            <a:r>
              <a:rPr lang="sv-SE" sz="1400" dirty="0" smtClean="0"/>
              <a:t>Klickar du på </a:t>
            </a:r>
            <a:r>
              <a:rPr lang="sv-SE" sz="1400" i="1" dirty="0" smtClean="0"/>
              <a:t>Nästa </a:t>
            </a:r>
            <a:r>
              <a:rPr lang="sv-SE" sz="1400" dirty="0" smtClean="0"/>
              <a:t>i föregående steg kommer du till komponenthanteringen.</a:t>
            </a:r>
          </a:p>
          <a:p>
            <a:endParaRPr lang="sv-SE" sz="1400" dirty="0" smtClean="0"/>
          </a:p>
          <a:p>
            <a:r>
              <a:rPr lang="sv-SE" sz="1400" dirty="0" smtClean="0"/>
              <a:t>Här har du möjlighet att lägga till artikeln som en komponent på en redan levererad individ.</a:t>
            </a:r>
          </a:p>
          <a:p>
            <a:r>
              <a:rPr lang="sv-SE" sz="1400" dirty="0" smtClean="0"/>
              <a:t>De individer som presenteras i denna lista är alltså individmärkta hjälpmedel som redan finns levererade hos mottagaren.</a:t>
            </a:r>
            <a:endParaRPr lang="sv-SE" sz="1400" dirty="0"/>
          </a:p>
          <a:p>
            <a:endParaRPr lang="sv-SE" sz="1400" dirty="0"/>
          </a:p>
          <a:p>
            <a:r>
              <a:rPr lang="sv-SE" sz="1400" dirty="0" smtClean="0"/>
              <a:t>Markera det hjälpmedel som du önskar att artikeln du förskriver ska kopplas till och klicka sedan </a:t>
            </a:r>
            <a:r>
              <a:rPr lang="sv-SE" sz="1400" dirty="0"/>
              <a:t>på </a:t>
            </a:r>
            <a:r>
              <a:rPr lang="sv-SE" sz="1400" i="1" dirty="0"/>
              <a:t>Fortsätt </a:t>
            </a:r>
            <a:r>
              <a:rPr lang="sv-SE" sz="1400" dirty="0"/>
              <a:t>för att lägga till artikeln i </a:t>
            </a:r>
            <a:r>
              <a:rPr lang="sv-SE" sz="1400" dirty="0" smtClean="0"/>
              <a:t>kundkorgen.</a:t>
            </a:r>
            <a:endParaRPr lang="sv-SE" sz="1400" dirty="0"/>
          </a:p>
        </p:txBody>
      </p:sp>
      <p:sp>
        <p:nvSpPr>
          <p:cNvPr id="16" name="textruta 15"/>
          <p:cNvSpPr txBox="1"/>
          <p:nvPr/>
        </p:nvSpPr>
        <p:spPr>
          <a:xfrm>
            <a:off x="8352149" y="6581001"/>
            <a:ext cx="3839852" cy="276999"/>
          </a:xfrm>
          <a:prstGeom prst="rect">
            <a:avLst/>
          </a:prstGeom>
          <a:noFill/>
        </p:spPr>
        <p:txBody>
          <a:bodyPr wrap="square" rtlCol="0">
            <a:spAutoFit/>
          </a:bodyPr>
          <a:lstStyle/>
          <a:p>
            <a:r>
              <a:rPr lang="sv-SE" sz="1200" dirty="0" smtClean="0"/>
              <a:t>Förskriva hjälpmedel från buffertlager till patient sid. 8/13</a:t>
            </a:r>
          </a:p>
        </p:txBody>
      </p:sp>
    </p:spTree>
    <p:extLst>
      <p:ext uri="{BB962C8B-B14F-4D97-AF65-F5344CB8AC3E}">
        <p14:creationId xmlns:p14="http://schemas.microsoft.com/office/powerpoint/2010/main" val="5168265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0" y="127577"/>
            <a:ext cx="503339" cy="6730424"/>
          </a:xfrm>
          <a:prstGeom prst="rect">
            <a:avLst/>
          </a:prstGeom>
          <a:solidFill>
            <a:srgbClr val="D24B4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p:cNvSpPr/>
          <p:nvPr/>
        </p:nvSpPr>
        <p:spPr>
          <a:xfrm>
            <a:off x="504000" y="813600"/>
            <a:ext cx="3081600" cy="360000"/>
          </a:xfrm>
          <a:prstGeom prst="rect">
            <a:avLst/>
          </a:prstGeom>
          <a:solidFill>
            <a:srgbClr val="D24B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textruta 26">
            <a:hlinkClick r:id="rId2" action="ppaction://hlinksldjump"/>
          </p:cNvPr>
          <p:cNvSpPr txBox="1"/>
          <p:nvPr/>
        </p:nvSpPr>
        <p:spPr>
          <a:xfrm>
            <a:off x="1224000" y="813600"/>
            <a:ext cx="2359967" cy="369332"/>
          </a:xfrm>
          <a:prstGeom prst="rect">
            <a:avLst/>
          </a:prstGeom>
          <a:noFill/>
        </p:spPr>
        <p:txBody>
          <a:bodyPr wrap="square" rtlCol="0">
            <a:spAutoFit/>
          </a:bodyPr>
          <a:lstStyle/>
          <a:p>
            <a:r>
              <a:rPr lang="sv-SE" dirty="0"/>
              <a:t>Vad är ett buffertlager?</a:t>
            </a:r>
          </a:p>
        </p:txBody>
      </p:sp>
      <p:sp>
        <p:nvSpPr>
          <p:cNvPr id="11" name="Rektangel 1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14"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0" name="Bildobjekt 9">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pic>
        <p:nvPicPr>
          <p:cNvPr id="15" name="Picture 4" descr="http://jkpportfolio01:8085/organisationens_ikoner/api/v1/asset/265688/preview">
            <a:hlinkClick r:id="" action="ppaction://hlinkshowjump?jump=previousslide"/>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16"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17" name="Picture 4" descr="http://jkpportfolio01:8085/organisationens_ikoner/api/v1/asset/265688/preview">
            <a:hlinkClick r:id="" action="ppaction://hlinkshowjump?jump=next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18" name="Picture 4" descr="http://jkpportfolio01:8085/organisationens_ikoner/api/v1/asset/265688/preview">
            <a:hlinkClick r:id="rId3" action="ppaction://hlinksldjump"/>
          </p:cNvPr>
          <p:cNvPicPr>
            <a:picLocks noChangeAspect="1" noChangeArrowheads="1"/>
          </p:cNvPicPr>
          <p:nvPr/>
        </p:nvPicPr>
        <p:blipFill rotWithShape="1">
          <a:blip r:embed="rId9"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19" name="textruta 18"/>
          <p:cNvSpPr txBox="1"/>
          <p:nvPr/>
        </p:nvSpPr>
        <p:spPr>
          <a:xfrm>
            <a:off x="1064397" y="1454334"/>
            <a:ext cx="8924335" cy="369332"/>
          </a:xfrm>
          <a:prstGeom prst="rect">
            <a:avLst/>
          </a:prstGeom>
          <a:noFill/>
        </p:spPr>
        <p:txBody>
          <a:bodyPr wrap="square" rtlCol="0">
            <a:spAutoFit/>
          </a:bodyPr>
          <a:lstStyle/>
          <a:p>
            <a:r>
              <a:rPr lang="sv-SE" u="sng" dirty="0" smtClean="0"/>
              <a:t>Lageransvarig</a:t>
            </a:r>
            <a:endParaRPr lang="sv-SE" u="sng" dirty="0">
              <a:effectLst/>
            </a:endParaRPr>
          </a:p>
        </p:txBody>
      </p:sp>
      <p:sp>
        <p:nvSpPr>
          <p:cNvPr id="22" name="textruta 21"/>
          <p:cNvSpPr txBox="1"/>
          <p:nvPr/>
        </p:nvSpPr>
        <p:spPr>
          <a:xfrm>
            <a:off x="1064398" y="1893534"/>
            <a:ext cx="9052492" cy="2800767"/>
          </a:xfrm>
          <a:prstGeom prst="rect">
            <a:avLst/>
          </a:prstGeom>
          <a:noFill/>
        </p:spPr>
        <p:txBody>
          <a:bodyPr wrap="square" rtlCol="0">
            <a:spAutoFit/>
          </a:bodyPr>
          <a:lstStyle/>
          <a:p>
            <a:r>
              <a:rPr lang="sv-SE" sz="1600" dirty="0" smtClean="0"/>
              <a:t>Alla </a:t>
            </a:r>
            <a:r>
              <a:rPr lang="sv-SE" sz="1600" dirty="0"/>
              <a:t>buffertlager ska ha en utsedd lageransvarig, vars ansvar innefattar följande:</a:t>
            </a:r>
          </a:p>
          <a:p>
            <a:pPr marL="285750" indent="-285750">
              <a:buFont typeface="Arial" panose="020B0604020202020204" pitchFamily="34" charset="0"/>
              <a:buChar char="•"/>
            </a:pPr>
            <a:r>
              <a:rPr lang="sv-SE" sz="1600" dirty="0"/>
              <a:t>Fungera som kontaktperson för Hjälpmedelscentralen i frågor som rör lagret.</a:t>
            </a:r>
          </a:p>
          <a:p>
            <a:pPr marL="285750" indent="-285750">
              <a:buFont typeface="Arial" panose="020B0604020202020204" pitchFamily="34" charset="0"/>
              <a:buChar char="•"/>
            </a:pPr>
            <a:r>
              <a:rPr lang="sv-SE" sz="1600" dirty="0"/>
              <a:t>Säkerställa att lagrets kontaktuppgifter är aktuella.</a:t>
            </a:r>
          </a:p>
          <a:p>
            <a:pPr marL="285750" indent="-285750">
              <a:buFont typeface="Arial" panose="020B0604020202020204" pitchFamily="34" charset="0"/>
              <a:buChar char="•"/>
            </a:pPr>
            <a:r>
              <a:rPr lang="sv-SE" sz="1600" dirty="0"/>
              <a:t>Ansvara för att rätt förskrivare har tillgång till buffertlagret och meddela Hjälpmedelscentralen vid förändringar i personal, såsom anställningsstart eller avslut.</a:t>
            </a:r>
          </a:p>
          <a:p>
            <a:pPr marL="285750" indent="-285750">
              <a:buFont typeface="Arial" panose="020B0604020202020204" pitchFamily="34" charset="0"/>
              <a:buChar char="•"/>
            </a:pPr>
            <a:r>
              <a:rPr lang="sv-SE" sz="1600" dirty="0"/>
              <a:t>Genomföra en inventering av buffertlagret minst en gång per år.</a:t>
            </a:r>
          </a:p>
          <a:p>
            <a:pPr marL="285750" indent="-285750">
              <a:buFont typeface="Arial" panose="020B0604020202020204" pitchFamily="34" charset="0"/>
              <a:buChar char="•"/>
            </a:pPr>
            <a:r>
              <a:rPr lang="sv-SE" sz="1600" dirty="0"/>
              <a:t>Säkerställa att förskrivare som använder lagret har tillräcklig kunskap och kan hantera buffertlagret i Visma webSesam.</a:t>
            </a:r>
          </a:p>
          <a:p>
            <a:pPr marL="285750" indent="-285750">
              <a:buFont typeface="Arial" panose="020B0604020202020204" pitchFamily="34" charset="0"/>
              <a:buChar char="•"/>
            </a:pPr>
            <a:r>
              <a:rPr lang="sv-SE" sz="1600" dirty="0"/>
              <a:t>Registrera alla förändringar i buffertlagret digitalt. Om ett hjälpmedel lämnas ut från buffertlagret ska detta omedelbart dokumenteras med en förskrivning i Visma </a:t>
            </a:r>
            <a:r>
              <a:rPr lang="sv-SE" sz="1600" dirty="0" smtClean="0"/>
              <a:t>webSesam eller via Hjälpmedelscentralens kundtjänst.</a:t>
            </a:r>
            <a:endParaRPr lang="sv-SE" sz="1600" dirty="0"/>
          </a:p>
        </p:txBody>
      </p:sp>
      <p:sp>
        <p:nvSpPr>
          <p:cNvPr id="23" name="textruta 22"/>
          <p:cNvSpPr txBox="1"/>
          <p:nvPr/>
        </p:nvSpPr>
        <p:spPr>
          <a:xfrm>
            <a:off x="1064397" y="4691310"/>
            <a:ext cx="8924335" cy="369332"/>
          </a:xfrm>
          <a:prstGeom prst="rect">
            <a:avLst/>
          </a:prstGeom>
          <a:noFill/>
        </p:spPr>
        <p:txBody>
          <a:bodyPr wrap="square" rtlCol="0">
            <a:spAutoFit/>
          </a:bodyPr>
          <a:lstStyle/>
          <a:p>
            <a:r>
              <a:rPr lang="sv-SE" u="sng" dirty="0" smtClean="0"/>
              <a:t>Inventering av buffertlager</a:t>
            </a:r>
            <a:endParaRPr lang="sv-SE" u="sng" dirty="0"/>
          </a:p>
        </p:txBody>
      </p:sp>
      <p:sp>
        <p:nvSpPr>
          <p:cNvPr id="24" name="textruta 23"/>
          <p:cNvSpPr txBox="1"/>
          <p:nvPr/>
        </p:nvSpPr>
        <p:spPr>
          <a:xfrm>
            <a:off x="1064398" y="5130510"/>
            <a:ext cx="8856842" cy="1323439"/>
          </a:xfrm>
          <a:prstGeom prst="rect">
            <a:avLst/>
          </a:prstGeom>
          <a:noFill/>
        </p:spPr>
        <p:txBody>
          <a:bodyPr wrap="square" rtlCol="0">
            <a:spAutoFit/>
          </a:bodyPr>
          <a:lstStyle/>
          <a:p>
            <a:r>
              <a:rPr lang="sv-SE" sz="1600" dirty="0"/>
              <a:t>Buffertlagren ska inventeras minst en gång per </a:t>
            </a:r>
            <a:r>
              <a:rPr lang="sv-SE" sz="1600" dirty="0" smtClean="0"/>
              <a:t>år. Lageransvarig </a:t>
            </a:r>
            <a:r>
              <a:rPr lang="sv-SE" sz="1600" dirty="0"/>
              <a:t>ska informera Hjälpmedelscentralen minst en vecka innan den planerade inventeringen</a:t>
            </a:r>
            <a:r>
              <a:rPr lang="sv-SE" sz="1600" dirty="0" smtClean="0"/>
              <a:t>.</a:t>
            </a:r>
          </a:p>
          <a:p>
            <a:endParaRPr lang="sv-SE" sz="1600" dirty="0"/>
          </a:p>
          <a:p>
            <a:r>
              <a:rPr lang="sv-SE" sz="1600" dirty="0"/>
              <a:t>Under inventeringen och återrapporteringen </a:t>
            </a:r>
            <a:r>
              <a:rPr lang="sv-SE" sz="1600" dirty="0" smtClean="0"/>
              <a:t>är </a:t>
            </a:r>
            <a:r>
              <a:rPr lang="sv-SE" sz="1600" dirty="0"/>
              <a:t>buffertlagret </a:t>
            </a:r>
            <a:r>
              <a:rPr lang="sv-SE" sz="1600" dirty="0" smtClean="0"/>
              <a:t>stängt</a:t>
            </a:r>
            <a:r>
              <a:rPr lang="sv-SE" sz="1600" dirty="0"/>
              <a:t>, vilket innebär att inga uttag eller förskrivningar får göras </a:t>
            </a:r>
            <a:r>
              <a:rPr lang="sv-SE" sz="1600" dirty="0" smtClean="0"/>
              <a:t>under tiden.</a:t>
            </a:r>
            <a:endParaRPr lang="sv-SE" sz="1600" dirty="0"/>
          </a:p>
        </p:txBody>
      </p:sp>
      <p:sp>
        <p:nvSpPr>
          <p:cNvPr id="20" name="textruta 19"/>
          <p:cNvSpPr txBox="1"/>
          <p:nvPr/>
        </p:nvSpPr>
        <p:spPr>
          <a:xfrm>
            <a:off x="9988732" y="6553997"/>
            <a:ext cx="2203268" cy="276999"/>
          </a:xfrm>
          <a:prstGeom prst="rect">
            <a:avLst/>
          </a:prstGeom>
          <a:noFill/>
        </p:spPr>
        <p:txBody>
          <a:bodyPr wrap="square" rtlCol="0">
            <a:spAutoFit/>
          </a:bodyPr>
          <a:lstStyle/>
          <a:p>
            <a:pPr algn="r"/>
            <a:r>
              <a:rPr lang="sv-SE" sz="1200" dirty="0" smtClean="0"/>
              <a:t>Vad är ett buffertlager? sid. 2/3</a:t>
            </a:r>
          </a:p>
        </p:txBody>
      </p:sp>
    </p:spTree>
    <p:extLst>
      <p:ext uri="{BB962C8B-B14F-4D97-AF65-F5344CB8AC3E}">
        <p14:creationId xmlns:p14="http://schemas.microsoft.com/office/powerpoint/2010/main" val="33443146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19"/>
          <p:cNvSpPr/>
          <p:nvPr/>
        </p:nvSpPr>
        <p:spPr>
          <a:xfrm>
            <a:off x="0" y="811767"/>
            <a:ext cx="503339" cy="6046234"/>
          </a:xfrm>
          <a:prstGeom prst="rect">
            <a:avLst/>
          </a:prstGeom>
          <a:solidFill>
            <a:srgbClr val="8A3C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4" name="Picture 4" descr="http://jkpportfolio01:8085/organisationens_ikoner/api/v1/asset/265688/preview">
            <a:hlinkClick r:id="" action="ppaction://hlinkshowjump?jump=nextslide"/>
          </p:cNvPr>
          <p:cNvPicPr>
            <a:picLocks noChangeAspect="1" noChangeArrowheads="1"/>
          </p:cNvPicPr>
          <p:nvPr/>
        </p:nvPicPr>
        <p:blipFill rotWithShape="1">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5" name="Picture 4" descr="http://jkpportfolio01:8085/organisationens_ikoner/api/v1/asset/265688/preview">
            <a:hlinkClick r:id="rId3" action="ppaction://hlinksldjump"/>
          </p:cNvPr>
          <p:cNvPicPr>
            <a:picLocks noChangeAspect="1" noChangeArrowheads="1"/>
          </p:cNvPicPr>
          <p:nvPr/>
        </p:nvPicPr>
        <p:blipFill rotWithShape="1">
          <a:blip r:embed="rId6"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6" name="Picture 4" descr="http://jkpportfolio01:8085/organisationens_ikoner/api/v1/asset/265688/preview">
            <a:hlinkClick r:id="" action="ppaction://hlinkshowjump?jump=previousslide"/>
          </p:cNvPr>
          <p:cNvPicPr>
            <a:picLocks noChangeAspect="1" noChangeArrowheads="1"/>
          </p:cNvPicPr>
          <p:nvPr/>
        </p:nvPicPr>
        <p:blipFill rotWithShape="1">
          <a:blip r:embed="rId8"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 name="Bildobjekt 2"/>
          <p:cNvPicPr>
            <a:picLocks noChangeAspect="1"/>
          </p:cNvPicPr>
          <p:nvPr/>
        </p:nvPicPr>
        <p:blipFill>
          <a:blip r:embed="rId9"/>
          <a:stretch>
            <a:fillRect/>
          </a:stretch>
        </p:blipFill>
        <p:spPr>
          <a:xfrm>
            <a:off x="3872683" y="1888826"/>
            <a:ext cx="7617600" cy="4685268"/>
          </a:xfrm>
          <a:prstGeom prst="rect">
            <a:avLst/>
          </a:prstGeom>
          <a:ln>
            <a:solidFill>
              <a:schemeClr val="tx1">
                <a:lumMod val="50000"/>
                <a:lumOff val="50000"/>
              </a:schemeClr>
            </a:solidFill>
          </a:ln>
        </p:spPr>
      </p:pic>
      <p:sp>
        <p:nvSpPr>
          <p:cNvPr id="17" name="Rektangel 16"/>
          <p:cNvSpPr/>
          <p:nvPr/>
        </p:nvSpPr>
        <p:spPr>
          <a:xfrm>
            <a:off x="504000" y="813600"/>
            <a:ext cx="5418000" cy="360000"/>
          </a:xfrm>
          <a:prstGeom prst="rect">
            <a:avLst/>
          </a:prstGeom>
          <a:solidFill>
            <a:srgbClr val="8A3C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p:cNvSpPr txBox="1"/>
          <p:nvPr/>
        </p:nvSpPr>
        <p:spPr>
          <a:xfrm>
            <a:off x="1224000" y="813600"/>
            <a:ext cx="4697814" cy="369332"/>
          </a:xfrm>
          <a:prstGeom prst="rect">
            <a:avLst/>
          </a:prstGeom>
          <a:noFill/>
        </p:spPr>
        <p:txBody>
          <a:bodyPr wrap="square" rtlCol="0">
            <a:spAutoFit/>
          </a:bodyPr>
          <a:lstStyle/>
          <a:p>
            <a:r>
              <a:rPr lang="sv-SE" dirty="0" smtClean="0"/>
              <a:t>Förskriva hjälpmedel från buffertlager till patient</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9"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0" name="Bildobjekt 9">
            <a:hlinkClick r:id="rId3"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15" name="textruta 14"/>
          <p:cNvSpPr txBox="1"/>
          <p:nvPr/>
        </p:nvSpPr>
        <p:spPr>
          <a:xfrm>
            <a:off x="1064397" y="1454334"/>
            <a:ext cx="8924335" cy="369332"/>
          </a:xfrm>
          <a:prstGeom prst="rect">
            <a:avLst/>
          </a:prstGeom>
          <a:noFill/>
        </p:spPr>
        <p:txBody>
          <a:bodyPr wrap="square" rtlCol="0">
            <a:spAutoFit/>
          </a:bodyPr>
          <a:lstStyle/>
          <a:p>
            <a:r>
              <a:rPr lang="sv-SE" dirty="0" smtClean="0"/>
              <a:t>Såhär förskriver du från buffertlager:</a:t>
            </a:r>
            <a:endParaRPr lang="sv-SE" dirty="0">
              <a:effectLst/>
            </a:endParaRPr>
          </a:p>
        </p:txBody>
      </p:sp>
      <p:sp>
        <p:nvSpPr>
          <p:cNvPr id="18" name="textruta 17"/>
          <p:cNvSpPr txBox="1"/>
          <p:nvPr/>
        </p:nvSpPr>
        <p:spPr>
          <a:xfrm>
            <a:off x="1064398" y="1888827"/>
            <a:ext cx="2808285" cy="2246769"/>
          </a:xfrm>
          <a:prstGeom prst="rect">
            <a:avLst/>
          </a:prstGeom>
          <a:noFill/>
        </p:spPr>
        <p:txBody>
          <a:bodyPr wrap="square" rtlCol="0">
            <a:spAutoFit/>
          </a:bodyPr>
          <a:lstStyle/>
          <a:p>
            <a:r>
              <a:rPr lang="sv-SE" sz="1400" dirty="0"/>
              <a:t>Du kan lägga till fler artiklar i kundkorgen samtidigt, men du kan endast </a:t>
            </a:r>
            <a:r>
              <a:rPr lang="sv-SE" sz="1400" dirty="0" smtClean="0"/>
              <a:t>förskriva åt en person åt gången.</a:t>
            </a:r>
            <a:endParaRPr lang="sv-SE" sz="1400" dirty="0"/>
          </a:p>
          <a:p>
            <a:endParaRPr lang="sv-SE" sz="1400" dirty="0"/>
          </a:p>
          <a:p>
            <a:r>
              <a:rPr lang="sv-SE" sz="1400" dirty="0"/>
              <a:t>När du har fyllt på kundkorgen med det du önskar </a:t>
            </a:r>
            <a:r>
              <a:rPr lang="sv-SE" sz="1400" dirty="0" smtClean="0"/>
              <a:t>förskriva, </a:t>
            </a:r>
            <a:r>
              <a:rPr lang="sv-SE" sz="1400" dirty="0"/>
              <a:t>klickar du på kundkorgen och sedan på </a:t>
            </a:r>
            <a:r>
              <a:rPr lang="sv-SE" sz="1400" i="1" dirty="0"/>
              <a:t>Slutför beställning.</a:t>
            </a:r>
          </a:p>
          <a:p>
            <a:endParaRPr lang="sv-SE" sz="1400" dirty="0"/>
          </a:p>
        </p:txBody>
      </p:sp>
      <p:sp>
        <p:nvSpPr>
          <p:cNvPr id="16" name="textruta 15"/>
          <p:cNvSpPr txBox="1"/>
          <p:nvPr/>
        </p:nvSpPr>
        <p:spPr>
          <a:xfrm>
            <a:off x="8352149" y="6581001"/>
            <a:ext cx="3839852" cy="276999"/>
          </a:xfrm>
          <a:prstGeom prst="rect">
            <a:avLst/>
          </a:prstGeom>
          <a:noFill/>
        </p:spPr>
        <p:txBody>
          <a:bodyPr wrap="square" rtlCol="0">
            <a:spAutoFit/>
          </a:bodyPr>
          <a:lstStyle/>
          <a:p>
            <a:r>
              <a:rPr lang="sv-SE" sz="1200" dirty="0" smtClean="0"/>
              <a:t>Förskriva hjälpmedel från buffertlager till patient sid. 9/13</a:t>
            </a:r>
          </a:p>
        </p:txBody>
      </p:sp>
    </p:spTree>
    <p:extLst>
      <p:ext uri="{BB962C8B-B14F-4D97-AF65-F5344CB8AC3E}">
        <p14:creationId xmlns:p14="http://schemas.microsoft.com/office/powerpoint/2010/main" val="1600930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19"/>
          <p:cNvSpPr/>
          <p:nvPr/>
        </p:nvSpPr>
        <p:spPr>
          <a:xfrm>
            <a:off x="0" y="811767"/>
            <a:ext cx="503339" cy="6046234"/>
          </a:xfrm>
          <a:prstGeom prst="rect">
            <a:avLst/>
          </a:prstGeom>
          <a:solidFill>
            <a:srgbClr val="8A3C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4" name="Picture 4" descr="http://jkpportfolio01:8085/organisationens_ikoner/api/v1/asset/265688/preview">
            <a:hlinkClick r:id="" action="ppaction://hlinkshowjump?jump=nextslide"/>
          </p:cNvPr>
          <p:cNvPicPr>
            <a:picLocks noChangeAspect="1" noChangeArrowheads="1"/>
          </p:cNvPicPr>
          <p:nvPr/>
        </p:nvPicPr>
        <p:blipFill rotWithShape="1">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5" name="Picture 4" descr="http://jkpportfolio01:8085/organisationens_ikoner/api/v1/asset/265688/preview">
            <a:hlinkClick r:id="rId3" action="ppaction://hlinksldjump"/>
          </p:cNvPr>
          <p:cNvPicPr>
            <a:picLocks noChangeAspect="1" noChangeArrowheads="1"/>
          </p:cNvPicPr>
          <p:nvPr/>
        </p:nvPicPr>
        <p:blipFill rotWithShape="1">
          <a:blip r:embed="rId6"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6" name="Picture 4" descr="http://jkpportfolio01:8085/organisationens_ikoner/api/v1/asset/265688/preview">
            <a:hlinkClick r:id="" action="ppaction://hlinkshowjump?jump=previousslide"/>
          </p:cNvPr>
          <p:cNvPicPr>
            <a:picLocks noChangeAspect="1" noChangeArrowheads="1"/>
          </p:cNvPicPr>
          <p:nvPr/>
        </p:nvPicPr>
        <p:blipFill rotWithShape="1">
          <a:blip r:embed="rId8"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17" name="Rektangel 16"/>
          <p:cNvSpPr/>
          <p:nvPr/>
        </p:nvSpPr>
        <p:spPr>
          <a:xfrm>
            <a:off x="504000" y="813600"/>
            <a:ext cx="5418000" cy="360000"/>
          </a:xfrm>
          <a:prstGeom prst="rect">
            <a:avLst/>
          </a:prstGeom>
          <a:solidFill>
            <a:srgbClr val="8A3C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ruta 17"/>
          <p:cNvSpPr txBox="1"/>
          <p:nvPr/>
        </p:nvSpPr>
        <p:spPr>
          <a:xfrm>
            <a:off x="1224000" y="813600"/>
            <a:ext cx="4697814" cy="369332"/>
          </a:xfrm>
          <a:prstGeom prst="rect">
            <a:avLst/>
          </a:prstGeom>
          <a:noFill/>
        </p:spPr>
        <p:txBody>
          <a:bodyPr wrap="square" rtlCol="0">
            <a:spAutoFit/>
          </a:bodyPr>
          <a:lstStyle/>
          <a:p>
            <a:r>
              <a:rPr lang="sv-SE" dirty="0" smtClean="0"/>
              <a:t>Förskriva hjälpmedel från buffertlager till patient</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9"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0" name="Bildobjekt 9">
            <a:hlinkClick r:id="rId3"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15" name="textruta 14"/>
          <p:cNvSpPr txBox="1"/>
          <p:nvPr/>
        </p:nvSpPr>
        <p:spPr>
          <a:xfrm>
            <a:off x="1064397" y="1454334"/>
            <a:ext cx="8924335" cy="369332"/>
          </a:xfrm>
          <a:prstGeom prst="rect">
            <a:avLst/>
          </a:prstGeom>
          <a:noFill/>
        </p:spPr>
        <p:txBody>
          <a:bodyPr wrap="square" rtlCol="0">
            <a:spAutoFit/>
          </a:bodyPr>
          <a:lstStyle/>
          <a:p>
            <a:r>
              <a:rPr lang="sv-SE" dirty="0" smtClean="0"/>
              <a:t>Såhär förskriver du artiklar</a:t>
            </a:r>
            <a:r>
              <a:rPr lang="sv-SE" b="1" dirty="0" smtClean="0"/>
              <a:t> </a:t>
            </a:r>
            <a:r>
              <a:rPr lang="sv-SE" dirty="0" smtClean="0"/>
              <a:t>från buffertlager:</a:t>
            </a:r>
            <a:endParaRPr lang="sv-SE" dirty="0">
              <a:effectLst/>
            </a:endParaRPr>
          </a:p>
        </p:txBody>
      </p:sp>
      <p:pic>
        <p:nvPicPr>
          <p:cNvPr id="4" name="Bildobjekt 3"/>
          <p:cNvPicPr>
            <a:picLocks noChangeAspect="1"/>
          </p:cNvPicPr>
          <p:nvPr/>
        </p:nvPicPr>
        <p:blipFill>
          <a:blip r:embed="rId10"/>
          <a:stretch>
            <a:fillRect/>
          </a:stretch>
        </p:blipFill>
        <p:spPr>
          <a:xfrm>
            <a:off x="3872683" y="1888824"/>
            <a:ext cx="7617600" cy="4276449"/>
          </a:xfrm>
          <a:prstGeom prst="rect">
            <a:avLst/>
          </a:prstGeom>
          <a:ln>
            <a:solidFill>
              <a:schemeClr val="tx1">
                <a:lumMod val="50000"/>
                <a:lumOff val="50000"/>
              </a:schemeClr>
            </a:solidFill>
          </a:ln>
        </p:spPr>
      </p:pic>
      <p:sp>
        <p:nvSpPr>
          <p:cNvPr id="19" name="textruta 18"/>
          <p:cNvSpPr txBox="1"/>
          <p:nvPr/>
        </p:nvSpPr>
        <p:spPr>
          <a:xfrm>
            <a:off x="1064398" y="1888827"/>
            <a:ext cx="2808285" cy="954107"/>
          </a:xfrm>
          <a:prstGeom prst="rect">
            <a:avLst/>
          </a:prstGeom>
          <a:noFill/>
        </p:spPr>
        <p:txBody>
          <a:bodyPr wrap="square" rtlCol="0">
            <a:spAutoFit/>
          </a:bodyPr>
          <a:lstStyle/>
          <a:p>
            <a:r>
              <a:rPr lang="sv-SE" sz="1400" dirty="0" smtClean="0"/>
              <a:t>Här får du en översikt över de artiklar som finns i kundkorgen.</a:t>
            </a:r>
          </a:p>
          <a:p>
            <a:endParaRPr lang="sv-SE" sz="1400" i="1" dirty="0"/>
          </a:p>
          <a:p>
            <a:r>
              <a:rPr lang="sv-SE" sz="1400" dirty="0" smtClean="0"/>
              <a:t>Klicka på </a:t>
            </a:r>
            <a:r>
              <a:rPr lang="sv-SE" sz="1400" i="1" dirty="0" smtClean="0"/>
              <a:t>Nästa</a:t>
            </a:r>
            <a:r>
              <a:rPr lang="sv-SE" sz="1400" dirty="0" smtClean="0"/>
              <a:t> för att gå vidare.</a:t>
            </a:r>
            <a:endParaRPr lang="sv-SE" sz="1400" dirty="0"/>
          </a:p>
        </p:txBody>
      </p:sp>
      <p:sp>
        <p:nvSpPr>
          <p:cNvPr id="16" name="textruta 15"/>
          <p:cNvSpPr txBox="1"/>
          <p:nvPr/>
        </p:nvSpPr>
        <p:spPr>
          <a:xfrm>
            <a:off x="8352149" y="6581001"/>
            <a:ext cx="3839852" cy="276999"/>
          </a:xfrm>
          <a:prstGeom prst="rect">
            <a:avLst/>
          </a:prstGeom>
          <a:noFill/>
        </p:spPr>
        <p:txBody>
          <a:bodyPr wrap="square" rtlCol="0">
            <a:spAutoFit/>
          </a:bodyPr>
          <a:lstStyle/>
          <a:p>
            <a:r>
              <a:rPr lang="sv-SE" sz="1200" dirty="0" smtClean="0"/>
              <a:t>Förskriva hjälpmedel från buffertlager till patient sid. 10/13</a:t>
            </a:r>
          </a:p>
        </p:txBody>
      </p:sp>
    </p:spTree>
    <p:extLst>
      <p:ext uri="{BB962C8B-B14F-4D97-AF65-F5344CB8AC3E}">
        <p14:creationId xmlns:p14="http://schemas.microsoft.com/office/powerpoint/2010/main" val="12822584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19"/>
          <p:cNvSpPr/>
          <p:nvPr/>
        </p:nvSpPr>
        <p:spPr>
          <a:xfrm>
            <a:off x="0" y="811767"/>
            <a:ext cx="503339" cy="6046234"/>
          </a:xfrm>
          <a:prstGeom prst="rect">
            <a:avLst/>
          </a:prstGeom>
          <a:solidFill>
            <a:srgbClr val="8A3C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4" name="Picture 4" descr="http://jkpportfolio01:8085/organisationens_ikoner/api/v1/asset/265688/preview">
            <a:hlinkClick r:id="" action="ppaction://hlinkshowjump?jump=nextslide"/>
          </p:cNvPr>
          <p:cNvPicPr>
            <a:picLocks noChangeAspect="1" noChangeArrowheads="1"/>
          </p:cNvPicPr>
          <p:nvPr/>
        </p:nvPicPr>
        <p:blipFill rotWithShape="1">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5" name="Picture 4" descr="http://jkpportfolio01:8085/organisationens_ikoner/api/v1/asset/265688/preview">
            <a:hlinkClick r:id="rId3" action="ppaction://hlinksldjump"/>
          </p:cNvPr>
          <p:cNvPicPr>
            <a:picLocks noChangeAspect="1" noChangeArrowheads="1"/>
          </p:cNvPicPr>
          <p:nvPr/>
        </p:nvPicPr>
        <p:blipFill rotWithShape="1">
          <a:blip r:embed="rId6"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6" name="Picture 4" descr="http://jkpportfolio01:8085/organisationens_ikoner/api/v1/asset/265688/preview">
            <a:hlinkClick r:id="" action="ppaction://hlinkshowjump?jump=previousslide"/>
          </p:cNvPr>
          <p:cNvPicPr>
            <a:picLocks noChangeAspect="1" noChangeArrowheads="1"/>
          </p:cNvPicPr>
          <p:nvPr/>
        </p:nvPicPr>
        <p:blipFill rotWithShape="1">
          <a:blip r:embed="rId8"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17" name="Rektangel 16"/>
          <p:cNvSpPr/>
          <p:nvPr/>
        </p:nvSpPr>
        <p:spPr>
          <a:xfrm>
            <a:off x="504000" y="813600"/>
            <a:ext cx="5418000" cy="360000"/>
          </a:xfrm>
          <a:prstGeom prst="rect">
            <a:avLst/>
          </a:prstGeom>
          <a:solidFill>
            <a:srgbClr val="8A3C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ruta 17"/>
          <p:cNvSpPr txBox="1"/>
          <p:nvPr/>
        </p:nvSpPr>
        <p:spPr>
          <a:xfrm>
            <a:off x="1224000" y="813600"/>
            <a:ext cx="4697814" cy="369332"/>
          </a:xfrm>
          <a:prstGeom prst="rect">
            <a:avLst/>
          </a:prstGeom>
          <a:noFill/>
        </p:spPr>
        <p:txBody>
          <a:bodyPr wrap="square" rtlCol="0">
            <a:spAutoFit/>
          </a:bodyPr>
          <a:lstStyle/>
          <a:p>
            <a:r>
              <a:rPr lang="sv-SE" dirty="0" smtClean="0"/>
              <a:t>Förskriva hjälpmedel från buffertlager till patient</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9"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0" name="Bildobjekt 9">
            <a:hlinkClick r:id="rId3"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15" name="textruta 14"/>
          <p:cNvSpPr txBox="1"/>
          <p:nvPr/>
        </p:nvSpPr>
        <p:spPr>
          <a:xfrm>
            <a:off x="1064397" y="1454334"/>
            <a:ext cx="8924335" cy="369332"/>
          </a:xfrm>
          <a:prstGeom prst="rect">
            <a:avLst/>
          </a:prstGeom>
          <a:noFill/>
        </p:spPr>
        <p:txBody>
          <a:bodyPr wrap="square" rtlCol="0">
            <a:spAutoFit/>
          </a:bodyPr>
          <a:lstStyle/>
          <a:p>
            <a:r>
              <a:rPr lang="sv-SE" dirty="0" smtClean="0"/>
              <a:t>Såhär förskriver du artiklar</a:t>
            </a:r>
            <a:r>
              <a:rPr lang="sv-SE" b="1" dirty="0" smtClean="0"/>
              <a:t> </a:t>
            </a:r>
            <a:r>
              <a:rPr lang="sv-SE" dirty="0" smtClean="0"/>
              <a:t>från buffertlager:</a:t>
            </a:r>
            <a:endParaRPr lang="sv-SE" dirty="0">
              <a:effectLst/>
            </a:endParaRPr>
          </a:p>
        </p:txBody>
      </p:sp>
      <p:sp>
        <p:nvSpPr>
          <p:cNvPr id="19" name="textruta 18"/>
          <p:cNvSpPr txBox="1"/>
          <p:nvPr/>
        </p:nvSpPr>
        <p:spPr>
          <a:xfrm>
            <a:off x="1064398" y="1888827"/>
            <a:ext cx="2808285" cy="1384995"/>
          </a:xfrm>
          <a:prstGeom prst="rect">
            <a:avLst/>
          </a:prstGeom>
          <a:noFill/>
        </p:spPr>
        <p:txBody>
          <a:bodyPr wrap="square" rtlCol="0">
            <a:spAutoFit/>
          </a:bodyPr>
          <a:lstStyle/>
          <a:p>
            <a:r>
              <a:rPr lang="sv-SE" sz="1400" dirty="0" smtClean="0"/>
              <a:t>Eftersom artiklarna levereras från buffertlager behövs inga leveransuppgifter fyllas i.</a:t>
            </a:r>
          </a:p>
          <a:p>
            <a:endParaRPr lang="sv-SE" sz="1400" dirty="0"/>
          </a:p>
          <a:p>
            <a:r>
              <a:rPr lang="sv-SE" sz="1400" dirty="0" smtClean="0"/>
              <a:t>Klicka på </a:t>
            </a:r>
            <a:r>
              <a:rPr lang="sv-SE" sz="1400" i="1" dirty="0" smtClean="0"/>
              <a:t>Skicka beställning</a:t>
            </a:r>
            <a:r>
              <a:rPr lang="sv-SE" sz="1400" dirty="0" smtClean="0"/>
              <a:t> för att slutföra förskrivningen.</a:t>
            </a:r>
            <a:endParaRPr lang="sv-SE" sz="1400" dirty="0"/>
          </a:p>
        </p:txBody>
      </p:sp>
      <p:pic>
        <p:nvPicPr>
          <p:cNvPr id="2" name="Bildobjekt 1"/>
          <p:cNvPicPr>
            <a:picLocks noChangeAspect="1"/>
          </p:cNvPicPr>
          <p:nvPr/>
        </p:nvPicPr>
        <p:blipFill>
          <a:blip r:embed="rId10"/>
          <a:stretch>
            <a:fillRect/>
          </a:stretch>
        </p:blipFill>
        <p:spPr>
          <a:xfrm>
            <a:off x="3872682" y="1888825"/>
            <a:ext cx="7617600" cy="3535333"/>
          </a:xfrm>
          <a:prstGeom prst="rect">
            <a:avLst/>
          </a:prstGeom>
          <a:ln>
            <a:solidFill>
              <a:schemeClr val="tx1">
                <a:lumMod val="50000"/>
                <a:lumOff val="50000"/>
              </a:schemeClr>
            </a:solidFill>
          </a:ln>
        </p:spPr>
      </p:pic>
      <p:sp>
        <p:nvSpPr>
          <p:cNvPr id="16" name="textruta 15"/>
          <p:cNvSpPr txBox="1"/>
          <p:nvPr/>
        </p:nvSpPr>
        <p:spPr>
          <a:xfrm>
            <a:off x="8352149" y="6581001"/>
            <a:ext cx="3839852" cy="276999"/>
          </a:xfrm>
          <a:prstGeom prst="rect">
            <a:avLst/>
          </a:prstGeom>
          <a:noFill/>
        </p:spPr>
        <p:txBody>
          <a:bodyPr wrap="square" rtlCol="0">
            <a:spAutoFit/>
          </a:bodyPr>
          <a:lstStyle/>
          <a:p>
            <a:r>
              <a:rPr lang="sv-SE" sz="1200" dirty="0" smtClean="0"/>
              <a:t>Förskriva hjälpmedel från buffertlager till patient sid. 11/13</a:t>
            </a:r>
          </a:p>
        </p:txBody>
      </p:sp>
    </p:spTree>
    <p:extLst>
      <p:ext uri="{BB962C8B-B14F-4D97-AF65-F5344CB8AC3E}">
        <p14:creationId xmlns:p14="http://schemas.microsoft.com/office/powerpoint/2010/main" val="166783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19"/>
          <p:cNvSpPr/>
          <p:nvPr/>
        </p:nvSpPr>
        <p:spPr>
          <a:xfrm>
            <a:off x="0" y="811767"/>
            <a:ext cx="503339" cy="6046234"/>
          </a:xfrm>
          <a:prstGeom prst="rect">
            <a:avLst/>
          </a:prstGeom>
          <a:solidFill>
            <a:srgbClr val="8A3C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4" name="Picture 4" descr="http://jkpportfolio01:8085/organisationens_ikoner/api/v1/asset/265688/preview">
            <a:hlinkClick r:id="" action="ppaction://hlinkshowjump?jump=nextslide"/>
          </p:cNvPr>
          <p:cNvPicPr>
            <a:picLocks noChangeAspect="1" noChangeArrowheads="1"/>
          </p:cNvPicPr>
          <p:nvPr/>
        </p:nvPicPr>
        <p:blipFill rotWithShape="1">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5" name="Picture 4" descr="http://jkpportfolio01:8085/organisationens_ikoner/api/v1/asset/265688/preview">
            <a:hlinkClick r:id="rId3" action="ppaction://hlinksldjump"/>
          </p:cNvPr>
          <p:cNvPicPr>
            <a:picLocks noChangeAspect="1" noChangeArrowheads="1"/>
          </p:cNvPicPr>
          <p:nvPr/>
        </p:nvPicPr>
        <p:blipFill rotWithShape="1">
          <a:blip r:embed="rId6"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6" name="Picture 4" descr="http://jkpportfolio01:8085/organisationens_ikoner/api/v1/asset/265688/preview">
            <a:hlinkClick r:id="" action="ppaction://hlinkshowjump?jump=previousslide"/>
          </p:cNvPr>
          <p:cNvPicPr>
            <a:picLocks noChangeAspect="1" noChangeArrowheads="1"/>
          </p:cNvPicPr>
          <p:nvPr/>
        </p:nvPicPr>
        <p:blipFill rotWithShape="1">
          <a:blip r:embed="rId8"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17" name="Rektangel 16"/>
          <p:cNvSpPr/>
          <p:nvPr/>
        </p:nvSpPr>
        <p:spPr>
          <a:xfrm>
            <a:off x="504000" y="813600"/>
            <a:ext cx="5418000" cy="360000"/>
          </a:xfrm>
          <a:prstGeom prst="rect">
            <a:avLst/>
          </a:prstGeom>
          <a:solidFill>
            <a:srgbClr val="8A3C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ruta 17"/>
          <p:cNvSpPr txBox="1"/>
          <p:nvPr/>
        </p:nvSpPr>
        <p:spPr>
          <a:xfrm>
            <a:off x="1224000" y="813600"/>
            <a:ext cx="4697814" cy="369332"/>
          </a:xfrm>
          <a:prstGeom prst="rect">
            <a:avLst/>
          </a:prstGeom>
          <a:noFill/>
        </p:spPr>
        <p:txBody>
          <a:bodyPr wrap="square" rtlCol="0">
            <a:spAutoFit/>
          </a:bodyPr>
          <a:lstStyle/>
          <a:p>
            <a:r>
              <a:rPr lang="sv-SE" dirty="0" smtClean="0"/>
              <a:t>Förskriva hjälpmedel från buffertlager till patient</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9"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0" name="Bildobjekt 9">
            <a:hlinkClick r:id="rId3"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15" name="textruta 14"/>
          <p:cNvSpPr txBox="1"/>
          <p:nvPr/>
        </p:nvSpPr>
        <p:spPr>
          <a:xfrm>
            <a:off x="1064397" y="1454334"/>
            <a:ext cx="8924335" cy="369332"/>
          </a:xfrm>
          <a:prstGeom prst="rect">
            <a:avLst/>
          </a:prstGeom>
          <a:noFill/>
        </p:spPr>
        <p:txBody>
          <a:bodyPr wrap="square" rtlCol="0">
            <a:spAutoFit/>
          </a:bodyPr>
          <a:lstStyle/>
          <a:p>
            <a:r>
              <a:rPr lang="sv-SE" dirty="0" smtClean="0"/>
              <a:t>Såhär förskriver du artiklar</a:t>
            </a:r>
            <a:r>
              <a:rPr lang="sv-SE" b="1" dirty="0" smtClean="0"/>
              <a:t> </a:t>
            </a:r>
            <a:r>
              <a:rPr lang="sv-SE" dirty="0" smtClean="0"/>
              <a:t>från buffertlager:</a:t>
            </a:r>
            <a:endParaRPr lang="sv-SE" dirty="0">
              <a:effectLst/>
            </a:endParaRPr>
          </a:p>
        </p:txBody>
      </p:sp>
      <p:sp>
        <p:nvSpPr>
          <p:cNvPr id="19" name="textruta 18"/>
          <p:cNvSpPr txBox="1"/>
          <p:nvPr/>
        </p:nvSpPr>
        <p:spPr>
          <a:xfrm>
            <a:off x="1064398" y="1888827"/>
            <a:ext cx="2808285" cy="2677656"/>
          </a:xfrm>
          <a:prstGeom prst="rect">
            <a:avLst/>
          </a:prstGeom>
          <a:noFill/>
        </p:spPr>
        <p:txBody>
          <a:bodyPr wrap="square" rtlCol="0">
            <a:spAutoFit/>
          </a:bodyPr>
          <a:lstStyle/>
          <a:p>
            <a:r>
              <a:rPr lang="sv-SE" sz="1400" dirty="0"/>
              <a:t>D</a:t>
            </a:r>
            <a:r>
              <a:rPr lang="sv-SE" sz="1400" dirty="0" smtClean="0"/>
              <a:t>u får en </a:t>
            </a:r>
            <a:r>
              <a:rPr lang="sv-SE" sz="1400" dirty="0"/>
              <a:t>bekräftelse att </a:t>
            </a:r>
            <a:r>
              <a:rPr lang="sv-SE" sz="1400" dirty="0" smtClean="0"/>
              <a:t>beställningen </a:t>
            </a:r>
            <a:r>
              <a:rPr lang="sv-SE" sz="1400" dirty="0"/>
              <a:t>är </a:t>
            </a:r>
            <a:r>
              <a:rPr lang="sv-SE" sz="1400" dirty="0" smtClean="0"/>
              <a:t>genomförd.</a:t>
            </a:r>
          </a:p>
          <a:p>
            <a:endParaRPr lang="sv-SE" sz="1400" dirty="0"/>
          </a:p>
          <a:p>
            <a:r>
              <a:rPr lang="sv-SE" sz="1400" dirty="0" smtClean="0"/>
              <a:t>Artiklarna är nu förskrivna på mottagaren och ska finnas med i mottagarens hjälpmedelslista.</a:t>
            </a:r>
            <a:endParaRPr lang="sv-SE" sz="1400" dirty="0"/>
          </a:p>
          <a:p>
            <a:endParaRPr lang="sv-SE" sz="1400" dirty="0"/>
          </a:p>
          <a:p>
            <a:r>
              <a:rPr lang="sv-SE" sz="1400" dirty="0"/>
              <a:t>Härifrån kan du </a:t>
            </a:r>
            <a:r>
              <a:rPr lang="sv-SE" sz="1400" dirty="0" smtClean="0"/>
              <a:t>direkt skriva ut en låneförbindelse.</a:t>
            </a:r>
          </a:p>
          <a:p>
            <a:endParaRPr lang="sv-SE" sz="1400" dirty="0"/>
          </a:p>
          <a:p>
            <a:r>
              <a:rPr lang="sv-SE" sz="1400" dirty="0" smtClean="0"/>
              <a:t>Klicka </a:t>
            </a:r>
            <a:r>
              <a:rPr lang="sv-SE" sz="1400" dirty="0"/>
              <a:t>på </a:t>
            </a:r>
            <a:r>
              <a:rPr lang="sv-SE" sz="1400" i="1" dirty="0"/>
              <a:t>Stäng</a:t>
            </a:r>
            <a:r>
              <a:rPr lang="sv-SE" sz="1400" dirty="0"/>
              <a:t> för att gå tillbaka till Visma webSesams startsida.</a:t>
            </a:r>
          </a:p>
        </p:txBody>
      </p:sp>
      <p:pic>
        <p:nvPicPr>
          <p:cNvPr id="3" name="Bildobjekt 2"/>
          <p:cNvPicPr>
            <a:picLocks noChangeAspect="1"/>
          </p:cNvPicPr>
          <p:nvPr/>
        </p:nvPicPr>
        <p:blipFill>
          <a:blip r:embed="rId10"/>
          <a:stretch>
            <a:fillRect/>
          </a:stretch>
        </p:blipFill>
        <p:spPr>
          <a:xfrm>
            <a:off x="3872681" y="1888824"/>
            <a:ext cx="7617600" cy="3279100"/>
          </a:xfrm>
          <a:prstGeom prst="rect">
            <a:avLst/>
          </a:prstGeom>
          <a:ln>
            <a:solidFill>
              <a:schemeClr val="tx1">
                <a:lumMod val="50000"/>
                <a:lumOff val="50000"/>
              </a:schemeClr>
            </a:solidFill>
          </a:ln>
        </p:spPr>
      </p:pic>
      <p:sp>
        <p:nvSpPr>
          <p:cNvPr id="16" name="textruta 15"/>
          <p:cNvSpPr txBox="1"/>
          <p:nvPr/>
        </p:nvSpPr>
        <p:spPr>
          <a:xfrm>
            <a:off x="8352149" y="6581001"/>
            <a:ext cx="3839852" cy="276999"/>
          </a:xfrm>
          <a:prstGeom prst="rect">
            <a:avLst/>
          </a:prstGeom>
          <a:noFill/>
        </p:spPr>
        <p:txBody>
          <a:bodyPr wrap="square" rtlCol="0">
            <a:spAutoFit/>
          </a:bodyPr>
          <a:lstStyle/>
          <a:p>
            <a:r>
              <a:rPr lang="sv-SE" sz="1200" dirty="0" smtClean="0"/>
              <a:t>Förskriva hjälpmedel från buffertlager till patient sid. 12/13</a:t>
            </a:r>
          </a:p>
        </p:txBody>
      </p:sp>
    </p:spTree>
    <p:extLst>
      <p:ext uri="{BB962C8B-B14F-4D97-AF65-F5344CB8AC3E}">
        <p14:creationId xmlns:p14="http://schemas.microsoft.com/office/powerpoint/2010/main" val="4671358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19"/>
          <p:cNvSpPr/>
          <p:nvPr/>
        </p:nvSpPr>
        <p:spPr>
          <a:xfrm>
            <a:off x="0" y="811767"/>
            <a:ext cx="503339" cy="6046234"/>
          </a:xfrm>
          <a:prstGeom prst="rect">
            <a:avLst/>
          </a:prstGeom>
          <a:solidFill>
            <a:srgbClr val="8A3C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24" name="Picture 4" descr="http://jkpportfolio01:8085/organisationens_ikoner/api/v1/asset/265688/preview">
            <a:hlinkClick r:id="" action="ppaction://hlinkshowjump?jump=nextslide"/>
          </p:cNvPr>
          <p:cNvPicPr>
            <a:picLocks noChangeAspect="1" noChangeArrowheads="1"/>
          </p:cNvPicPr>
          <p:nvPr/>
        </p:nvPicPr>
        <p:blipFill rotWithShape="1">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5" name="Picture 4" descr="http://jkpportfolio01:8085/organisationens_ikoner/api/v1/asset/265688/preview">
            <a:hlinkClick r:id="rId3" action="ppaction://hlinksldjump"/>
          </p:cNvPr>
          <p:cNvPicPr>
            <a:picLocks noChangeAspect="1" noChangeArrowheads="1"/>
          </p:cNvPicPr>
          <p:nvPr/>
        </p:nvPicPr>
        <p:blipFill rotWithShape="1">
          <a:blip r:embed="rId6"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26" name="Picture 4" descr="http://jkpportfolio01:8085/organisationens_ikoner/api/v1/asset/265688/preview">
            <a:hlinkClick r:id="" action="ppaction://hlinkshowjump?jump=previousslide"/>
          </p:cNvPr>
          <p:cNvPicPr>
            <a:picLocks noChangeAspect="1" noChangeArrowheads="1"/>
          </p:cNvPicPr>
          <p:nvPr/>
        </p:nvPicPr>
        <p:blipFill rotWithShape="1">
          <a:blip r:embed="rId8"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18" name="Rektangel 17"/>
          <p:cNvSpPr/>
          <p:nvPr/>
        </p:nvSpPr>
        <p:spPr>
          <a:xfrm>
            <a:off x="504000" y="813600"/>
            <a:ext cx="5418000" cy="360000"/>
          </a:xfrm>
          <a:prstGeom prst="rect">
            <a:avLst/>
          </a:prstGeom>
          <a:solidFill>
            <a:srgbClr val="8A3C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p:cNvSpPr txBox="1"/>
          <p:nvPr/>
        </p:nvSpPr>
        <p:spPr>
          <a:xfrm>
            <a:off x="1224000" y="813600"/>
            <a:ext cx="4697814" cy="369332"/>
          </a:xfrm>
          <a:prstGeom prst="rect">
            <a:avLst/>
          </a:prstGeom>
          <a:noFill/>
        </p:spPr>
        <p:txBody>
          <a:bodyPr wrap="square" rtlCol="0">
            <a:spAutoFit/>
          </a:bodyPr>
          <a:lstStyle/>
          <a:p>
            <a:r>
              <a:rPr lang="sv-SE" dirty="0" smtClean="0"/>
              <a:t>Förskriva hjälpmedel från buffertlager till patient</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9"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0" name="Bildobjekt 9">
            <a:hlinkClick r:id="rId3"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16" name="textruta 15"/>
          <p:cNvSpPr txBox="1"/>
          <p:nvPr/>
        </p:nvSpPr>
        <p:spPr>
          <a:xfrm>
            <a:off x="1064397" y="1458097"/>
            <a:ext cx="10440987" cy="400110"/>
          </a:xfrm>
          <a:prstGeom prst="rect">
            <a:avLst/>
          </a:prstGeom>
          <a:noFill/>
        </p:spPr>
        <p:txBody>
          <a:bodyPr wrap="square" rtlCol="0">
            <a:spAutoFit/>
          </a:bodyPr>
          <a:lstStyle/>
          <a:p>
            <a:r>
              <a:rPr lang="sv-SE" sz="2000" dirty="0" smtClean="0">
                <a:solidFill>
                  <a:srgbClr val="FF0000"/>
                </a:solidFill>
              </a:rPr>
              <a:t>Viktig information</a:t>
            </a:r>
            <a:r>
              <a:rPr lang="sv-SE" sz="2000" dirty="0" smtClean="0">
                <a:solidFill>
                  <a:srgbClr val="FF0000"/>
                </a:solidFill>
              </a:rPr>
              <a:t>!</a:t>
            </a:r>
            <a:endParaRPr lang="sv-SE" sz="2000" dirty="0">
              <a:solidFill>
                <a:srgbClr val="FF0000"/>
              </a:solidFill>
            </a:endParaRPr>
          </a:p>
        </p:txBody>
      </p:sp>
      <p:sp>
        <p:nvSpPr>
          <p:cNvPr id="17" name="textruta 16"/>
          <p:cNvSpPr txBox="1"/>
          <p:nvPr/>
        </p:nvSpPr>
        <p:spPr>
          <a:xfrm>
            <a:off x="1064398" y="1888524"/>
            <a:ext cx="10432277" cy="1384995"/>
          </a:xfrm>
          <a:prstGeom prst="rect">
            <a:avLst/>
          </a:prstGeom>
          <a:noFill/>
        </p:spPr>
        <p:txBody>
          <a:bodyPr wrap="square" rtlCol="0">
            <a:spAutoFit/>
          </a:bodyPr>
          <a:lstStyle/>
          <a:p>
            <a:r>
              <a:rPr lang="sv-SE" sz="1400" dirty="0"/>
              <a:t>Vid förskrivning från buffertlager har ersättningsgrupperna ingen betydelse, och inga artiklar </a:t>
            </a:r>
            <a:r>
              <a:rPr lang="sv-SE" sz="1400" dirty="0" smtClean="0"/>
              <a:t>ersätts eller byts </a:t>
            </a:r>
            <a:r>
              <a:rPr lang="sv-SE" sz="1400" dirty="0"/>
              <a:t>ut. </a:t>
            </a:r>
            <a:r>
              <a:rPr lang="sv-SE" sz="1400" dirty="0" smtClean="0"/>
              <a:t>Det artikelnummer </a:t>
            </a:r>
            <a:r>
              <a:rPr lang="sv-SE" sz="1400" dirty="0"/>
              <a:t>som förskrivs från buffertlagret är </a:t>
            </a:r>
            <a:r>
              <a:rPr lang="sv-SE" sz="1400" dirty="0" smtClean="0"/>
              <a:t>det artikelnummer som </a:t>
            </a:r>
            <a:r>
              <a:rPr lang="sv-SE" sz="1400" dirty="0"/>
              <a:t>levereras till </a:t>
            </a:r>
            <a:r>
              <a:rPr lang="sv-SE" sz="1400" dirty="0" smtClean="0"/>
              <a:t>mottagaren.</a:t>
            </a:r>
            <a:br>
              <a:rPr lang="sv-SE" sz="1400" dirty="0" smtClean="0"/>
            </a:br>
            <a:r>
              <a:rPr lang="sv-SE" sz="1400" b="1" dirty="0" smtClean="0"/>
              <a:t>Det </a:t>
            </a:r>
            <a:r>
              <a:rPr lang="sv-SE" sz="1400" b="1" dirty="0"/>
              <a:t>innebär att du endast </a:t>
            </a:r>
            <a:r>
              <a:rPr lang="sv-SE" sz="1400" b="1" dirty="0" smtClean="0"/>
              <a:t>kan </a:t>
            </a:r>
            <a:r>
              <a:rPr lang="sv-SE" sz="1400" b="1" dirty="0"/>
              <a:t>förskriva de artiklar som </a:t>
            </a:r>
            <a:r>
              <a:rPr lang="sv-SE" sz="1400" b="1" dirty="0" smtClean="0"/>
              <a:t>har </a:t>
            </a:r>
            <a:r>
              <a:rPr lang="sv-SE" sz="1400" b="1" dirty="0"/>
              <a:t>ett </a:t>
            </a:r>
            <a:r>
              <a:rPr lang="sv-SE" sz="1400" b="1" dirty="0" smtClean="0"/>
              <a:t>lagersaldo </a:t>
            </a:r>
            <a:r>
              <a:rPr lang="sv-SE" sz="1400" b="1" dirty="0"/>
              <a:t>i ditt </a:t>
            </a:r>
            <a:r>
              <a:rPr lang="sv-SE" sz="1400" b="1" dirty="0" smtClean="0"/>
              <a:t>buffertlager. </a:t>
            </a:r>
          </a:p>
          <a:p>
            <a:pPr marL="285750" indent="-285750">
              <a:buFont typeface="Arial" panose="020B0604020202020204" pitchFamily="34" charset="0"/>
              <a:buChar char="•"/>
            </a:pPr>
            <a:endParaRPr lang="sv-SE" sz="1400" dirty="0" smtClean="0"/>
          </a:p>
          <a:p>
            <a:pPr marL="285750" indent="-285750">
              <a:buFont typeface="Arial" panose="020B0604020202020204" pitchFamily="34" charset="0"/>
              <a:buChar char="•"/>
            </a:pPr>
            <a:endParaRPr lang="sv-SE" sz="1400" dirty="0"/>
          </a:p>
          <a:p>
            <a:r>
              <a:rPr lang="sv-SE" sz="1400" u="sng" dirty="0" smtClean="0"/>
              <a:t>Exempel:</a:t>
            </a:r>
          </a:p>
        </p:txBody>
      </p:sp>
      <p:sp>
        <p:nvSpPr>
          <p:cNvPr id="15" name="textruta 14"/>
          <p:cNvSpPr txBox="1"/>
          <p:nvPr/>
        </p:nvSpPr>
        <p:spPr>
          <a:xfrm>
            <a:off x="8352149" y="6581001"/>
            <a:ext cx="3839852" cy="276999"/>
          </a:xfrm>
          <a:prstGeom prst="rect">
            <a:avLst/>
          </a:prstGeom>
          <a:noFill/>
        </p:spPr>
        <p:txBody>
          <a:bodyPr wrap="square" rtlCol="0">
            <a:spAutoFit/>
          </a:bodyPr>
          <a:lstStyle/>
          <a:p>
            <a:r>
              <a:rPr lang="sv-SE" sz="1200" dirty="0" smtClean="0"/>
              <a:t>Förskriva hjälpmedel från buffertlager till patient sid. 13/13</a:t>
            </a:r>
          </a:p>
        </p:txBody>
      </p:sp>
      <p:pic>
        <p:nvPicPr>
          <p:cNvPr id="27" name="Bildobjekt 26"/>
          <p:cNvPicPr>
            <a:picLocks noChangeAspect="1"/>
          </p:cNvPicPr>
          <p:nvPr/>
        </p:nvPicPr>
        <p:blipFill>
          <a:blip r:embed="rId10"/>
          <a:stretch>
            <a:fillRect/>
          </a:stretch>
        </p:blipFill>
        <p:spPr>
          <a:xfrm>
            <a:off x="3872680" y="3281700"/>
            <a:ext cx="7617600" cy="2029357"/>
          </a:xfrm>
          <a:prstGeom prst="rect">
            <a:avLst/>
          </a:prstGeom>
          <a:ln>
            <a:solidFill>
              <a:schemeClr val="tx1">
                <a:lumMod val="50000"/>
                <a:lumOff val="50000"/>
              </a:schemeClr>
            </a:solidFill>
          </a:ln>
        </p:spPr>
      </p:pic>
      <p:pic>
        <p:nvPicPr>
          <p:cNvPr id="28" name="Bildobjekt 27"/>
          <p:cNvPicPr>
            <a:picLocks noChangeAspect="1"/>
          </p:cNvPicPr>
          <p:nvPr/>
        </p:nvPicPr>
        <p:blipFill rotWithShape="1">
          <a:blip r:embed="rId10"/>
          <a:srcRect b="56051"/>
          <a:stretch/>
        </p:blipFill>
        <p:spPr>
          <a:xfrm>
            <a:off x="3872683" y="3281700"/>
            <a:ext cx="7617600" cy="1446373"/>
          </a:xfrm>
          <a:prstGeom prst="rect">
            <a:avLst/>
          </a:prstGeom>
          <a:ln>
            <a:noFill/>
          </a:ln>
        </p:spPr>
      </p:pic>
      <p:pic>
        <p:nvPicPr>
          <p:cNvPr id="29" name="Bildobjekt 28"/>
          <p:cNvPicPr>
            <a:picLocks noChangeAspect="1"/>
          </p:cNvPicPr>
          <p:nvPr/>
        </p:nvPicPr>
        <p:blipFill rotWithShape="1">
          <a:blip r:embed="rId10"/>
          <a:srcRect t="62721"/>
          <a:stretch/>
        </p:blipFill>
        <p:spPr>
          <a:xfrm>
            <a:off x="3872680" y="4084851"/>
            <a:ext cx="7617600" cy="1226878"/>
          </a:xfrm>
          <a:prstGeom prst="rect">
            <a:avLst/>
          </a:prstGeom>
          <a:ln>
            <a:noFill/>
          </a:ln>
        </p:spPr>
      </p:pic>
      <p:pic>
        <p:nvPicPr>
          <p:cNvPr id="30" name="Bildobjekt 29"/>
          <p:cNvPicPr>
            <a:picLocks noChangeAspect="1"/>
          </p:cNvPicPr>
          <p:nvPr/>
        </p:nvPicPr>
        <p:blipFill rotWithShape="1">
          <a:blip r:embed="rId11"/>
          <a:srcRect b="33516"/>
          <a:stretch/>
        </p:blipFill>
        <p:spPr>
          <a:xfrm>
            <a:off x="11049753" y="4398358"/>
            <a:ext cx="438211" cy="278674"/>
          </a:xfrm>
          <a:prstGeom prst="rect">
            <a:avLst/>
          </a:prstGeom>
        </p:spPr>
      </p:pic>
      <p:sp>
        <p:nvSpPr>
          <p:cNvPr id="31" name="textruta 30"/>
          <p:cNvSpPr txBox="1"/>
          <p:nvPr/>
        </p:nvSpPr>
        <p:spPr>
          <a:xfrm>
            <a:off x="1064397" y="3232908"/>
            <a:ext cx="2808285" cy="1600438"/>
          </a:xfrm>
          <a:prstGeom prst="rect">
            <a:avLst/>
          </a:prstGeom>
          <a:noFill/>
        </p:spPr>
        <p:txBody>
          <a:bodyPr wrap="square" rtlCol="0">
            <a:spAutoFit/>
          </a:bodyPr>
          <a:lstStyle/>
          <a:p>
            <a:r>
              <a:rPr lang="sv-SE" sz="1400" dirty="0"/>
              <a:t>Om ditt buffertlager har </a:t>
            </a:r>
            <a:r>
              <a:rPr lang="sv-SE" sz="1400" dirty="0" err="1"/>
              <a:t>StaplaLätt</a:t>
            </a:r>
            <a:r>
              <a:rPr lang="sv-SE" sz="1400" dirty="0"/>
              <a:t> i </a:t>
            </a:r>
            <a:r>
              <a:rPr lang="sv-SE" sz="1400" dirty="0" smtClean="0"/>
              <a:t>säkerhetslager, </a:t>
            </a:r>
            <a:r>
              <a:rPr lang="sv-SE" sz="1400" dirty="0"/>
              <a:t>men den automatiska lagerpåfyllningen har ersatt dem med Kaskad, ska Kaskad förskrivas</a:t>
            </a:r>
            <a:r>
              <a:rPr lang="sv-SE" sz="1400" dirty="0" smtClean="0"/>
              <a:t>.</a:t>
            </a:r>
            <a:endParaRPr lang="sv-SE" sz="1400" dirty="0"/>
          </a:p>
          <a:p>
            <a:r>
              <a:rPr lang="sv-SE" sz="1400" b="1" dirty="0"/>
              <a:t>Endast artiklar med lagersaldo kan förskrivas från buffertlagret.</a:t>
            </a:r>
          </a:p>
        </p:txBody>
      </p:sp>
      <p:sp>
        <p:nvSpPr>
          <p:cNvPr id="32" name="Rektangel 31"/>
          <p:cNvSpPr/>
          <p:nvPr/>
        </p:nvSpPr>
        <p:spPr>
          <a:xfrm>
            <a:off x="3873600" y="3283899"/>
            <a:ext cx="7617600" cy="1116659"/>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33" name="Rektangel 32"/>
          <p:cNvSpPr/>
          <p:nvPr/>
        </p:nvSpPr>
        <p:spPr>
          <a:xfrm>
            <a:off x="3872683" y="4711822"/>
            <a:ext cx="7623990" cy="318608"/>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931096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ktangel 40"/>
          <p:cNvSpPr/>
          <p:nvPr/>
        </p:nvSpPr>
        <p:spPr>
          <a:xfrm>
            <a:off x="504000" y="2484000"/>
            <a:ext cx="2127600" cy="360000"/>
          </a:xfrm>
          <a:prstGeom prst="rect">
            <a:avLst/>
          </a:prstGeom>
          <a:solidFill>
            <a:srgbClr val="FFAB45">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textruta 48"/>
          <p:cNvSpPr txBox="1"/>
          <p:nvPr/>
        </p:nvSpPr>
        <p:spPr>
          <a:xfrm>
            <a:off x="1224000" y="2484000"/>
            <a:ext cx="1407860" cy="369332"/>
          </a:xfrm>
          <a:prstGeom prst="rect">
            <a:avLst/>
          </a:prstGeom>
          <a:noFill/>
        </p:spPr>
        <p:txBody>
          <a:bodyPr wrap="square" rtlCol="0">
            <a:spAutoFit/>
          </a:bodyPr>
          <a:lstStyle/>
          <a:p>
            <a:r>
              <a:rPr lang="sv-SE" dirty="0" smtClean="0">
                <a:solidFill>
                  <a:schemeClr val="bg2">
                    <a:lumMod val="25000"/>
                  </a:schemeClr>
                </a:solidFill>
              </a:rPr>
              <a:t>Se lagersaldo</a:t>
            </a:r>
            <a:endParaRPr lang="sv-SE" dirty="0">
              <a:solidFill>
                <a:schemeClr val="bg2">
                  <a:lumMod val="25000"/>
                </a:schemeClr>
              </a:solidFill>
            </a:endParaRPr>
          </a:p>
        </p:txBody>
      </p:sp>
      <p:sp>
        <p:nvSpPr>
          <p:cNvPr id="4" name="Rektangel 3"/>
          <p:cNvSpPr/>
          <p:nvPr/>
        </p:nvSpPr>
        <p:spPr>
          <a:xfrm>
            <a:off x="504000" y="2052000"/>
            <a:ext cx="3081600" cy="360000"/>
          </a:xfrm>
          <a:prstGeom prst="rect">
            <a:avLst/>
          </a:prstGeom>
          <a:solidFill>
            <a:srgbClr val="D24B4B">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hlinkClick r:id="rId2" action="ppaction://hlinksldjump"/>
          </p:cNvPr>
          <p:cNvSpPr txBox="1"/>
          <p:nvPr/>
        </p:nvSpPr>
        <p:spPr>
          <a:xfrm>
            <a:off x="1224000" y="2052000"/>
            <a:ext cx="2359967" cy="369332"/>
          </a:xfrm>
          <a:prstGeom prst="rect">
            <a:avLst/>
          </a:prstGeom>
          <a:noFill/>
        </p:spPr>
        <p:txBody>
          <a:bodyPr wrap="square" rtlCol="0">
            <a:spAutoFit/>
          </a:bodyPr>
          <a:lstStyle/>
          <a:p>
            <a:r>
              <a:rPr lang="sv-SE" dirty="0">
                <a:solidFill>
                  <a:schemeClr val="bg2">
                    <a:lumMod val="25000"/>
                  </a:schemeClr>
                </a:solidFill>
              </a:rPr>
              <a:t>Vad är ett buffertlager?</a:t>
            </a:r>
          </a:p>
        </p:txBody>
      </p:sp>
      <p:sp>
        <p:nvSpPr>
          <p:cNvPr id="44" name="Rektangel 43"/>
          <p:cNvSpPr/>
          <p:nvPr/>
        </p:nvSpPr>
        <p:spPr>
          <a:xfrm>
            <a:off x="504000" y="2916000"/>
            <a:ext cx="2268000" cy="360000"/>
          </a:xfrm>
          <a:prstGeom prst="rect">
            <a:avLst/>
          </a:prstGeom>
          <a:solidFill>
            <a:srgbClr val="D9CB19">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p:cNvSpPr/>
          <p:nvPr/>
        </p:nvSpPr>
        <p:spPr>
          <a:xfrm>
            <a:off x="504000" y="3348000"/>
            <a:ext cx="2674800" cy="360551"/>
          </a:xfrm>
          <a:prstGeom prst="rect">
            <a:avLst/>
          </a:prstGeom>
          <a:solidFill>
            <a:srgbClr val="74BF81">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p:cNvSpPr/>
          <p:nvPr/>
        </p:nvSpPr>
        <p:spPr>
          <a:xfrm>
            <a:off x="504000" y="3780000"/>
            <a:ext cx="4539600" cy="360000"/>
          </a:xfrm>
          <a:prstGeom prst="rect">
            <a:avLst/>
          </a:prstGeom>
          <a:solidFill>
            <a:srgbClr val="3474B7">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p:cNvSpPr/>
          <p:nvPr/>
        </p:nvSpPr>
        <p:spPr>
          <a:xfrm>
            <a:off x="504000" y="4212000"/>
            <a:ext cx="5418000" cy="360000"/>
          </a:xfrm>
          <a:prstGeom prst="rect">
            <a:avLst/>
          </a:prstGeom>
          <a:solidFill>
            <a:srgbClr val="8A3CC4">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0" y="811767"/>
            <a:ext cx="503339" cy="6046234"/>
          </a:xfrm>
          <a:prstGeom prst="rect">
            <a:avLst/>
          </a:prstGeom>
          <a:solidFill>
            <a:srgbClr val="DC52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3" name="Bildobjekt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7"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rId3" action="ppaction://hlinksldjump"/>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43" name="Picture 4" descr="http://jkpportfolio01:8085/organisationens_ikoner/api/v1/asset/265688/preview">
            <a:hlinkClick r:id="rId9" action="ppaction://hlinksldjump"/>
          </p:cNvPr>
          <p:cNvPicPr>
            <a:picLocks noChangeAspect="1" noChangeArrowheads="1"/>
          </p:cNvPicPr>
          <p:nvPr/>
        </p:nvPicPr>
        <p:blipFill rotWithShape="1">
          <a:blip r:embed="rId10"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11709696" y="6337399"/>
            <a:ext cx="365123" cy="365125"/>
          </a:xfrm>
          <a:prstGeom prst="rect">
            <a:avLst/>
          </a:prstGeom>
          <a:noFill/>
          <a:effectLst>
            <a:innerShdw blurRad="1257300">
              <a:schemeClr val="tx1"/>
            </a:innerShdw>
          </a:effectLst>
          <a:extLst>
            <a:ext uri="{909E8E84-426E-40DD-AFC4-6F175D3DCCD1}">
              <a14:hiddenFill xmlns:a14="http://schemas.microsoft.com/office/drawing/2010/main">
                <a:solidFill>
                  <a:srgbClr val="FFFFFF"/>
                </a:solidFill>
              </a14:hiddenFill>
            </a:ext>
          </a:extLst>
        </p:spPr>
      </p:pic>
      <p:sp>
        <p:nvSpPr>
          <p:cNvPr id="2" name="textruta 1">
            <a:hlinkClick r:id="rId9" action="ppaction://hlinksldjump"/>
          </p:cNvPr>
          <p:cNvSpPr txBox="1"/>
          <p:nvPr/>
        </p:nvSpPr>
        <p:spPr>
          <a:xfrm>
            <a:off x="11746998" y="6324570"/>
            <a:ext cx="242888" cy="400110"/>
          </a:xfrm>
          <a:prstGeom prst="rect">
            <a:avLst/>
          </a:prstGeom>
          <a:noFill/>
        </p:spPr>
        <p:txBody>
          <a:bodyPr wrap="square" rtlCol="0">
            <a:spAutoFit/>
          </a:bodyPr>
          <a:lstStyle/>
          <a:p>
            <a:r>
              <a:rPr lang="sv-SE" sz="2000" dirty="0" smtClean="0">
                <a:latin typeface="+mj-lt"/>
              </a:rPr>
              <a:t>?</a:t>
            </a:r>
            <a:endParaRPr lang="sv-SE" sz="2000" dirty="0">
              <a:latin typeface="+mj-lt"/>
            </a:endParaRPr>
          </a:p>
        </p:txBody>
      </p:sp>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11"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50" name="textruta 49"/>
          <p:cNvSpPr txBox="1"/>
          <p:nvPr/>
        </p:nvSpPr>
        <p:spPr>
          <a:xfrm>
            <a:off x="1224000" y="2916000"/>
            <a:ext cx="1549262" cy="369332"/>
          </a:xfrm>
          <a:prstGeom prst="rect">
            <a:avLst/>
          </a:prstGeom>
          <a:noFill/>
        </p:spPr>
        <p:txBody>
          <a:bodyPr wrap="square" rtlCol="0">
            <a:spAutoFit/>
          </a:bodyPr>
          <a:lstStyle/>
          <a:p>
            <a:r>
              <a:rPr lang="sv-SE" dirty="0" smtClean="0">
                <a:solidFill>
                  <a:schemeClr val="bg2">
                    <a:lumMod val="25000"/>
                  </a:schemeClr>
                </a:solidFill>
              </a:rPr>
              <a:t>Säkerhetslager</a:t>
            </a:r>
            <a:endParaRPr lang="sv-SE" dirty="0">
              <a:solidFill>
                <a:schemeClr val="bg2">
                  <a:lumMod val="25000"/>
                </a:schemeClr>
              </a:solidFill>
            </a:endParaRPr>
          </a:p>
        </p:txBody>
      </p:sp>
      <p:sp>
        <p:nvSpPr>
          <p:cNvPr id="51" name="textruta 50"/>
          <p:cNvSpPr txBox="1"/>
          <p:nvPr/>
        </p:nvSpPr>
        <p:spPr>
          <a:xfrm>
            <a:off x="1224000" y="3346562"/>
            <a:ext cx="1954614" cy="369332"/>
          </a:xfrm>
          <a:prstGeom prst="rect">
            <a:avLst/>
          </a:prstGeom>
          <a:noFill/>
        </p:spPr>
        <p:txBody>
          <a:bodyPr wrap="square" rtlCol="0">
            <a:spAutoFit/>
          </a:bodyPr>
          <a:lstStyle/>
          <a:p>
            <a:r>
              <a:rPr lang="sv-SE" dirty="0" smtClean="0">
                <a:solidFill>
                  <a:schemeClr val="bg2">
                    <a:lumMod val="25000"/>
                  </a:schemeClr>
                </a:solidFill>
              </a:rPr>
              <a:t>Ersättningsgrupper</a:t>
            </a:r>
            <a:endParaRPr lang="sv-SE" dirty="0">
              <a:solidFill>
                <a:schemeClr val="bg2">
                  <a:lumMod val="25000"/>
                </a:schemeClr>
              </a:solidFill>
            </a:endParaRPr>
          </a:p>
        </p:txBody>
      </p:sp>
      <p:sp>
        <p:nvSpPr>
          <p:cNvPr id="52" name="textruta 51"/>
          <p:cNvSpPr txBox="1"/>
          <p:nvPr/>
        </p:nvSpPr>
        <p:spPr>
          <a:xfrm>
            <a:off x="1224000" y="3780000"/>
            <a:ext cx="3821123" cy="369332"/>
          </a:xfrm>
          <a:prstGeom prst="rect">
            <a:avLst/>
          </a:prstGeom>
          <a:noFill/>
        </p:spPr>
        <p:txBody>
          <a:bodyPr wrap="square" rtlCol="0">
            <a:spAutoFit/>
          </a:bodyPr>
          <a:lstStyle/>
          <a:p>
            <a:r>
              <a:rPr lang="sv-SE" dirty="0" smtClean="0">
                <a:solidFill>
                  <a:schemeClr val="bg2">
                    <a:lumMod val="25000"/>
                  </a:schemeClr>
                </a:solidFill>
              </a:rPr>
              <a:t>Manuell lagerpåfyllning till buffertlager</a:t>
            </a:r>
            <a:endParaRPr lang="sv-SE" dirty="0">
              <a:solidFill>
                <a:schemeClr val="bg2">
                  <a:lumMod val="25000"/>
                </a:schemeClr>
              </a:solidFill>
            </a:endParaRPr>
          </a:p>
        </p:txBody>
      </p:sp>
      <p:sp>
        <p:nvSpPr>
          <p:cNvPr id="53" name="textruta 52"/>
          <p:cNvSpPr txBox="1"/>
          <p:nvPr/>
        </p:nvSpPr>
        <p:spPr>
          <a:xfrm>
            <a:off x="1224000" y="4212000"/>
            <a:ext cx="4697814" cy="369332"/>
          </a:xfrm>
          <a:prstGeom prst="rect">
            <a:avLst/>
          </a:prstGeom>
          <a:noFill/>
        </p:spPr>
        <p:txBody>
          <a:bodyPr wrap="square" rtlCol="0">
            <a:spAutoFit/>
          </a:bodyPr>
          <a:lstStyle/>
          <a:p>
            <a:r>
              <a:rPr lang="sv-SE" dirty="0" smtClean="0">
                <a:solidFill>
                  <a:schemeClr val="bg2">
                    <a:lumMod val="25000"/>
                  </a:schemeClr>
                </a:solidFill>
              </a:rPr>
              <a:t>Förskriva hjälpmedel från buffertlager till patient</a:t>
            </a:r>
            <a:endParaRPr lang="sv-SE" dirty="0">
              <a:solidFill>
                <a:schemeClr val="bg2">
                  <a:lumMod val="25000"/>
                </a:schemeClr>
              </a:solidFill>
            </a:endParaRPr>
          </a:p>
        </p:txBody>
      </p:sp>
      <p:sp>
        <p:nvSpPr>
          <p:cNvPr id="48" name="Rektangel 47"/>
          <p:cNvSpPr/>
          <p:nvPr/>
        </p:nvSpPr>
        <p:spPr>
          <a:xfrm>
            <a:off x="504000" y="4644000"/>
            <a:ext cx="4219200" cy="360000"/>
          </a:xfrm>
          <a:prstGeom prst="rect">
            <a:avLst/>
          </a:prstGeom>
          <a:solidFill>
            <a:srgbClr val="DC52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54" name="textruta 53"/>
          <p:cNvSpPr txBox="1"/>
          <p:nvPr/>
        </p:nvSpPr>
        <p:spPr>
          <a:xfrm>
            <a:off x="1224000" y="4644000"/>
            <a:ext cx="3500610" cy="369332"/>
          </a:xfrm>
          <a:prstGeom prst="rect">
            <a:avLst/>
          </a:prstGeom>
          <a:noFill/>
        </p:spPr>
        <p:txBody>
          <a:bodyPr wrap="square" rtlCol="0">
            <a:spAutoFit/>
          </a:bodyPr>
          <a:lstStyle/>
          <a:p>
            <a:r>
              <a:rPr lang="sv-SE" dirty="0" smtClean="0"/>
              <a:t>Retur av hjälpmedel till buffertlager</a:t>
            </a:r>
            <a:endParaRPr lang="sv-SE" dirty="0"/>
          </a:p>
        </p:txBody>
      </p:sp>
      <p:sp>
        <p:nvSpPr>
          <p:cNvPr id="27" name="textruta 26"/>
          <p:cNvSpPr txBox="1"/>
          <p:nvPr/>
        </p:nvSpPr>
        <p:spPr>
          <a:xfrm>
            <a:off x="587859" y="6212184"/>
            <a:ext cx="2714919" cy="307777"/>
          </a:xfrm>
          <a:prstGeom prst="rect">
            <a:avLst/>
          </a:prstGeom>
          <a:noFill/>
        </p:spPr>
        <p:txBody>
          <a:bodyPr wrap="square" rtlCol="0">
            <a:spAutoFit/>
          </a:bodyPr>
          <a:lstStyle/>
          <a:p>
            <a:r>
              <a:rPr lang="sv-SE" sz="1400" dirty="0" smtClean="0"/>
              <a:t>Klicka på </a:t>
            </a:r>
            <a:r>
              <a:rPr lang="sv-SE" sz="1400" dirty="0" err="1" smtClean="0"/>
              <a:t>framåtpil</a:t>
            </a:r>
            <a:r>
              <a:rPr lang="sv-SE" sz="1400" dirty="0" smtClean="0"/>
              <a:t> för att fortsätta</a:t>
            </a:r>
            <a:endParaRPr lang="sv-SE" sz="1400" dirty="0"/>
          </a:p>
        </p:txBody>
      </p:sp>
      <p:sp>
        <p:nvSpPr>
          <p:cNvPr id="28" name="Rektangel 27">
            <a:hlinkClick r:id="rId12" action="ppaction://hlinksldjump"/>
          </p:cNvPr>
          <p:cNvSpPr/>
          <p:nvPr/>
        </p:nvSpPr>
        <p:spPr>
          <a:xfrm>
            <a:off x="504000" y="2062705"/>
            <a:ext cx="3081600" cy="360000"/>
          </a:xfrm>
          <a:prstGeom prst="rect">
            <a:avLst/>
          </a:prstGeom>
          <a:solidFill>
            <a:srgbClr val="D24B4B">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hlinkClick r:id="rId13" action="ppaction://hlinksldjump"/>
          </p:cNvPr>
          <p:cNvSpPr/>
          <p:nvPr/>
        </p:nvSpPr>
        <p:spPr>
          <a:xfrm>
            <a:off x="504000" y="2484000"/>
            <a:ext cx="2127600" cy="360000"/>
          </a:xfrm>
          <a:prstGeom prst="rect">
            <a:avLst/>
          </a:prstGeom>
          <a:solidFill>
            <a:srgbClr val="FFAB45">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hlinkClick r:id="rId14" action="ppaction://hlinksldjump"/>
          </p:cNvPr>
          <p:cNvSpPr/>
          <p:nvPr/>
        </p:nvSpPr>
        <p:spPr>
          <a:xfrm>
            <a:off x="504000" y="2916000"/>
            <a:ext cx="2268000" cy="360000"/>
          </a:xfrm>
          <a:prstGeom prst="rect">
            <a:avLst/>
          </a:prstGeom>
          <a:solidFill>
            <a:srgbClr val="D9CB19">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hlinkClick r:id="rId15" action="ppaction://hlinksldjump"/>
          </p:cNvPr>
          <p:cNvSpPr/>
          <p:nvPr/>
        </p:nvSpPr>
        <p:spPr>
          <a:xfrm>
            <a:off x="504000" y="3347999"/>
            <a:ext cx="2674800" cy="360551"/>
          </a:xfrm>
          <a:prstGeom prst="rect">
            <a:avLst/>
          </a:prstGeom>
          <a:solidFill>
            <a:srgbClr val="74BF81">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hlinkClick r:id="rId16" action="ppaction://hlinksldjump"/>
          </p:cNvPr>
          <p:cNvSpPr/>
          <p:nvPr/>
        </p:nvSpPr>
        <p:spPr>
          <a:xfrm>
            <a:off x="504000" y="3780000"/>
            <a:ext cx="4539600" cy="360000"/>
          </a:xfrm>
          <a:prstGeom prst="rect">
            <a:avLst/>
          </a:prstGeom>
          <a:solidFill>
            <a:srgbClr val="3474B7">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hlinkClick r:id="rId17" action="ppaction://hlinksldjump"/>
          </p:cNvPr>
          <p:cNvSpPr/>
          <p:nvPr/>
        </p:nvSpPr>
        <p:spPr>
          <a:xfrm>
            <a:off x="504000" y="4212000"/>
            <a:ext cx="5418000" cy="360000"/>
          </a:xfrm>
          <a:prstGeom prst="rect">
            <a:avLst/>
          </a:prstGeom>
          <a:solidFill>
            <a:srgbClr val="8A3CC4">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600869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ktangel 40"/>
          <p:cNvSpPr/>
          <p:nvPr/>
        </p:nvSpPr>
        <p:spPr>
          <a:xfrm>
            <a:off x="504000" y="2484000"/>
            <a:ext cx="2127600" cy="360000"/>
          </a:xfrm>
          <a:prstGeom prst="rect">
            <a:avLst/>
          </a:prstGeom>
          <a:solidFill>
            <a:srgbClr val="FFAB45">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textruta 48"/>
          <p:cNvSpPr txBox="1"/>
          <p:nvPr/>
        </p:nvSpPr>
        <p:spPr>
          <a:xfrm>
            <a:off x="1224000" y="2484000"/>
            <a:ext cx="1407860" cy="369332"/>
          </a:xfrm>
          <a:prstGeom prst="rect">
            <a:avLst/>
          </a:prstGeom>
          <a:noFill/>
        </p:spPr>
        <p:txBody>
          <a:bodyPr wrap="square" rtlCol="0">
            <a:spAutoFit/>
          </a:bodyPr>
          <a:lstStyle/>
          <a:p>
            <a:r>
              <a:rPr lang="sv-SE" dirty="0" smtClean="0">
                <a:solidFill>
                  <a:schemeClr val="bg2">
                    <a:lumMod val="25000"/>
                  </a:schemeClr>
                </a:solidFill>
              </a:rPr>
              <a:t>Se lagersaldo</a:t>
            </a:r>
            <a:endParaRPr lang="sv-SE" dirty="0">
              <a:solidFill>
                <a:schemeClr val="bg2">
                  <a:lumMod val="25000"/>
                </a:schemeClr>
              </a:solidFill>
            </a:endParaRPr>
          </a:p>
        </p:txBody>
      </p:sp>
      <p:sp>
        <p:nvSpPr>
          <p:cNvPr id="4" name="Rektangel 3"/>
          <p:cNvSpPr/>
          <p:nvPr/>
        </p:nvSpPr>
        <p:spPr>
          <a:xfrm>
            <a:off x="504000" y="2052000"/>
            <a:ext cx="3081600" cy="360000"/>
          </a:xfrm>
          <a:prstGeom prst="rect">
            <a:avLst/>
          </a:prstGeom>
          <a:solidFill>
            <a:srgbClr val="D24B4B">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hlinkClick r:id="rId2" action="ppaction://hlinksldjump"/>
          </p:cNvPr>
          <p:cNvSpPr txBox="1"/>
          <p:nvPr/>
        </p:nvSpPr>
        <p:spPr>
          <a:xfrm>
            <a:off x="1224000" y="2052000"/>
            <a:ext cx="2359967" cy="369332"/>
          </a:xfrm>
          <a:prstGeom prst="rect">
            <a:avLst/>
          </a:prstGeom>
          <a:noFill/>
        </p:spPr>
        <p:txBody>
          <a:bodyPr wrap="square" rtlCol="0">
            <a:spAutoFit/>
          </a:bodyPr>
          <a:lstStyle/>
          <a:p>
            <a:r>
              <a:rPr lang="sv-SE" dirty="0">
                <a:solidFill>
                  <a:schemeClr val="bg2">
                    <a:lumMod val="25000"/>
                  </a:schemeClr>
                </a:solidFill>
              </a:rPr>
              <a:t>Vad är ett buffertlager?</a:t>
            </a:r>
          </a:p>
        </p:txBody>
      </p:sp>
      <p:sp>
        <p:nvSpPr>
          <p:cNvPr id="44" name="Rektangel 43"/>
          <p:cNvSpPr/>
          <p:nvPr/>
        </p:nvSpPr>
        <p:spPr>
          <a:xfrm>
            <a:off x="504000" y="2916000"/>
            <a:ext cx="2268000" cy="360000"/>
          </a:xfrm>
          <a:prstGeom prst="rect">
            <a:avLst/>
          </a:prstGeom>
          <a:solidFill>
            <a:srgbClr val="D9CB19">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p:cNvSpPr/>
          <p:nvPr/>
        </p:nvSpPr>
        <p:spPr>
          <a:xfrm>
            <a:off x="504000" y="3348000"/>
            <a:ext cx="2674800" cy="360551"/>
          </a:xfrm>
          <a:prstGeom prst="rect">
            <a:avLst/>
          </a:prstGeom>
          <a:solidFill>
            <a:srgbClr val="74BF81">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p:cNvSpPr/>
          <p:nvPr/>
        </p:nvSpPr>
        <p:spPr>
          <a:xfrm>
            <a:off x="504000" y="3780000"/>
            <a:ext cx="4539600" cy="360000"/>
          </a:xfrm>
          <a:prstGeom prst="rect">
            <a:avLst/>
          </a:prstGeom>
          <a:solidFill>
            <a:srgbClr val="3474B7">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p:cNvSpPr/>
          <p:nvPr/>
        </p:nvSpPr>
        <p:spPr>
          <a:xfrm>
            <a:off x="504000" y="4212000"/>
            <a:ext cx="5418000" cy="360000"/>
          </a:xfrm>
          <a:prstGeom prst="rect">
            <a:avLst/>
          </a:prstGeom>
          <a:solidFill>
            <a:srgbClr val="8A3CC4">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0" y="811767"/>
            <a:ext cx="503339" cy="6046234"/>
          </a:xfrm>
          <a:prstGeom prst="rect">
            <a:avLst/>
          </a:prstGeom>
          <a:solidFill>
            <a:srgbClr val="DC52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504000" y="4644000"/>
            <a:ext cx="4219200" cy="360000"/>
          </a:xfrm>
          <a:prstGeom prst="rect">
            <a:avLst/>
          </a:prstGeom>
          <a:solidFill>
            <a:srgbClr val="DC52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54" name="textruta 53"/>
          <p:cNvSpPr txBox="1"/>
          <p:nvPr/>
        </p:nvSpPr>
        <p:spPr>
          <a:xfrm>
            <a:off x="1224000" y="4644000"/>
            <a:ext cx="3500610" cy="369332"/>
          </a:xfrm>
          <a:prstGeom prst="rect">
            <a:avLst/>
          </a:prstGeom>
          <a:noFill/>
        </p:spPr>
        <p:txBody>
          <a:bodyPr wrap="square" rtlCol="0">
            <a:spAutoFit/>
          </a:bodyPr>
          <a:lstStyle/>
          <a:p>
            <a:r>
              <a:rPr lang="sv-SE" dirty="0" smtClean="0"/>
              <a:t>Retur av hjälpmedel till buffertlager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3" name="Bildobjekt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7"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rId3" action="ppaction://hlinksldjump"/>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43" name="Picture 4" descr="http://jkpportfolio01:8085/organisationens_ikoner/api/v1/asset/265688/preview">
            <a:hlinkClick r:id="rId9" action="ppaction://hlinksldjump"/>
          </p:cNvPr>
          <p:cNvPicPr>
            <a:picLocks noChangeAspect="1" noChangeArrowheads="1"/>
          </p:cNvPicPr>
          <p:nvPr/>
        </p:nvPicPr>
        <p:blipFill rotWithShape="1">
          <a:blip r:embed="rId10"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11709696" y="6337399"/>
            <a:ext cx="365123" cy="365125"/>
          </a:xfrm>
          <a:prstGeom prst="rect">
            <a:avLst/>
          </a:prstGeom>
          <a:noFill/>
          <a:effectLst>
            <a:innerShdw blurRad="1257300">
              <a:schemeClr val="tx1"/>
            </a:innerShdw>
          </a:effectLst>
          <a:extLst>
            <a:ext uri="{909E8E84-426E-40DD-AFC4-6F175D3DCCD1}">
              <a14:hiddenFill xmlns:a14="http://schemas.microsoft.com/office/drawing/2010/main">
                <a:solidFill>
                  <a:srgbClr val="FFFFFF"/>
                </a:solidFill>
              </a14:hiddenFill>
            </a:ext>
          </a:extLst>
        </p:spPr>
      </p:pic>
      <p:sp>
        <p:nvSpPr>
          <p:cNvPr id="2" name="textruta 1">
            <a:hlinkClick r:id="rId9" action="ppaction://hlinksldjump"/>
          </p:cNvPr>
          <p:cNvSpPr txBox="1"/>
          <p:nvPr/>
        </p:nvSpPr>
        <p:spPr>
          <a:xfrm>
            <a:off x="11746998" y="6324570"/>
            <a:ext cx="242888" cy="400110"/>
          </a:xfrm>
          <a:prstGeom prst="rect">
            <a:avLst/>
          </a:prstGeom>
          <a:noFill/>
        </p:spPr>
        <p:txBody>
          <a:bodyPr wrap="square" rtlCol="0">
            <a:spAutoFit/>
          </a:bodyPr>
          <a:lstStyle/>
          <a:p>
            <a:r>
              <a:rPr lang="sv-SE" sz="2000" dirty="0" smtClean="0">
                <a:latin typeface="+mj-lt"/>
              </a:rPr>
              <a:t>?</a:t>
            </a:r>
            <a:endParaRPr lang="sv-SE" sz="2000" dirty="0">
              <a:latin typeface="+mj-lt"/>
            </a:endParaRPr>
          </a:p>
        </p:txBody>
      </p:sp>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11"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50" name="textruta 49"/>
          <p:cNvSpPr txBox="1"/>
          <p:nvPr/>
        </p:nvSpPr>
        <p:spPr>
          <a:xfrm>
            <a:off x="1224000" y="2916000"/>
            <a:ext cx="1549262" cy="369332"/>
          </a:xfrm>
          <a:prstGeom prst="rect">
            <a:avLst/>
          </a:prstGeom>
          <a:noFill/>
        </p:spPr>
        <p:txBody>
          <a:bodyPr wrap="square" rtlCol="0">
            <a:spAutoFit/>
          </a:bodyPr>
          <a:lstStyle/>
          <a:p>
            <a:r>
              <a:rPr lang="sv-SE" dirty="0" smtClean="0">
                <a:solidFill>
                  <a:schemeClr val="bg2">
                    <a:lumMod val="25000"/>
                  </a:schemeClr>
                </a:solidFill>
              </a:rPr>
              <a:t>Säkerhetslager</a:t>
            </a:r>
            <a:endParaRPr lang="sv-SE" dirty="0">
              <a:solidFill>
                <a:schemeClr val="bg2">
                  <a:lumMod val="25000"/>
                </a:schemeClr>
              </a:solidFill>
            </a:endParaRPr>
          </a:p>
        </p:txBody>
      </p:sp>
      <p:sp>
        <p:nvSpPr>
          <p:cNvPr id="51" name="textruta 50"/>
          <p:cNvSpPr txBox="1"/>
          <p:nvPr/>
        </p:nvSpPr>
        <p:spPr>
          <a:xfrm>
            <a:off x="1224000" y="3346562"/>
            <a:ext cx="1954614" cy="369332"/>
          </a:xfrm>
          <a:prstGeom prst="rect">
            <a:avLst/>
          </a:prstGeom>
          <a:noFill/>
        </p:spPr>
        <p:txBody>
          <a:bodyPr wrap="square" rtlCol="0">
            <a:spAutoFit/>
          </a:bodyPr>
          <a:lstStyle/>
          <a:p>
            <a:r>
              <a:rPr lang="sv-SE" dirty="0" smtClean="0">
                <a:solidFill>
                  <a:schemeClr val="bg2">
                    <a:lumMod val="25000"/>
                  </a:schemeClr>
                </a:solidFill>
              </a:rPr>
              <a:t>Ersättningsgrupper</a:t>
            </a:r>
            <a:endParaRPr lang="sv-SE" dirty="0">
              <a:solidFill>
                <a:schemeClr val="bg2">
                  <a:lumMod val="25000"/>
                </a:schemeClr>
              </a:solidFill>
            </a:endParaRPr>
          </a:p>
        </p:txBody>
      </p:sp>
      <p:sp>
        <p:nvSpPr>
          <p:cNvPr id="52" name="textruta 51"/>
          <p:cNvSpPr txBox="1"/>
          <p:nvPr/>
        </p:nvSpPr>
        <p:spPr>
          <a:xfrm>
            <a:off x="1224000" y="3780000"/>
            <a:ext cx="3821123" cy="369332"/>
          </a:xfrm>
          <a:prstGeom prst="rect">
            <a:avLst/>
          </a:prstGeom>
          <a:noFill/>
        </p:spPr>
        <p:txBody>
          <a:bodyPr wrap="square" rtlCol="0">
            <a:spAutoFit/>
          </a:bodyPr>
          <a:lstStyle/>
          <a:p>
            <a:r>
              <a:rPr lang="sv-SE" dirty="0" smtClean="0">
                <a:solidFill>
                  <a:schemeClr val="bg2">
                    <a:lumMod val="25000"/>
                  </a:schemeClr>
                </a:solidFill>
              </a:rPr>
              <a:t>Manuell lagerpåfyllning till buffertlager</a:t>
            </a:r>
            <a:endParaRPr lang="sv-SE" dirty="0">
              <a:solidFill>
                <a:schemeClr val="bg2">
                  <a:lumMod val="25000"/>
                </a:schemeClr>
              </a:solidFill>
            </a:endParaRPr>
          </a:p>
        </p:txBody>
      </p:sp>
      <p:sp>
        <p:nvSpPr>
          <p:cNvPr id="53" name="textruta 52"/>
          <p:cNvSpPr txBox="1"/>
          <p:nvPr/>
        </p:nvSpPr>
        <p:spPr>
          <a:xfrm>
            <a:off x="1224000" y="4212000"/>
            <a:ext cx="4697814" cy="369332"/>
          </a:xfrm>
          <a:prstGeom prst="rect">
            <a:avLst/>
          </a:prstGeom>
          <a:noFill/>
        </p:spPr>
        <p:txBody>
          <a:bodyPr wrap="square" rtlCol="0">
            <a:spAutoFit/>
          </a:bodyPr>
          <a:lstStyle/>
          <a:p>
            <a:r>
              <a:rPr lang="sv-SE" dirty="0" smtClean="0">
                <a:solidFill>
                  <a:schemeClr val="bg2">
                    <a:lumMod val="25000"/>
                  </a:schemeClr>
                </a:solidFill>
              </a:rPr>
              <a:t>Förskriva hjälpmedel från buffertlager till patient</a:t>
            </a:r>
            <a:endParaRPr lang="sv-SE" dirty="0">
              <a:solidFill>
                <a:schemeClr val="bg2">
                  <a:lumMod val="25000"/>
                </a:schemeClr>
              </a:solidFill>
            </a:endParaRPr>
          </a:p>
        </p:txBody>
      </p:sp>
    </p:spTree>
    <p:extLst>
      <p:ext uri="{BB962C8B-B14F-4D97-AF65-F5344CB8AC3E}">
        <p14:creationId xmlns:p14="http://schemas.microsoft.com/office/powerpoint/2010/main" val="1061413588"/>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9"/>
                                        </p:tgtEl>
                                      </p:cBhvr>
                                    </p:animEffect>
                                    <p:set>
                                      <p:cBhvr>
                                        <p:cTn id="10" dur="1" fill="hold">
                                          <p:stCondLst>
                                            <p:cond delay="499"/>
                                          </p:stCondLst>
                                        </p:cTn>
                                        <p:tgtEl>
                                          <p:spTgt spid="4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4"/>
                                        </p:tgtEl>
                                      </p:cBhvr>
                                    </p:animEffect>
                                    <p:set>
                                      <p:cBhvr>
                                        <p:cTn id="19" dur="1" fill="hold">
                                          <p:stCondLst>
                                            <p:cond delay="499"/>
                                          </p:stCondLst>
                                        </p:cTn>
                                        <p:tgtEl>
                                          <p:spTgt spid="44"/>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45"/>
                                        </p:tgtEl>
                                      </p:cBhvr>
                                    </p:animEffect>
                                    <p:set>
                                      <p:cBhvr>
                                        <p:cTn id="22" dur="1" fill="hold">
                                          <p:stCondLst>
                                            <p:cond delay="499"/>
                                          </p:stCondLst>
                                        </p:cTn>
                                        <p:tgtEl>
                                          <p:spTgt spid="45"/>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46"/>
                                        </p:tgtEl>
                                      </p:cBhvr>
                                    </p:animEffect>
                                    <p:set>
                                      <p:cBhvr>
                                        <p:cTn id="25" dur="1" fill="hold">
                                          <p:stCondLst>
                                            <p:cond delay="499"/>
                                          </p:stCondLst>
                                        </p:cTn>
                                        <p:tgtEl>
                                          <p:spTgt spid="46"/>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47"/>
                                        </p:tgtEl>
                                      </p:cBhvr>
                                    </p:animEffect>
                                    <p:set>
                                      <p:cBhvr>
                                        <p:cTn id="28" dur="1" fill="hold">
                                          <p:stCondLst>
                                            <p:cond delay="499"/>
                                          </p:stCondLst>
                                        </p:cTn>
                                        <p:tgtEl>
                                          <p:spTgt spid="47"/>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50"/>
                                        </p:tgtEl>
                                      </p:cBhvr>
                                    </p:animEffect>
                                    <p:set>
                                      <p:cBhvr>
                                        <p:cTn id="31" dur="1" fill="hold">
                                          <p:stCondLst>
                                            <p:cond delay="499"/>
                                          </p:stCondLst>
                                        </p:cTn>
                                        <p:tgtEl>
                                          <p:spTgt spid="50"/>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51"/>
                                        </p:tgtEl>
                                      </p:cBhvr>
                                    </p:animEffect>
                                    <p:set>
                                      <p:cBhvr>
                                        <p:cTn id="34" dur="1" fill="hold">
                                          <p:stCondLst>
                                            <p:cond delay="499"/>
                                          </p:stCondLst>
                                        </p:cTn>
                                        <p:tgtEl>
                                          <p:spTgt spid="51"/>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52"/>
                                        </p:tgtEl>
                                      </p:cBhvr>
                                    </p:animEffect>
                                    <p:set>
                                      <p:cBhvr>
                                        <p:cTn id="37" dur="1" fill="hold">
                                          <p:stCondLst>
                                            <p:cond delay="499"/>
                                          </p:stCondLst>
                                        </p:cTn>
                                        <p:tgtEl>
                                          <p:spTgt spid="52"/>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53"/>
                                        </p:tgtEl>
                                      </p:cBhvr>
                                    </p:animEffect>
                                    <p:set>
                                      <p:cBhvr>
                                        <p:cTn id="40" dur="1" fill="hold">
                                          <p:stCondLst>
                                            <p:cond delay="499"/>
                                          </p:stCondLst>
                                        </p:cTn>
                                        <p:tgtEl>
                                          <p:spTgt spid="53"/>
                                        </p:tgtEl>
                                        <p:attrNameLst>
                                          <p:attrName>style.visibility</p:attrName>
                                        </p:attrNameLst>
                                      </p:cBhvr>
                                      <p:to>
                                        <p:strVal val="hidden"/>
                                      </p:to>
                                    </p:set>
                                  </p:childTnLst>
                                </p:cTn>
                              </p:par>
                              <p:par>
                                <p:cTn id="41" presetID="42" presetClass="path" presetSubtype="0" accel="50000" decel="50000" fill="hold" grpId="0" nodeType="withEffect">
                                  <p:stCondLst>
                                    <p:cond delay="0"/>
                                  </p:stCondLst>
                                  <p:childTnLst>
                                    <p:animMotion origin="layout" path="M -2.91667E-6 -7.40741E-7 L -2.91667E-6 -0.55833 " pathEditMode="relative" rAng="0" ptsTypes="AA">
                                      <p:cBhvr>
                                        <p:cTn id="42" dur="2000" fill="hold"/>
                                        <p:tgtEl>
                                          <p:spTgt spid="48"/>
                                        </p:tgtEl>
                                        <p:attrNameLst>
                                          <p:attrName>ppt_x</p:attrName>
                                          <p:attrName>ppt_y</p:attrName>
                                        </p:attrNameLst>
                                      </p:cBhvr>
                                      <p:rCtr x="0" y="-27917"/>
                                    </p:animMotion>
                                  </p:childTnLst>
                                </p:cTn>
                              </p:par>
                              <p:par>
                                <p:cTn id="43" presetID="42" presetClass="path" presetSubtype="0" accel="50000" decel="50000" fill="hold" grpId="0" nodeType="withEffect">
                                  <p:stCondLst>
                                    <p:cond delay="0"/>
                                  </p:stCondLst>
                                  <p:childTnLst>
                                    <p:animMotion origin="layout" path="M -2.08333E-7 4.81481E-6 L -2.08333E-7 -0.55857 " pathEditMode="relative" rAng="0" ptsTypes="AA">
                                      <p:cBhvr>
                                        <p:cTn id="44" dur="2000" fill="hold"/>
                                        <p:tgtEl>
                                          <p:spTgt spid="54"/>
                                        </p:tgtEl>
                                        <p:attrNameLst>
                                          <p:attrName>ppt_x</p:attrName>
                                          <p:attrName>ppt_y</p:attrName>
                                        </p:attrNameLst>
                                      </p:cBhvr>
                                      <p:rCtr x="0" y="-279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9" grpId="0"/>
      <p:bldP spid="4" grpId="0" animBg="1"/>
      <p:bldP spid="26" grpId="0"/>
      <p:bldP spid="44" grpId="0" animBg="1"/>
      <p:bldP spid="45" grpId="0" animBg="1"/>
      <p:bldP spid="46" grpId="0" animBg="1"/>
      <p:bldP spid="47" grpId="0" animBg="1"/>
      <p:bldP spid="48" grpId="0" animBg="1"/>
      <p:bldP spid="54" grpId="0"/>
      <p:bldP spid="50" grpId="0"/>
      <p:bldP spid="51" grpId="0"/>
      <p:bldP spid="52" grpId="0"/>
      <p:bldP spid="5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0" y="811767"/>
            <a:ext cx="503339" cy="6046234"/>
          </a:xfrm>
          <a:prstGeom prst="rect">
            <a:avLst/>
          </a:prstGeom>
          <a:solidFill>
            <a:srgbClr val="DC52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504000" y="811767"/>
            <a:ext cx="4219200" cy="360000"/>
          </a:xfrm>
          <a:prstGeom prst="rect">
            <a:avLst/>
          </a:prstGeom>
          <a:solidFill>
            <a:srgbClr val="DC52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54" name="textruta 53"/>
          <p:cNvSpPr txBox="1"/>
          <p:nvPr/>
        </p:nvSpPr>
        <p:spPr>
          <a:xfrm>
            <a:off x="1224000" y="811767"/>
            <a:ext cx="3500610" cy="369332"/>
          </a:xfrm>
          <a:prstGeom prst="rect">
            <a:avLst/>
          </a:prstGeom>
          <a:noFill/>
        </p:spPr>
        <p:txBody>
          <a:bodyPr wrap="square" rtlCol="0">
            <a:spAutoFit/>
          </a:bodyPr>
          <a:lstStyle/>
          <a:p>
            <a:r>
              <a:rPr lang="sv-SE" dirty="0" smtClean="0"/>
              <a:t>Retur av hjälpmedel till buffertlager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3" name="Bildobjekt 1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7"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rId2" action="ppaction://hlinksldjump"/>
          </p:cNvPr>
          <p:cNvPicPr>
            <a:picLocks noChangeAspect="1" noChangeArrowheads="1"/>
          </p:cNvPicPr>
          <p:nvPr/>
        </p:nvPicPr>
        <p:blipFill rotWithShape="1">
          <a:blip r:embed="rId6"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8"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 name="Bildobjekt 2"/>
          <p:cNvPicPr>
            <a:picLocks noChangeAspect="1"/>
          </p:cNvPicPr>
          <p:nvPr/>
        </p:nvPicPr>
        <p:blipFill>
          <a:blip r:embed="rId9"/>
          <a:stretch>
            <a:fillRect/>
          </a:stretch>
        </p:blipFill>
        <p:spPr>
          <a:xfrm>
            <a:off x="3873600" y="1890000"/>
            <a:ext cx="7617600" cy="4192679"/>
          </a:xfrm>
          <a:prstGeom prst="rect">
            <a:avLst/>
          </a:prstGeom>
          <a:ln>
            <a:solidFill>
              <a:schemeClr val="tx1">
                <a:lumMod val="50000"/>
                <a:lumOff val="50000"/>
              </a:schemeClr>
            </a:solidFill>
          </a:ln>
        </p:spPr>
      </p:pic>
      <p:sp>
        <p:nvSpPr>
          <p:cNvPr id="29" name="textruta 28"/>
          <p:cNvSpPr txBox="1"/>
          <p:nvPr/>
        </p:nvSpPr>
        <p:spPr>
          <a:xfrm>
            <a:off x="1064397" y="1454334"/>
            <a:ext cx="8924335" cy="369332"/>
          </a:xfrm>
          <a:prstGeom prst="rect">
            <a:avLst/>
          </a:prstGeom>
          <a:noFill/>
        </p:spPr>
        <p:txBody>
          <a:bodyPr wrap="square" rtlCol="0">
            <a:spAutoFit/>
          </a:bodyPr>
          <a:lstStyle/>
          <a:p>
            <a:r>
              <a:rPr lang="sv-SE" dirty="0"/>
              <a:t>För att </a:t>
            </a:r>
            <a:r>
              <a:rPr lang="sv-SE" dirty="0" smtClean="0"/>
              <a:t>ta ett hjälpmedel i retur till buffertlager </a:t>
            </a:r>
            <a:r>
              <a:rPr lang="sv-SE" dirty="0"/>
              <a:t>gör du såhär:</a:t>
            </a:r>
            <a:endParaRPr lang="sv-SE" dirty="0">
              <a:effectLst/>
            </a:endParaRPr>
          </a:p>
        </p:txBody>
      </p:sp>
      <p:sp>
        <p:nvSpPr>
          <p:cNvPr id="30" name="Ellips 29"/>
          <p:cNvSpPr/>
          <p:nvPr/>
        </p:nvSpPr>
        <p:spPr>
          <a:xfrm>
            <a:off x="911658" y="1901780"/>
            <a:ext cx="302005" cy="302005"/>
          </a:xfrm>
          <a:prstGeom prst="ellipse">
            <a:avLst/>
          </a:prstGeom>
          <a:solidFill>
            <a:srgbClr val="A20A0A"/>
          </a:solidFill>
          <a:ln>
            <a:solidFill>
              <a:srgbClr val="A20A0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textruta 30"/>
          <p:cNvSpPr txBox="1"/>
          <p:nvPr/>
        </p:nvSpPr>
        <p:spPr>
          <a:xfrm>
            <a:off x="921085" y="1869971"/>
            <a:ext cx="302005" cy="369332"/>
          </a:xfrm>
          <a:prstGeom prst="rect">
            <a:avLst/>
          </a:prstGeom>
          <a:noFill/>
        </p:spPr>
        <p:txBody>
          <a:bodyPr wrap="square" rtlCol="0">
            <a:spAutoFit/>
          </a:bodyPr>
          <a:lstStyle/>
          <a:p>
            <a:r>
              <a:rPr lang="sv-SE" dirty="0" smtClean="0">
                <a:solidFill>
                  <a:schemeClr val="bg1"/>
                </a:solidFill>
              </a:rPr>
              <a:t>1</a:t>
            </a:r>
            <a:endParaRPr lang="sv-SE" dirty="0">
              <a:solidFill>
                <a:schemeClr val="bg1"/>
              </a:solidFill>
            </a:endParaRPr>
          </a:p>
        </p:txBody>
      </p:sp>
      <p:sp>
        <p:nvSpPr>
          <p:cNvPr id="32" name="Ellips 31"/>
          <p:cNvSpPr/>
          <p:nvPr/>
        </p:nvSpPr>
        <p:spPr>
          <a:xfrm>
            <a:off x="911309" y="3010469"/>
            <a:ext cx="302005" cy="302005"/>
          </a:xfrm>
          <a:prstGeom prst="ellipse">
            <a:avLst/>
          </a:prstGeom>
          <a:solidFill>
            <a:srgbClr val="A20A0A"/>
          </a:solidFill>
          <a:ln>
            <a:solidFill>
              <a:srgbClr val="A20A0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textruta 32"/>
          <p:cNvSpPr txBox="1"/>
          <p:nvPr/>
        </p:nvSpPr>
        <p:spPr>
          <a:xfrm>
            <a:off x="920736" y="2978469"/>
            <a:ext cx="302005" cy="369332"/>
          </a:xfrm>
          <a:prstGeom prst="rect">
            <a:avLst/>
          </a:prstGeom>
          <a:noFill/>
        </p:spPr>
        <p:txBody>
          <a:bodyPr wrap="square" rtlCol="0">
            <a:spAutoFit/>
          </a:bodyPr>
          <a:lstStyle/>
          <a:p>
            <a:r>
              <a:rPr lang="sv-SE" dirty="0">
                <a:solidFill>
                  <a:schemeClr val="bg1"/>
                </a:solidFill>
              </a:rPr>
              <a:t>2</a:t>
            </a:r>
          </a:p>
        </p:txBody>
      </p:sp>
      <p:sp>
        <p:nvSpPr>
          <p:cNvPr id="35" name="textruta 34"/>
          <p:cNvSpPr txBox="1"/>
          <p:nvPr/>
        </p:nvSpPr>
        <p:spPr>
          <a:xfrm>
            <a:off x="1251623" y="1896166"/>
            <a:ext cx="2621628" cy="1077218"/>
          </a:xfrm>
          <a:prstGeom prst="rect">
            <a:avLst/>
          </a:prstGeom>
          <a:noFill/>
        </p:spPr>
        <p:txBody>
          <a:bodyPr wrap="square" rtlCol="0">
            <a:spAutoFit/>
          </a:bodyPr>
          <a:lstStyle/>
          <a:p>
            <a:r>
              <a:rPr lang="sv-SE" sz="1600" dirty="0" smtClean="0"/>
              <a:t>Gå till </a:t>
            </a:r>
            <a:r>
              <a:rPr lang="sv-SE" sz="1600" i="1" dirty="0" smtClean="0">
                <a:solidFill>
                  <a:srgbClr val="AB1739"/>
                </a:solidFill>
              </a:rPr>
              <a:t>Mottagare</a:t>
            </a:r>
            <a:r>
              <a:rPr lang="sv-SE" sz="1600" i="1" dirty="0" smtClean="0"/>
              <a:t> </a:t>
            </a:r>
            <a:r>
              <a:rPr lang="sv-SE" sz="1600" dirty="0" smtClean="0"/>
              <a:t>i menyn och sök upp patienten som har hjälpmedlet du önskar returnera förskrivet</a:t>
            </a:r>
            <a:endParaRPr lang="sv-SE" sz="1600" dirty="0"/>
          </a:p>
        </p:txBody>
      </p:sp>
      <p:sp>
        <p:nvSpPr>
          <p:cNvPr id="36" name="textruta 35"/>
          <p:cNvSpPr txBox="1"/>
          <p:nvPr/>
        </p:nvSpPr>
        <p:spPr>
          <a:xfrm>
            <a:off x="1249610" y="3000944"/>
            <a:ext cx="1794505" cy="584775"/>
          </a:xfrm>
          <a:prstGeom prst="rect">
            <a:avLst/>
          </a:prstGeom>
          <a:noFill/>
        </p:spPr>
        <p:txBody>
          <a:bodyPr wrap="square" rtlCol="0">
            <a:spAutoFit/>
          </a:bodyPr>
          <a:lstStyle/>
          <a:p>
            <a:r>
              <a:rPr lang="sv-SE" sz="1600" dirty="0" smtClean="0"/>
              <a:t>Klicka på </a:t>
            </a:r>
            <a:r>
              <a:rPr lang="sv-SE" sz="1600" i="1" dirty="0" smtClean="0">
                <a:solidFill>
                  <a:srgbClr val="AB1739"/>
                </a:solidFill>
              </a:rPr>
              <a:t>Registrera/skapa</a:t>
            </a:r>
            <a:endParaRPr lang="sv-SE" sz="1600" i="1" dirty="0">
              <a:solidFill>
                <a:srgbClr val="AB1739"/>
              </a:solidFill>
            </a:endParaRPr>
          </a:p>
        </p:txBody>
      </p:sp>
      <p:sp>
        <p:nvSpPr>
          <p:cNvPr id="40" name="Ellips 39"/>
          <p:cNvSpPr/>
          <p:nvPr/>
        </p:nvSpPr>
        <p:spPr>
          <a:xfrm>
            <a:off x="911309" y="3619454"/>
            <a:ext cx="302005" cy="302005"/>
          </a:xfrm>
          <a:prstGeom prst="ellipse">
            <a:avLst/>
          </a:prstGeom>
          <a:solidFill>
            <a:srgbClr val="A20A0A"/>
          </a:solidFill>
          <a:ln>
            <a:solidFill>
              <a:srgbClr val="A20A0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textruta 41"/>
          <p:cNvSpPr txBox="1"/>
          <p:nvPr/>
        </p:nvSpPr>
        <p:spPr>
          <a:xfrm>
            <a:off x="920736" y="3596881"/>
            <a:ext cx="302005" cy="369332"/>
          </a:xfrm>
          <a:prstGeom prst="rect">
            <a:avLst/>
          </a:prstGeom>
          <a:noFill/>
        </p:spPr>
        <p:txBody>
          <a:bodyPr wrap="square" rtlCol="0">
            <a:spAutoFit/>
          </a:bodyPr>
          <a:lstStyle/>
          <a:p>
            <a:r>
              <a:rPr lang="sv-SE" dirty="0" smtClean="0">
                <a:solidFill>
                  <a:schemeClr val="bg1"/>
                </a:solidFill>
              </a:rPr>
              <a:t>3</a:t>
            </a:r>
          </a:p>
        </p:txBody>
      </p:sp>
      <p:sp>
        <p:nvSpPr>
          <p:cNvPr id="55" name="textruta 54"/>
          <p:cNvSpPr txBox="1"/>
          <p:nvPr/>
        </p:nvSpPr>
        <p:spPr>
          <a:xfrm>
            <a:off x="1251415" y="3609929"/>
            <a:ext cx="1472932" cy="338554"/>
          </a:xfrm>
          <a:prstGeom prst="rect">
            <a:avLst/>
          </a:prstGeom>
          <a:noFill/>
        </p:spPr>
        <p:txBody>
          <a:bodyPr wrap="square" rtlCol="0">
            <a:spAutoFit/>
          </a:bodyPr>
          <a:lstStyle/>
          <a:p>
            <a:r>
              <a:rPr lang="sv-SE" sz="1600" dirty="0" smtClean="0"/>
              <a:t>Klicka på </a:t>
            </a:r>
            <a:r>
              <a:rPr lang="sv-SE" sz="1600" i="1" dirty="0" smtClean="0">
                <a:solidFill>
                  <a:srgbClr val="AB1739"/>
                </a:solidFill>
              </a:rPr>
              <a:t>Retur</a:t>
            </a:r>
            <a:endParaRPr lang="sv-SE" sz="1600" i="1" dirty="0">
              <a:solidFill>
                <a:srgbClr val="AB1739"/>
              </a:solidFill>
            </a:endParaRPr>
          </a:p>
        </p:txBody>
      </p:sp>
      <p:sp>
        <p:nvSpPr>
          <p:cNvPr id="56" name="Rektangel 55"/>
          <p:cNvSpPr/>
          <p:nvPr/>
        </p:nvSpPr>
        <p:spPr>
          <a:xfrm>
            <a:off x="9504112" y="2997724"/>
            <a:ext cx="1157603" cy="29223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Ellips 56"/>
          <p:cNvSpPr/>
          <p:nvPr/>
        </p:nvSpPr>
        <p:spPr>
          <a:xfrm>
            <a:off x="10499940" y="2837883"/>
            <a:ext cx="302005" cy="302005"/>
          </a:xfrm>
          <a:prstGeom prst="ellipse">
            <a:avLst/>
          </a:prstGeom>
          <a:solidFill>
            <a:srgbClr val="A20A0A"/>
          </a:solidFill>
          <a:ln>
            <a:solidFill>
              <a:srgbClr val="A20A0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textruta 57"/>
          <p:cNvSpPr txBox="1"/>
          <p:nvPr/>
        </p:nvSpPr>
        <p:spPr>
          <a:xfrm>
            <a:off x="10509367" y="2805883"/>
            <a:ext cx="302005" cy="369332"/>
          </a:xfrm>
          <a:prstGeom prst="rect">
            <a:avLst/>
          </a:prstGeom>
          <a:noFill/>
        </p:spPr>
        <p:txBody>
          <a:bodyPr wrap="square" rtlCol="0">
            <a:spAutoFit/>
          </a:bodyPr>
          <a:lstStyle/>
          <a:p>
            <a:r>
              <a:rPr lang="sv-SE" dirty="0">
                <a:solidFill>
                  <a:schemeClr val="bg1"/>
                </a:solidFill>
              </a:rPr>
              <a:t>2</a:t>
            </a:r>
          </a:p>
        </p:txBody>
      </p:sp>
      <p:sp>
        <p:nvSpPr>
          <p:cNvPr id="59" name="Rektangel 58"/>
          <p:cNvSpPr/>
          <p:nvPr/>
        </p:nvSpPr>
        <p:spPr>
          <a:xfrm>
            <a:off x="9504112" y="4118351"/>
            <a:ext cx="544763" cy="29223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Ellips 59"/>
          <p:cNvSpPr/>
          <p:nvPr/>
        </p:nvSpPr>
        <p:spPr>
          <a:xfrm>
            <a:off x="9338795" y="3941563"/>
            <a:ext cx="302005" cy="302005"/>
          </a:xfrm>
          <a:prstGeom prst="ellipse">
            <a:avLst/>
          </a:prstGeom>
          <a:solidFill>
            <a:srgbClr val="A20A0A"/>
          </a:solidFill>
          <a:ln>
            <a:solidFill>
              <a:srgbClr val="A20A0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textruta 60"/>
          <p:cNvSpPr txBox="1"/>
          <p:nvPr/>
        </p:nvSpPr>
        <p:spPr>
          <a:xfrm>
            <a:off x="9348222" y="3909754"/>
            <a:ext cx="302005" cy="369332"/>
          </a:xfrm>
          <a:prstGeom prst="rect">
            <a:avLst/>
          </a:prstGeom>
          <a:noFill/>
        </p:spPr>
        <p:txBody>
          <a:bodyPr wrap="square" rtlCol="0">
            <a:spAutoFit/>
          </a:bodyPr>
          <a:lstStyle/>
          <a:p>
            <a:r>
              <a:rPr lang="sv-SE" dirty="0" smtClean="0">
                <a:solidFill>
                  <a:schemeClr val="bg1"/>
                </a:solidFill>
              </a:rPr>
              <a:t>3</a:t>
            </a:r>
          </a:p>
        </p:txBody>
      </p:sp>
      <p:sp>
        <p:nvSpPr>
          <p:cNvPr id="62" name="Rektangel 61"/>
          <p:cNvSpPr/>
          <p:nvPr/>
        </p:nvSpPr>
        <p:spPr>
          <a:xfrm>
            <a:off x="5366158" y="1860735"/>
            <a:ext cx="742411" cy="29223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Ellips 62"/>
          <p:cNvSpPr/>
          <p:nvPr/>
        </p:nvSpPr>
        <p:spPr>
          <a:xfrm>
            <a:off x="5196301" y="1962612"/>
            <a:ext cx="302005" cy="302005"/>
          </a:xfrm>
          <a:prstGeom prst="ellipse">
            <a:avLst/>
          </a:prstGeom>
          <a:solidFill>
            <a:srgbClr val="A20A0A"/>
          </a:solidFill>
          <a:ln>
            <a:solidFill>
              <a:srgbClr val="A20A0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textruta 63"/>
          <p:cNvSpPr txBox="1"/>
          <p:nvPr/>
        </p:nvSpPr>
        <p:spPr>
          <a:xfrm>
            <a:off x="5205728" y="1921567"/>
            <a:ext cx="302005" cy="369332"/>
          </a:xfrm>
          <a:prstGeom prst="rect">
            <a:avLst/>
          </a:prstGeom>
          <a:noFill/>
        </p:spPr>
        <p:txBody>
          <a:bodyPr wrap="square" rtlCol="0">
            <a:spAutoFit/>
          </a:bodyPr>
          <a:lstStyle/>
          <a:p>
            <a:r>
              <a:rPr lang="sv-SE" dirty="0" smtClean="0">
                <a:solidFill>
                  <a:schemeClr val="bg1"/>
                </a:solidFill>
              </a:rPr>
              <a:t>1</a:t>
            </a:r>
            <a:endParaRPr lang="sv-SE" dirty="0">
              <a:solidFill>
                <a:schemeClr val="bg1"/>
              </a:solidFill>
            </a:endParaRPr>
          </a:p>
        </p:txBody>
      </p:sp>
      <p:sp>
        <p:nvSpPr>
          <p:cNvPr id="41" name="textruta 40"/>
          <p:cNvSpPr txBox="1"/>
          <p:nvPr/>
        </p:nvSpPr>
        <p:spPr>
          <a:xfrm>
            <a:off x="9086851" y="6581001"/>
            <a:ext cx="3105150" cy="276999"/>
          </a:xfrm>
          <a:prstGeom prst="rect">
            <a:avLst/>
          </a:prstGeom>
          <a:noFill/>
        </p:spPr>
        <p:txBody>
          <a:bodyPr wrap="square" rtlCol="0">
            <a:spAutoFit/>
          </a:bodyPr>
          <a:lstStyle/>
          <a:p>
            <a:pPr algn="r"/>
            <a:r>
              <a:rPr lang="sv-SE" sz="1200" dirty="0" smtClean="0"/>
              <a:t>Retur av hjälpmedel till buffertförråd sid. 1/10</a:t>
            </a:r>
          </a:p>
        </p:txBody>
      </p:sp>
    </p:spTree>
    <p:extLst>
      <p:ext uri="{BB962C8B-B14F-4D97-AF65-F5344CB8AC3E}">
        <p14:creationId xmlns:p14="http://schemas.microsoft.com/office/powerpoint/2010/main" val="3757335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500"/>
                                        <p:tgtEl>
                                          <p:spTgt spid="5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500"/>
                                        <p:tgtEl>
                                          <p:spTgt spid="6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500"/>
                                        <p:tgtEl>
                                          <p:spTgt spid="6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fade">
                                      <p:cBhvr>
                                        <p:cTn id="61" dur="500"/>
                                        <p:tgtEl>
                                          <p:spTgt spid="64"/>
                                        </p:tgtEl>
                                      </p:cBhvr>
                                    </p:animEffect>
                                  </p:childTnLst>
                                </p:cTn>
                              </p:par>
                              <p:par>
                                <p:cTn id="62" presetID="10" presetClass="entr" presetSubtype="0" fill="hold"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p:bldP spid="32" grpId="0" animBg="1"/>
      <p:bldP spid="33" grpId="0"/>
      <p:bldP spid="35" grpId="0"/>
      <p:bldP spid="36" grpId="0"/>
      <p:bldP spid="40" grpId="0" animBg="1"/>
      <p:bldP spid="42" grpId="0"/>
      <p:bldP spid="55" grpId="0"/>
      <p:bldP spid="56" grpId="0" animBg="1"/>
      <p:bldP spid="57" grpId="0" animBg="1"/>
      <p:bldP spid="58" grpId="0"/>
      <p:bldP spid="59" grpId="0" animBg="1"/>
      <p:bldP spid="60" grpId="0" animBg="1"/>
      <p:bldP spid="61" grpId="0"/>
      <p:bldP spid="62" grpId="0" animBg="1"/>
      <p:bldP spid="63" grpId="0" animBg="1"/>
      <p:bldP spid="6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0" y="811767"/>
            <a:ext cx="503339" cy="6046234"/>
          </a:xfrm>
          <a:prstGeom prst="rect">
            <a:avLst/>
          </a:prstGeom>
          <a:solidFill>
            <a:srgbClr val="DC52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504000" y="811767"/>
            <a:ext cx="4219200" cy="360000"/>
          </a:xfrm>
          <a:prstGeom prst="rect">
            <a:avLst/>
          </a:prstGeom>
          <a:solidFill>
            <a:srgbClr val="DC52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54" name="textruta 53"/>
          <p:cNvSpPr txBox="1"/>
          <p:nvPr/>
        </p:nvSpPr>
        <p:spPr>
          <a:xfrm>
            <a:off x="1224000" y="811767"/>
            <a:ext cx="3500610" cy="369332"/>
          </a:xfrm>
          <a:prstGeom prst="rect">
            <a:avLst/>
          </a:prstGeom>
          <a:noFill/>
        </p:spPr>
        <p:txBody>
          <a:bodyPr wrap="square" rtlCol="0">
            <a:spAutoFit/>
          </a:bodyPr>
          <a:lstStyle/>
          <a:p>
            <a:r>
              <a:rPr lang="sv-SE" dirty="0" smtClean="0"/>
              <a:t>Retur av hjälpmedel till buffertlager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3" name="Bildobjekt 1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7"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rId2" action="ppaction://hlinksldjump"/>
          </p:cNvPr>
          <p:cNvPicPr>
            <a:picLocks noChangeAspect="1" noChangeArrowheads="1"/>
          </p:cNvPicPr>
          <p:nvPr/>
        </p:nvPicPr>
        <p:blipFill rotWithShape="1">
          <a:blip r:embed="rId6"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8"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9" name="textruta 28"/>
          <p:cNvSpPr txBox="1"/>
          <p:nvPr/>
        </p:nvSpPr>
        <p:spPr>
          <a:xfrm>
            <a:off x="1064397" y="1454334"/>
            <a:ext cx="8924335" cy="369332"/>
          </a:xfrm>
          <a:prstGeom prst="rect">
            <a:avLst/>
          </a:prstGeom>
          <a:noFill/>
        </p:spPr>
        <p:txBody>
          <a:bodyPr wrap="square" rtlCol="0">
            <a:spAutoFit/>
          </a:bodyPr>
          <a:lstStyle/>
          <a:p>
            <a:r>
              <a:rPr lang="sv-SE" dirty="0"/>
              <a:t>För att </a:t>
            </a:r>
            <a:r>
              <a:rPr lang="sv-SE" dirty="0" smtClean="0"/>
              <a:t>ta ett hjälpmedel i retur till buffertlager </a:t>
            </a:r>
            <a:r>
              <a:rPr lang="sv-SE" dirty="0"/>
              <a:t>gör du såhär:</a:t>
            </a:r>
            <a:endParaRPr lang="sv-SE" dirty="0">
              <a:effectLst/>
            </a:endParaRPr>
          </a:p>
        </p:txBody>
      </p:sp>
      <p:pic>
        <p:nvPicPr>
          <p:cNvPr id="2" name="Bildobjekt 1"/>
          <p:cNvPicPr>
            <a:picLocks noChangeAspect="1"/>
          </p:cNvPicPr>
          <p:nvPr/>
        </p:nvPicPr>
        <p:blipFill>
          <a:blip r:embed="rId9"/>
          <a:stretch>
            <a:fillRect/>
          </a:stretch>
        </p:blipFill>
        <p:spPr>
          <a:xfrm>
            <a:off x="3873600" y="1890000"/>
            <a:ext cx="7617600" cy="4193096"/>
          </a:xfrm>
          <a:prstGeom prst="rect">
            <a:avLst/>
          </a:prstGeom>
          <a:ln>
            <a:solidFill>
              <a:schemeClr val="tx1">
                <a:lumMod val="50000"/>
                <a:lumOff val="50000"/>
              </a:schemeClr>
            </a:solidFill>
          </a:ln>
        </p:spPr>
      </p:pic>
      <p:sp>
        <p:nvSpPr>
          <p:cNvPr id="41" name="textruta 40"/>
          <p:cNvSpPr txBox="1"/>
          <p:nvPr/>
        </p:nvSpPr>
        <p:spPr>
          <a:xfrm>
            <a:off x="1064398" y="1889897"/>
            <a:ext cx="2799578" cy="1384995"/>
          </a:xfrm>
          <a:prstGeom prst="rect">
            <a:avLst/>
          </a:prstGeom>
          <a:noFill/>
        </p:spPr>
        <p:txBody>
          <a:bodyPr wrap="square" rtlCol="0">
            <a:spAutoFit/>
          </a:bodyPr>
          <a:lstStyle/>
          <a:p>
            <a:r>
              <a:rPr lang="sv-SE" sz="1400" dirty="0" smtClean="0"/>
              <a:t>I rutan som öppnas väljer du i listan vilket tjänsteställe och buffertlager du vill arbeta mot och göra retur till.</a:t>
            </a:r>
          </a:p>
          <a:p>
            <a:endParaRPr lang="sv-SE" sz="1400" dirty="0"/>
          </a:p>
          <a:p>
            <a:r>
              <a:rPr lang="sv-SE" sz="1400" dirty="0" smtClean="0"/>
              <a:t>Klicka på </a:t>
            </a:r>
            <a:r>
              <a:rPr lang="sv-SE" sz="1400" i="1" dirty="0" smtClean="0"/>
              <a:t>Nästa.</a:t>
            </a:r>
            <a:endParaRPr lang="sv-SE" sz="1400" dirty="0" smtClean="0"/>
          </a:p>
          <a:p>
            <a:endParaRPr lang="sv-SE" sz="1200" dirty="0"/>
          </a:p>
        </p:txBody>
      </p:sp>
      <p:sp>
        <p:nvSpPr>
          <p:cNvPr id="17" name="textruta 16"/>
          <p:cNvSpPr txBox="1"/>
          <p:nvPr/>
        </p:nvSpPr>
        <p:spPr>
          <a:xfrm>
            <a:off x="9086851" y="6581001"/>
            <a:ext cx="3105150" cy="276999"/>
          </a:xfrm>
          <a:prstGeom prst="rect">
            <a:avLst/>
          </a:prstGeom>
          <a:noFill/>
        </p:spPr>
        <p:txBody>
          <a:bodyPr wrap="square" rtlCol="0">
            <a:spAutoFit/>
          </a:bodyPr>
          <a:lstStyle/>
          <a:p>
            <a:pPr algn="r"/>
            <a:r>
              <a:rPr lang="sv-SE" sz="1200" dirty="0" smtClean="0"/>
              <a:t>Retur av hjälpmedel till buffertförråd sid. 2/10</a:t>
            </a:r>
          </a:p>
        </p:txBody>
      </p:sp>
    </p:spTree>
    <p:extLst>
      <p:ext uri="{BB962C8B-B14F-4D97-AF65-F5344CB8AC3E}">
        <p14:creationId xmlns:p14="http://schemas.microsoft.com/office/powerpoint/2010/main" val="42728440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0" y="811767"/>
            <a:ext cx="503339" cy="6046234"/>
          </a:xfrm>
          <a:prstGeom prst="rect">
            <a:avLst/>
          </a:prstGeom>
          <a:solidFill>
            <a:srgbClr val="DC52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504000" y="811767"/>
            <a:ext cx="4219200" cy="360000"/>
          </a:xfrm>
          <a:prstGeom prst="rect">
            <a:avLst/>
          </a:prstGeom>
          <a:solidFill>
            <a:srgbClr val="DC52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54" name="textruta 53"/>
          <p:cNvSpPr txBox="1"/>
          <p:nvPr/>
        </p:nvSpPr>
        <p:spPr>
          <a:xfrm>
            <a:off x="1224000" y="811767"/>
            <a:ext cx="3500610" cy="369332"/>
          </a:xfrm>
          <a:prstGeom prst="rect">
            <a:avLst/>
          </a:prstGeom>
          <a:noFill/>
        </p:spPr>
        <p:txBody>
          <a:bodyPr wrap="square" rtlCol="0">
            <a:spAutoFit/>
          </a:bodyPr>
          <a:lstStyle/>
          <a:p>
            <a:r>
              <a:rPr lang="sv-SE" dirty="0" smtClean="0"/>
              <a:t>Retur av hjälpmedel till buffertlager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3" name="Bildobjekt 1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7"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rId2" action="ppaction://hlinksldjump"/>
          </p:cNvPr>
          <p:cNvPicPr>
            <a:picLocks noChangeAspect="1" noChangeArrowheads="1"/>
          </p:cNvPicPr>
          <p:nvPr/>
        </p:nvPicPr>
        <p:blipFill rotWithShape="1">
          <a:blip r:embed="rId6"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8"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9" name="textruta 28"/>
          <p:cNvSpPr txBox="1"/>
          <p:nvPr/>
        </p:nvSpPr>
        <p:spPr>
          <a:xfrm>
            <a:off x="1064397" y="1454334"/>
            <a:ext cx="8924335" cy="369332"/>
          </a:xfrm>
          <a:prstGeom prst="rect">
            <a:avLst/>
          </a:prstGeom>
          <a:noFill/>
        </p:spPr>
        <p:txBody>
          <a:bodyPr wrap="square" rtlCol="0">
            <a:spAutoFit/>
          </a:bodyPr>
          <a:lstStyle/>
          <a:p>
            <a:r>
              <a:rPr lang="sv-SE" dirty="0"/>
              <a:t>För att </a:t>
            </a:r>
            <a:r>
              <a:rPr lang="sv-SE" dirty="0" smtClean="0"/>
              <a:t>ta ett hjälpmedel i retur till buffertlager </a:t>
            </a:r>
            <a:r>
              <a:rPr lang="sv-SE" dirty="0"/>
              <a:t>gör du såhär:</a:t>
            </a:r>
            <a:endParaRPr lang="sv-SE" dirty="0">
              <a:effectLst/>
            </a:endParaRPr>
          </a:p>
        </p:txBody>
      </p:sp>
      <p:sp>
        <p:nvSpPr>
          <p:cNvPr id="41" name="textruta 40"/>
          <p:cNvSpPr txBox="1"/>
          <p:nvPr/>
        </p:nvSpPr>
        <p:spPr>
          <a:xfrm>
            <a:off x="1064398" y="1889897"/>
            <a:ext cx="2799578" cy="1600438"/>
          </a:xfrm>
          <a:prstGeom prst="rect">
            <a:avLst/>
          </a:prstGeom>
          <a:noFill/>
        </p:spPr>
        <p:txBody>
          <a:bodyPr wrap="square" rtlCol="0">
            <a:spAutoFit/>
          </a:bodyPr>
          <a:lstStyle/>
          <a:p>
            <a:r>
              <a:rPr lang="sv-SE" sz="1400" dirty="0" smtClean="0"/>
              <a:t>Nu </a:t>
            </a:r>
            <a:r>
              <a:rPr lang="sv-SE" sz="1400" dirty="0"/>
              <a:t>visas en lista över de hjälpmedel som kan </a:t>
            </a:r>
            <a:r>
              <a:rPr lang="sv-SE" sz="1400" dirty="0" smtClean="0"/>
              <a:t>returneras.</a:t>
            </a:r>
          </a:p>
          <a:p>
            <a:endParaRPr lang="sv-SE" sz="1400" dirty="0" smtClean="0"/>
          </a:p>
          <a:p>
            <a:r>
              <a:rPr lang="sv-SE" sz="1400" dirty="0" smtClean="0"/>
              <a:t>Även </a:t>
            </a:r>
            <a:r>
              <a:rPr lang="sv-SE" sz="1400" dirty="0"/>
              <a:t>komponenter till individmärkta hjälpmedel visas i listan.</a:t>
            </a:r>
          </a:p>
          <a:p>
            <a:endParaRPr lang="sv-SE" sz="1200" dirty="0"/>
          </a:p>
        </p:txBody>
      </p:sp>
      <p:pic>
        <p:nvPicPr>
          <p:cNvPr id="18" name="Bildobjekt 17"/>
          <p:cNvPicPr>
            <a:picLocks noChangeAspect="1"/>
          </p:cNvPicPr>
          <p:nvPr/>
        </p:nvPicPr>
        <p:blipFill>
          <a:blip r:embed="rId9"/>
          <a:stretch>
            <a:fillRect/>
          </a:stretch>
        </p:blipFill>
        <p:spPr>
          <a:xfrm>
            <a:off x="3873600" y="1890000"/>
            <a:ext cx="7617600" cy="4206888"/>
          </a:xfrm>
          <a:prstGeom prst="rect">
            <a:avLst/>
          </a:prstGeom>
          <a:ln>
            <a:solidFill>
              <a:schemeClr val="tx1">
                <a:lumMod val="50000"/>
                <a:lumOff val="50000"/>
              </a:schemeClr>
            </a:solidFill>
          </a:ln>
        </p:spPr>
      </p:pic>
      <p:pic>
        <p:nvPicPr>
          <p:cNvPr id="19" name="Bildobjekt 18"/>
          <p:cNvPicPr>
            <a:picLocks noChangeAspect="1"/>
          </p:cNvPicPr>
          <p:nvPr/>
        </p:nvPicPr>
        <p:blipFill>
          <a:blip r:embed="rId10"/>
          <a:stretch>
            <a:fillRect/>
          </a:stretch>
        </p:blipFill>
        <p:spPr>
          <a:xfrm>
            <a:off x="4108451" y="3103062"/>
            <a:ext cx="7112000" cy="240688"/>
          </a:xfrm>
          <a:prstGeom prst="rect">
            <a:avLst/>
          </a:prstGeom>
        </p:spPr>
      </p:pic>
      <p:pic>
        <p:nvPicPr>
          <p:cNvPr id="23" name="Bildobjekt 22"/>
          <p:cNvPicPr>
            <a:picLocks noChangeAspect="1"/>
          </p:cNvPicPr>
          <p:nvPr/>
        </p:nvPicPr>
        <p:blipFill rotWithShape="1">
          <a:blip r:embed="rId11"/>
          <a:srcRect t="36420" b="13649"/>
          <a:stretch/>
        </p:blipFill>
        <p:spPr>
          <a:xfrm>
            <a:off x="4105275" y="2957512"/>
            <a:ext cx="1586865" cy="114301"/>
          </a:xfrm>
          <a:prstGeom prst="rect">
            <a:avLst/>
          </a:prstGeom>
        </p:spPr>
      </p:pic>
      <p:sp>
        <p:nvSpPr>
          <p:cNvPr id="26" name="textruta 25"/>
          <p:cNvSpPr txBox="1"/>
          <p:nvPr/>
        </p:nvSpPr>
        <p:spPr>
          <a:xfrm>
            <a:off x="9086851" y="6581001"/>
            <a:ext cx="3105150" cy="276999"/>
          </a:xfrm>
          <a:prstGeom prst="rect">
            <a:avLst/>
          </a:prstGeom>
          <a:noFill/>
        </p:spPr>
        <p:txBody>
          <a:bodyPr wrap="square" rtlCol="0">
            <a:spAutoFit/>
          </a:bodyPr>
          <a:lstStyle/>
          <a:p>
            <a:pPr algn="r"/>
            <a:r>
              <a:rPr lang="sv-SE" sz="1200" dirty="0" smtClean="0"/>
              <a:t>Retur av hjälpmedel till buffertförråd sid. 3/10</a:t>
            </a:r>
          </a:p>
        </p:txBody>
      </p:sp>
    </p:spTree>
    <p:extLst>
      <p:ext uri="{BB962C8B-B14F-4D97-AF65-F5344CB8AC3E}">
        <p14:creationId xmlns:p14="http://schemas.microsoft.com/office/powerpoint/2010/main" val="9900236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64397" y="1919915"/>
            <a:ext cx="9359900" cy="4535749"/>
          </a:xfrm>
        </p:spPr>
        <p:txBody>
          <a:bodyPr>
            <a:normAutofit/>
          </a:bodyPr>
          <a:lstStyle/>
          <a:p>
            <a:pPr marL="0" indent="0">
              <a:buNone/>
            </a:pPr>
            <a:r>
              <a:rPr lang="sv-SE" sz="1600" dirty="0"/>
              <a:t>Varje verksamhet har ett unikt kundnummer hos Hjälpmedelscentralen, och buffertlagren är kopplade till dessa kundnummer.</a:t>
            </a:r>
          </a:p>
          <a:p>
            <a:pPr marL="0" indent="0">
              <a:buNone/>
            </a:pPr>
            <a:r>
              <a:rPr lang="sv-SE" sz="1600" dirty="0"/>
              <a:t>Vanligtvis delar buffertlagret namn med kundnumret, men </a:t>
            </a:r>
            <a:r>
              <a:rPr lang="sv-SE" sz="1600" dirty="0" smtClean="0"/>
              <a:t>inte alltid.</a:t>
            </a:r>
            <a:endParaRPr lang="sv-SE" sz="1600" dirty="0"/>
          </a:p>
          <a:p>
            <a:pPr marL="0" indent="0">
              <a:buNone/>
            </a:pPr>
            <a:endParaRPr lang="sv-SE" sz="1600" dirty="0"/>
          </a:p>
          <a:p>
            <a:pPr marL="0" indent="0">
              <a:buNone/>
            </a:pPr>
            <a:r>
              <a:rPr lang="sv-SE" sz="1600" dirty="0" smtClean="0"/>
              <a:t>Exempel:</a:t>
            </a:r>
            <a:endParaRPr lang="sv-SE" sz="1400" dirty="0"/>
          </a:p>
          <a:p>
            <a:pPr marL="0" indent="0">
              <a:buNone/>
            </a:pPr>
            <a:endParaRPr lang="sv-SE" sz="2000" dirty="0" smtClean="0"/>
          </a:p>
        </p:txBody>
      </p:sp>
      <p:sp>
        <p:nvSpPr>
          <p:cNvPr id="56" name="Rektangel 55"/>
          <p:cNvSpPr/>
          <p:nvPr/>
        </p:nvSpPr>
        <p:spPr>
          <a:xfrm>
            <a:off x="0" y="127577"/>
            <a:ext cx="503339" cy="6730424"/>
          </a:xfrm>
          <a:prstGeom prst="rect">
            <a:avLst/>
          </a:prstGeom>
          <a:solidFill>
            <a:srgbClr val="D24B4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p:cNvSpPr/>
          <p:nvPr/>
        </p:nvSpPr>
        <p:spPr>
          <a:xfrm>
            <a:off x="1587502" y="4139432"/>
            <a:ext cx="3918857" cy="615821"/>
          </a:xfrm>
          <a:prstGeom prst="rect">
            <a:avLst/>
          </a:prstGeom>
          <a:solidFill>
            <a:schemeClr val="accent4">
              <a:lumMod val="60000"/>
              <a:lumOff val="40000"/>
            </a:schemeClr>
          </a:solidFill>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21" name="textruta 20"/>
          <p:cNvSpPr txBox="1"/>
          <p:nvPr/>
        </p:nvSpPr>
        <p:spPr>
          <a:xfrm>
            <a:off x="1587503" y="4279391"/>
            <a:ext cx="3918856" cy="369332"/>
          </a:xfrm>
          <a:prstGeom prst="rect">
            <a:avLst/>
          </a:prstGeom>
          <a:noFill/>
        </p:spPr>
        <p:txBody>
          <a:bodyPr wrap="square" rtlCol="0">
            <a:spAutoFit/>
          </a:bodyPr>
          <a:lstStyle/>
          <a:p>
            <a:r>
              <a:rPr lang="sv-SE" dirty="0" smtClean="0"/>
              <a:t>226292, </a:t>
            </a:r>
            <a:r>
              <a:rPr lang="sv-SE" i="1" dirty="0" smtClean="0"/>
              <a:t>Jönköpings </a:t>
            </a:r>
            <a:r>
              <a:rPr lang="sv-SE" i="1" dirty="0"/>
              <a:t>kommun HS-team 1</a:t>
            </a:r>
          </a:p>
        </p:txBody>
      </p:sp>
      <p:sp>
        <p:nvSpPr>
          <p:cNvPr id="22" name="Svängd pil 21"/>
          <p:cNvSpPr/>
          <p:nvPr/>
        </p:nvSpPr>
        <p:spPr>
          <a:xfrm rot="10800000" flipH="1">
            <a:off x="1904743" y="4895212"/>
            <a:ext cx="447870" cy="317241"/>
          </a:xfrm>
          <a:prstGeom prst="bentArrow">
            <a:avLst>
              <a:gd name="adj1" fmla="val 25000"/>
              <a:gd name="adj2" fmla="val 35294"/>
              <a:gd name="adj3" fmla="val 42647"/>
              <a:gd name="adj4" fmla="val 4080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solidFill>
                <a:schemeClr val="tx1"/>
              </a:solidFill>
            </a:endParaRPr>
          </a:p>
        </p:txBody>
      </p:sp>
      <p:sp>
        <p:nvSpPr>
          <p:cNvPr id="23" name="Rektangel med rundade hörn 22"/>
          <p:cNvSpPr/>
          <p:nvPr/>
        </p:nvSpPr>
        <p:spPr>
          <a:xfrm>
            <a:off x="2417928" y="4895212"/>
            <a:ext cx="3088432" cy="485192"/>
          </a:xfrm>
          <a:prstGeom prst="round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textruta 30"/>
          <p:cNvSpPr txBox="1"/>
          <p:nvPr/>
        </p:nvSpPr>
        <p:spPr>
          <a:xfrm>
            <a:off x="2417928" y="4983919"/>
            <a:ext cx="3088431" cy="307777"/>
          </a:xfrm>
          <a:prstGeom prst="rect">
            <a:avLst/>
          </a:prstGeom>
          <a:noFill/>
        </p:spPr>
        <p:txBody>
          <a:bodyPr wrap="square" rtlCol="0">
            <a:spAutoFit/>
          </a:bodyPr>
          <a:lstStyle/>
          <a:p>
            <a:r>
              <a:rPr lang="sv-SE" sz="1400" dirty="0" smtClean="0"/>
              <a:t>226292, </a:t>
            </a:r>
            <a:r>
              <a:rPr lang="sv-SE" sz="1400" i="1" dirty="0"/>
              <a:t>Jönköpings kommun HS-team 1</a:t>
            </a:r>
          </a:p>
        </p:txBody>
      </p:sp>
      <p:sp>
        <p:nvSpPr>
          <p:cNvPr id="33" name="Rektangel 32"/>
          <p:cNvSpPr/>
          <p:nvPr/>
        </p:nvSpPr>
        <p:spPr>
          <a:xfrm>
            <a:off x="6290130" y="4141409"/>
            <a:ext cx="3918857" cy="615821"/>
          </a:xfrm>
          <a:prstGeom prst="rect">
            <a:avLst/>
          </a:prstGeom>
          <a:solidFill>
            <a:schemeClr val="accent4">
              <a:lumMod val="60000"/>
              <a:lumOff val="40000"/>
            </a:schemeClr>
          </a:solidFill>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34" name="textruta 33"/>
          <p:cNvSpPr txBox="1"/>
          <p:nvPr/>
        </p:nvSpPr>
        <p:spPr>
          <a:xfrm>
            <a:off x="6290131" y="4281368"/>
            <a:ext cx="3918856" cy="369332"/>
          </a:xfrm>
          <a:prstGeom prst="rect">
            <a:avLst/>
          </a:prstGeom>
          <a:noFill/>
        </p:spPr>
        <p:txBody>
          <a:bodyPr wrap="square" rtlCol="0">
            <a:spAutoFit/>
          </a:bodyPr>
          <a:lstStyle/>
          <a:p>
            <a:r>
              <a:rPr lang="sv-SE" dirty="0"/>
              <a:t>141000</a:t>
            </a:r>
            <a:r>
              <a:rPr lang="sv-SE" dirty="0" smtClean="0"/>
              <a:t>, </a:t>
            </a:r>
            <a:r>
              <a:rPr lang="sv-SE" i="1" dirty="0"/>
              <a:t>Ryhov Ger </a:t>
            </a:r>
            <a:r>
              <a:rPr lang="sv-SE" i="1" dirty="0" err="1"/>
              <a:t>klin</a:t>
            </a:r>
            <a:r>
              <a:rPr lang="sv-SE" i="1" dirty="0"/>
              <a:t> Gemensamt </a:t>
            </a:r>
            <a:r>
              <a:rPr lang="sv-SE" i="1" dirty="0" err="1"/>
              <a:t>Jkp</a:t>
            </a:r>
            <a:endParaRPr lang="sv-SE" i="1" dirty="0"/>
          </a:p>
        </p:txBody>
      </p:sp>
      <p:sp>
        <p:nvSpPr>
          <p:cNvPr id="35" name="Svängd pil 34"/>
          <p:cNvSpPr/>
          <p:nvPr/>
        </p:nvSpPr>
        <p:spPr>
          <a:xfrm rot="10800000" flipH="1">
            <a:off x="6607371" y="4897189"/>
            <a:ext cx="447870" cy="317241"/>
          </a:xfrm>
          <a:prstGeom prst="bentArrow">
            <a:avLst>
              <a:gd name="adj1" fmla="val 25000"/>
              <a:gd name="adj2" fmla="val 35294"/>
              <a:gd name="adj3" fmla="val 42647"/>
              <a:gd name="adj4" fmla="val 4080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solidFill>
                <a:schemeClr val="tx1"/>
              </a:solidFill>
            </a:endParaRPr>
          </a:p>
        </p:txBody>
      </p:sp>
      <p:sp>
        <p:nvSpPr>
          <p:cNvPr id="36" name="Rektangel med rundade hörn 35"/>
          <p:cNvSpPr/>
          <p:nvPr/>
        </p:nvSpPr>
        <p:spPr>
          <a:xfrm>
            <a:off x="7120556" y="4897189"/>
            <a:ext cx="2413519" cy="485192"/>
          </a:xfrm>
          <a:prstGeom prst="round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textruta 36"/>
          <p:cNvSpPr txBox="1"/>
          <p:nvPr/>
        </p:nvSpPr>
        <p:spPr>
          <a:xfrm>
            <a:off x="7120557" y="4985896"/>
            <a:ext cx="2413518" cy="307777"/>
          </a:xfrm>
          <a:prstGeom prst="rect">
            <a:avLst/>
          </a:prstGeom>
          <a:noFill/>
        </p:spPr>
        <p:txBody>
          <a:bodyPr wrap="square" rtlCol="0">
            <a:spAutoFit/>
          </a:bodyPr>
          <a:lstStyle/>
          <a:p>
            <a:r>
              <a:rPr lang="sv-SE" sz="1400" dirty="0"/>
              <a:t>315, </a:t>
            </a:r>
            <a:r>
              <a:rPr lang="sv-SE" sz="1400" i="1" dirty="0"/>
              <a:t>Ryhov Rehabenheten Ger</a:t>
            </a:r>
          </a:p>
        </p:txBody>
      </p:sp>
      <p:sp>
        <p:nvSpPr>
          <p:cNvPr id="38" name="Vänster klammerparentes 37"/>
          <p:cNvSpPr/>
          <p:nvPr/>
        </p:nvSpPr>
        <p:spPr>
          <a:xfrm rot="5400000">
            <a:off x="1960726" y="3607589"/>
            <a:ext cx="93307" cy="690466"/>
          </a:xfrm>
          <a:prstGeom prst="leftBrace">
            <a:avLst>
              <a:gd name="adj1" fmla="val 8333"/>
              <a:gd name="adj2" fmla="val 52163"/>
            </a:avLst>
          </a:prstGeom>
          <a:ln>
            <a:solidFill>
              <a:schemeClr val="tx1">
                <a:lumMod val="50000"/>
                <a:lumOff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sv-SE"/>
          </a:p>
        </p:txBody>
      </p:sp>
      <p:sp>
        <p:nvSpPr>
          <p:cNvPr id="39" name="textruta 38"/>
          <p:cNvSpPr txBox="1"/>
          <p:nvPr/>
        </p:nvSpPr>
        <p:spPr>
          <a:xfrm>
            <a:off x="1326245" y="3528211"/>
            <a:ext cx="1362270" cy="338554"/>
          </a:xfrm>
          <a:prstGeom prst="rect">
            <a:avLst/>
          </a:prstGeom>
          <a:noFill/>
        </p:spPr>
        <p:txBody>
          <a:bodyPr wrap="square" rtlCol="0">
            <a:spAutoFit/>
          </a:bodyPr>
          <a:lstStyle/>
          <a:p>
            <a:r>
              <a:rPr lang="sv-SE" sz="1600" dirty="0">
                <a:solidFill>
                  <a:schemeClr val="tx1">
                    <a:lumMod val="50000"/>
                    <a:lumOff val="50000"/>
                  </a:schemeClr>
                </a:solidFill>
              </a:rPr>
              <a:t>K</a:t>
            </a:r>
            <a:r>
              <a:rPr lang="sv-SE" sz="1600" dirty="0" smtClean="0">
                <a:solidFill>
                  <a:schemeClr val="tx1">
                    <a:lumMod val="50000"/>
                    <a:lumOff val="50000"/>
                  </a:schemeClr>
                </a:solidFill>
              </a:rPr>
              <a:t>undnummer</a:t>
            </a:r>
            <a:endParaRPr lang="sv-SE" sz="1600" dirty="0">
              <a:solidFill>
                <a:schemeClr val="tx1">
                  <a:lumMod val="50000"/>
                  <a:lumOff val="50000"/>
                </a:schemeClr>
              </a:solidFill>
            </a:endParaRPr>
          </a:p>
        </p:txBody>
      </p:sp>
      <p:sp>
        <p:nvSpPr>
          <p:cNvPr id="40" name="Vänster klammerparentes 39"/>
          <p:cNvSpPr/>
          <p:nvPr/>
        </p:nvSpPr>
        <p:spPr>
          <a:xfrm rot="5400000">
            <a:off x="3864943" y="2488685"/>
            <a:ext cx="82436" cy="2939145"/>
          </a:xfrm>
          <a:prstGeom prst="leftBrace">
            <a:avLst>
              <a:gd name="adj1" fmla="val 8333"/>
              <a:gd name="adj2" fmla="val 52163"/>
            </a:avLst>
          </a:prstGeom>
          <a:ln>
            <a:solidFill>
              <a:schemeClr val="tx1">
                <a:lumMod val="50000"/>
                <a:lumOff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sv-SE"/>
          </a:p>
        </p:txBody>
      </p:sp>
      <p:sp>
        <p:nvSpPr>
          <p:cNvPr id="41" name="textruta 40"/>
          <p:cNvSpPr txBox="1"/>
          <p:nvPr/>
        </p:nvSpPr>
        <p:spPr>
          <a:xfrm>
            <a:off x="3472286" y="3508357"/>
            <a:ext cx="727788" cy="338554"/>
          </a:xfrm>
          <a:prstGeom prst="rect">
            <a:avLst/>
          </a:prstGeom>
          <a:noFill/>
        </p:spPr>
        <p:txBody>
          <a:bodyPr wrap="square" rtlCol="0">
            <a:spAutoFit/>
          </a:bodyPr>
          <a:lstStyle/>
          <a:p>
            <a:r>
              <a:rPr lang="sv-SE" sz="1600" dirty="0" smtClean="0">
                <a:solidFill>
                  <a:schemeClr val="tx1">
                    <a:lumMod val="50000"/>
                    <a:lumOff val="50000"/>
                  </a:schemeClr>
                </a:solidFill>
              </a:rPr>
              <a:t>Namn</a:t>
            </a:r>
            <a:endParaRPr lang="sv-SE" sz="1600" dirty="0">
              <a:solidFill>
                <a:schemeClr val="tx1">
                  <a:lumMod val="50000"/>
                  <a:lumOff val="50000"/>
                </a:schemeClr>
              </a:solidFill>
            </a:endParaRPr>
          </a:p>
        </p:txBody>
      </p:sp>
      <p:sp>
        <p:nvSpPr>
          <p:cNvPr id="42" name="Vänster klammerparentes 41"/>
          <p:cNvSpPr/>
          <p:nvPr/>
        </p:nvSpPr>
        <p:spPr>
          <a:xfrm rot="16200000" flipV="1">
            <a:off x="3892165" y="4092777"/>
            <a:ext cx="102636" cy="2864502"/>
          </a:xfrm>
          <a:prstGeom prst="leftBrace">
            <a:avLst>
              <a:gd name="adj1" fmla="val 8333"/>
              <a:gd name="adj2" fmla="val 52163"/>
            </a:avLst>
          </a:prstGeom>
          <a:ln>
            <a:solidFill>
              <a:schemeClr val="tx1">
                <a:lumMod val="50000"/>
                <a:lumOff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sv-SE"/>
          </a:p>
        </p:txBody>
      </p:sp>
      <p:sp>
        <p:nvSpPr>
          <p:cNvPr id="43" name="textruta 42"/>
          <p:cNvSpPr txBox="1"/>
          <p:nvPr/>
        </p:nvSpPr>
        <p:spPr>
          <a:xfrm>
            <a:off x="3290339" y="5626893"/>
            <a:ext cx="1231643" cy="338554"/>
          </a:xfrm>
          <a:prstGeom prst="rect">
            <a:avLst/>
          </a:prstGeom>
          <a:noFill/>
        </p:spPr>
        <p:txBody>
          <a:bodyPr wrap="square" rtlCol="0">
            <a:spAutoFit/>
          </a:bodyPr>
          <a:lstStyle/>
          <a:p>
            <a:r>
              <a:rPr lang="sv-SE" sz="1600" dirty="0" smtClean="0">
                <a:solidFill>
                  <a:schemeClr val="tx1">
                    <a:lumMod val="50000"/>
                    <a:lumOff val="50000"/>
                  </a:schemeClr>
                </a:solidFill>
              </a:rPr>
              <a:t>Buffertlager</a:t>
            </a:r>
            <a:endParaRPr lang="sv-SE" sz="1600" dirty="0">
              <a:solidFill>
                <a:schemeClr val="tx1">
                  <a:lumMod val="50000"/>
                  <a:lumOff val="50000"/>
                </a:schemeClr>
              </a:solidFill>
            </a:endParaRPr>
          </a:p>
        </p:txBody>
      </p:sp>
      <p:sp>
        <p:nvSpPr>
          <p:cNvPr id="44" name="Vänster klammerparentes 43"/>
          <p:cNvSpPr/>
          <p:nvPr/>
        </p:nvSpPr>
        <p:spPr>
          <a:xfrm rot="5400000">
            <a:off x="6682016" y="3620595"/>
            <a:ext cx="93307" cy="690466"/>
          </a:xfrm>
          <a:prstGeom prst="leftBrace">
            <a:avLst>
              <a:gd name="adj1" fmla="val 8333"/>
              <a:gd name="adj2" fmla="val 52163"/>
            </a:avLst>
          </a:prstGeom>
          <a:ln>
            <a:solidFill>
              <a:schemeClr val="tx1">
                <a:lumMod val="50000"/>
                <a:lumOff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sv-SE"/>
          </a:p>
        </p:txBody>
      </p:sp>
      <p:sp>
        <p:nvSpPr>
          <p:cNvPr id="45" name="textruta 44"/>
          <p:cNvSpPr txBox="1"/>
          <p:nvPr/>
        </p:nvSpPr>
        <p:spPr>
          <a:xfrm>
            <a:off x="6047535" y="3541217"/>
            <a:ext cx="1362270" cy="338554"/>
          </a:xfrm>
          <a:prstGeom prst="rect">
            <a:avLst/>
          </a:prstGeom>
          <a:noFill/>
        </p:spPr>
        <p:txBody>
          <a:bodyPr wrap="square" rtlCol="0">
            <a:spAutoFit/>
          </a:bodyPr>
          <a:lstStyle/>
          <a:p>
            <a:r>
              <a:rPr lang="sv-SE" sz="1600" dirty="0">
                <a:solidFill>
                  <a:schemeClr val="tx1">
                    <a:lumMod val="50000"/>
                    <a:lumOff val="50000"/>
                  </a:schemeClr>
                </a:solidFill>
              </a:rPr>
              <a:t>K</a:t>
            </a:r>
            <a:r>
              <a:rPr lang="sv-SE" sz="1600" dirty="0" smtClean="0">
                <a:solidFill>
                  <a:schemeClr val="tx1">
                    <a:lumMod val="50000"/>
                    <a:lumOff val="50000"/>
                  </a:schemeClr>
                </a:solidFill>
              </a:rPr>
              <a:t>undnummer</a:t>
            </a:r>
            <a:endParaRPr lang="sv-SE" sz="1600" dirty="0">
              <a:solidFill>
                <a:schemeClr val="tx1">
                  <a:lumMod val="50000"/>
                  <a:lumOff val="50000"/>
                </a:schemeClr>
              </a:solidFill>
            </a:endParaRPr>
          </a:p>
        </p:txBody>
      </p:sp>
      <p:sp>
        <p:nvSpPr>
          <p:cNvPr id="46" name="Vänster klammerparentes 45"/>
          <p:cNvSpPr/>
          <p:nvPr/>
        </p:nvSpPr>
        <p:spPr>
          <a:xfrm rot="5400000">
            <a:off x="8586233" y="2501691"/>
            <a:ext cx="82436" cy="2939145"/>
          </a:xfrm>
          <a:prstGeom prst="leftBrace">
            <a:avLst>
              <a:gd name="adj1" fmla="val 8333"/>
              <a:gd name="adj2" fmla="val 52163"/>
            </a:avLst>
          </a:prstGeom>
          <a:ln>
            <a:solidFill>
              <a:schemeClr val="tx1">
                <a:lumMod val="50000"/>
                <a:lumOff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sv-SE"/>
          </a:p>
        </p:txBody>
      </p:sp>
      <p:sp>
        <p:nvSpPr>
          <p:cNvPr id="47" name="textruta 46"/>
          <p:cNvSpPr txBox="1"/>
          <p:nvPr/>
        </p:nvSpPr>
        <p:spPr>
          <a:xfrm>
            <a:off x="8193576" y="3521363"/>
            <a:ext cx="727788" cy="338554"/>
          </a:xfrm>
          <a:prstGeom prst="rect">
            <a:avLst/>
          </a:prstGeom>
          <a:noFill/>
        </p:spPr>
        <p:txBody>
          <a:bodyPr wrap="square" rtlCol="0">
            <a:spAutoFit/>
          </a:bodyPr>
          <a:lstStyle/>
          <a:p>
            <a:r>
              <a:rPr lang="sv-SE" sz="1600" dirty="0" smtClean="0">
                <a:solidFill>
                  <a:schemeClr val="tx1">
                    <a:lumMod val="50000"/>
                    <a:lumOff val="50000"/>
                  </a:schemeClr>
                </a:solidFill>
              </a:rPr>
              <a:t>Namn</a:t>
            </a:r>
            <a:endParaRPr lang="sv-SE" sz="1600" dirty="0">
              <a:solidFill>
                <a:schemeClr val="tx1">
                  <a:lumMod val="50000"/>
                  <a:lumOff val="50000"/>
                </a:schemeClr>
              </a:solidFill>
            </a:endParaRPr>
          </a:p>
        </p:txBody>
      </p:sp>
      <p:sp>
        <p:nvSpPr>
          <p:cNvPr id="50" name="Vänster klammerparentes 49"/>
          <p:cNvSpPr/>
          <p:nvPr/>
        </p:nvSpPr>
        <p:spPr>
          <a:xfrm rot="16200000" flipV="1">
            <a:off x="8277228" y="4406425"/>
            <a:ext cx="97064" cy="2174032"/>
          </a:xfrm>
          <a:prstGeom prst="leftBrace">
            <a:avLst>
              <a:gd name="adj1" fmla="val 8333"/>
              <a:gd name="adj2" fmla="val 52163"/>
            </a:avLst>
          </a:prstGeom>
          <a:ln>
            <a:solidFill>
              <a:schemeClr val="tx1">
                <a:lumMod val="50000"/>
                <a:lumOff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sv-SE"/>
          </a:p>
        </p:txBody>
      </p:sp>
      <p:sp>
        <p:nvSpPr>
          <p:cNvPr id="51" name="textruta 50"/>
          <p:cNvSpPr txBox="1"/>
          <p:nvPr/>
        </p:nvSpPr>
        <p:spPr>
          <a:xfrm>
            <a:off x="7731999" y="5628870"/>
            <a:ext cx="1169150" cy="338554"/>
          </a:xfrm>
          <a:prstGeom prst="rect">
            <a:avLst/>
          </a:prstGeom>
          <a:noFill/>
        </p:spPr>
        <p:txBody>
          <a:bodyPr wrap="square" rtlCol="0">
            <a:spAutoFit/>
          </a:bodyPr>
          <a:lstStyle/>
          <a:p>
            <a:r>
              <a:rPr lang="sv-SE" sz="1600" dirty="0" smtClean="0">
                <a:solidFill>
                  <a:schemeClr val="tx1">
                    <a:lumMod val="50000"/>
                    <a:lumOff val="50000"/>
                  </a:schemeClr>
                </a:solidFill>
              </a:rPr>
              <a:t>Buffertlager</a:t>
            </a:r>
            <a:endParaRPr lang="sv-SE" sz="1600" dirty="0">
              <a:solidFill>
                <a:schemeClr val="tx1">
                  <a:lumMod val="50000"/>
                  <a:lumOff val="50000"/>
                </a:schemeClr>
              </a:solidFill>
            </a:endParaRPr>
          </a:p>
        </p:txBody>
      </p:sp>
      <p:sp>
        <p:nvSpPr>
          <p:cNvPr id="62" name="Rektangel 61"/>
          <p:cNvSpPr/>
          <p:nvPr/>
        </p:nvSpPr>
        <p:spPr>
          <a:xfrm>
            <a:off x="504000" y="813600"/>
            <a:ext cx="3081600" cy="360000"/>
          </a:xfrm>
          <a:prstGeom prst="rect">
            <a:avLst/>
          </a:prstGeom>
          <a:solidFill>
            <a:srgbClr val="D24B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textruta 62">
            <a:hlinkClick r:id="rId2" action="ppaction://hlinksldjump"/>
          </p:cNvPr>
          <p:cNvSpPr txBox="1"/>
          <p:nvPr/>
        </p:nvSpPr>
        <p:spPr>
          <a:xfrm>
            <a:off x="1224000" y="813600"/>
            <a:ext cx="2359967" cy="369332"/>
          </a:xfrm>
          <a:prstGeom prst="rect">
            <a:avLst/>
          </a:prstGeom>
          <a:noFill/>
        </p:spPr>
        <p:txBody>
          <a:bodyPr wrap="square" rtlCol="0">
            <a:spAutoFit/>
          </a:bodyPr>
          <a:lstStyle/>
          <a:p>
            <a:r>
              <a:rPr lang="sv-SE" dirty="0"/>
              <a:t>Vad är ett buffertlager?</a:t>
            </a:r>
          </a:p>
        </p:txBody>
      </p:sp>
      <p:sp>
        <p:nvSpPr>
          <p:cNvPr id="54" name="Rektangel 53"/>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55"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48" name="Bildobjekt 47">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pic>
        <p:nvPicPr>
          <p:cNvPr id="52" name="Picture 4" descr="http://jkpportfolio01:8085/organisationens_ikoner/api/v1/asset/265688/preview">
            <a:hlinkClick r:id="" action="ppaction://hlinkshowjump?jump=previousslide"/>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53"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59" name="Picture 4" descr="http://jkpportfolio01:8085/organisationens_ikoner/api/v1/asset/265688/preview">
            <a:hlinkClick r:id="" action="ppaction://hlinkshowjump?jump=nextslide"/>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60" name="Picture 4" descr="http://jkpportfolio01:8085/organisationens_ikoner/api/v1/asset/265688/preview">
            <a:hlinkClick r:id="rId3" action="ppaction://hlinksldjump"/>
          </p:cNvPr>
          <p:cNvPicPr>
            <a:picLocks noChangeAspect="1" noChangeArrowheads="1"/>
          </p:cNvPicPr>
          <p:nvPr/>
        </p:nvPicPr>
        <p:blipFill rotWithShape="1">
          <a:blip r:embed="rId9"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61" name="textruta 60"/>
          <p:cNvSpPr txBox="1"/>
          <p:nvPr/>
        </p:nvSpPr>
        <p:spPr>
          <a:xfrm>
            <a:off x="1064397" y="1454334"/>
            <a:ext cx="8924335" cy="369332"/>
          </a:xfrm>
          <a:prstGeom prst="rect">
            <a:avLst/>
          </a:prstGeom>
          <a:noFill/>
        </p:spPr>
        <p:txBody>
          <a:bodyPr wrap="square" rtlCol="0">
            <a:spAutoFit/>
          </a:bodyPr>
          <a:lstStyle/>
          <a:p>
            <a:r>
              <a:rPr lang="sv-SE" dirty="0" smtClean="0"/>
              <a:t>Kundnummer och buffertlager</a:t>
            </a:r>
            <a:endParaRPr lang="sv-SE" dirty="0">
              <a:effectLst/>
            </a:endParaRPr>
          </a:p>
        </p:txBody>
      </p:sp>
      <p:sp>
        <p:nvSpPr>
          <p:cNvPr id="57" name="textruta 56"/>
          <p:cNvSpPr txBox="1"/>
          <p:nvPr/>
        </p:nvSpPr>
        <p:spPr>
          <a:xfrm>
            <a:off x="9988732" y="6553997"/>
            <a:ext cx="2203268" cy="276999"/>
          </a:xfrm>
          <a:prstGeom prst="rect">
            <a:avLst/>
          </a:prstGeom>
          <a:noFill/>
        </p:spPr>
        <p:txBody>
          <a:bodyPr wrap="square" rtlCol="0">
            <a:spAutoFit/>
          </a:bodyPr>
          <a:lstStyle/>
          <a:p>
            <a:pPr algn="r"/>
            <a:r>
              <a:rPr lang="sv-SE" sz="1200" dirty="0" smtClean="0"/>
              <a:t>Vad är ett buffertlager? sid. 3/3</a:t>
            </a:r>
          </a:p>
        </p:txBody>
      </p:sp>
    </p:spTree>
    <p:extLst>
      <p:ext uri="{BB962C8B-B14F-4D97-AF65-F5344CB8AC3E}">
        <p14:creationId xmlns:p14="http://schemas.microsoft.com/office/powerpoint/2010/main" val="24156451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0" y="811767"/>
            <a:ext cx="503339" cy="6046234"/>
          </a:xfrm>
          <a:prstGeom prst="rect">
            <a:avLst/>
          </a:prstGeom>
          <a:solidFill>
            <a:srgbClr val="DC52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504000" y="811767"/>
            <a:ext cx="4219200" cy="360000"/>
          </a:xfrm>
          <a:prstGeom prst="rect">
            <a:avLst/>
          </a:prstGeom>
          <a:solidFill>
            <a:srgbClr val="DC52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54" name="textruta 53"/>
          <p:cNvSpPr txBox="1"/>
          <p:nvPr/>
        </p:nvSpPr>
        <p:spPr>
          <a:xfrm>
            <a:off x="1224000" y="811767"/>
            <a:ext cx="3500610" cy="369332"/>
          </a:xfrm>
          <a:prstGeom prst="rect">
            <a:avLst/>
          </a:prstGeom>
          <a:noFill/>
        </p:spPr>
        <p:txBody>
          <a:bodyPr wrap="square" rtlCol="0">
            <a:spAutoFit/>
          </a:bodyPr>
          <a:lstStyle/>
          <a:p>
            <a:r>
              <a:rPr lang="sv-SE" dirty="0" smtClean="0"/>
              <a:t>Retur av hjälpmedel till buffertlager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3" name="Bildobjekt 1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7"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rId2" action="ppaction://hlinksldjump"/>
          </p:cNvPr>
          <p:cNvPicPr>
            <a:picLocks noChangeAspect="1" noChangeArrowheads="1"/>
          </p:cNvPicPr>
          <p:nvPr/>
        </p:nvPicPr>
        <p:blipFill rotWithShape="1">
          <a:blip r:embed="rId6"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8"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9" name="textruta 28"/>
          <p:cNvSpPr txBox="1"/>
          <p:nvPr/>
        </p:nvSpPr>
        <p:spPr>
          <a:xfrm>
            <a:off x="1064397" y="1454334"/>
            <a:ext cx="8924335" cy="369332"/>
          </a:xfrm>
          <a:prstGeom prst="rect">
            <a:avLst/>
          </a:prstGeom>
          <a:noFill/>
        </p:spPr>
        <p:txBody>
          <a:bodyPr wrap="square" rtlCol="0">
            <a:spAutoFit/>
          </a:bodyPr>
          <a:lstStyle/>
          <a:p>
            <a:r>
              <a:rPr lang="sv-SE" dirty="0"/>
              <a:t>För att </a:t>
            </a:r>
            <a:r>
              <a:rPr lang="sv-SE" dirty="0" smtClean="0"/>
              <a:t>ta ett hjälpmedel i retur till buffertlager </a:t>
            </a:r>
            <a:r>
              <a:rPr lang="sv-SE" dirty="0"/>
              <a:t>gör du såhär:</a:t>
            </a:r>
            <a:endParaRPr lang="sv-SE" dirty="0">
              <a:effectLst/>
            </a:endParaRPr>
          </a:p>
        </p:txBody>
      </p:sp>
      <p:pic>
        <p:nvPicPr>
          <p:cNvPr id="18" name="Bildobjekt 17"/>
          <p:cNvPicPr>
            <a:picLocks noChangeAspect="1"/>
          </p:cNvPicPr>
          <p:nvPr/>
        </p:nvPicPr>
        <p:blipFill>
          <a:blip r:embed="rId9"/>
          <a:stretch>
            <a:fillRect/>
          </a:stretch>
        </p:blipFill>
        <p:spPr>
          <a:xfrm>
            <a:off x="3873600" y="1890000"/>
            <a:ext cx="7617600" cy="4206888"/>
          </a:xfrm>
          <a:prstGeom prst="rect">
            <a:avLst/>
          </a:prstGeom>
          <a:ln>
            <a:solidFill>
              <a:schemeClr val="tx1">
                <a:lumMod val="50000"/>
                <a:lumOff val="50000"/>
              </a:schemeClr>
            </a:solidFill>
          </a:ln>
        </p:spPr>
      </p:pic>
      <p:pic>
        <p:nvPicPr>
          <p:cNvPr id="19" name="Bildobjekt 18"/>
          <p:cNvPicPr>
            <a:picLocks noChangeAspect="1"/>
          </p:cNvPicPr>
          <p:nvPr/>
        </p:nvPicPr>
        <p:blipFill>
          <a:blip r:embed="rId10"/>
          <a:stretch>
            <a:fillRect/>
          </a:stretch>
        </p:blipFill>
        <p:spPr>
          <a:xfrm>
            <a:off x="4108451" y="3103062"/>
            <a:ext cx="7112000" cy="240688"/>
          </a:xfrm>
          <a:prstGeom prst="rect">
            <a:avLst/>
          </a:prstGeom>
        </p:spPr>
      </p:pic>
      <p:pic>
        <p:nvPicPr>
          <p:cNvPr id="23" name="Bildobjekt 22"/>
          <p:cNvPicPr>
            <a:picLocks noChangeAspect="1"/>
          </p:cNvPicPr>
          <p:nvPr/>
        </p:nvPicPr>
        <p:blipFill rotWithShape="1">
          <a:blip r:embed="rId11"/>
          <a:srcRect t="36420" b="13649"/>
          <a:stretch/>
        </p:blipFill>
        <p:spPr>
          <a:xfrm>
            <a:off x="4105275" y="2957512"/>
            <a:ext cx="1586865" cy="114301"/>
          </a:xfrm>
          <a:prstGeom prst="rect">
            <a:avLst/>
          </a:prstGeom>
        </p:spPr>
      </p:pic>
      <p:sp>
        <p:nvSpPr>
          <p:cNvPr id="24" name="textruta 23"/>
          <p:cNvSpPr txBox="1"/>
          <p:nvPr/>
        </p:nvSpPr>
        <p:spPr>
          <a:xfrm>
            <a:off x="1064398" y="1889897"/>
            <a:ext cx="2799578" cy="738664"/>
          </a:xfrm>
          <a:prstGeom prst="rect">
            <a:avLst/>
          </a:prstGeom>
          <a:noFill/>
        </p:spPr>
        <p:txBody>
          <a:bodyPr wrap="square" rtlCol="0">
            <a:spAutoFit/>
          </a:bodyPr>
          <a:lstStyle/>
          <a:p>
            <a:r>
              <a:rPr lang="sv-SE" sz="1400" dirty="0"/>
              <a:t>Markera </a:t>
            </a:r>
            <a:r>
              <a:rPr lang="sv-SE" sz="1400" dirty="0" smtClean="0"/>
              <a:t>raderna </a:t>
            </a:r>
            <a:r>
              <a:rPr lang="sv-SE" sz="1400" dirty="0"/>
              <a:t>i kolumnen </a:t>
            </a:r>
            <a:r>
              <a:rPr lang="sv-SE" sz="1400" i="1" dirty="0" smtClean="0"/>
              <a:t>Retur </a:t>
            </a:r>
            <a:r>
              <a:rPr lang="sv-SE" sz="1400" dirty="0"/>
              <a:t>för att välja vilka hjälpmedel som ska </a:t>
            </a:r>
            <a:r>
              <a:rPr lang="sv-SE" sz="1400" dirty="0" smtClean="0"/>
              <a:t>returneras.</a:t>
            </a:r>
            <a:endParaRPr lang="sv-SE" sz="1400" i="1" dirty="0" smtClean="0"/>
          </a:p>
        </p:txBody>
      </p:sp>
      <p:sp>
        <p:nvSpPr>
          <p:cNvPr id="25" name="Rektangel 24"/>
          <p:cNvSpPr/>
          <p:nvPr/>
        </p:nvSpPr>
        <p:spPr>
          <a:xfrm>
            <a:off x="3863976" y="1890000"/>
            <a:ext cx="255588" cy="4206888"/>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6" name="Rektangel 25"/>
          <p:cNvSpPr/>
          <p:nvPr/>
        </p:nvSpPr>
        <p:spPr>
          <a:xfrm>
            <a:off x="4414534" y="1886026"/>
            <a:ext cx="7076666" cy="4210862"/>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7" name="Rektangel 26"/>
          <p:cNvSpPr/>
          <p:nvPr/>
        </p:nvSpPr>
        <p:spPr>
          <a:xfrm>
            <a:off x="4119564" y="1890000"/>
            <a:ext cx="294970" cy="1234200"/>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8" name="Rektangel 27"/>
          <p:cNvSpPr/>
          <p:nvPr/>
        </p:nvSpPr>
        <p:spPr>
          <a:xfrm>
            <a:off x="4119564" y="5634037"/>
            <a:ext cx="294970" cy="462851"/>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31" name="textruta 30"/>
          <p:cNvSpPr txBox="1"/>
          <p:nvPr/>
        </p:nvSpPr>
        <p:spPr>
          <a:xfrm>
            <a:off x="9086851" y="6581001"/>
            <a:ext cx="3105150" cy="276999"/>
          </a:xfrm>
          <a:prstGeom prst="rect">
            <a:avLst/>
          </a:prstGeom>
          <a:noFill/>
        </p:spPr>
        <p:txBody>
          <a:bodyPr wrap="square" rtlCol="0">
            <a:spAutoFit/>
          </a:bodyPr>
          <a:lstStyle/>
          <a:p>
            <a:pPr algn="r"/>
            <a:r>
              <a:rPr lang="sv-SE" sz="1200" dirty="0" smtClean="0"/>
              <a:t>Retur av hjälpmedel till buffertförråd sid. 4/10</a:t>
            </a:r>
          </a:p>
        </p:txBody>
      </p:sp>
    </p:spTree>
    <p:extLst>
      <p:ext uri="{BB962C8B-B14F-4D97-AF65-F5344CB8AC3E}">
        <p14:creationId xmlns:p14="http://schemas.microsoft.com/office/powerpoint/2010/main" val="1224202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0" y="811767"/>
            <a:ext cx="503339" cy="6046234"/>
          </a:xfrm>
          <a:prstGeom prst="rect">
            <a:avLst/>
          </a:prstGeom>
          <a:solidFill>
            <a:srgbClr val="DC52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504000" y="811767"/>
            <a:ext cx="4219200" cy="360000"/>
          </a:xfrm>
          <a:prstGeom prst="rect">
            <a:avLst/>
          </a:prstGeom>
          <a:solidFill>
            <a:srgbClr val="DC52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54" name="textruta 53"/>
          <p:cNvSpPr txBox="1"/>
          <p:nvPr/>
        </p:nvSpPr>
        <p:spPr>
          <a:xfrm>
            <a:off x="1224000" y="811767"/>
            <a:ext cx="3500610" cy="369332"/>
          </a:xfrm>
          <a:prstGeom prst="rect">
            <a:avLst/>
          </a:prstGeom>
          <a:noFill/>
        </p:spPr>
        <p:txBody>
          <a:bodyPr wrap="square" rtlCol="0">
            <a:spAutoFit/>
          </a:bodyPr>
          <a:lstStyle/>
          <a:p>
            <a:r>
              <a:rPr lang="sv-SE" dirty="0" smtClean="0"/>
              <a:t>Retur av hjälpmedel till buffertlager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3" name="Bildobjekt 1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7"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rId2" action="ppaction://hlinksldjump"/>
          </p:cNvPr>
          <p:cNvPicPr>
            <a:picLocks noChangeAspect="1" noChangeArrowheads="1"/>
          </p:cNvPicPr>
          <p:nvPr/>
        </p:nvPicPr>
        <p:blipFill rotWithShape="1">
          <a:blip r:embed="rId6"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8"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9" name="textruta 28"/>
          <p:cNvSpPr txBox="1"/>
          <p:nvPr/>
        </p:nvSpPr>
        <p:spPr>
          <a:xfrm>
            <a:off x="1064397" y="1454334"/>
            <a:ext cx="8924335" cy="369332"/>
          </a:xfrm>
          <a:prstGeom prst="rect">
            <a:avLst/>
          </a:prstGeom>
          <a:noFill/>
        </p:spPr>
        <p:txBody>
          <a:bodyPr wrap="square" rtlCol="0">
            <a:spAutoFit/>
          </a:bodyPr>
          <a:lstStyle/>
          <a:p>
            <a:r>
              <a:rPr lang="sv-SE" dirty="0"/>
              <a:t>För att </a:t>
            </a:r>
            <a:r>
              <a:rPr lang="sv-SE" dirty="0" smtClean="0"/>
              <a:t>ta ett hjälpmedel i retur till buffertlager </a:t>
            </a:r>
            <a:r>
              <a:rPr lang="sv-SE" dirty="0"/>
              <a:t>gör du såhär:</a:t>
            </a:r>
            <a:endParaRPr lang="sv-SE" dirty="0">
              <a:effectLst/>
            </a:endParaRPr>
          </a:p>
        </p:txBody>
      </p:sp>
      <p:pic>
        <p:nvPicPr>
          <p:cNvPr id="18" name="Bildobjekt 17"/>
          <p:cNvPicPr>
            <a:picLocks noChangeAspect="1"/>
          </p:cNvPicPr>
          <p:nvPr/>
        </p:nvPicPr>
        <p:blipFill>
          <a:blip r:embed="rId9"/>
          <a:stretch>
            <a:fillRect/>
          </a:stretch>
        </p:blipFill>
        <p:spPr>
          <a:xfrm>
            <a:off x="3873600" y="1890000"/>
            <a:ext cx="7617600" cy="4206888"/>
          </a:xfrm>
          <a:prstGeom prst="rect">
            <a:avLst/>
          </a:prstGeom>
          <a:ln>
            <a:solidFill>
              <a:schemeClr val="tx1">
                <a:lumMod val="50000"/>
                <a:lumOff val="50000"/>
              </a:schemeClr>
            </a:solidFill>
          </a:ln>
        </p:spPr>
      </p:pic>
      <p:pic>
        <p:nvPicPr>
          <p:cNvPr id="19" name="Bildobjekt 18"/>
          <p:cNvPicPr>
            <a:picLocks noChangeAspect="1"/>
          </p:cNvPicPr>
          <p:nvPr/>
        </p:nvPicPr>
        <p:blipFill>
          <a:blip r:embed="rId10"/>
          <a:stretch>
            <a:fillRect/>
          </a:stretch>
        </p:blipFill>
        <p:spPr>
          <a:xfrm>
            <a:off x="4108451" y="3103062"/>
            <a:ext cx="7112000" cy="240688"/>
          </a:xfrm>
          <a:prstGeom prst="rect">
            <a:avLst/>
          </a:prstGeom>
        </p:spPr>
      </p:pic>
      <p:pic>
        <p:nvPicPr>
          <p:cNvPr id="23" name="Bildobjekt 22"/>
          <p:cNvPicPr>
            <a:picLocks noChangeAspect="1"/>
          </p:cNvPicPr>
          <p:nvPr/>
        </p:nvPicPr>
        <p:blipFill rotWithShape="1">
          <a:blip r:embed="rId11"/>
          <a:srcRect t="36420" b="13649"/>
          <a:stretch/>
        </p:blipFill>
        <p:spPr>
          <a:xfrm>
            <a:off x="4105275" y="2957512"/>
            <a:ext cx="1586865" cy="114301"/>
          </a:xfrm>
          <a:prstGeom prst="rect">
            <a:avLst/>
          </a:prstGeom>
        </p:spPr>
      </p:pic>
      <p:sp>
        <p:nvSpPr>
          <p:cNvPr id="24" name="textruta 23"/>
          <p:cNvSpPr txBox="1"/>
          <p:nvPr/>
        </p:nvSpPr>
        <p:spPr>
          <a:xfrm>
            <a:off x="1064398" y="1889897"/>
            <a:ext cx="2799578" cy="1815882"/>
          </a:xfrm>
          <a:prstGeom prst="rect">
            <a:avLst/>
          </a:prstGeom>
          <a:noFill/>
        </p:spPr>
        <p:txBody>
          <a:bodyPr wrap="square" rtlCol="0">
            <a:spAutoFit/>
          </a:bodyPr>
          <a:lstStyle/>
          <a:p>
            <a:r>
              <a:rPr lang="sv-SE" sz="1400" dirty="0"/>
              <a:t>I detta läge kan du även skrota vissa icke-individmärkta artiklar genom att markera </a:t>
            </a:r>
            <a:r>
              <a:rPr lang="sv-SE" sz="1400" dirty="0" smtClean="0"/>
              <a:t>raderna </a:t>
            </a:r>
            <a:r>
              <a:rPr lang="sv-SE" sz="1400" dirty="0"/>
              <a:t>i kolumnen </a:t>
            </a:r>
            <a:r>
              <a:rPr lang="sv-SE" sz="1400" i="1" dirty="0" smtClean="0"/>
              <a:t>Skrota</a:t>
            </a:r>
            <a:r>
              <a:rPr lang="sv-SE" sz="1400" dirty="0" smtClean="0"/>
              <a:t>.</a:t>
            </a:r>
          </a:p>
          <a:p>
            <a:endParaRPr lang="sv-SE" sz="1400" dirty="0"/>
          </a:p>
          <a:p>
            <a:r>
              <a:rPr lang="sv-SE" sz="1400" dirty="0"/>
              <a:t>Individmärkta artiklar måste däremot </a:t>
            </a:r>
            <a:r>
              <a:rPr lang="sv-SE" sz="1400" dirty="0" smtClean="0"/>
              <a:t>alltid skickas </a:t>
            </a:r>
            <a:r>
              <a:rPr lang="sv-SE" sz="1400" dirty="0"/>
              <a:t>tillbaka till Hjälpmedelscentralen för skrotning.</a:t>
            </a:r>
          </a:p>
        </p:txBody>
      </p:sp>
      <p:sp>
        <p:nvSpPr>
          <p:cNvPr id="25" name="Rektangel 24"/>
          <p:cNvSpPr/>
          <p:nvPr/>
        </p:nvSpPr>
        <p:spPr>
          <a:xfrm>
            <a:off x="3863976" y="1890000"/>
            <a:ext cx="561056" cy="4206888"/>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6" name="Rektangel 25"/>
          <p:cNvSpPr/>
          <p:nvPr/>
        </p:nvSpPr>
        <p:spPr>
          <a:xfrm>
            <a:off x="4767262" y="1886026"/>
            <a:ext cx="6723937" cy="4210862"/>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7" name="Rektangel 26"/>
          <p:cNvSpPr/>
          <p:nvPr/>
        </p:nvSpPr>
        <p:spPr>
          <a:xfrm>
            <a:off x="4425034" y="1890000"/>
            <a:ext cx="342227" cy="1234200"/>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8" name="Rektangel 27"/>
          <p:cNvSpPr/>
          <p:nvPr/>
        </p:nvSpPr>
        <p:spPr>
          <a:xfrm>
            <a:off x="4425033" y="5619751"/>
            <a:ext cx="342227" cy="477138"/>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31" name="textruta 30"/>
          <p:cNvSpPr txBox="1"/>
          <p:nvPr/>
        </p:nvSpPr>
        <p:spPr>
          <a:xfrm>
            <a:off x="9086851" y="6581001"/>
            <a:ext cx="3105150" cy="276999"/>
          </a:xfrm>
          <a:prstGeom prst="rect">
            <a:avLst/>
          </a:prstGeom>
          <a:noFill/>
        </p:spPr>
        <p:txBody>
          <a:bodyPr wrap="square" rtlCol="0">
            <a:spAutoFit/>
          </a:bodyPr>
          <a:lstStyle/>
          <a:p>
            <a:pPr algn="r"/>
            <a:r>
              <a:rPr lang="sv-SE" sz="1200" dirty="0" smtClean="0"/>
              <a:t>Retur av hjälpmedel till buffertförråd sid. 5/10</a:t>
            </a:r>
          </a:p>
        </p:txBody>
      </p:sp>
    </p:spTree>
    <p:extLst>
      <p:ext uri="{BB962C8B-B14F-4D97-AF65-F5344CB8AC3E}">
        <p14:creationId xmlns:p14="http://schemas.microsoft.com/office/powerpoint/2010/main" val="23214339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0" y="811767"/>
            <a:ext cx="503339" cy="6046234"/>
          </a:xfrm>
          <a:prstGeom prst="rect">
            <a:avLst/>
          </a:prstGeom>
          <a:solidFill>
            <a:srgbClr val="DC52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504000" y="811767"/>
            <a:ext cx="4219200" cy="360000"/>
          </a:xfrm>
          <a:prstGeom prst="rect">
            <a:avLst/>
          </a:prstGeom>
          <a:solidFill>
            <a:srgbClr val="DC52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54" name="textruta 53"/>
          <p:cNvSpPr txBox="1"/>
          <p:nvPr/>
        </p:nvSpPr>
        <p:spPr>
          <a:xfrm>
            <a:off x="1224000" y="811767"/>
            <a:ext cx="3500610" cy="369332"/>
          </a:xfrm>
          <a:prstGeom prst="rect">
            <a:avLst/>
          </a:prstGeom>
          <a:noFill/>
        </p:spPr>
        <p:txBody>
          <a:bodyPr wrap="square" rtlCol="0">
            <a:spAutoFit/>
          </a:bodyPr>
          <a:lstStyle/>
          <a:p>
            <a:r>
              <a:rPr lang="sv-SE" dirty="0" smtClean="0"/>
              <a:t>Retur av hjälpmedel till buffertlager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3" name="Bildobjekt 1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7" name="Hem 8">
            <a:hlinkClick r:id="rId2"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rId2" action="ppaction://hlinksldjump"/>
          </p:cNvPr>
          <p:cNvPicPr>
            <a:picLocks noChangeAspect="1" noChangeArrowheads="1"/>
          </p:cNvPicPr>
          <p:nvPr/>
        </p:nvPicPr>
        <p:blipFill rotWithShape="1">
          <a:blip r:embed="rId6"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8"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9" name="textruta 28"/>
          <p:cNvSpPr txBox="1"/>
          <p:nvPr/>
        </p:nvSpPr>
        <p:spPr>
          <a:xfrm>
            <a:off x="1064397" y="1454334"/>
            <a:ext cx="8924335" cy="369332"/>
          </a:xfrm>
          <a:prstGeom prst="rect">
            <a:avLst/>
          </a:prstGeom>
          <a:noFill/>
        </p:spPr>
        <p:txBody>
          <a:bodyPr wrap="square" rtlCol="0">
            <a:spAutoFit/>
          </a:bodyPr>
          <a:lstStyle/>
          <a:p>
            <a:r>
              <a:rPr lang="sv-SE" dirty="0"/>
              <a:t>För att </a:t>
            </a:r>
            <a:r>
              <a:rPr lang="sv-SE" dirty="0" smtClean="0"/>
              <a:t>ta ett hjälpmedel i retur till buffertlager </a:t>
            </a:r>
            <a:r>
              <a:rPr lang="sv-SE" dirty="0"/>
              <a:t>gör du såhär:</a:t>
            </a:r>
            <a:endParaRPr lang="sv-SE" dirty="0">
              <a:effectLst/>
            </a:endParaRPr>
          </a:p>
        </p:txBody>
      </p:sp>
      <p:pic>
        <p:nvPicPr>
          <p:cNvPr id="18" name="Bildobjekt 17"/>
          <p:cNvPicPr>
            <a:picLocks noChangeAspect="1"/>
          </p:cNvPicPr>
          <p:nvPr/>
        </p:nvPicPr>
        <p:blipFill rotWithShape="1">
          <a:blip r:embed="rId9"/>
          <a:srcRect b="47477"/>
          <a:stretch/>
        </p:blipFill>
        <p:spPr>
          <a:xfrm>
            <a:off x="3873600" y="1890000"/>
            <a:ext cx="7617600" cy="2209560"/>
          </a:xfrm>
          <a:prstGeom prst="rect">
            <a:avLst/>
          </a:prstGeom>
          <a:ln>
            <a:solidFill>
              <a:schemeClr val="tx1">
                <a:lumMod val="50000"/>
                <a:lumOff val="50000"/>
              </a:schemeClr>
            </a:solidFill>
          </a:ln>
        </p:spPr>
      </p:pic>
      <p:pic>
        <p:nvPicPr>
          <p:cNvPr id="19" name="Bildobjekt 18"/>
          <p:cNvPicPr>
            <a:picLocks noChangeAspect="1"/>
          </p:cNvPicPr>
          <p:nvPr/>
        </p:nvPicPr>
        <p:blipFill>
          <a:blip r:embed="rId10"/>
          <a:stretch>
            <a:fillRect/>
          </a:stretch>
        </p:blipFill>
        <p:spPr>
          <a:xfrm>
            <a:off x="4108451" y="3103062"/>
            <a:ext cx="7112000" cy="240688"/>
          </a:xfrm>
          <a:prstGeom prst="rect">
            <a:avLst/>
          </a:prstGeom>
        </p:spPr>
      </p:pic>
      <p:pic>
        <p:nvPicPr>
          <p:cNvPr id="23" name="Bildobjekt 22"/>
          <p:cNvPicPr>
            <a:picLocks noChangeAspect="1"/>
          </p:cNvPicPr>
          <p:nvPr/>
        </p:nvPicPr>
        <p:blipFill rotWithShape="1">
          <a:blip r:embed="rId11"/>
          <a:srcRect t="36420" b="13649"/>
          <a:stretch/>
        </p:blipFill>
        <p:spPr>
          <a:xfrm>
            <a:off x="4105275" y="2957512"/>
            <a:ext cx="1586865" cy="114301"/>
          </a:xfrm>
          <a:prstGeom prst="rect">
            <a:avLst/>
          </a:prstGeom>
        </p:spPr>
      </p:pic>
      <p:sp>
        <p:nvSpPr>
          <p:cNvPr id="24" name="textruta 23"/>
          <p:cNvSpPr txBox="1"/>
          <p:nvPr/>
        </p:nvSpPr>
        <p:spPr>
          <a:xfrm>
            <a:off x="1064398" y="1889897"/>
            <a:ext cx="2799578" cy="1600438"/>
          </a:xfrm>
          <a:prstGeom prst="rect">
            <a:avLst/>
          </a:prstGeom>
          <a:noFill/>
        </p:spPr>
        <p:txBody>
          <a:bodyPr wrap="square" rtlCol="0">
            <a:spAutoFit/>
          </a:bodyPr>
          <a:lstStyle/>
          <a:p>
            <a:r>
              <a:rPr lang="sv-SE" sz="1400" dirty="0"/>
              <a:t>Vissa hjälpmedel kan av olika skäl inte returneras. I dessa fall går det inte att markera rutan i kolumnen </a:t>
            </a:r>
            <a:r>
              <a:rPr lang="sv-SE" sz="1400" i="1" dirty="0" smtClean="0"/>
              <a:t>Retur</a:t>
            </a:r>
            <a:r>
              <a:rPr lang="sv-SE" sz="1400" dirty="0" smtClean="0"/>
              <a:t>.</a:t>
            </a:r>
            <a:br>
              <a:rPr lang="sv-SE" sz="1400" dirty="0" smtClean="0"/>
            </a:br>
            <a:r>
              <a:rPr lang="sv-SE" sz="1400" dirty="0" smtClean="0"/>
              <a:t>Förklaringen </a:t>
            </a:r>
            <a:r>
              <a:rPr lang="sv-SE" sz="1400" dirty="0"/>
              <a:t>till varför returen inte är möjlig hittar du i texten i den högra kolumnen.</a:t>
            </a:r>
            <a:endParaRPr lang="sv-SE" sz="1400" dirty="0" smtClean="0"/>
          </a:p>
        </p:txBody>
      </p:sp>
      <p:pic>
        <p:nvPicPr>
          <p:cNvPr id="2" name="Bildobjekt 1"/>
          <p:cNvPicPr>
            <a:picLocks noChangeAspect="1"/>
          </p:cNvPicPr>
          <p:nvPr/>
        </p:nvPicPr>
        <p:blipFill rotWithShape="1">
          <a:blip r:embed="rId12"/>
          <a:srcRect t="4048" b="3749"/>
          <a:stretch/>
        </p:blipFill>
        <p:spPr>
          <a:xfrm>
            <a:off x="4128135" y="3358800"/>
            <a:ext cx="7101940" cy="707010"/>
          </a:xfrm>
          <a:prstGeom prst="rect">
            <a:avLst/>
          </a:prstGeom>
        </p:spPr>
      </p:pic>
      <p:sp>
        <p:nvSpPr>
          <p:cNvPr id="25" name="textruta 24"/>
          <p:cNvSpPr txBox="1"/>
          <p:nvPr/>
        </p:nvSpPr>
        <p:spPr>
          <a:xfrm>
            <a:off x="9086851" y="6581001"/>
            <a:ext cx="3105150" cy="276999"/>
          </a:xfrm>
          <a:prstGeom prst="rect">
            <a:avLst/>
          </a:prstGeom>
          <a:noFill/>
        </p:spPr>
        <p:txBody>
          <a:bodyPr wrap="square" rtlCol="0">
            <a:spAutoFit/>
          </a:bodyPr>
          <a:lstStyle/>
          <a:p>
            <a:pPr algn="r"/>
            <a:r>
              <a:rPr lang="sv-SE" sz="1200" dirty="0" smtClean="0"/>
              <a:t>Retur av hjälpmedel till buffertförråd sid. 6/10</a:t>
            </a:r>
          </a:p>
        </p:txBody>
      </p:sp>
    </p:spTree>
    <p:extLst>
      <p:ext uri="{BB962C8B-B14F-4D97-AF65-F5344CB8AC3E}">
        <p14:creationId xmlns:p14="http://schemas.microsoft.com/office/powerpoint/2010/main" val="2601892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0" y="811767"/>
            <a:ext cx="503339" cy="6046234"/>
          </a:xfrm>
          <a:prstGeom prst="rect">
            <a:avLst/>
          </a:prstGeom>
          <a:solidFill>
            <a:srgbClr val="DC52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504000" y="811767"/>
            <a:ext cx="4219200" cy="360000"/>
          </a:xfrm>
          <a:prstGeom prst="rect">
            <a:avLst/>
          </a:prstGeom>
          <a:solidFill>
            <a:srgbClr val="DC52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54" name="textruta 53"/>
          <p:cNvSpPr txBox="1"/>
          <p:nvPr/>
        </p:nvSpPr>
        <p:spPr>
          <a:xfrm>
            <a:off x="1224000" y="811767"/>
            <a:ext cx="3500610" cy="369332"/>
          </a:xfrm>
          <a:prstGeom prst="rect">
            <a:avLst/>
          </a:prstGeom>
          <a:noFill/>
        </p:spPr>
        <p:txBody>
          <a:bodyPr wrap="square" rtlCol="0">
            <a:spAutoFit/>
          </a:bodyPr>
          <a:lstStyle/>
          <a:p>
            <a:r>
              <a:rPr lang="sv-SE" dirty="0" smtClean="0"/>
              <a:t>Retur av hjälpmedel till buffertlager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3" name="Bildobjekt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7"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rId3" action="ppaction://hlinksldjump"/>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9"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9" name="textruta 28"/>
          <p:cNvSpPr txBox="1"/>
          <p:nvPr/>
        </p:nvSpPr>
        <p:spPr>
          <a:xfrm>
            <a:off x="1064397" y="1454334"/>
            <a:ext cx="8924335" cy="369332"/>
          </a:xfrm>
          <a:prstGeom prst="rect">
            <a:avLst/>
          </a:prstGeom>
          <a:noFill/>
        </p:spPr>
        <p:txBody>
          <a:bodyPr wrap="square" rtlCol="0">
            <a:spAutoFit/>
          </a:bodyPr>
          <a:lstStyle/>
          <a:p>
            <a:r>
              <a:rPr lang="sv-SE" dirty="0"/>
              <a:t>För att </a:t>
            </a:r>
            <a:r>
              <a:rPr lang="sv-SE" dirty="0" smtClean="0"/>
              <a:t>ta ett hjälpmedel i retur till buffertlager </a:t>
            </a:r>
            <a:r>
              <a:rPr lang="sv-SE" dirty="0"/>
              <a:t>gör du såhär:</a:t>
            </a:r>
            <a:endParaRPr lang="sv-SE" dirty="0">
              <a:effectLst/>
            </a:endParaRPr>
          </a:p>
        </p:txBody>
      </p:sp>
      <p:pic>
        <p:nvPicPr>
          <p:cNvPr id="6" name="Bildobjekt 5"/>
          <p:cNvPicPr>
            <a:picLocks noChangeAspect="1"/>
          </p:cNvPicPr>
          <p:nvPr/>
        </p:nvPicPr>
        <p:blipFill>
          <a:blip r:embed="rId10"/>
          <a:stretch>
            <a:fillRect/>
          </a:stretch>
        </p:blipFill>
        <p:spPr>
          <a:xfrm>
            <a:off x="3873600" y="1890000"/>
            <a:ext cx="7617600" cy="4206888"/>
          </a:xfrm>
          <a:prstGeom prst="rect">
            <a:avLst/>
          </a:prstGeom>
          <a:ln>
            <a:solidFill>
              <a:schemeClr val="tx1">
                <a:lumMod val="50000"/>
                <a:lumOff val="50000"/>
              </a:schemeClr>
            </a:solidFill>
          </a:ln>
        </p:spPr>
      </p:pic>
      <p:pic>
        <p:nvPicPr>
          <p:cNvPr id="8" name="Bildobjekt 7"/>
          <p:cNvPicPr>
            <a:picLocks noChangeAspect="1"/>
          </p:cNvPicPr>
          <p:nvPr/>
        </p:nvPicPr>
        <p:blipFill>
          <a:blip r:embed="rId11"/>
          <a:stretch>
            <a:fillRect/>
          </a:stretch>
        </p:blipFill>
        <p:spPr>
          <a:xfrm>
            <a:off x="4108451" y="3103062"/>
            <a:ext cx="7112000" cy="240688"/>
          </a:xfrm>
          <a:prstGeom prst="rect">
            <a:avLst/>
          </a:prstGeom>
        </p:spPr>
      </p:pic>
      <p:pic>
        <p:nvPicPr>
          <p:cNvPr id="9" name="Bildobjekt 8"/>
          <p:cNvPicPr>
            <a:picLocks noChangeAspect="1"/>
          </p:cNvPicPr>
          <p:nvPr/>
        </p:nvPicPr>
        <p:blipFill rotWithShape="1">
          <a:blip r:embed="rId12"/>
          <a:srcRect t="36420" b="13649"/>
          <a:stretch/>
        </p:blipFill>
        <p:spPr>
          <a:xfrm>
            <a:off x="4105275" y="2957512"/>
            <a:ext cx="1586865" cy="114301"/>
          </a:xfrm>
          <a:prstGeom prst="rect">
            <a:avLst/>
          </a:prstGeom>
        </p:spPr>
      </p:pic>
      <p:sp>
        <p:nvSpPr>
          <p:cNvPr id="23" name="textruta 22"/>
          <p:cNvSpPr txBox="1"/>
          <p:nvPr/>
        </p:nvSpPr>
        <p:spPr>
          <a:xfrm>
            <a:off x="1064398" y="1889897"/>
            <a:ext cx="2799578" cy="2246769"/>
          </a:xfrm>
          <a:prstGeom prst="rect">
            <a:avLst/>
          </a:prstGeom>
          <a:noFill/>
        </p:spPr>
        <p:txBody>
          <a:bodyPr wrap="square" rtlCol="0">
            <a:spAutoFit/>
          </a:bodyPr>
          <a:lstStyle/>
          <a:p>
            <a:r>
              <a:rPr lang="sv-SE" sz="1400" dirty="0"/>
              <a:t>När du markerar en individmärkt artikel med monterade komponenter, markeras även komponenterna automatiskt</a:t>
            </a:r>
            <a:r>
              <a:rPr lang="sv-SE" sz="1400" dirty="0" smtClean="0"/>
              <a:t>.</a:t>
            </a:r>
          </a:p>
          <a:p>
            <a:endParaRPr lang="sv-SE" sz="1400" dirty="0"/>
          </a:p>
          <a:p>
            <a:r>
              <a:rPr lang="sv-SE" sz="1400" dirty="0"/>
              <a:t>Du kan avmarkera de komponenter som inte ska returneras. Dessa kommer då att läggas som separata rader i patientens hjälpmedelslista.</a:t>
            </a:r>
          </a:p>
          <a:p>
            <a:endParaRPr lang="sv-SE" sz="1200" dirty="0"/>
          </a:p>
        </p:txBody>
      </p:sp>
      <p:pic>
        <p:nvPicPr>
          <p:cNvPr id="10" name="Bildobjekt 9"/>
          <p:cNvPicPr>
            <a:picLocks noChangeAspect="1"/>
          </p:cNvPicPr>
          <p:nvPr/>
        </p:nvPicPr>
        <p:blipFill rotWithShape="1">
          <a:blip r:embed="rId13"/>
          <a:srcRect l="-1" r="6636" b="28623"/>
          <a:stretch/>
        </p:blipFill>
        <p:spPr>
          <a:xfrm>
            <a:off x="4119564" y="4129696"/>
            <a:ext cx="185738" cy="1504341"/>
          </a:xfrm>
          <a:prstGeom prst="rect">
            <a:avLst/>
          </a:prstGeom>
        </p:spPr>
      </p:pic>
      <p:pic>
        <p:nvPicPr>
          <p:cNvPr id="11" name="Bildobjekt 10"/>
          <p:cNvPicPr>
            <a:picLocks noChangeAspect="1"/>
          </p:cNvPicPr>
          <p:nvPr/>
        </p:nvPicPr>
        <p:blipFill>
          <a:blip r:embed="rId14"/>
          <a:stretch>
            <a:fillRect/>
          </a:stretch>
        </p:blipFill>
        <p:spPr>
          <a:xfrm>
            <a:off x="4152868" y="4419574"/>
            <a:ext cx="228362" cy="185544"/>
          </a:xfrm>
          <a:prstGeom prst="rect">
            <a:avLst/>
          </a:prstGeom>
        </p:spPr>
      </p:pic>
      <p:sp>
        <p:nvSpPr>
          <p:cNvPr id="25" name="textruta 24"/>
          <p:cNvSpPr txBox="1"/>
          <p:nvPr/>
        </p:nvSpPr>
        <p:spPr>
          <a:xfrm>
            <a:off x="9086851" y="6581001"/>
            <a:ext cx="3105150" cy="276999"/>
          </a:xfrm>
          <a:prstGeom prst="rect">
            <a:avLst/>
          </a:prstGeom>
          <a:noFill/>
        </p:spPr>
        <p:txBody>
          <a:bodyPr wrap="square" rtlCol="0">
            <a:spAutoFit/>
          </a:bodyPr>
          <a:lstStyle/>
          <a:p>
            <a:pPr algn="r"/>
            <a:r>
              <a:rPr lang="sv-SE" sz="1200" dirty="0" smtClean="0"/>
              <a:t>Retur av hjälpmedel till buffertförråd sid. 7/10</a:t>
            </a:r>
          </a:p>
        </p:txBody>
      </p:sp>
    </p:spTree>
    <p:extLst>
      <p:ext uri="{BB962C8B-B14F-4D97-AF65-F5344CB8AC3E}">
        <p14:creationId xmlns:p14="http://schemas.microsoft.com/office/powerpoint/2010/main" val="453354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2000"/>
                            </p:stCondLst>
                            <p:childTnLst>
                              <p:par>
                                <p:cTn id="8" presetID="35" presetClass="emph" presetSubtype="0" repeatCount="indefinite" fill="hold" nodeType="afterEffect">
                                  <p:stCondLst>
                                    <p:cond delay="0"/>
                                  </p:stCondLst>
                                  <p:childTnLst>
                                    <p:anim calcmode="discrete" valueType="str">
                                      <p:cBhvr>
                                        <p:cTn id="9" dur="2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0" y="811767"/>
            <a:ext cx="503339" cy="6046234"/>
          </a:xfrm>
          <a:prstGeom prst="rect">
            <a:avLst/>
          </a:prstGeom>
          <a:solidFill>
            <a:srgbClr val="DC52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504000" y="811767"/>
            <a:ext cx="4219200" cy="360000"/>
          </a:xfrm>
          <a:prstGeom prst="rect">
            <a:avLst/>
          </a:prstGeom>
          <a:solidFill>
            <a:srgbClr val="DC52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54" name="textruta 53"/>
          <p:cNvSpPr txBox="1"/>
          <p:nvPr/>
        </p:nvSpPr>
        <p:spPr>
          <a:xfrm>
            <a:off x="1224000" y="811767"/>
            <a:ext cx="3500610" cy="369332"/>
          </a:xfrm>
          <a:prstGeom prst="rect">
            <a:avLst/>
          </a:prstGeom>
          <a:noFill/>
        </p:spPr>
        <p:txBody>
          <a:bodyPr wrap="square" rtlCol="0">
            <a:spAutoFit/>
          </a:bodyPr>
          <a:lstStyle/>
          <a:p>
            <a:r>
              <a:rPr lang="sv-SE" dirty="0" smtClean="0"/>
              <a:t>Retur av hjälpmedel till buffertlager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3" name="Bildobjekt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7"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rId3" action="ppaction://hlinksldjump"/>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9"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9" name="textruta 28"/>
          <p:cNvSpPr txBox="1"/>
          <p:nvPr/>
        </p:nvSpPr>
        <p:spPr>
          <a:xfrm>
            <a:off x="1064397" y="1454334"/>
            <a:ext cx="8924335" cy="369332"/>
          </a:xfrm>
          <a:prstGeom prst="rect">
            <a:avLst/>
          </a:prstGeom>
          <a:noFill/>
        </p:spPr>
        <p:txBody>
          <a:bodyPr wrap="square" rtlCol="0">
            <a:spAutoFit/>
          </a:bodyPr>
          <a:lstStyle/>
          <a:p>
            <a:r>
              <a:rPr lang="sv-SE" dirty="0"/>
              <a:t>För att </a:t>
            </a:r>
            <a:r>
              <a:rPr lang="sv-SE" dirty="0" smtClean="0"/>
              <a:t>ta ett hjälpmedel i retur till buffertlager </a:t>
            </a:r>
            <a:r>
              <a:rPr lang="sv-SE" dirty="0"/>
              <a:t>gör du såhär:</a:t>
            </a:r>
            <a:endParaRPr lang="sv-SE" dirty="0">
              <a:effectLst/>
            </a:endParaRPr>
          </a:p>
        </p:txBody>
      </p:sp>
      <p:pic>
        <p:nvPicPr>
          <p:cNvPr id="6" name="Bildobjekt 5"/>
          <p:cNvPicPr>
            <a:picLocks noChangeAspect="1"/>
          </p:cNvPicPr>
          <p:nvPr/>
        </p:nvPicPr>
        <p:blipFill>
          <a:blip r:embed="rId10"/>
          <a:stretch>
            <a:fillRect/>
          </a:stretch>
        </p:blipFill>
        <p:spPr>
          <a:xfrm>
            <a:off x="3873600" y="1890000"/>
            <a:ext cx="7617600" cy="4206888"/>
          </a:xfrm>
          <a:prstGeom prst="rect">
            <a:avLst/>
          </a:prstGeom>
          <a:ln>
            <a:solidFill>
              <a:schemeClr val="tx1">
                <a:lumMod val="50000"/>
                <a:lumOff val="50000"/>
              </a:schemeClr>
            </a:solidFill>
          </a:ln>
        </p:spPr>
      </p:pic>
      <p:pic>
        <p:nvPicPr>
          <p:cNvPr id="8" name="Bildobjekt 7"/>
          <p:cNvPicPr>
            <a:picLocks noChangeAspect="1"/>
          </p:cNvPicPr>
          <p:nvPr/>
        </p:nvPicPr>
        <p:blipFill>
          <a:blip r:embed="rId11"/>
          <a:stretch>
            <a:fillRect/>
          </a:stretch>
        </p:blipFill>
        <p:spPr>
          <a:xfrm>
            <a:off x="4108451" y="3103062"/>
            <a:ext cx="7112000" cy="240688"/>
          </a:xfrm>
          <a:prstGeom prst="rect">
            <a:avLst/>
          </a:prstGeom>
        </p:spPr>
      </p:pic>
      <p:pic>
        <p:nvPicPr>
          <p:cNvPr id="9" name="Bildobjekt 8"/>
          <p:cNvPicPr>
            <a:picLocks noChangeAspect="1"/>
          </p:cNvPicPr>
          <p:nvPr/>
        </p:nvPicPr>
        <p:blipFill rotWithShape="1">
          <a:blip r:embed="rId12"/>
          <a:srcRect t="36420" b="13649"/>
          <a:stretch/>
        </p:blipFill>
        <p:spPr>
          <a:xfrm>
            <a:off x="4105275" y="2957512"/>
            <a:ext cx="1586865" cy="114301"/>
          </a:xfrm>
          <a:prstGeom prst="rect">
            <a:avLst/>
          </a:prstGeom>
        </p:spPr>
      </p:pic>
      <p:sp>
        <p:nvSpPr>
          <p:cNvPr id="23" name="textruta 22"/>
          <p:cNvSpPr txBox="1"/>
          <p:nvPr/>
        </p:nvSpPr>
        <p:spPr>
          <a:xfrm>
            <a:off x="1064398" y="1889897"/>
            <a:ext cx="2799578" cy="738664"/>
          </a:xfrm>
          <a:prstGeom prst="rect">
            <a:avLst/>
          </a:prstGeom>
          <a:noFill/>
        </p:spPr>
        <p:txBody>
          <a:bodyPr wrap="square" rtlCol="0">
            <a:spAutoFit/>
          </a:bodyPr>
          <a:lstStyle/>
          <a:p>
            <a:r>
              <a:rPr lang="sv-SE" sz="1400" dirty="0" smtClean="0"/>
              <a:t>När </a:t>
            </a:r>
            <a:r>
              <a:rPr lang="sv-SE" sz="1400" dirty="0"/>
              <a:t>du har markerat de artiklar du vill returnera eller skrota klickar du på </a:t>
            </a:r>
            <a:r>
              <a:rPr lang="sv-SE" sz="1400" i="1" dirty="0" smtClean="0">
                <a:solidFill>
                  <a:srgbClr val="AB1739"/>
                </a:solidFill>
              </a:rPr>
              <a:t>Returnera artiklar</a:t>
            </a:r>
            <a:r>
              <a:rPr lang="sv-SE" sz="1400" dirty="0" smtClean="0"/>
              <a:t>.</a:t>
            </a:r>
            <a:endParaRPr lang="sv-SE" sz="1200" dirty="0"/>
          </a:p>
        </p:txBody>
      </p:sp>
      <p:pic>
        <p:nvPicPr>
          <p:cNvPr id="10" name="Bildobjekt 9"/>
          <p:cNvPicPr>
            <a:picLocks noChangeAspect="1"/>
          </p:cNvPicPr>
          <p:nvPr/>
        </p:nvPicPr>
        <p:blipFill rotWithShape="1">
          <a:blip r:embed="rId13"/>
          <a:srcRect l="-1" r="6636" b="28623"/>
          <a:stretch/>
        </p:blipFill>
        <p:spPr>
          <a:xfrm>
            <a:off x="4119564" y="4129696"/>
            <a:ext cx="185738" cy="1504341"/>
          </a:xfrm>
          <a:prstGeom prst="rect">
            <a:avLst/>
          </a:prstGeom>
        </p:spPr>
      </p:pic>
      <p:pic>
        <p:nvPicPr>
          <p:cNvPr id="11" name="Bildobjekt 10"/>
          <p:cNvPicPr>
            <a:picLocks noChangeAspect="1"/>
          </p:cNvPicPr>
          <p:nvPr/>
        </p:nvPicPr>
        <p:blipFill>
          <a:blip r:embed="rId14"/>
          <a:stretch>
            <a:fillRect/>
          </a:stretch>
        </p:blipFill>
        <p:spPr>
          <a:xfrm>
            <a:off x="4152868" y="4419574"/>
            <a:ext cx="228362" cy="185544"/>
          </a:xfrm>
          <a:prstGeom prst="rect">
            <a:avLst/>
          </a:prstGeom>
        </p:spPr>
      </p:pic>
      <p:sp>
        <p:nvSpPr>
          <p:cNvPr id="27" name="Rektangel 26"/>
          <p:cNvSpPr/>
          <p:nvPr/>
        </p:nvSpPr>
        <p:spPr>
          <a:xfrm>
            <a:off x="10371305" y="5858452"/>
            <a:ext cx="1063409" cy="29223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p:cNvSpPr txBox="1"/>
          <p:nvPr/>
        </p:nvSpPr>
        <p:spPr>
          <a:xfrm>
            <a:off x="9086851" y="6581001"/>
            <a:ext cx="3105150" cy="276999"/>
          </a:xfrm>
          <a:prstGeom prst="rect">
            <a:avLst/>
          </a:prstGeom>
          <a:noFill/>
        </p:spPr>
        <p:txBody>
          <a:bodyPr wrap="square" rtlCol="0">
            <a:spAutoFit/>
          </a:bodyPr>
          <a:lstStyle/>
          <a:p>
            <a:pPr algn="r"/>
            <a:r>
              <a:rPr lang="sv-SE" sz="1200" dirty="0" smtClean="0"/>
              <a:t>Retur av hjälpmedel till buffertförråd sid. </a:t>
            </a:r>
            <a:r>
              <a:rPr lang="sv-SE" sz="1200" dirty="0"/>
              <a:t>8</a:t>
            </a:r>
            <a:r>
              <a:rPr lang="sv-SE" sz="1200" dirty="0" smtClean="0"/>
              <a:t>/10</a:t>
            </a:r>
          </a:p>
        </p:txBody>
      </p:sp>
    </p:spTree>
    <p:extLst>
      <p:ext uri="{BB962C8B-B14F-4D97-AF65-F5344CB8AC3E}">
        <p14:creationId xmlns:p14="http://schemas.microsoft.com/office/powerpoint/2010/main" val="1995021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0" y="811767"/>
            <a:ext cx="503339" cy="6046234"/>
          </a:xfrm>
          <a:prstGeom prst="rect">
            <a:avLst/>
          </a:prstGeom>
          <a:solidFill>
            <a:srgbClr val="DC52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504000" y="811767"/>
            <a:ext cx="4219200" cy="360000"/>
          </a:xfrm>
          <a:prstGeom prst="rect">
            <a:avLst/>
          </a:prstGeom>
          <a:solidFill>
            <a:srgbClr val="DC52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54" name="textruta 53"/>
          <p:cNvSpPr txBox="1"/>
          <p:nvPr/>
        </p:nvSpPr>
        <p:spPr>
          <a:xfrm>
            <a:off x="1224000" y="811767"/>
            <a:ext cx="3500610" cy="369332"/>
          </a:xfrm>
          <a:prstGeom prst="rect">
            <a:avLst/>
          </a:prstGeom>
          <a:noFill/>
        </p:spPr>
        <p:txBody>
          <a:bodyPr wrap="square" rtlCol="0">
            <a:spAutoFit/>
          </a:bodyPr>
          <a:lstStyle/>
          <a:p>
            <a:r>
              <a:rPr lang="sv-SE" dirty="0" smtClean="0"/>
              <a:t>Retur av hjälpmedel till buffertlager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3" name="Bildobjekt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7"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rId3" action="ppaction://hlinksldjump"/>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9"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9" name="textruta 28"/>
          <p:cNvSpPr txBox="1"/>
          <p:nvPr/>
        </p:nvSpPr>
        <p:spPr>
          <a:xfrm>
            <a:off x="1064397" y="1454334"/>
            <a:ext cx="8924335" cy="369332"/>
          </a:xfrm>
          <a:prstGeom prst="rect">
            <a:avLst/>
          </a:prstGeom>
          <a:noFill/>
        </p:spPr>
        <p:txBody>
          <a:bodyPr wrap="square" rtlCol="0">
            <a:spAutoFit/>
          </a:bodyPr>
          <a:lstStyle/>
          <a:p>
            <a:r>
              <a:rPr lang="sv-SE" dirty="0"/>
              <a:t>För att </a:t>
            </a:r>
            <a:r>
              <a:rPr lang="sv-SE" dirty="0" smtClean="0"/>
              <a:t>ta ett hjälpmedel i retur till buffertlager </a:t>
            </a:r>
            <a:r>
              <a:rPr lang="sv-SE" dirty="0"/>
              <a:t>gör du såhär:</a:t>
            </a:r>
            <a:endParaRPr lang="sv-SE" dirty="0">
              <a:effectLst/>
            </a:endParaRPr>
          </a:p>
        </p:txBody>
      </p:sp>
      <p:sp>
        <p:nvSpPr>
          <p:cNvPr id="23" name="textruta 22"/>
          <p:cNvSpPr txBox="1"/>
          <p:nvPr/>
        </p:nvSpPr>
        <p:spPr>
          <a:xfrm>
            <a:off x="1064398" y="1889897"/>
            <a:ext cx="2799578" cy="2677656"/>
          </a:xfrm>
          <a:prstGeom prst="rect">
            <a:avLst/>
          </a:prstGeom>
          <a:noFill/>
        </p:spPr>
        <p:txBody>
          <a:bodyPr wrap="square" rtlCol="0">
            <a:spAutoFit/>
          </a:bodyPr>
          <a:lstStyle/>
          <a:p>
            <a:r>
              <a:rPr lang="sv-SE" sz="1400" dirty="0"/>
              <a:t>Du får en bekräftelse på att returen har genomförts</a:t>
            </a:r>
            <a:r>
              <a:rPr lang="sv-SE" sz="1400" dirty="0" smtClean="0"/>
              <a:t>.</a:t>
            </a:r>
          </a:p>
          <a:p>
            <a:endParaRPr lang="sv-SE" sz="1400" dirty="0"/>
          </a:p>
          <a:p>
            <a:r>
              <a:rPr lang="sv-SE" sz="1400" dirty="0"/>
              <a:t>De artiklar du har returnerat finns nu registrerade i </a:t>
            </a:r>
            <a:r>
              <a:rPr lang="sv-SE" sz="1400" dirty="0" smtClean="0"/>
              <a:t>buffertlagret och går att förskriva på nytt.</a:t>
            </a:r>
          </a:p>
          <a:p>
            <a:endParaRPr lang="sv-SE" sz="1400" dirty="0"/>
          </a:p>
          <a:p>
            <a:r>
              <a:rPr lang="sv-SE" sz="1400" dirty="0"/>
              <a:t>Artiklar som du valt att skrota tas bort från saldot helt och </a:t>
            </a:r>
            <a:r>
              <a:rPr lang="sv-SE" sz="1400" dirty="0" smtClean="0"/>
              <a:t>hållet.</a:t>
            </a:r>
          </a:p>
          <a:p>
            <a:endParaRPr lang="sv-SE" sz="1400" dirty="0"/>
          </a:p>
          <a:p>
            <a:r>
              <a:rPr lang="sv-SE" sz="1400" dirty="0" smtClean="0"/>
              <a:t>Klicka på </a:t>
            </a:r>
            <a:r>
              <a:rPr lang="sv-SE" sz="1400" i="1" dirty="0" smtClean="0"/>
              <a:t>Stäng </a:t>
            </a:r>
            <a:r>
              <a:rPr lang="sv-SE" sz="1400" dirty="0" smtClean="0"/>
              <a:t>för att gå tillbaka till startsidan i Visma webSesam.</a:t>
            </a:r>
            <a:endParaRPr lang="sv-SE" sz="1400" i="1" dirty="0"/>
          </a:p>
        </p:txBody>
      </p:sp>
      <p:pic>
        <p:nvPicPr>
          <p:cNvPr id="2" name="Bildobjekt 1"/>
          <p:cNvPicPr>
            <a:picLocks noChangeAspect="1"/>
          </p:cNvPicPr>
          <p:nvPr/>
        </p:nvPicPr>
        <p:blipFill>
          <a:blip r:embed="rId10"/>
          <a:stretch>
            <a:fillRect/>
          </a:stretch>
        </p:blipFill>
        <p:spPr>
          <a:xfrm>
            <a:off x="3873600" y="1890000"/>
            <a:ext cx="7617600" cy="2385006"/>
          </a:xfrm>
          <a:prstGeom prst="rect">
            <a:avLst/>
          </a:prstGeom>
          <a:ln>
            <a:solidFill>
              <a:schemeClr val="tx1">
                <a:lumMod val="50000"/>
                <a:lumOff val="50000"/>
              </a:schemeClr>
            </a:solidFill>
          </a:ln>
        </p:spPr>
      </p:pic>
      <p:sp>
        <p:nvSpPr>
          <p:cNvPr id="18" name="textruta 17"/>
          <p:cNvSpPr txBox="1"/>
          <p:nvPr/>
        </p:nvSpPr>
        <p:spPr>
          <a:xfrm>
            <a:off x="9086851" y="6581001"/>
            <a:ext cx="3105150" cy="276999"/>
          </a:xfrm>
          <a:prstGeom prst="rect">
            <a:avLst/>
          </a:prstGeom>
          <a:noFill/>
        </p:spPr>
        <p:txBody>
          <a:bodyPr wrap="square" rtlCol="0">
            <a:spAutoFit/>
          </a:bodyPr>
          <a:lstStyle/>
          <a:p>
            <a:pPr algn="r"/>
            <a:r>
              <a:rPr lang="sv-SE" sz="1200" dirty="0" smtClean="0"/>
              <a:t>Retur av hjälpmedel till buffertförråd sid. </a:t>
            </a:r>
            <a:r>
              <a:rPr lang="sv-SE" sz="1200" dirty="0"/>
              <a:t>9</a:t>
            </a:r>
            <a:r>
              <a:rPr lang="sv-SE" sz="1200" dirty="0" smtClean="0"/>
              <a:t>/10</a:t>
            </a:r>
          </a:p>
        </p:txBody>
      </p:sp>
    </p:spTree>
    <p:extLst>
      <p:ext uri="{BB962C8B-B14F-4D97-AF65-F5344CB8AC3E}">
        <p14:creationId xmlns:p14="http://schemas.microsoft.com/office/powerpoint/2010/main" val="5642546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0" y="811767"/>
            <a:ext cx="503339" cy="6046234"/>
          </a:xfrm>
          <a:prstGeom prst="rect">
            <a:avLst/>
          </a:prstGeom>
          <a:solidFill>
            <a:srgbClr val="DC527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504000" y="811767"/>
            <a:ext cx="4219200" cy="360000"/>
          </a:xfrm>
          <a:prstGeom prst="rect">
            <a:avLst/>
          </a:prstGeom>
          <a:solidFill>
            <a:srgbClr val="DC52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54" name="textruta 53"/>
          <p:cNvSpPr txBox="1"/>
          <p:nvPr/>
        </p:nvSpPr>
        <p:spPr>
          <a:xfrm>
            <a:off x="1224000" y="811767"/>
            <a:ext cx="3500610" cy="369332"/>
          </a:xfrm>
          <a:prstGeom prst="rect">
            <a:avLst/>
          </a:prstGeom>
          <a:noFill/>
        </p:spPr>
        <p:txBody>
          <a:bodyPr wrap="square" rtlCol="0">
            <a:spAutoFit/>
          </a:bodyPr>
          <a:lstStyle/>
          <a:p>
            <a:r>
              <a:rPr lang="sv-SE" dirty="0" smtClean="0"/>
              <a:t>Retur av hjälpmedel till buffertlager</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3" name="Bildobjekt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7"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rId3" action="ppaction://hlinksldjump"/>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9"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24" name="textruta 23"/>
          <p:cNvSpPr txBox="1"/>
          <p:nvPr/>
        </p:nvSpPr>
        <p:spPr>
          <a:xfrm>
            <a:off x="9086851" y="6581001"/>
            <a:ext cx="3105150" cy="276999"/>
          </a:xfrm>
          <a:prstGeom prst="rect">
            <a:avLst/>
          </a:prstGeom>
          <a:noFill/>
        </p:spPr>
        <p:txBody>
          <a:bodyPr wrap="square" rtlCol="0">
            <a:spAutoFit/>
          </a:bodyPr>
          <a:lstStyle/>
          <a:p>
            <a:r>
              <a:rPr lang="sv-SE" sz="1200" dirty="0" smtClean="0"/>
              <a:t>Retur av hjälpmedel till buffertförråd sid. 10/10</a:t>
            </a:r>
          </a:p>
        </p:txBody>
      </p:sp>
      <p:sp>
        <p:nvSpPr>
          <p:cNvPr id="17" name="textruta 16"/>
          <p:cNvSpPr txBox="1"/>
          <p:nvPr/>
        </p:nvSpPr>
        <p:spPr>
          <a:xfrm>
            <a:off x="1064397" y="1458097"/>
            <a:ext cx="10440987" cy="369332"/>
          </a:xfrm>
          <a:prstGeom prst="rect">
            <a:avLst/>
          </a:prstGeom>
          <a:noFill/>
        </p:spPr>
        <p:txBody>
          <a:bodyPr wrap="square" rtlCol="0">
            <a:spAutoFit/>
          </a:bodyPr>
          <a:lstStyle/>
          <a:p>
            <a:r>
              <a:rPr lang="sv-SE" dirty="0" smtClean="0"/>
              <a:t>Tänk på</a:t>
            </a:r>
            <a:r>
              <a:rPr lang="sv-SE" dirty="0" smtClean="0"/>
              <a:t>!</a:t>
            </a:r>
            <a:endParaRPr lang="sv-SE" dirty="0"/>
          </a:p>
        </p:txBody>
      </p:sp>
      <p:sp>
        <p:nvSpPr>
          <p:cNvPr id="18" name="textruta 17"/>
          <p:cNvSpPr txBox="1"/>
          <p:nvPr/>
        </p:nvSpPr>
        <p:spPr>
          <a:xfrm>
            <a:off x="1064398" y="1888524"/>
            <a:ext cx="10432277" cy="523220"/>
          </a:xfrm>
          <a:prstGeom prst="rect">
            <a:avLst/>
          </a:prstGeom>
          <a:noFill/>
        </p:spPr>
        <p:txBody>
          <a:bodyPr wrap="square" rtlCol="0">
            <a:spAutoFit/>
          </a:bodyPr>
          <a:lstStyle/>
          <a:p>
            <a:pPr marL="285750" indent="-285750">
              <a:buFont typeface="Arial" panose="020B0604020202020204" pitchFamily="34" charset="0"/>
              <a:buChar char="•"/>
            </a:pPr>
            <a:r>
              <a:rPr lang="sv-SE" sz="1400" dirty="0"/>
              <a:t>Returer till buffertlagret ska endast genomföras när en artikel faktiskt läggs tillbaka i buffertlagret rent fysiskt. De digitala förändringarna ska alltid överensstämma med de fysiska förändringarna och tvärtom.</a:t>
            </a:r>
            <a:endParaRPr lang="sv-SE" sz="1400" dirty="0" smtClean="0"/>
          </a:p>
        </p:txBody>
      </p:sp>
    </p:spTree>
    <p:extLst>
      <p:ext uri="{BB962C8B-B14F-4D97-AF65-F5344CB8AC3E}">
        <p14:creationId xmlns:p14="http://schemas.microsoft.com/office/powerpoint/2010/main" val="7254126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764117" y="606142"/>
            <a:ext cx="9144000" cy="2387600"/>
          </a:xfrm>
        </p:spPr>
        <p:txBody>
          <a:bodyPr/>
          <a:lstStyle/>
          <a:p>
            <a:pPr algn="l"/>
            <a:r>
              <a:rPr lang="sv-SE" sz="4000" dirty="0" smtClean="0"/>
              <a:t>Visma webSesam</a:t>
            </a:r>
            <a:r>
              <a:rPr lang="sv-SE" dirty="0" smtClean="0"/>
              <a:t/>
            </a:r>
            <a:br>
              <a:rPr lang="sv-SE" dirty="0" smtClean="0"/>
            </a:br>
            <a:endParaRPr lang="sv-SE" dirty="0"/>
          </a:p>
        </p:txBody>
      </p:sp>
      <p:sp>
        <p:nvSpPr>
          <p:cNvPr id="3" name="Underrubrik 2"/>
          <p:cNvSpPr>
            <a:spLocks noGrp="1"/>
          </p:cNvSpPr>
          <p:nvPr>
            <p:ph type="subTitle" idx="1"/>
          </p:nvPr>
        </p:nvSpPr>
        <p:spPr>
          <a:xfrm>
            <a:off x="760943" y="2414273"/>
            <a:ext cx="9144000" cy="1655762"/>
          </a:xfrm>
        </p:spPr>
        <p:txBody>
          <a:bodyPr>
            <a:normAutofit/>
          </a:bodyPr>
          <a:lstStyle/>
          <a:p>
            <a:pPr algn="l"/>
            <a:r>
              <a:rPr lang="sv-SE" dirty="0" smtClean="0"/>
              <a:t>Support &amp; kontakt:</a:t>
            </a:r>
          </a:p>
        </p:txBody>
      </p:sp>
      <p:sp>
        <p:nvSpPr>
          <p:cNvPr id="4" name="Rektangel 3"/>
          <p:cNvSpPr/>
          <p:nvPr/>
        </p:nvSpPr>
        <p:spPr>
          <a:xfrm>
            <a:off x="1" y="0"/>
            <a:ext cx="503338" cy="6858000"/>
          </a:xfrm>
          <a:prstGeom prst="rect">
            <a:avLst/>
          </a:prstGeom>
          <a:solidFill>
            <a:srgbClr val="AB173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52" name="Picture 4" descr="http://jkpportfolio01:8085/organisationens_ikoner/api/v1/asset/207227/preview">
            <a:hlinkClick r:id="rId2"/>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4565" y1="30652" x2="58696" y2="33261"/>
                        <a14:foregroundMark x1="58696" y1="33261" x2="60217" y2="43913"/>
                        <a14:foregroundMark x1="60217" y1="44565" x2="50652" y2="51739"/>
                        <a14:foregroundMark x1="50652" y1="51739" x2="35000" y2="44348"/>
                        <a14:foregroundMark x1="35000" y1="44348" x2="36957" y2="31739"/>
                        <a14:foregroundMark x1="51957" y1="45870" x2="51957" y2="45870"/>
                        <a14:foregroundMark x1="51957" y1="45870" x2="44348" y2="48043"/>
                        <a14:foregroundMark x1="40652" y1="42391" x2="41739" y2="38696"/>
                        <a14:foregroundMark x1="41304" y1="38696" x2="45000" y2="33261"/>
                        <a14:foregroundMark x1="46522" y1="33696" x2="52391" y2="34348"/>
                        <a14:foregroundMark x1="53043" y1="36522" x2="53478" y2="39565"/>
                        <a14:foregroundMark x1="48696" y1="40870" x2="45435" y2="40870"/>
                      </a14:backgroundRemoval>
                    </a14:imgEffect>
                  </a14:imgLayer>
                </a14:imgProps>
              </a:ext>
              <a:ext uri="{28A0092B-C50C-407E-A947-70E740481C1C}">
                <a14:useLocalDpi xmlns:a14="http://schemas.microsoft.com/office/drawing/2010/main" val="0"/>
              </a:ext>
            </a:extLst>
          </a:blip>
          <a:srcRect l="20497" t="16159" r="24414" b="24817"/>
          <a:stretch/>
        </p:blipFill>
        <p:spPr bwMode="auto">
          <a:xfrm flipH="1">
            <a:off x="760943" y="2840735"/>
            <a:ext cx="3556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jkpportfolio01:8085/organisationens_ikoner/api/v1/asset/207247/preview"/>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35000" y1="29565" x2="51304" y2="21957"/>
                        <a14:foregroundMark x1="51304" y1="21957" x2="67826" y2="31957"/>
                        <a14:foregroundMark x1="68478" y1="33696" x2="70217" y2="50000"/>
                      </a14:backgroundRemoval>
                    </a14:imgEffect>
                  </a14:imgLayer>
                </a14:imgProps>
              </a:ext>
              <a:ext uri="{28A0092B-C50C-407E-A947-70E740481C1C}">
                <a14:useLocalDpi xmlns:a14="http://schemas.microsoft.com/office/drawing/2010/main" val="0"/>
              </a:ext>
            </a:extLst>
          </a:blip>
          <a:srcRect l="21745" t="22893" r="28850" b="24110"/>
          <a:stretch/>
        </p:blipFill>
        <p:spPr bwMode="auto">
          <a:xfrm>
            <a:off x="764117" y="3322412"/>
            <a:ext cx="349251" cy="374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hlinkClick r:id="rId2"/>
          </p:cNvPr>
          <p:cNvSpPr txBox="1"/>
          <p:nvPr/>
        </p:nvSpPr>
        <p:spPr>
          <a:xfrm>
            <a:off x="1113368" y="2872822"/>
            <a:ext cx="4305300" cy="369332"/>
          </a:xfrm>
          <a:prstGeom prst="rect">
            <a:avLst/>
          </a:prstGeom>
          <a:noFill/>
        </p:spPr>
        <p:txBody>
          <a:bodyPr wrap="square" rtlCol="0">
            <a:spAutoFit/>
          </a:bodyPr>
          <a:lstStyle/>
          <a:p>
            <a:r>
              <a:rPr lang="sv-SE" dirty="0" smtClean="0"/>
              <a:t>Hjalpmedelscentralen.Sesamsupport@rjl.se</a:t>
            </a:r>
            <a:endParaRPr lang="sv-SE" dirty="0"/>
          </a:p>
        </p:txBody>
      </p:sp>
      <p:sp>
        <p:nvSpPr>
          <p:cNvPr id="12" name="textruta 11"/>
          <p:cNvSpPr txBox="1"/>
          <p:nvPr/>
        </p:nvSpPr>
        <p:spPr>
          <a:xfrm>
            <a:off x="1113368" y="3305193"/>
            <a:ext cx="4305300" cy="369332"/>
          </a:xfrm>
          <a:prstGeom prst="rect">
            <a:avLst/>
          </a:prstGeom>
          <a:noFill/>
        </p:spPr>
        <p:txBody>
          <a:bodyPr wrap="square" rtlCol="0">
            <a:spAutoFit/>
          </a:bodyPr>
          <a:lstStyle/>
          <a:p>
            <a:r>
              <a:rPr lang="sv-SE" dirty="0" smtClean="0"/>
              <a:t>010-242 87 21</a:t>
            </a:r>
            <a:endParaRPr lang="sv-SE" dirty="0"/>
          </a:p>
        </p:txBody>
      </p:sp>
      <p:pic>
        <p:nvPicPr>
          <p:cNvPr id="13" name="Bildobjekt 12">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65722" y="6215170"/>
            <a:ext cx="1758700" cy="441961"/>
          </a:xfrm>
          <a:prstGeom prst="rect">
            <a:avLst/>
          </a:prstGeom>
        </p:spPr>
      </p:pic>
      <p:pic>
        <p:nvPicPr>
          <p:cNvPr id="14" name="Picture 4" descr="http://jkpportfolio01:8085/organisationens_ikoner/api/v1/asset/265688/preview">
            <a:hlinkClick r:id="" action="ppaction://hlinkshowjump?jump=previousslide"/>
          </p:cNvPr>
          <p:cNvPicPr>
            <a:picLocks noChangeAspect="1" noChangeArrowheads="1"/>
          </p:cNvPicPr>
          <p:nvPr/>
        </p:nvPicPr>
        <p:blipFill rotWithShape="1">
          <a:blip r:embed="rId9"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10">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15" name="Hem 8">
            <a:hlinkClick r:id="rId7"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17" name="Picture 4" descr="http://jkpportfolio01:8085/organisationens_ikoner/api/v1/asset/265688/preview">
            <a:hlinkClick r:id="rId7" action="ppaction://hlinksldjump"/>
          </p:cNvPr>
          <p:cNvPicPr>
            <a:picLocks noChangeAspect="1" noChangeArrowheads="1"/>
          </p:cNvPicPr>
          <p:nvPr/>
        </p:nvPicPr>
        <p:blipFill rotWithShape="1">
          <a:blip r:embed="rId11"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10">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6" name="Rektangel 5"/>
          <p:cNvSpPr/>
          <p:nvPr/>
        </p:nvSpPr>
        <p:spPr>
          <a:xfrm>
            <a:off x="1113368" y="4719339"/>
            <a:ext cx="5852051" cy="369332"/>
          </a:xfrm>
          <a:prstGeom prst="rect">
            <a:avLst/>
          </a:prstGeom>
        </p:spPr>
        <p:txBody>
          <a:bodyPr wrap="none">
            <a:spAutoFit/>
          </a:bodyPr>
          <a:lstStyle/>
          <a:p>
            <a:r>
              <a:rPr lang="sv-SE" dirty="0">
                <a:hlinkClick r:id="rId12"/>
              </a:rPr>
              <a:t>Folkhälsa och Sjukvård | Hjälpmedelscentralen - Buffertlager</a:t>
            </a:r>
            <a:endParaRPr lang="sv-SE" dirty="0"/>
          </a:p>
        </p:txBody>
      </p:sp>
      <p:pic>
        <p:nvPicPr>
          <p:cNvPr id="1028" name="Picture 4" descr="http://jkpportfolio01:8085/organisationens_ikoner/api/v1/asset/265640/preview"/>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10000" b="90000" l="10000" r="90000">
                        <a14:foregroundMark x1="30400" y1="47600" x2="30400" y2="47600"/>
                        <a14:foregroundMark x1="60200" y1="41200" x2="60200" y2="41200"/>
                        <a14:foregroundMark x1="62600" y1="40400" x2="62600" y2="40400"/>
                        <a14:foregroundMark x1="41400" y1="35400" x2="41400" y2="35400"/>
                      </a14:backgroundRemoval>
                    </a14:imgEffect>
                  </a14:imgLayer>
                </a14:imgProps>
              </a:ext>
              <a:ext uri="{28A0092B-C50C-407E-A947-70E740481C1C}">
                <a14:useLocalDpi xmlns:a14="http://schemas.microsoft.com/office/drawing/2010/main" val="0"/>
              </a:ext>
            </a:extLst>
          </a:blip>
          <a:srcRect l="23464" t="30235" r="22200" b="33285"/>
          <a:stretch/>
        </p:blipFill>
        <p:spPr bwMode="auto">
          <a:xfrm>
            <a:off x="740305" y="4779345"/>
            <a:ext cx="396874" cy="266453"/>
          </a:xfrm>
          <a:prstGeom prst="rect">
            <a:avLst/>
          </a:prstGeom>
          <a:noFill/>
          <a:extLst>
            <a:ext uri="{909E8E84-426E-40DD-AFC4-6F175D3DCCD1}">
              <a14:hiddenFill xmlns:a14="http://schemas.microsoft.com/office/drawing/2010/main">
                <a:solidFill>
                  <a:srgbClr val="FFFFFF"/>
                </a:solidFill>
              </a14:hiddenFill>
            </a:ext>
          </a:extLst>
        </p:spPr>
      </p:pic>
      <p:sp>
        <p:nvSpPr>
          <p:cNvPr id="16" name="textruta 15"/>
          <p:cNvSpPr txBox="1"/>
          <p:nvPr/>
        </p:nvSpPr>
        <p:spPr>
          <a:xfrm>
            <a:off x="4328168" y="6207960"/>
            <a:ext cx="3535664" cy="307777"/>
          </a:xfrm>
          <a:prstGeom prst="rect">
            <a:avLst/>
          </a:prstGeom>
          <a:noFill/>
        </p:spPr>
        <p:txBody>
          <a:bodyPr wrap="square" rtlCol="0">
            <a:spAutoFit/>
          </a:bodyPr>
          <a:lstStyle/>
          <a:p>
            <a:pPr algn="ctr"/>
            <a:r>
              <a:rPr lang="sv-SE" sz="1400" dirty="0" smtClean="0"/>
              <a:t>Tryck på ESC för att stänga bildspelet</a:t>
            </a:r>
            <a:endParaRPr lang="sv-SE" sz="1400" dirty="0"/>
          </a:p>
        </p:txBody>
      </p:sp>
    </p:spTree>
    <p:extLst>
      <p:ext uri="{BB962C8B-B14F-4D97-AF65-F5344CB8AC3E}">
        <p14:creationId xmlns:p14="http://schemas.microsoft.com/office/powerpoint/2010/main" val="830426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504000" y="2052000"/>
            <a:ext cx="3081600" cy="360000"/>
          </a:xfrm>
          <a:prstGeom prst="rect">
            <a:avLst/>
          </a:prstGeom>
          <a:solidFill>
            <a:srgbClr val="D24B4B">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hlinkClick r:id="rId2" action="ppaction://hlinksldjump"/>
          </p:cNvPr>
          <p:cNvSpPr txBox="1"/>
          <p:nvPr/>
        </p:nvSpPr>
        <p:spPr>
          <a:xfrm>
            <a:off x="1224000" y="2052000"/>
            <a:ext cx="2359967" cy="369332"/>
          </a:xfrm>
          <a:prstGeom prst="rect">
            <a:avLst/>
          </a:prstGeom>
          <a:noFill/>
        </p:spPr>
        <p:txBody>
          <a:bodyPr wrap="square" rtlCol="0">
            <a:spAutoFit/>
          </a:bodyPr>
          <a:lstStyle/>
          <a:p>
            <a:r>
              <a:rPr lang="sv-SE" dirty="0">
                <a:solidFill>
                  <a:schemeClr val="bg2">
                    <a:lumMod val="25000"/>
                  </a:schemeClr>
                </a:solidFill>
              </a:rPr>
              <a:t>Vad är ett buffertlager?</a:t>
            </a:r>
          </a:p>
        </p:txBody>
      </p:sp>
      <p:sp>
        <p:nvSpPr>
          <p:cNvPr id="44" name="Rektangel 43"/>
          <p:cNvSpPr/>
          <p:nvPr/>
        </p:nvSpPr>
        <p:spPr>
          <a:xfrm>
            <a:off x="504000" y="2916000"/>
            <a:ext cx="2268000" cy="360000"/>
          </a:xfrm>
          <a:prstGeom prst="rect">
            <a:avLst/>
          </a:prstGeom>
          <a:solidFill>
            <a:srgbClr val="D9CB19">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p:cNvSpPr/>
          <p:nvPr/>
        </p:nvSpPr>
        <p:spPr>
          <a:xfrm>
            <a:off x="504000" y="3348000"/>
            <a:ext cx="2674800" cy="360551"/>
          </a:xfrm>
          <a:prstGeom prst="rect">
            <a:avLst/>
          </a:prstGeom>
          <a:solidFill>
            <a:srgbClr val="74BF81">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p:cNvSpPr/>
          <p:nvPr/>
        </p:nvSpPr>
        <p:spPr>
          <a:xfrm>
            <a:off x="504000" y="3780000"/>
            <a:ext cx="4539600" cy="360000"/>
          </a:xfrm>
          <a:prstGeom prst="rect">
            <a:avLst/>
          </a:prstGeom>
          <a:solidFill>
            <a:srgbClr val="3474B7">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p:cNvSpPr/>
          <p:nvPr/>
        </p:nvSpPr>
        <p:spPr>
          <a:xfrm>
            <a:off x="504000" y="4212000"/>
            <a:ext cx="5418000" cy="360000"/>
          </a:xfrm>
          <a:prstGeom prst="rect">
            <a:avLst/>
          </a:prstGeom>
          <a:solidFill>
            <a:srgbClr val="8A3CC4">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504000" y="4644000"/>
            <a:ext cx="4219200" cy="360000"/>
          </a:xfrm>
          <a:prstGeom prst="rect">
            <a:avLst/>
          </a:prstGeom>
          <a:solidFill>
            <a:srgbClr val="DC527D">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7" name="Rektangel 6"/>
          <p:cNvSpPr/>
          <p:nvPr/>
        </p:nvSpPr>
        <p:spPr>
          <a:xfrm>
            <a:off x="0" y="811767"/>
            <a:ext cx="503339" cy="6046234"/>
          </a:xfrm>
          <a:prstGeom prst="rect">
            <a:avLst/>
          </a:prstGeom>
          <a:solidFill>
            <a:srgbClr val="FFAB4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rId3" action="ppaction://hlinksldjump"/>
          </p:cNvPr>
          <p:cNvPicPr>
            <a:picLocks noChangeAspect="1" noChangeArrowheads="1"/>
          </p:cNvPicPr>
          <p:nvPr/>
        </p:nvPicPr>
        <p:blipFill rotWithShape="1">
          <a:blip r:embed="rId6"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43" name="Picture 4" descr="http://jkpportfolio01:8085/organisationens_ikoner/api/v1/asset/265688/preview">
            <a:hlinkClick r:id="rId8" action="ppaction://hlinksldjump"/>
          </p:cNvPr>
          <p:cNvPicPr>
            <a:picLocks noChangeAspect="1" noChangeArrowheads="1"/>
          </p:cNvPicPr>
          <p:nvPr/>
        </p:nvPicPr>
        <p:blipFill rotWithShape="1">
          <a:blip r:embed="rId9"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11709696" y="6337399"/>
            <a:ext cx="365123" cy="365125"/>
          </a:xfrm>
          <a:prstGeom prst="rect">
            <a:avLst/>
          </a:prstGeom>
          <a:noFill/>
          <a:effectLst>
            <a:innerShdw blurRad="1257300">
              <a:schemeClr val="tx1"/>
            </a:innerShdw>
          </a:effectLst>
          <a:extLst>
            <a:ext uri="{909E8E84-426E-40DD-AFC4-6F175D3DCCD1}">
              <a14:hiddenFill xmlns:a14="http://schemas.microsoft.com/office/drawing/2010/main">
                <a:solidFill>
                  <a:srgbClr val="FFFFFF"/>
                </a:solidFill>
              </a14:hiddenFill>
            </a:ext>
          </a:extLst>
        </p:spPr>
      </p:pic>
      <p:sp>
        <p:nvSpPr>
          <p:cNvPr id="2" name="textruta 1">
            <a:hlinkClick r:id="rId8" action="ppaction://hlinksldjump"/>
          </p:cNvPr>
          <p:cNvSpPr txBox="1"/>
          <p:nvPr/>
        </p:nvSpPr>
        <p:spPr>
          <a:xfrm>
            <a:off x="11746998" y="6324570"/>
            <a:ext cx="242888" cy="400110"/>
          </a:xfrm>
          <a:prstGeom prst="rect">
            <a:avLst/>
          </a:prstGeom>
          <a:noFill/>
        </p:spPr>
        <p:txBody>
          <a:bodyPr wrap="square" rtlCol="0">
            <a:spAutoFit/>
          </a:bodyPr>
          <a:lstStyle/>
          <a:p>
            <a:r>
              <a:rPr lang="sv-SE" sz="2000" dirty="0" smtClean="0">
                <a:latin typeface="+mj-lt"/>
              </a:rPr>
              <a:t>?</a:t>
            </a:r>
            <a:endParaRPr lang="sv-SE" sz="2000" dirty="0">
              <a:latin typeface="+mj-lt"/>
            </a:endParaRPr>
          </a:p>
        </p:txBody>
      </p:sp>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10"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
        <p:nvSpPr>
          <p:cNvPr id="50" name="textruta 49"/>
          <p:cNvSpPr txBox="1"/>
          <p:nvPr/>
        </p:nvSpPr>
        <p:spPr>
          <a:xfrm>
            <a:off x="1224000" y="2916000"/>
            <a:ext cx="1549262" cy="369332"/>
          </a:xfrm>
          <a:prstGeom prst="rect">
            <a:avLst/>
          </a:prstGeom>
          <a:noFill/>
        </p:spPr>
        <p:txBody>
          <a:bodyPr wrap="square" rtlCol="0">
            <a:spAutoFit/>
          </a:bodyPr>
          <a:lstStyle/>
          <a:p>
            <a:r>
              <a:rPr lang="sv-SE" dirty="0" smtClean="0">
                <a:solidFill>
                  <a:schemeClr val="bg2">
                    <a:lumMod val="25000"/>
                  </a:schemeClr>
                </a:solidFill>
              </a:rPr>
              <a:t>Säkerhetslager</a:t>
            </a:r>
            <a:endParaRPr lang="sv-SE" dirty="0">
              <a:solidFill>
                <a:schemeClr val="bg2">
                  <a:lumMod val="25000"/>
                </a:schemeClr>
              </a:solidFill>
            </a:endParaRPr>
          </a:p>
        </p:txBody>
      </p:sp>
      <p:sp>
        <p:nvSpPr>
          <p:cNvPr id="51" name="textruta 50"/>
          <p:cNvSpPr txBox="1"/>
          <p:nvPr/>
        </p:nvSpPr>
        <p:spPr>
          <a:xfrm>
            <a:off x="1224000" y="3346562"/>
            <a:ext cx="1954614" cy="369332"/>
          </a:xfrm>
          <a:prstGeom prst="rect">
            <a:avLst/>
          </a:prstGeom>
          <a:noFill/>
        </p:spPr>
        <p:txBody>
          <a:bodyPr wrap="square" rtlCol="0">
            <a:spAutoFit/>
          </a:bodyPr>
          <a:lstStyle/>
          <a:p>
            <a:r>
              <a:rPr lang="sv-SE" dirty="0" smtClean="0">
                <a:solidFill>
                  <a:schemeClr val="bg2">
                    <a:lumMod val="25000"/>
                  </a:schemeClr>
                </a:solidFill>
              </a:rPr>
              <a:t>Ersättningsgrupper</a:t>
            </a:r>
            <a:endParaRPr lang="sv-SE" dirty="0">
              <a:solidFill>
                <a:schemeClr val="bg2">
                  <a:lumMod val="25000"/>
                </a:schemeClr>
              </a:solidFill>
            </a:endParaRPr>
          </a:p>
        </p:txBody>
      </p:sp>
      <p:sp>
        <p:nvSpPr>
          <p:cNvPr id="52" name="textruta 51"/>
          <p:cNvSpPr txBox="1"/>
          <p:nvPr/>
        </p:nvSpPr>
        <p:spPr>
          <a:xfrm>
            <a:off x="1224000" y="3780000"/>
            <a:ext cx="3821123" cy="369332"/>
          </a:xfrm>
          <a:prstGeom prst="rect">
            <a:avLst/>
          </a:prstGeom>
          <a:noFill/>
        </p:spPr>
        <p:txBody>
          <a:bodyPr wrap="square" rtlCol="0">
            <a:spAutoFit/>
          </a:bodyPr>
          <a:lstStyle/>
          <a:p>
            <a:r>
              <a:rPr lang="sv-SE" dirty="0" smtClean="0">
                <a:solidFill>
                  <a:schemeClr val="bg2">
                    <a:lumMod val="25000"/>
                  </a:schemeClr>
                </a:solidFill>
              </a:rPr>
              <a:t>Manuell lagerpåfyllning till buffertlager</a:t>
            </a:r>
            <a:endParaRPr lang="sv-SE" dirty="0">
              <a:solidFill>
                <a:schemeClr val="bg2">
                  <a:lumMod val="25000"/>
                </a:schemeClr>
              </a:solidFill>
            </a:endParaRPr>
          </a:p>
        </p:txBody>
      </p:sp>
      <p:sp>
        <p:nvSpPr>
          <p:cNvPr id="53" name="textruta 52"/>
          <p:cNvSpPr txBox="1"/>
          <p:nvPr/>
        </p:nvSpPr>
        <p:spPr>
          <a:xfrm>
            <a:off x="1224000" y="4212000"/>
            <a:ext cx="4697814" cy="369332"/>
          </a:xfrm>
          <a:prstGeom prst="rect">
            <a:avLst/>
          </a:prstGeom>
          <a:noFill/>
        </p:spPr>
        <p:txBody>
          <a:bodyPr wrap="square" rtlCol="0">
            <a:spAutoFit/>
          </a:bodyPr>
          <a:lstStyle/>
          <a:p>
            <a:r>
              <a:rPr lang="sv-SE" dirty="0" smtClean="0">
                <a:solidFill>
                  <a:schemeClr val="bg2">
                    <a:lumMod val="25000"/>
                  </a:schemeClr>
                </a:solidFill>
              </a:rPr>
              <a:t>Förskriva hjälpmedel från buffertlager till patient</a:t>
            </a:r>
            <a:endParaRPr lang="sv-SE" dirty="0">
              <a:solidFill>
                <a:schemeClr val="bg2">
                  <a:lumMod val="25000"/>
                </a:schemeClr>
              </a:solidFill>
            </a:endParaRPr>
          </a:p>
        </p:txBody>
      </p:sp>
      <p:sp>
        <p:nvSpPr>
          <p:cNvPr id="54" name="textruta 53"/>
          <p:cNvSpPr txBox="1"/>
          <p:nvPr/>
        </p:nvSpPr>
        <p:spPr>
          <a:xfrm>
            <a:off x="1224000" y="4644000"/>
            <a:ext cx="3500610" cy="369332"/>
          </a:xfrm>
          <a:prstGeom prst="rect">
            <a:avLst/>
          </a:prstGeom>
          <a:noFill/>
        </p:spPr>
        <p:txBody>
          <a:bodyPr wrap="square" rtlCol="0">
            <a:spAutoFit/>
          </a:bodyPr>
          <a:lstStyle/>
          <a:p>
            <a:r>
              <a:rPr lang="sv-SE" dirty="0" smtClean="0">
                <a:solidFill>
                  <a:schemeClr val="bg2">
                    <a:lumMod val="25000"/>
                  </a:schemeClr>
                </a:solidFill>
              </a:rPr>
              <a:t>Retur av hjälpmedel till buffertlager</a:t>
            </a:r>
            <a:endParaRPr lang="sv-SE" dirty="0">
              <a:solidFill>
                <a:schemeClr val="bg2">
                  <a:lumMod val="25000"/>
                </a:schemeClr>
              </a:solidFill>
            </a:endParaRPr>
          </a:p>
        </p:txBody>
      </p:sp>
      <p:sp>
        <p:nvSpPr>
          <p:cNvPr id="41" name="Rektangel 40"/>
          <p:cNvSpPr/>
          <p:nvPr/>
        </p:nvSpPr>
        <p:spPr>
          <a:xfrm>
            <a:off x="504000" y="2484000"/>
            <a:ext cx="2127600" cy="360000"/>
          </a:xfrm>
          <a:prstGeom prst="rect">
            <a:avLst/>
          </a:prstGeom>
          <a:solidFill>
            <a:srgbClr val="FFAB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textruta 48"/>
          <p:cNvSpPr txBox="1"/>
          <p:nvPr/>
        </p:nvSpPr>
        <p:spPr>
          <a:xfrm>
            <a:off x="1224000" y="2484000"/>
            <a:ext cx="1407860" cy="360000"/>
          </a:xfrm>
          <a:prstGeom prst="rect">
            <a:avLst/>
          </a:prstGeom>
          <a:noFill/>
        </p:spPr>
        <p:txBody>
          <a:bodyPr wrap="square" rtlCol="0">
            <a:spAutoFit/>
          </a:bodyPr>
          <a:lstStyle/>
          <a:p>
            <a:r>
              <a:rPr lang="sv-SE" dirty="0" smtClean="0"/>
              <a:t>Se lagersaldo</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3" name="Bildobjekt 12">
            <a:hlinkClick r:id="rId3"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27" name="textruta 26"/>
          <p:cNvSpPr txBox="1"/>
          <p:nvPr/>
        </p:nvSpPr>
        <p:spPr>
          <a:xfrm>
            <a:off x="587859" y="6212184"/>
            <a:ext cx="2714919" cy="307777"/>
          </a:xfrm>
          <a:prstGeom prst="rect">
            <a:avLst/>
          </a:prstGeom>
          <a:noFill/>
        </p:spPr>
        <p:txBody>
          <a:bodyPr wrap="square" rtlCol="0">
            <a:spAutoFit/>
          </a:bodyPr>
          <a:lstStyle/>
          <a:p>
            <a:r>
              <a:rPr lang="sv-SE" sz="1400" dirty="0" smtClean="0"/>
              <a:t>Klicka på </a:t>
            </a:r>
            <a:r>
              <a:rPr lang="sv-SE" sz="1400" dirty="0" err="1" smtClean="0"/>
              <a:t>framåtpil</a:t>
            </a:r>
            <a:r>
              <a:rPr lang="sv-SE" sz="1400" dirty="0" smtClean="0"/>
              <a:t> för att fortsätta</a:t>
            </a:r>
            <a:endParaRPr lang="sv-SE" sz="1400" dirty="0"/>
          </a:p>
        </p:txBody>
      </p:sp>
      <p:sp>
        <p:nvSpPr>
          <p:cNvPr id="28" name="Rektangel 27">
            <a:hlinkClick r:id="rId12" action="ppaction://hlinksldjump"/>
          </p:cNvPr>
          <p:cNvSpPr/>
          <p:nvPr/>
        </p:nvSpPr>
        <p:spPr>
          <a:xfrm>
            <a:off x="504000" y="2062705"/>
            <a:ext cx="3081600" cy="360000"/>
          </a:xfrm>
          <a:prstGeom prst="rect">
            <a:avLst/>
          </a:prstGeom>
          <a:solidFill>
            <a:srgbClr val="D24B4B">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hlinkClick r:id="rId13" action="ppaction://hlinksldjump"/>
          </p:cNvPr>
          <p:cNvSpPr/>
          <p:nvPr/>
        </p:nvSpPr>
        <p:spPr>
          <a:xfrm>
            <a:off x="504000" y="2916000"/>
            <a:ext cx="2268000" cy="360000"/>
          </a:xfrm>
          <a:prstGeom prst="rect">
            <a:avLst/>
          </a:prstGeom>
          <a:solidFill>
            <a:srgbClr val="D9CB19">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hlinkClick r:id="rId14" action="ppaction://hlinksldjump"/>
          </p:cNvPr>
          <p:cNvSpPr/>
          <p:nvPr/>
        </p:nvSpPr>
        <p:spPr>
          <a:xfrm>
            <a:off x="504000" y="3347999"/>
            <a:ext cx="2674800" cy="360551"/>
          </a:xfrm>
          <a:prstGeom prst="rect">
            <a:avLst/>
          </a:prstGeom>
          <a:solidFill>
            <a:srgbClr val="74BF81">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hlinkClick r:id="rId15" action="ppaction://hlinksldjump"/>
          </p:cNvPr>
          <p:cNvSpPr/>
          <p:nvPr/>
        </p:nvSpPr>
        <p:spPr>
          <a:xfrm>
            <a:off x="504000" y="3780000"/>
            <a:ext cx="4539600" cy="360000"/>
          </a:xfrm>
          <a:prstGeom prst="rect">
            <a:avLst/>
          </a:prstGeom>
          <a:solidFill>
            <a:srgbClr val="3474B7">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hlinkClick r:id="rId16" action="ppaction://hlinksldjump"/>
          </p:cNvPr>
          <p:cNvSpPr/>
          <p:nvPr/>
        </p:nvSpPr>
        <p:spPr>
          <a:xfrm>
            <a:off x="504000" y="4212000"/>
            <a:ext cx="5418000" cy="360000"/>
          </a:xfrm>
          <a:prstGeom prst="rect">
            <a:avLst/>
          </a:prstGeom>
          <a:solidFill>
            <a:srgbClr val="8A3CC4">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hlinkClick r:id="rId17" action="ppaction://hlinksldjump"/>
          </p:cNvPr>
          <p:cNvSpPr/>
          <p:nvPr/>
        </p:nvSpPr>
        <p:spPr>
          <a:xfrm>
            <a:off x="502590" y="4644000"/>
            <a:ext cx="4219200" cy="360000"/>
          </a:xfrm>
          <a:prstGeom prst="rect">
            <a:avLst/>
          </a:prstGeom>
          <a:solidFill>
            <a:srgbClr val="DC527D">
              <a:alpha val="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Tree>
    <p:extLst>
      <p:ext uri="{BB962C8B-B14F-4D97-AF65-F5344CB8AC3E}">
        <p14:creationId xmlns:p14="http://schemas.microsoft.com/office/powerpoint/2010/main" val="40410384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504000" y="2052000"/>
            <a:ext cx="3081600" cy="360000"/>
          </a:xfrm>
          <a:prstGeom prst="rect">
            <a:avLst/>
          </a:prstGeom>
          <a:solidFill>
            <a:srgbClr val="D24B4B">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hlinkClick r:id="rId2" action="ppaction://hlinksldjump"/>
          </p:cNvPr>
          <p:cNvSpPr txBox="1"/>
          <p:nvPr/>
        </p:nvSpPr>
        <p:spPr>
          <a:xfrm>
            <a:off x="1224000" y="2052000"/>
            <a:ext cx="2359967" cy="369332"/>
          </a:xfrm>
          <a:prstGeom prst="rect">
            <a:avLst/>
          </a:prstGeom>
          <a:noFill/>
        </p:spPr>
        <p:txBody>
          <a:bodyPr wrap="square" rtlCol="0">
            <a:spAutoFit/>
          </a:bodyPr>
          <a:lstStyle/>
          <a:p>
            <a:r>
              <a:rPr lang="sv-SE" dirty="0">
                <a:solidFill>
                  <a:schemeClr val="bg2">
                    <a:lumMod val="25000"/>
                  </a:schemeClr>
                </a:solidFill>
              </a:rPr>
              <a:t>Vad är ett buffertlager?</a:t>
            </a:r>
          </a:p>
        </p:txBody>
      </p:sp>
      <p:sp>
        <p:nvSpPr>
          <p:cNvPr id="44" name="Rektangel 43"/>
          <p:cNvSpPr/>
          <p:nvPr/>
        </p:nvSpPr>
        <p:spPr>
          <a:xfrm>
            <a:off x="504000" y="2916000"/>
            <a:ext cx="2268000" cy="360000"/>
          </a:xfrm>
          <a:prstGeom prst="rect">
            <a:avLst/>
          </a:prstGeom>
          <a:solidFill>
            <a:srgbClr val="D9CB19">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p:cNvSpPr/>
          <p:nvPr/>
        </p:nvSpPr>
        <p:spPr>
          <a:xfrm>
            <a:off x="504000" y="3348000"/>
            <a:ext cx="2674800" cy="360551"/>
          </a:xfrm>
          <a:prstGeom prst="rect">
            <a:avLst/>
          </a:prstGeom>
          <a:solidFill>
            <a:srgbClr val="74BF81">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p:cNvSpPr/>
          <p:nvPr/>
        </p:nvSpPr>
        <p:spPr>
          <a:xfrm>
            <a:off x="504000" y="3780000"/>
            <a:ext cx="4539600" cy="360000"/>
          </a:xfrm>
          <a:prstGeom prst="rect">
            <a:avLst/>
          </a:prstGeom>
          <a:solidFill>
            <a:srgbClr val="3474B7">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p:cNvSpPr/>
          <p:nvPr/>
        </p:nvSpPr>
        <p:spPr>
          <a:xfrm>
            <a:off x="504000" y="4212000"/>
            <a:ext cx="5418000" cy="360000"/>
          </a:xfrm>
          <a:prstGeom prst="rect">
            <a:avLst/>
          </a:prstGeom>
          <a:solidFill>
            <a:srgbClr val="8A3CC4">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p:cNvSpPr/>
          <p:nvPr/>
        </p:nvSpPr>
        <p:spPr>
          <a:xfrm>
            <a:off x="504000" y="4644000"/>
            <a:ext cx="4219200" cy="360000"/>
          </a:xfrm>
          <a:prstGeom prst="rect">
            <a:avLst/>
          </a:prstGeom>
          <a:solidFill>
            <a:srgbClr val="DC527D">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DC527D"/>
              </a:solidFill>
            </a:endParaRPr>
          </a:p>
        </p:txBody>
      </p:sp>
      <p:sp>
        <p:nvSpPr>
          <p:cNvPr id="50" name="textruta 49"/>
          <p:cNvSpPr txBox="1"/>
          <p:nvPr/>
        </p:nvSpPr>
        <p:spPr>
          <a:xfrm>
            <a:off x="1224000" y="2916000"/>
            <a:ext cx="1549262" cy="369332"/>
          </a:xfrm>
          <a:prstGeom prst="rect">
            <a:avLst/>
          </a:prstGeom>
          <a:noFill/>
        </p:spPr>
        <p:txBody>
          <a:bodyPr wrap="square" rtlCol="0">
            <a:spAutoFit/>
          </a:bodyPr>
          <a:lstStyle/>
          <a:p>
            <a:r>
              <a:rPr lang="sv-SE" dirty="0" smtClean="0">
                <a:solidFill>
                  <a:schemeClr val="bg2">
                    <a:lumMod val="25000"/>
                  </a:schemeClr>
                </a:solidFill>
              </a:rPr>
              <a:t>Säkerhetslager</a:t>
            </a:r>
            <a:endParaRPr lang="sv-SE" dirty="0">
              <a:solidFill>
                <a:schemeClr val="bg2">
                  <a:lumMod val="25000"/>
                </a:schemeClr>
              </a:solidFill>
            </a:endParaRPr>
          </a:p>
        </p:txBody>
      </p:sp>
      <p:sp>
        <p:nvSpPr>
          <p:cNvPr id="51" name="textruta 50"/>
          <p:cNvSpPr txBox="1"/>
          <p:nvPr/>
        </p:nvSpPr>
        <p:spPr>
          <a:xfrm>
            <a:off x="1224000" y="3346562"/>
            <a:ext cx="1954614" cy="369332"/>
          </a:xfrm>
          <a:prstGeom prst="rect">
            <a:avLst/>
          </a:prstGeom>
          <a:noFill/>
        </p:spPr>
        <p:txBody>
          <a:bodyPr wrap="square" rtlCol="0">
            <a:spAutoFit/>
          </a:bodyPr>
          <a:lstStyle/>
          <a:p>
            <a:r>
              <a:rPr lang="sv-SE" dirty="0" smtClean="0">
                <a:solidFill>
                  <a:schemeClr val="bg2">
                    <a:lumMod val="25000"/>
                  </a:schemeClr>
                </a:solidFill>
              </a:rPr>
              <a:t>Ersättningsgrupper</a:t>
            </a:r>
            <a:endParaRPr lang="sv-SE" dirty="0">
              <a:solidFill>
                <a:schemeClr val="bg2">
                  <a:lumMod val="25000"/>
                </a:schemeClr>
              </a:solidFill>
            </a:endParaRPr>
          </a:p>
        </p:txBody>
      </p:sp>
      <p:sp>
        <p:nvSpPr>
          <p:cNvPr id="52" name="textruta 51"/>
          <p:cNvSpPr txBox="1"/>
          <p:nvPr/>
        </p:nvSpPr>
        <p:spPr>
          <a:xfrm>
            <a:off x="1224000" y="3780000"/>
            <a:ext cx="3821123" cy="369332"/>
          </a:xfrm>
          <a:prstGeom prst="rect">
            <a:avLst/>
          </a:prstGeom>
          <a:noFill/>
        </p:spPr>
        <p:txBody>
          <a:bodyPr wrap="square" rtlCol="0">
            <a:spAutoFit/>
          </a:bodyPr>
          <a:lstStyle/>
          <a:p>
            <a:r>
              <a:rPr lang="sv-SE" dirty="0" smtClean="0">
                <a:solidFill>
                  <a:schemeClr val="bg2">
                    <a:lumMod val="25000"/>
                  </a:schemeClr>
                </a:solidFill>
              </a:rPr>
              <a:t>Manuell lagerpåfyllning till buffertlager</a:t>
            </a:r>
            <a:endParaRPr lang="sv-SE" dirty="0">
              <a:solidFill>
                <a:schemeClr val="bg2">
                  <a:lumMod val="25000"/>
                </a:schemeClr>
              </a:solidFill>
            </a:endParaRPr>
          </a:p>
        </p:txBody>
      </p:sp>
      <p:sp>
        <p:nvSpPr>
          <p:cNvPr id="53" name="textruta 52"/>
          <p:cNvSpPr txBox="1"/>
          <p:nvPr/>
        </p:nvSpPr>
        <p:spPr>
          <a:xfrm>
            <a:off x="1224000" y="4212000"/>
            <a:ext cx="4697814" cy="369332"/>
          </a:xfrm>
          <a:prstGeom prst="rect">
            <a:avLst/>
          </a:prstGeom>
          <a:noFill/>
        </p:spPr>
        <p:txBody>
          <a:bodyPr wrap="square" rtlCol="0">
            <a:spAutoFit/>
          </a:bodyPr>
          <a:lstStyle/>
          <a:p>
            <a:r>
              <a:rPr lang="sv-SE" dirty="0" smtClean="0">
                <a:solidFill>
                  <a:schemeClr val="bg2">
                    <a:lumMod val="25000"/>
                  </a:schemeClr>
                </a:solidFill>
              </a:rPr>
              <a:t>Förskriva hjälpmedel från buffertlager till patient</a:t>
            </a:r>
            <a:endParaRPr lang="sv-SE" dirty="0">
              <a:solidFill>
                <a:schemeClr val="bg2">
                  <a:lumMod val="25000"/>
                </a:schemeClr>
              </a:solidFill>
            </a:endParaRPr>
          </a:p>
        </p:txBody>
      </p:sp>
      <p:sp>
        <p:nvSpPr>
          <p:cNvPr id="54" name="textruta 53"/>
          <p:cNvSpPr txBox="1"/>
          <p:nvPr/>
        </p:nvSpPr>
        <p:spPr>
          <a:xfrm>
            <a:off x="1224000" y="4644000"/>
            <a:ext cx="3500610" cy="369332"/>
          </a:xfrm>
          <a:prstGeom prst="rect">
            <a:avLst/>
          </a:prstGeom>
          <a:noFill/>
        </p:spPr>
        <p:txBody>
          <a:bodyPr wrap="square" rtlCol="0">
            <a:spAutoFit/>
          </a:bodyPr>
          <a:lstStyle/>
          <a:p>
            <a:r>
              <a:rPr lang="sv-SE" dirty="0" smtClean="0">
                <a:solidFill>
                  <a:schemeClr val="bg2">
                    <a:lumMod val="25000"/>
                  </a:schemeClr>
                </a:solidFill>
              </a:rPr>
              <a:t>Retur av hjälpmedel till buffertlager</a:t>
            </a:r>
            <a:endParaRPr lang="sv-SE" dirty="0">
              <a:solidFill>
                <a:schemeClr val="bg2">
                  <a:lumMod val="25000"/>
                </a:schemeClr>
              </a:solidFill>
            </a:endParaRPr>
          </a:p>
        </p:txBody>
      </p:sp>
      <p:sp>
        <p:nvSpPr>
          <p:cNvPr id="7" name="Rektangel 6"/>
          <p:cNvSpPr/>
          <p:nvPr/>
        </p:nvSpPr>
        <p:spPr>
          <a:xfrm>
            <a:off x="0" y="811767"/>
            <a:ext cx="503339" cy="6046234"/>
          </a:xfrm>
          <a:prstGeom prst="rect">
            <a:avLst/>
          </a:prstGeom>
          <a:solidFill>
            <a:srgbClr val="FFAB4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p:cNvSpPr/>
          <p:nvPr/>
        </p:nvSpPr>
        <p:spPr>
          <a:xfrm>
            <a:off x="504000" y="2484000"/>
            <a:ext cx="2127600" cy="360000"/>
          </a:xfrm>
          <a:prstGeom prst="rect">
            <a:avLst/>
          </a:prstGeom>
          <a:solidFill>
            <a:srgbClr val="FFAB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textruta 48"/>
          <p:cNvSpPr txBox="1"/>
          <p:nvPr/>
        </p:nvSpPr>
        <p:spPr>
          <a:xfrm>
            <a:off x="1224000" y="2484000"/>
            <a:ext cx="1407860" cy="360000"/>
          </a:xfrm>
          <a:prstGeom prst="rect">
            <a:avLst/>
          </a:prstGeom>
          <a:noFill/>
        </p:spPr>
        <p:txBody>
          <a:bodyPr wrap="square" rtlCol="0">
            <a:spAutoFit/>
          </a:bodyPr>
          <a:lstStyle/>
          <a:p>
            <a:r>
              <a:rPr lang="sv-SE" dirty="0" smtClean="0"/>
              <a:t>Se lagersaldo</a:t>
            </a:r>
            <a:endParaRPr lang="sv-SE" dirty="0"/>
          </a:p>
        </p:txBody>
      </p:sp>
      <p:sp>
        <p:nvSpPr>
          <p:cNvPr id="21" name="Rektangel 20"/>
          <p:cNvSpPr/>
          <p:nvPr/>
        </p:nvSpPr>
        <p:spPr>
          <a:xfrm rot="5400000">
            <a:off x="5690118" y="-5690116"/>
            <a:ext cx="811765" cy="12192000"/>
          </a:xfrm>
          <a:prstGeom prst="rect">
            <a:avLst/>
          </a:prstGeom>
          <a:solidFill>
            <a:srgbClr val="AB173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ubrik 1"/>
          <p:cNvSpPr>
            <a:spLocks noGrp="1"/>
          </p:cNvSpPr>
          <p:nvPr>
            <p:ph type="title"/>
          </p:nvPr>
        </p:nvSpPr>
        <p:spPr>
          <a:xfrm>
            <a:off x="1362269" y="62937"/>
            <a:ext cx="10515600" cy="811768"/>
          </a:xfrm>
        </p:spPr>
        <p:txBody>
          <a:bodyPr>
            <a:normAutofit/>
          </a:bodyPr>
          <a:lstStyle/>
          <a:p>
            <a:r>
              <a:rPr lang="sv-SE" sz="4000" dirty="0">
                <a:solidFill>
                  <a:schemeClr val="bg1"/>
                </a:solidFill>
              </a:rPr>
              <a:t>Beskrivning av buffertlager</a:t>
            </a:r>
          </a:p>
        </p:txBody>
      </p:sp>
      <p:sp>
        <p:nvSpPr>
          <p:cNvPr id="20" name="Rubrik 1"/>
          <p:cNvSpPr txBox="1">
            <a:spLocks/>
          </p:cNvSpPr>
          <p:nvPr/>
        </p:nvSpPr>
        <p:spPr>
          <a:xfrm>
            <a:off x="6924774" y="371091"/>
            <a:ext cx="1756222" cy="3567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1600" dirty="0" smtClean="0">
                <a:solidFill>
                  <a:schemeClr val="bg1"/>
                </a:solidFill>
              </a:rPr>
              <a:t>Visma webSesam</a:t>
            </a:r>
            <a:endParaRPr lang="sv-SE" sz="1600" dirty="0">
              <a:solidFill>
                <a:schemeClr val="bg1"/>
              </a:solidFill>
            </a:endParaRPr>
          </a:p>
        </p:txBody>
      </p:sp>
      <p:pic>
        <p:nvPicPr>
          <p:cNvPr id="13" name="Bildobjekt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890" y="184903"/>
            <a:ext cx="1764796" cy="441961"/>
          </a:xfrm>
          <a:prstGeom prst="rect">
            <a:avLst/>
          </a:prstGeom>
        </p:spPr>
      </p:pic>
      <p:sp>
        <p:nvSpPr>
          <p:cNvPr id="37" name="Hem 8">
            <a:hlinkClick r:id="rId3" action="ppaction://hlinksldjump" highlightClick="1"/>
          </p:cNvPr>
          <p:cNvSpPr/>
          <p:nvPr/>
        </p:nvSpPr>
        <p:spPr>
          <a:xfrm>
            <a:off x="110845" y="5160504"/>
            <a:ext cx="281648" cy="281648"/>
          </a:xfrm>
          <a:custGeom>
            <a:avLst/>
            <a:gdLst>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0 w 545306"/>
              <a:gd name="connsiteY0" fmla="*/ 0 h 545306"/>
              <a:gd name="connsiteX1" fmla="*/ 545306 w 545306"/>
              <a:gd name="connsiteY1" fmla="*/ 545306 h 545306"/>
              <a:gd name="connsiteX2" fmla="*/ 0 w 545306"/>
              <a:gd name="connsiteY2" fmla="*/ 545306 h 545306"/>
              <a:gd name="connsiteX3" fmla="*/ 0 w 545306"/>
              <a:gd name="connsiteY3" fmla="*/ 0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545306 w 545306"/>
              <a:gd name="connsiteY1" fmla="*/ 545306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0 w 545306"/>
              <a:gd name="connsiteY2" fmla="*/ 545306 h 545306"/>
              <a:gd name="connsiteX3" fmla="*/ 271463 w 545306"/>
              <a:gd name="connsiteY3" fmla="*/ 64293 h 545306"/>
              <a:gd name="connsiteX0" fmla="*/ 0 w 545306"/>
              <a:gd name="connsiteY0" fmla="*/ 0 h 545306"/>
              <a:gd name="connsiteX1" fmla="*/ 545306 w 545306"/>
              <a:gd name="connsiteY1" fmla="*/ 0 h 545306"/>
              <a:gd name="connsiteX2" fmla="*/ 545306 w 545306"/>
              <a:gd name="connsiteY2" fmla="*/ 545306 h 545306"/>
              <a:gd name="connsiteX3" fmla="*/ 0 w 545306"/>
              <a:gd name="connsiteY3" fmla="*/ 545306 h 545306"/>
              <a:gd name="connsiteX4" fmla="*/ 0 w 545306"/>
              <a:gd name="connsiteY4" fmla="*/ 0 h 545306"/>
              <a:gd name="connsiteX5" fmla="*/ 272653 w 545306"/>
              <a:gd name="connsiteY5" fmla="*/ 68163 h 545306"/>
              <a:gd name="connsiteX6" fmla="*/ 68163 w 545306"/>
              <a:gd name="connsiteY6" fmla="*/ 272653 h 545306"/>
              <a:gd name="connsiteX7" fmla="*/ 119286 w 545306"/>
              <a:gd name="connsiteY7" fmla="*/ 272653 h 545306"/>
              <a:gd name="connsiteX8" fmla="*/ 119286 w 545306"/>
              <a:gd name="connsiteY8" fmla="*/ 477143 h 545306"/>
              <a:gd name="connsiteX9" fmla="*/ 426020 w 545306"/>
              <a:gd name="connsiteY9" fmla="*/ 477143 h 545306"/>
              <a:gd name="connsiteX10" fmla="*/ 426020 w 545306"/>
              <a:gd name="connsiteY10" fmla="*/ 272653 h 545306"/>
              <a:gd name="connsiteX11" fmla="*/ 477143 w 545306"/>
              <a:gd name="connsiteY11" fmla="*/ 272653 h 545306"/>
              <a:gd name="connsiteX12" fmla="*/ 400459 w 545306"/>
              <a:gd name="connsiteY12" fmla="*/ 195969 h 545306"/>
              <a:gd name="connsiteX13" fmla="*/ 400459 w 545306"/>
              <a:gd name="connsiteY13" fmla="*/ 93724 h 545306"/>
              <a:gd name="connsiteX14" fmla="*/ 349337 w 545306"/>
              <a:gd name="connsiteY14" fmla="*/ 93724 h 545306"/>
              <a:gd name="connsiteX15" fmla="*/ 349337 w 545306"/>
              <a:gd name="connsiteY15" fmla="*/ 144847 h 545306"/>
              <a:gd name="connsiteX16" fmla="*/ 272653 w 545306"/>
              <a:gd name="connsiteY16" fmla="*/ 68163 h 545306"/>
              <a:gd name="connsiteX0" fmla="*/ 400459 w 545306"/>
              <a:gd name="connsiteY0" fmla="*/ 195969 h 545306"/>
              <a:gd name="connsiteX1" fmla="*/ 400459 w 545306"/>
              <a:gd name="connsiteY1" fmla="*/ 93724 h 545306"/>
              <a:gd name="connsiteX2" fmla="*/ 349337 w 545306"/>
              <a:gd name="connsiteY2" fmla="*/ 93724 h 545306"/>
              <a:gd name="connsiteX3" fmla="*/ 349337 w 545306"/>
              <a:gd name="connsiteY3" fmla="*/ 144847 h 545306"/>
              <a:gd name="connsiteX4" fmla="*/ 400459 w 545306"/>
              <a:gd name="connsiteY4" fmla="*/ 195969 h 545306"/>
              <a:gd name="connsiteX5" fmla="*/ 119286 w 545306"/>
              <a:gd name="connsiteY5" fmla="*/ 272653 h 545306"/>
              <a:gd name="connsiteX6" fmla="*/ 119286 w 545306"/>
              <a:gd name="connsiteY6" fmla="*/ 477143 h 545306"/>
              <a:gd name="connsiteX7" fmla="*/ 247092 w 545306"/>
              <a:gd name="connsiteY7" fmla="*/ 477143 h 545306"/>
              <a:gd name="connsiteX8" fmla="*/ 247092 w 545306"/>
              <a:gd name="connsiteY8" fmla="*/ 374898 h 545306"/>
              <a:gd name="connsiteX9" fmla="*/ 298214 w 545306"/>
              <a:gd name="connsiteY9" fmla="*/ 374898 h 545306"/>
              <a:gd name="connsiteX10" fmla="*/ 298214 w 545306"/>
              <a:gd name="connsiteY10" fmla="*/ 477143 h 545306"/>
              <a:gd name="connsiteX11" fmla="*/ 426020 w 545306"/>
              <a:gd name="connsiteY11" fmla="*/ 477143 h 545306"/>
              <a:gd name="connsiteX12" fmla="*/ 426020 w 545306"/>
              <a:gd name="connsiteY12" fmla="*/ 272653 h 545306"/>
              <a:gd name="connsiteX13" fmla="*/ 119286 w 545306"/>
              <a:gd name="connsiteY13" fmla="*/ 272653 h 545306"/>
              <a:gd name="connsiteX0" fmla="*/ 272653 w 545306"/>
              <a:gd name="connsiteY0" fmla="*/ 68163 h 545306"/>
              <a:gd name="connsiteX1" fmla="*/ 68163 w 545306"/>
              <a:gd name="connsiteY1" fmla="*/ 272653 h 545306"/>
              <a:gd name="connsiteX2" fmla="*/ 477143 w 545306"/>
              <a:gd name="connsiteY2" fmla="*/ 272653 h 545306"/>
              <a:gd name="connsiteX3" fmla="*/ 272653 w 545306"/>
              <a:gd name="connsiteY3" fmla="*/ 68163 h 545306"/>
              <a:gd name="connsiteX4" fmla="*/ 247092 w 545306"/>
              <a:gd name="connsiteY4" fmla="*/ 374898 h 545306"/>
              <a:gd name="connsiteX5" fmla="*/ 298214 w 545306"/>
              <a:gd name="connsiteY5" fmla="*/ 374898 h 545306"/>
              <a:gd name="connsiteX6" fmla="*/ 298214 w 545306"/>
              <a:gd name="connsiteY6" fmla="*/ 477143 h 545306"/>
              <a:gd name="connsiteX7" fmla="*/ 247092 w 545306"/>
              <a:gd name="connsiteY7" fmla="*/ 477143 h 545306"/>
              <a:gd name="connsiteX8" fmla="*/ 247092 w 545306"/>
              <a:gd name="connsiteY8" fmla="*/ 374898 h 545306"/>
              <a:gd name="connsiteX0" fmla="*/ 272653 w 545306"/>
              <a:gd name="connsiteY0" fmla="*/ 68163 h 545306"/>
              <a:gd name="connsiteX1" fmla="*/ 349337 w 545306"/>
              <a:gd name="connsiteY1" fmla="*/ 144847 h 545306"/>
              <a:gd name="connsiteX2" fmla="*/ 349337 w 545306"/>
              <a:gd name="connsiteY2" fmla="*/ 93724 h 545306"/>
              <a:gd name="connsiteX3" fmla="*/ 400459 w 545306"/>
              <a:gd name="connsiteY3" fmla="*/ 93724 h 545306"/>
              <a:gd name="connsiteX4" fmla="*/ 400459 w 545306"/>
              <a:gd name="connsiteY4" fmla="*/ 195969 h 545306"/>
              <a:gd name="connsiteX5" fmla="*/ 477143 w 545306"/>
              <a:gd name="connsiteY5" fmla="*/ 272653 h 545306"/>
              <a:gd name="connsiteX6" fmla="*/ 426020 w 545306"/>
              <a:gd name="connsiteY6" fmla="*/ 272653 h 545306"/>
              <a:gd name="connsiteX7" fmla="*/ 426020 w 545306"/>
              <a:gd name="connsiteY7" fmla="*/ 477143 h 545306"/>
              <a:gd name="connsiteX8" fmla="*/ 119286 w 545306"/>
              <a:gd name="connsiteY8" fmla="*/ 477143 h 545306"/>
              <a:gd name="connsiteX9" fmla="*/ 119286 w 545306"/>
              <a:gd name="connsiteY9" fmla="*/ 272653 h 545306"/>
              <a:gd name="connsiteX10" fmla="*/ 68163 w 545306"/>
              <a:gd name="connsiteY10" fmla="*/ 272653 h 545306"/>
              <a:gd name="connsiteX11" fmla="*/ 272653 w 545306"/>
              <a:gd name="connsiteY11" fmla="*/ 68163 h 545306"/>
              <a:gd name="connsiteX12" fmla="*/ 349337 w 545306"/>
              <a:gd name="connsiteY12" fmla="*/ 144847 h 545306"/>
              <a:gd name="connsiteX13" fmla="*/ 400459 w 545306"/>
              <a:gd name="connsiteY13" fmla="*/ 195969 h 545306"/>
              <a:gd name="connsiteX14" fmla="*/ 426020 w 545306"/>
              <a:gd name="connsiteY14" fmla="*/ 272653 h 545306"/>
              <a:gd name="connsiteX15" fmla="*/ 119286 w 545306"/>
              <a:gd name="connsiteY15" fmla="*/ 272653 h 545306"/>
              <a:gd name="connsiteX16" fmla="*/ 247092 w 545306"/>
              <a:gd name="connsiteY16" fmla="*/ 477143 h 545306"/>
              <a:gd name="connsiteX17" fmla="*/ 247092 w 545306"/>
              <a:gd name="connsiteY17" fmla="*/ 374898 h 545306"/>
              <a:gd name="connsiteX18" fmla="*/ 298214 w 545306"/>
              <a:gd name="connsiteY18" fmla="*/ 374898 h 545306"/>
              <a:gd name="connsiteX19" fmla="*/ 298214 w 545306"/>
              <a:gd name="connsiteY19" fmla="*/ 477143 h 545306"/>
              <a:gd name="connsiteX0" fmla="*/ 271463 w 545306"/>
              <a:gd name="connsiteY0" fmla="*/ 64293 h 545306"/>
              <a:gd name="connsiteX1" fmla="*/ 478631 w 545306"/>
              <a:gd name="connsiteY1" fmla="*/ 269081 h 545306"/>
              <a:gd name="connsiteX2" fmla="*/ 73819 w 545306"/>
              <a:gd name="connsiteY2" fmla="*/ 271462 h 545306"/>
              <a:gd name="connsiteX3" fmla="*/ 271463 w 545306"/>
              <a:gd name="connsiteY3" fmla="*/ 64293 h 545306"/>
            </a:gdLst>
            <a:ahLst/>
            <a:cxnLst>
              <a:cxn ang="0">
                <a:pos x="connsiteX0" y="connsiteY0"/>
              </a:cxn>
              <a:cxn ang="0">
                <a:pos x="connsiteX1" y="connsiteY1"/>
              </a:cxn>
              <a:cxn ang="0">
                <a:pos x="connsiteX2" y="connsiteY2"/>
              </a:cxn>
              <a:cxn ang="0">
                <a:pos x="connsiteX3" y="connsiteY3"/>
              </a:cxn>
            </a:cxnLst>
            <a:rect l="l" t="t" r="r" b="b"/>
            <a:pathLst>
              <a:path w="545306" h="545306" stroke="0" extrusionOk="0">
                <a:moveTo>
                  <a:pt x="0" y="0"/>
                </a:moveTo>
                <a:lnTo>
                  <a:pt x="545306" y="0"/>
                </a:lnTo>
                <a:lnTo>
                  <a:pt x="545306" y="545306"/>
                </a:lnTo>
                <a:lnTo>
                  <a:pt x="0" y="545306"/>
                </a:lnTo>
                <a:lnTo>
                  <a:pt x="0" y="0"/>
                </a:lnTo>
                <a:close/>
                <a:moveTo>
                  <a:pt x="272653" y="68163"/>
                </a:moveTo>
                <a:lnTo>
                  <a:pt x="68163" y="272653"/>
                </a:lnTo>
                <a:lnTo>
                  <a:pt x="119286" y="272653"/>
                </a:lnTo>
                <a:lnTo>
                  <a:pt x="119286" y="477143"/>
                </a:lnTo>
                <a:lnTo>
                  <a:pt x="426020" y="477143"/>
                </a:lnTo>
                <a:lnTo>
                  <a:pt x="426020" y="272653"/>
                </a:lnTo>
                <a:lnTo>
                  <a:pt x="477143" y="272653"/>
                </a:lnTo>
                <a:lnTo>
                  <a:pt x="400459" y="195969"/>
                </a:lnTo>
                <a:lnTo>
                  <a:pt x="400459" y="93724"/>
                </a:lnTo>
                <a:lnTo>
                  <a:pt x="349337" y="93724"/>
                </a:lnTo>
                <a:lnTo>
                  <a:pt x="349337" y="144847"/>
                </a:lnTo>
                <a:lnTo>
                  <a:pt x="272653" y="68163"/>
                </a:lnTo>
                <a:close/>
              </a:path>
              <a:path w="545306" h="545306" fill="darkenLess" stroke="0" extrusionOk="0">
                <a:moveTo>
                  <a:pt x="400459" y="195969"/>
                </a:moveTo>
                <a:lnTo>
                  <a:pt x="400459" y="93724"/>
                </a:lnTo>
                <a:lnTo>
                  <a:pt x="349337" y="93724"/>
                </a:lnTo>
                <a:lnTo>
                  <a:pt x="349337" y="144847"/>
                </a:lnTo>
                <a:lnTo>
                  <a:pt x="400459" y="195969"/>
                </a:lnTo>
                <a:close/>
                <a:moveTo>
                  <a:pt x="119286" y="272653"/>
                </a:moveTo>
                <a:lnTo>
                  <a:pt x="119286" y="477143"/>
                </a:lnTo>
                <a:lnTo>
                  <a:pt x="247092" y="477143"/>
                </a:lnTo>
                <a:lnTo>
                  <a:pt x="247092" y="374898"/>
                </a:lnTo>
                <a:lnTo>
                  <a:pt x="298214" y="374898"/>
                </a:lnTo>
                <a:lnTo>
                  <a:pt x="298214" y="477143"/>
                </a:lnTo>
                <a:lnTo>
                  <a:pt x="426020" y="477143"/>
                </a:lnTo>
                <a:lnTo>
                  <a:pt x="426020" y="272653"/>
                </a:lnTo>
                <a:lnTo>
                  <a:pt x="119286" y="272653"/>
                </a:lnTo>
                <a:close/>
              </a:path>
              <a:path w="545306" h="545306" fill="darken" stroke="0" extrusionOk="0">
                <a:moveTo>
                  <a:pt x="272653" y="68163"/>
                </a:moveTo>
                <a:lnTo>
                  <a:pt x="68163" y="272653"/>
                </a:lnTo>
                <a:lnTo>
                  <a:pt x="477143" y="272653"/>
                </a:lnTo>
                <a:lnTo>
                  <a:pt x="272653" y="68163"/>
                </a:lnTo>
                <a:close/>
                <a:moveTo>
                  <a:pt x="247092" y="374898"/>
                </a:moveTo>
                <a:lnTo>
                  <a:pt x="298214" y="374898"/>
                </a:lnTo>
                <a:lnTo>
                  <a:pt x="298214" y="477143"/>
                </a:lnTo>
                <a:lnTo>
                  <a:pt x="247092" y="477143"/>
                </a:lnTo>
                <a:lnTo>
                  <a:pt x="247092" y="374898"/>
                </a:lnTo>
                <a:close/>
              </a:path>
              <a:path w="545306" h="545306" fill="none" extrusionOk="0">
                <a:moveTo>
                  <a:pt x="272653" y="68163"/>
                </a:moveTo>
                <a:lnTo>
                  <a:pt x="349337" y="144847"/>
                </a:lnTo>
                <a:lnTo>
                  <a:pt x="349337" y="93724"/>
                </a:lnTo>
                <a:lnTo>
                  <a:pt x="400459" y="93724"/>
                </a:lnTo>
                <a:lnTo>
                  <a:pt x="400459" y="195969"/>
                </a:lnTo>
                <a:lnTo>
                  <a:pt x="477143" y="272653"/>
                </a:lnTo>
                <a:lnTo>
                  <a:pt x="426020" y="272653"/>
                </a:lnTo>
                <a:lnTo>
                  <a:pt x="426020" y="477143"/>
                </a:lnTo>
                <a:lnTo>
                  <a:pt x="119286" y="477143"/>
                </a:lnTo>
                <a:lnTo>
                  <a:pt x="119286" y="272653"/>
                </a:lnTo>
                <a:lnTo>
                  <a:pt x="68163" y="272653"/>
                </a:lnTo>
                <a:lnTo>
                  <a:pt x="272653" y="68163"/>
                </a:lnTo>
                <a:close/>
                <a:moveTo>
                  <a:pt x="349337" y="144847"/>
                </a:moveTo>
                <a:lnTo>
                  <a:pt x="400459" y="195969"/>
                </a:lnTo>
                <a:moveTo>
                  <a:pt x="426020" y="272653"/>
                </a:moveTo>
                <a:lnTo>
                  <a:pt x="119286" y="272653"/>
                </a:lnTo>
                <a:moveTo>
                  <a:pt x="247092" y="477143"/>
                </a:moveTo>
                <a:lnTo>
                  <a:pt x="247092" y="374898"/>
                </a:lnTo>
                <a:lnTo>
                  <a:pt x="298214" y="374898"/>
                </a:lnTo>
                <a:lnTo>
                  <a:pt x="298214" y="477143"/>
                </a:lnTo>
              </a:path>
              <a:path w="545306" h="545306" fill="none">
                <a:moveTo>
                  <a:pt x="271463" y="64293"/>
                </a:moveTo>
                <a:lnTo>
                  <a:pt x="478631" y="269081"/>
                </a:lnTo>
                <a:lnTo>
                  <a:pt x="73819" y="271462"/>
                </a:lnTo>
                <a:lnTo>
                  <a:pt x="271463" y="64293"/>
                </a:lnTo>
                <a:close/>
              </a:path>
            </a:pathLst>
          </a:custGeom>
          <a:noFill/>
          <a:ln w="635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pic>
        <p:nvPicPr>
          <p:cNvPr id="38" name="Picture 4" descr="http://jkpportfolio01:8085/organisationens_ikoner/api/v1/asset/265688/preview">
            <a:hlinkClick r:id="" action="ppaction://hlinkshowjump?jump=nextslide"/>
          </p:cNvPr>
          <p:cNvPicPr>
            <a:picLocks noChangeAspect="1" noChangeArrowheads="1"/>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69849" y="6159500"/>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39" name="Picture 4" descr="http://jkpportfolio01:8085/organisationens_ikoner/api/v1/asset/265688/preview">
            <a:hlinkClick r:id="rId3" action="ppaction://hlinksldjump"/>
          </p:cNvPr>
          <p:cNvPicPr>
            <a:picLocks noChangeAspect="1" noChangeArrowheads="1"/>
          </p:cNvPicPr>
          <p:nvPr/>
        </p:nvPicPr>
        <p:blipFill rotWithShape="1">
          <a:blip r:embed="rId7"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132388"/>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pic>
        <p:nvPicPr>
          <p:cNvPr id="43" name="Picture 4" descr="http://jkpportfolio01:8085/organisationens_ikoner/api/v1/asset/265688/preview">
            <a:hlinkClick r:id="rId9" action="ppaction://hlinksldjump"/>
          </p:cNvPr>
          <p:cNvPicPr>
            <a:picLocks noChangeAspect="1" noChangeArrowheads="1"/>
          </p:cNvPicPr>
          <p:nvPr/>
        </p:nvPicPr>
        <p:blipFill rotWithShape="1">
          <a:blip r:embed="rId10"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10000" b="90000" l="10000" r="90000"/>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flipH="1">
            <a:off x="11709696" y="6337399"/>
            <a:ext cx="365123" cy="365125"/>
          </a:xfrm>
          <a:prstGeom prst="rect">
            <a:avLst/>
          </a:prstGeom>
          <a:noFill/>
          <a:effectLst>
            <a:innerShdw blurRad="1257300">
              <a:schemeClr val="tx1"/>
            </a:innerShdw>
          </a:effectLst>
          <a:extLst>
            <a:ext uri="{909E8E84-426E-40DD-AFC4-6F175D3DCCD1}">
              <a14:hiddenFill xmlns:a14="http://schemas.microsoft.com/office/drawing/2010/main">
                <a:solidFill>
                  <a:srgbClr val="FFFFFF"/>
                </a:solidFill>
              </a14:hiddenFill>
            </a:ext>
          </a:extLst>
        </p:spPr>
      </p:pic>
      <p:sp>
        <p:nvSpPr>
          <p:cNvPr id="2" name="textruta 1">
            <a:hlinkClick r:id="rId9" action="ppaction://hlinksldjump"/>
          </p:cNvPr>
          <p:cNvSpPr txBox="1"/>
          <p:nvPr/>
        </p:nvSpPr>
        <p:spPr>
          <a:xfrm>
            <a:off x="11746998" y="6324570"/>
            <a:ext cx="242888" cy="400110"/>
          </a:xfrm>
          <a:prstGeom prst="rect">
            <a:avLst/>
          </a:prstGeom>
          <a:noFill/>
        </p:spPr>
        <p:txBody>
          <a:bodyPr wrap="square" rtlCol="0">
            <a:spAutoFit/>
          </a:bodyPr>
          <a:lstStyle/>
          <a:p>
            <a:r>
              <a:rPr lang="sv-SE" sz="2000" dirty="0" smtClean="0">
                <a:latin typeface="+mj-lt"/>
              </a:rPr>
              <a:t>?</a:t>
            </a:r>
            <a:endParaRPr lang="sv-SE" sz="2000" dirty="0">
              <a:latin typeface="+mj-lt"/>
            </a:endParaRPr>
          </a:p>
        </p:txBody>
      </p:sp>
      <p:pic>
        <p:nvPicPr>
          <p:cNvPr id="34" name="Picture 4" descr="http://jkpportfolio01:8085/organisationens_ikoner/api/v1/asset/265688/preview">
            <a:hlinkClick r:id="" action="ppaction://hlinkshowjump?jump=previousslide"/>
          </p:cNvPr>
          <p:cNvPicPr>
            <a:picLocks noChangeAspect="1" noChangeArrowheads="1"/>
          </p:cNvPicPr>
          <p:nvPr/>
        </p:nvPicPr>
        <p:blipFill rotWithShape="1">
          <a:blip r:embed="rId11"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39000" y1="49400" x2="39000" y2="49400"/>
                      </a14:backgroundRemoval>
                    </a14:imgEffect>
                    <a14:imgEffect>
                      <a14:artisticGlowDiffused/>
                    </a14:imgEffect>
                  </a14:imgLayer>
                </a14:imgProps>
              </a:ext>
              <a:ext uri="{28A0092B-C50C-407E-A947-70E740481C1C}">
                <a14:useLocalDpi xmlns:a14="http://schemas.microsoft.com/office/drawing/2010/main" val="0"/>
              </a:ext>
            </a:extLst>
          </a:blip>
          <a:srcRect l="26292" t="26068" r="26484" b="26706"/>
          <a:stretch/>
        </p:blipFill>
        <p:spPr bwMode="auto">
          <a:xfrm>
            <a:off x="69849" y="5718175"/>
            <a:ext cx="365123" cy="365125"/>
          </a:xfrm>
          <a:prstGeom prst="rect">
            <a:avLst/>
          </a:prstGeom>
          <a:noFill/>
          <a:effectLst>
            <a:innerShdw blurRad="1270000">
              <a:schemeClr val="bg1"/>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499250"/>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375E-6 4.07407E-6 L 4.375E-6 -0.24421 " pathEditMode="relative" rAng="0" ptsTypes="AA">
                                      <p:cBhvr>
                                        <p:cTn id="6" dur="2000" fill="hold"/>
                                        <p:tgtEl>
                                          <p:spTgt spid="41"/>
                                        </p:tgtEl>
                                        <p:attrNameLst>
                                          <p:attrName>ppt_x</p:attrName>
                                          <p:attrName>ppt_y</p:attrName>
                                        </p:attrNameLst>
                                      </p:cBhvr>
                                      <p:rCtr x="0" y="-12153"/>
                                    </p:animMotion>
                                  </p:childTnLst>
                                </p:cTn>
                              </p:par>
                              <p:par>
                                <p:cTn id="7" presetID="10" presetClass="exit" presetSubtype="0" fill="hold" grpId="0" nodeType="withEffect">
                                  <p:stCondLst>
                                    <p:cond delay="0"/>
                                  </p:stCondLst>
                                  <p:childTnLst>
                                    <p:animEffect transition="out" filter="fade">
                                      <p:cBhvr>
                                        <p:cTn id="8" dur="500"/>
                                        <p:tgtEl>
                                          <p:spTgt spid="44"/>
                                        </p:tgtEl>
                                      </p:cBhvr>
                                    </p:animEffect>
                                    <p:set>
                                      <p:cBhvr>
                                        <p:cTn id="9" dur="1" fill="hold">
                                          <p:stCondLst>
                                            <p:cond delay="499"/>
                                          </p:stCondLst>
                                        </p:cTn>
                                        <p:tgtEl>
                                          <p:spTgt spid="44"/>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45"/>
                                        </p:tgtEl>
                                      </p:cBhvr>
                                    </p:animEffect>
                                    <p:set>
                                      <p:cBhvr>
                                        <p:cTn id="12" dur="1" fill="hold">
                                          <p:stCondLst>
                                            <p:cond delay="499"/>
                                          </p:stCondLst>
                                        </p:cTn>
                                        <p:tgtEl>
                                          <p:spTgt spid="45"/>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46"/>
                                        </p:tgtEl>
                                      </p:cBhvr>
                                    </p:animEffect>
                                    <p:set>
                                      <p:cBhvr>
                                        <p:cTn id="15" dur="1" fill="hold">
                                          <p:stCondLst>
                                            <p:cond delay="499"/>
                                          </p:stCondLst>
                                        </p:cTn>
                                        <p:tgtEl>
                                          <p:spTgt spid="4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47"/>
                                        </p:tgtEl>
                                      </p:cBhvr>
                                    </p:animEffect>
                                    <p:set>
                                      <p:cBhvr>
                                        <p:cTn id="18" dur="1" fill="hold">
                                          <p:stCondLst>
                                            <p:cond delay="499"/>
                                          </p:stCondLst>
                                        </p:cTn>
                                        <p:tgtEl>
                                          <p:spTgt spid="4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48"/>
                                        </p:tgtEl>
                                      </p:cBhvr>
                                    </p:animEffect>
                                    <p:set>
                                      <p:cBhvr>
                                        <p:cTn id="21" dur="1" fill="hold">
                                          <p:stCondLst>
                                            <p:cond delay="499"/>
                                          </p:stCondLst>
                                        </p:cTn>
                                        <p:tgtEl>
                                          <p:spTgt spid="48"/>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50"/>
                                        </p:tgtEl>
                                      </p:cBhvr>
                                    </p:animEffect>
                                    <p:set>
                                      <p:cBhvr>
                                        <p:cTn id="24" dur="1" fill="hold">
                                          <p:stCondLst>
                                            <p:cond delay="499"/>
                                          </p:stCondLst>
                                        </p:cTn>
                                        <p:tgtEl>
                                          <p:spTgt spid="50"/>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51"/>
                                        </p:tgtEl>
                                      </p:cBhvr>
                                    </p:animEffect>
                                    <p:set>
                                      <p:cBhvr>
                                        <p:cTn id="27" dur="1" fill="hold">
                                          <p:stCondLst>
                                            <p:cond delay="499"/>
                                          </p:stCondLst>
                                        </p:cTn>
                                        <p:tgtEl>
                                          <p:spTgt spid="51"/>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52"/>
                                        </p:tgtEl>
                                      </p:cBhvr>
                                    </p:animEffect>
                                    <p:set>
                                      <p:cBhvr>
                                        <p:cTn id="30" dur="1" fill="hold">
                                          <p:stCondLst>
                                            <p:cond delay="499"/>
                                          </p:stCondLst>
                                        </p:cTn>
                                        <p:tgtEl>
                                          <p:spTgt spid="52"/>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53"/>
                                        </p:tgtEl>
                                      </p:cBhvr>
                                    </p:animEffect>
                                    <p:set>
                                      <p:cBhvr>
                                        <p:cTn id="33" dur="1" fill="hold">
                                          <p:stCondLst>
                                            <p:cond delay="499"/>
                                          </p:stCondLst>
                                        </p:cTn>
                                        <p:tgtEl>
                                          <p:spTgt spid="53"/>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54"/>
                                        </p:tgtEl>
                                      </p:cBhvr>
                                    </p:animEffect>
                                    <p:set>
                                      <p:cBhvr>
                                        <p:cTn id="36" dur="1" fill="hold">
                                          <p:stCondLst>
                                            <p:cond delay="499"/>
                                          </p:stCondLst>
                                        </p:cTn>
                                        <p:tgtEl>
                                          <p:spTgt spid="54"/>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26"/>
                                        </p:tgtEl>
                                      </p:cBhvr>
                                    </p:animEffect>
                                    <p:set>
                                      <p:cBhvr>
                                        <p:cTn id="42" dur="1" fill="hold">
                                          <p:stCondLst>
                                            <p:cond delay="499"/>
                                          </p:stCondLst>
                                        </p:cTn>
                                        <p:tgtEl>
                                          <p:spTgt spid="26"/>
                                        </p:tgtEl>
                                        <p:attrNameLst>
                                          <p:attrName>style.visibility</p:attrName>
                                        </p:attrNameLst>
                                      </p:cBhvr>
                                      <p:to>
                                        <p:strVal val="hidden"/>
                                      </p:to>
                                    </p:set>
                                  </p:childTnLst>
                                </p:cTn>
                              </p:par>
                              <p:par>
                                <p:cTn id="43" presetID="42" presetClass="path" presetSubtype="0" accel="50000" decel="50000" fill="hold" grpId="0" nodeType="withEffect">
                                  <p:stCondLst>
                                    <p:cond delay="0"/>
                                  </p:stCondLst>
                                  <p:childTnLst>
                                    <p:animMotion origin="layout" path="M -2.91667E-6 4.07407E-6 L -2.91667E-6 -0.24399 " pathEditMode="relative" rAng="0" ptsTypes="AA">
                                      <p:cBhvr>
                                        <p:cTn id="44" dur="2000" fill="hold"/>
                                        <p:tgtEl>
                                          <p:spTgt spid="49"/>
                                        </p:tgtEl>
                                        <p:attrNameLst>
                                          <p:attrName>ppt_x</p:attrName>
                                          <p:attrName>ppt_y</p:attrName>
                                        </p:attrNameLst>
                                      </p:cBhvr>
                                      <p:rCtr x="0" y="-1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44" grpId="0" animBg="1"/>
      <p:bldP spid="45" grpId="0" animBg="1"/>
      <p:bldP spid="46" grpId="0" animBg="1"/>
      <p:bldP spid="47" grpId="0" animBg="1"/>
      <p:bldP spid="48" grpId="0" animBg="1"/>
      <p:bldP spid="50" grpId="0"/>
      <p:bldP spid="51" grpId="0"/>
      <p:bldP spid="52" grpId="0"/>
      <p:bldP spid="53" grpId="0"/>
      <p:bldP spid="54" grpId="0"/>
      <p:bldP spid="41" grpId="0" animBg="1"/>
      <p:bldP spid="49"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2449</TotalTime>
  <Words>4961</Words>
  <Application>Microsoft Office PowerPoint</Application>
  <PresentationFormat>Bredbild</PresentationFormat>
  <Paragraphs>768</Paragraphs>
  <Slides>77</Slides>
  <Notes>12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77</vt:i4>
      </vt:variant>
    </vt:vector>
  </HeadingPairs>
  <TitlesOfParts>
    <vt:vector size="81" baseType="lpstr">
      <vt:lpstr>Arial</vt:lpstr>
      <vt:lpstr>Calibri</vt:lpstr>
      <vt:lpstr>Calibri Light</vt:lpstr>
      <vt:lpstr>Office-tema</vt:lpstr>
      <vt:lpstr>PowerPoint-presentation</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Beskrivning av buffertlager</vt:lpstr>
      <vt:lpstr>Visma webSesam </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Visma webSesam</dc:title>
  <dc:creator>Sjöö Majamyra</dc:creator>
  <cp:lastModifiedBy>Sjöö Majamyra</cp:lastModifiedBy>
  <cp:revision>253</cp:revision>
  <dcterms:created xsi:type="dcterms:W3CDTF">2023-10-04T10:10:26Z</dcterms:created>
  <dcterms:modified xsi:type="dcterms:W3CDTF">2024-12-19T14:41:22Z</dcterms:modified>
  <cp:contentStatus>Slutgiltig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