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789738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422C4-5809-4555-AC54-0828D8B92143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6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9786B-02CD-4D2E-8DBE-B82B6C4FA42A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6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D6EAF-8551-4095-956D-EB38448944C2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3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4F56C-8E0B-4FF9-8D08-69BA0D1C9615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125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6"/>
          </p:nvPr>
        </p:nvSpPr>
        <p:spPr>
          <a:xfrm>
            <a:off x="3124200" y="6519863"/>
            <a:ext cx="2895600" cy="365125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sv-SE">
                <a:solidFill>
                  <a:srgbClr val="2D2D8A"/>
                </a:solidFill>
              </a:rPr>
              <a:t>QULTURUM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36F66-E2F7-4FAA-B8FE-7777CD5C50FD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4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B931F-F649-43A3-971B-E6A63F026B59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77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91D5C-5A49-4619-A580-1AA5E65B589F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65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BD059-27EB-4A4D-AD3B-88BE2928412B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13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943F9-5BA6-4B39-94D0-3EB10181D826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7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71E3D-EF2F-4295-9BDC-B8ED84FCFC78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91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A89A-F72B-44E5-BCFA-B66BF33151A4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7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7361F-4A31-4972-80DC-000CF06B49B0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6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DA9CD-D61C-4FDF-9160-1C5702B3E0A7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1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6F4E8F-DC5F-4C2F-B7DE-DDFE621DDD5B}" type="slidenum">
              <a:rPr lang="sv-S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1034" name="Rektangel 11"/>
          <p:cNvSpPr>
            <a:spLocks noChangeArrowheads="1"/>
          </p:cNvSpPr>
          <p:nvPr userDrawn="1"/>
        </p:nvSpPr>
        <p:spPr bwMode="auto">
          <a:xfrm>
            <a:off x="8532704" y="6665913"/>
            <a:ext cx="57580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sz="5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Bergeling</a:t>
            </a:r>
            <a:r>
              <a:rPr lang="sv-SE" sz="500" b="1" baseline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SE" sz="5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2013</a:t>
            </a:r>
            <a:endParaRPr lang="sv-SE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1841"/>
            <a:ext cx="1559704" cy="426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6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linicalmicrosys.dartmouth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linicalmicrosys.dartmouth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76064"/>
            <a:ext cx="8229600" cy="719137"/>
          </a:xfrm>
        </p:spPr>
        <p:txBody>
          <a:bodyPr/>
          <a:lstStyle/>
          <a:p>
            <a:pPr algn="l" eaLnBrk="1" hangingPunct="1"/>
            <a:r>
              <a:rPr lang="en-GB" sz="3200" b="1" dirty="0" smtClean="0"/>
              <a:t>5P – </a:t>
            </a:r>
            <a:r>
              <a:rPr lang="en-GB" sz="3200" b="1" dirty="0" err="1" smtClean="0"/>
              <a:t>kartläggning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för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att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förstå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sammanhang</a:t>
            </a:r>
            <a:endParaRPr lang="en-GB" sz="3200" b="1" dirty="0" smtClean="0"/>
          </a:p>
        </p:txBody>
      </p:sp>
      <p:sp>
        <p:nvSpPr>
          <p:cNvPr id="2" name="textruta 1"/>
          <p:cNvSpPr txBox="1"/>
          <p:nvPr/>
        </p:nvSpPr>
        <p:spPr>
          <a:xfrm>
            <a:off x="827584" y="1530652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sv-SE" sz="2000" b="1" dirty="0" err="1" smtClean="0"/>
              <a:t>P</a:t>
            </a:r>
            <a:r>
              <a:rPr lang="sv-SE" sz="1600" dirty="0" err="1" smtClean="0"/>
              <a:t>urpose</a:t>
            </a:r>
            <a:r>
              <a:rPr lang="sv-SE" sz="1600" dirty="0"/>
              <a:t> </a:t>
            </a:r>
            <a:r>
              <a:rPr lang="sv-SE" sz="1600" dirty="0" smtClean="0"/>
              <a:t>– vilket är syftet, målet, uppdraget?	</a:t>
            </a:r>
            <a:endParaRPr lang="sv-SE" sz="1200" dirty="0" smtClean="0"/>
          </a:p>
          <a:p>
            <a:pPr marL="0" lvl="3"/>
            <a:endParaRPr lang="sv-SE" sz="1200" dirty="0" smtClean="0"/>
          </a:p>
          <a:p>
            <a:endParaRPr lang="sv-SE" sz="1600" dirty="0"/>
          </a:p>
          <a:p>
            <a:r>
              <a:rPr lang="sv-SE" sz="2000" b="1" dirty="0" smtClean="0"/>
              <a:t>P</a:t>
            </a:r>
            <a:r>
              <a:rPr lang="sv-SE" sz="1600" dirty="0" smtClean="0"/>
              <a:t>atient/kund – vilka/vilken är patient/kundgrupperna och dess unika behov?</a:t>
            </a:r>
          </a:p>
          <a:p>
            <a:endParaRPr lang="sv-SE" sz="1600" dirty="0" smtClean="0"/>
          </a:p>
          <a:p>
            <a:endParaRPr lang="sv-SE" sz="1600" dirty="0"/>
          </a:p>
          <a:p>
            <a:r>
              <a:rPr lang="sv-SE" sz="2000" b="1" dirty="0" smtClean="0"/>
              <a:t>P</a:t>
            </a:r>
            <a:r>
              <a:rPr lang="sv-SE" sz="1600" dirty="0" smtClean="0"/>
              <a:t>rofessions – vilka är kompetenserna för att möta patienternas/kundernas behov som leder till att vi når målen?</a:t>
            </a:r>
          </a:p>
          <a:p>
            <a:endParaRPr lang="sv-SE" sz="1600" dirty="0" smtClean="0"/>
          </a:p>
          <a:p>
            <a:endParaRPr lang="sv-SE" sz="1600" dirty="0"/>
          </a:p>
          <a:p>
            <a:r>
              <a:rPr lang="sv-SE" sz="2000" b="1" dirty="0" smtClean="0"/>
              <a:t>P</a:t>
            </a:r>
            <a:r>
              <a:rPr lang="sv-SE" sz="1600" dirty="0" smtClean="0"/>
              <a:t>rocesses – vilka är verksamhetens processer/hur ser processen ut i vilka/vilken vi genomför arbetet i för att nå målen för patient/kund?</a:t>
            </a:r>
          </a:p>
          <a:p>
            <a:endParaRPr lang="sv-SE" sz="1600" dirty="0" smtClean="0"/>
          </a:p>
          <a:p>
            <a:endParaRPr lang="sv-SE" sz="1600" dirty="0" smtClean="0"/>
          </a:p>
          <a:p>
            <a:r>
              <a:rPr lang="sv-SE" sz="2000" b="1" dirty="0" err="1" smtClean="0"/>
              <a:t>P</a:t>
            </a:r>
            <a:r>
              <a:rPr lang="sv-SE" sz="1600" dirty="0" err="1" smtClean="0"/>
              <a:t>attern</a:t>
            </a:r>
            <a:r>
              <a:rPr lang="sv-SE" sz="1600" dirty="0" smtClean="0"/>
              <a:t> – hur ser våra mönster/strukturer ut?</a:t>
            </a:r>
          </a:p>
          <a:p>
            <a:r>
              <a:rPr lang="sv-SE" sz="1600" dirty="0" smtClean="0"/>
              <a:t> </a:t>
            </a:r>
          </a:p>
          <a:p>
            <a:pPr marL="1257300" lvl="2" indent="-342900">
              <a:buFont typeface="+mj-lt"/>
              <a:buAutoNum type="arabicPeriod"/>
            </a:pPr>
            <a:r>
              <a:rPr lang="sv-SE" sz="1200" dirty="0"/>
              <a:t>V</a:t>
            </a:r>
            <a:r>
              <a:rPr lang="sv-SE" sz="1200" dirty="0" smtClean="0"/>
              <a:t>ärderingar, kultur, organisation, arbetssätt</a:t>
            </a:r>
          </a:p>
          <a:p>
            <a:pPr marL="1257300" lvl="2" indent="-342900">
              <a:buFont typeface="+mj-lt"/>
              <a:buAutoNum type="arabicPeriod"/>
            </a:pPr>
            <a:endParaRPr lang="sv-SE" sz="1200" dirty="0" smtClean="0"/>
          </a:p>
          <a:p>
            <a:pPr marL="1257300" lvl="2" indent="-342900">
              <a:buFont typeface="+mj-lt"/>
              <a:buAutoNum type="arabicPeriod"/>
            </a:pPr>
            <a:r>
              <a:rPr lang="sv-SE" sz="1200" dirty="0" smtClean="0"/>
              <a:t>Resultat/data</a:t>
            </a:r>
            <a:r>
              <a:rPr lang="sv-SE" sz="1200" dirty="0"/>
              <a:t>	</a:t>
            </a:r>
            <a:endParaRPr lang="sv-SE" sz="1200" dirty="0" smtClean="0"/>
          </a:p>
          <a:p>
            <a:endParaRPr lang="sv-SE" sz="1600" dirty="0"/>
          </a:p>
          <a:p>
            <a:endParaRPr lang="sv-SE" sz="1600" dirty="0" smtClean="0"/>
          </a:p>
          <a:p>
            <a:endParaRPr lang="sv-SE" sz="1600" dirty="0"/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5580112" y="6397127"/>
            <a:ext cx="34291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100" b="1" dirty="0" smtClean="0"/>
              <a:t>Med inspiration </a:t>
            </a:r>
            <a:r>
              <a:rPr lang="en-US" sz="1100" b="1" dirty="0" err="1" smtClean="0"/>
              <a:t>av</a:t>
            </a:r>
            <a:r>
              <a:rPr lang="en-US" sz="1100" b="1" dirty="0" smtClean="0"/>
              <a:t>: 5P, </a:t>
            </a:r>
            <a:r>
              <a:rPr lang="en-US" sz="1100" b="1" dirty="0" smtClean="0">
                <a:hlinkClick r:id="rId2"/>
              </a:rPr>
              <a:t>clinicalmicrosystem.com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0771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619672" y="260648"/>
            <a:ext cx="561662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lvl="4" algn="ctr"/>
            <a:r>
              <a:rPr lang="sv-SE" sz="2400" b="1" dirty="0" smtClean="0"/>
              <a:t>Mikrosystemets 5P</a:t>
            </a:r>
            <a:endParaRPr lang="sv-SE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07094"/>
            <a:ext cx="8109476" cy="6050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41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982510"/>
              </p:ext>
            </p:extLst>
          </p:nvPr>
        </p:nvGraphicFramePr>
        <p:xfrm>
          <a:off x="467544" y="980728"/>
          <a:ext cx="8352930" cy="56938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70586"/>
                <a:gridCol w="1670586"/>
                <a:gridCol w="1670586"/>
                <a:gridCol w="1670586"/>
                <a:gridCol w="1670586"/>
              </a:tblGrid>
              <a:tr h="454608"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err="1" smtClean="0">
                          <a:solidFill>
                            <a:schemeClr val="tx1"/>
                          </a:solidFill>
                        </a:rPr>
                        <a:t>Purpose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br>
                        <a:rPr lang="sv-SE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syfte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Patient/</a:t>
                      </a:r>
                      <a:br>
                        <a:rPr lang="sv-SE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kund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err="1" smtClean="0">
                          <a:solidFill>
                            <a:schemeClr val="tx1"/>
                          </a:solidFill>
                        </a:rPr>
                        <a:t>People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br>
                        <a:rPr lang="sv-SE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medarbetare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Processer/</a:t>
                      </a:r>
                      <a:br>
                        <a:rPr lang="sv-SE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flöden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Patterns/</a:t>
                      </a:r>
                      <a:br>
                        <a:rPr lang="sv-SE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mönster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2939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939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939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939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Skriv svar</a:t>
                      </a:r>
                      <a:r>
                        <a:rPr lang="sv-SE" sz="1400" baseline="0" dirty="0" smtClean="0">
                          <a:solidFill>
                            <a:schemeClr val="tx1"/>
                          </a:solidFill>
                        </a:rPr>
                        <a:t> på frågan 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här…</a:t>
                      </a:r>
                    </a:p>
                    <a:p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ktangel 2"/>
          <p:cNvSpPr/>
          <p:nvPr/>
        </p:nvSpPr>
        <p:spPr>
          <a:xfrm>
            <a:off x="1475656" y="345430"/>
            <a:ext cx="561662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lvl="4" algn="ctr"/>
            <a:r>
              <a:rPr lang="sv-SE" sz="2400" b="1" dirty="0" smtClean="0"/>
              <a:t>Mikrosystemets 5P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20911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224334"/>
            <a:ext cx="8424936" cy="719137"/>
          </a:xfrm>
        </p:spPr>
        <p:txBody>
          <a:bodyPr/>
          <a:lstStyle/>
          <a:p>
            <a:pPr algn="l" eaLnBrk="1" hangingPunct="1"/>
            <a:r>
              <a:rPr lang="sv-SE" sz="2400" b="1" dirty="0" smtClean="0"/>
              <a:t>Fem frågor – kartläggning för att förstå </a:t>
            </a:r>
            <a:r>
              <a:rPr lang="sv-SE" sz="2800" b="1" dirty="0" smtClean="0"/>
              <a:t>sammanhang</a:t>
            </a:r>
            <a:endParaRPr lang="sv-SE" sz="2400" b="1" dirty="0" smtClean="0"/>
          </a:p>
        </p:txBody>
      </p:sp>
      <p:sp>
        <p:nvSpPr>
          <p:cNvPr id="2" name="textruta 1"/>
          <p:cNvSpPr txBox="1"/>
          <p:nvPr/>
        </p:nvSpPr>
        <p:spPr>
          <a:xfrm>
            <a:off x="700074" y="2087270"/>
            <a:ext cx="768851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3" indent="-342900">
              <a:buFont typeface="+mj-lt"/>
              <a:buAutoNum type="arabicPeriod"/>
            </a:pPr>
            <a:r>
              <a:rPr lang="sv-SE" b="1" dirty="0" smtClean="0"/>
              <a:t>Vilket är syftet/målet/uppdraget?</a:t>
            </a:r>
          </a:p>
          <a:p>
            <a:pPr marL="342900" lvl="3" indent="-342900">
              <a:buFont typeface="+mj-lt"/>
              <a:buAutoNum type="arabicPeriod"/>
            </a:pPr>
            <a:endParaRPr lang="sv-SE" b="1" dirty="0"/>
          </a:p>
          <a:p>
            <a:pPr marL="342900" lvl="3" indent="-342900">
              <a:buFont typeface="+mj-lt"/>
              <a:buAutoNum type="arabicPeriod"/>
            </a:pPr>
            <a:r>
              <a:rPr lang="sv-SE" b="1" dirty="0" smtClean="0"/>
              <a:t>För vilka ska vi uppnå syftet/målet/uppdraget? Vilka är deras unika behov?</a:t>
            </a:r>
          </a:p>
          <a:p>
            <a:pPr marL="342900" lvl="3" indent="-342900">
              <a:buFont typeface="+mj-lt"/>
              <a:buAutoNum type="arabicPeriod"/>
            </a:pPr>
            <a:endParaRPr lang="sv-SE" b="1" dirty="0"/>
          </a:p>
          <a:p>
            <a:pPr marL="342900" lvl="3" indent="-342900">
              <a:buFont typeface="+mj-lt"/>
              <a:buAutoNum type="arabicPeriod"/>
            </a:pPr>
            <a:r>
              <a:rPr lang="sv-SE" b="1" dirty="0" smtClean="0"/>
              <a:t>Vilka kompetenser/aktörer behövs för att nå syfte/mål/uppdrag utifrån de unika behoven?</a:t>
            </a:r>
          </a:p>
          <a:p>
            <a:pPr marL="342900" lvl="3" indent="-342900">
              <a:buFont typeface="+mj-lt"/>
              <a:buAutoNum type="arabicPeriod"/>
            </a:pPr>
            <a:endParaRPr lang="sv-SE" b="1" dirty="0"/>
          </a:p>
          <a:p>
            <a:pPr marL="342900" lvl="3" indent="-342900">
              <a:buFont typeface="+mj-lt"/>
              <a:buAutoNum type="arabicPeriod"/>
            </a:pPr>
            <a:r>
              <a:rPr lang="sv-SE" b="1" dirty="0" smtClean="0"/>
              <a:t>Vilka är verksamhetens processer/hur ser processen ut i vilka/vilken vi genomför arbetet i för att nå syfte/mål/uppdrag?</a:t>
            </a:r>
          </a:p>
          <a:p>
            <a:pPr marL="342900" lvl="3" indent="-342900">
              <a:buFont typeface="+mj-lt"/>
              <a:buAutoNum type="arabicPeriod"/>
            </a:pPr>
            <a:endParaRPr lang="sv-SE" b="1" dirty="0"/>
          </a:p>
          <a:p>
            <a:pPr marL="342900" lvl="3" indent="-342900">
              <a:buFont typeface="+mj-lt"/>
              <a:buAutoNum type="arabicPeriod"/>
            </a:pPr>
            <a:r>
              <a:rPr lang="sv-SE" b="1" dirty="0" smtClean="0"/>
              <a:t>Hur ser våra mönster/strukturer ut?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sv-SE" sz="1600" dirty="0" smtClean="0"/>
              <a:t>Värderingar, kultur, attityder, organisation, arbetssätt</a:t>
            </a:r>
            <a:endParaRPr lang="sv-SE" sz="1600" dirty="0"/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sv-SE" sz="1600" dirty="0" smtClean="0"/>
              <a:t>Resultat/data</a:t>
            </a:r>
            <a:r>
              <a:rPr lang="sv-SE" sz="1600" dirty="0"/>
              <a:t>	</a:t>
            </a:r>
            <a:endParaRPr lang="sv-SE" sz="1600" dirty="0" smtClean="0"/>
          </a:p>
          <a:p>
            <a:endParaRPr lang="sv-SE" sz="2400" dirty="0"/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5625111" y="6381328"/>
            <a:ext cx="34291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100" b="1" dirty="0" smtClean="0"/>
              <a:t>Med inspiration </a:t>
            </a:r>
            <a:r>
              <a:rPr lang="en-US" sz="1100" b="1" dirty="0" err="1" smtClean="0"/>
              <a:t>av</a:t>
            </a:r>
            <a:r>
              <a:rPr lang="en-US" sz="1100" b="1" dirty="0" smtClean="0"/>
              <a:t>: 5P, </a:t>
            </a:r>
            <a:r>
              <a:rPr lang="en-US" sz="1100" b="1" dirty="0" smtClean="0">
                <a:hlinkClick r:id="rId2"/>
              </a:rPr>
              <a:t>clinicalmicrosystem.com</a:t>
            </a:r>
            <a:endParaRPr lang="en-US" sz="1100" b="1" dirty="0"/>
          </a:p>
        </p:txBody>
      </p:sp>
      <p:sp>
        <p:nvSpPr>
          <p:cNvPr id="3" name="Rektangel 2"/>
          <p:cNvSpPr/>
          <p:nvPr/>
        </p:nvSpPr>
        <p:spPr>
          <a:xfrm>
            <a:off x="1571689" y="503094"/>
            <a:ext cx="59452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4"/>
            <a:r>
              <a:rPr lang="sv-SE" sz="2800" b="1" dirty="0" smtClean="0"/>
              <a:t>Makro och mesosystemets 5P</a:t>
            </a: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373748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228</Words>
  <Application>Microsoft Office PowerPoint</Application>
  <PresentationFormat>Bildspel på skärmen (4:3)</PresentationFormat>
  <Paragraphs>59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Standardformgivning</vt:lpstr>
      <vt:lpstr>5P – kartläggning för att förstå sammanhang</vt:lpstr>
      <vt:lpstr>PowerPoint-presentation</vt:lpstr>
      <vt:lpstr>PowerPoint-presentation</vt:lpstr>
      <vt:lpstr>Fem frågor – kartläggning för att förstå sammanhang</vt:lpstr>
    </vt:vector>
  </TitlesOfParts>
  <Company>Landstinget i Jönköpings län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5P</dc:title>
  <dc:creator>Bergeling-Thorell Mari</dc:creator>
  <cp:lastModifiedBy>IT-centrum</cp:lastModifiedBy>
  <cp:revision>19</cp:revision>
  <cp:lastPrinted>2015-03-02T08:59:52Z</cp:lastPrinted>
  <dcterms:created xsi:type="dcterms:W3CDTF">2013-12-16T17:47:25Z</dcterms:created>
  <dcterms:modified xsi:type="dcterms:W3CDTF">2015-09-30T11:20:58Z</dcterms:modified>
</cp:coreProperties>
</file>