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9" r:id="rId3"/>
    <p:sldId id="260" r:id="rId4"/>
    <p:sldId id="267" r:id="rId5"/>
    <p:sldId id="261" r:id="rId6"/>
    <p:sldId id="262" r:id="rId7"/>
    <p:sldId id="268" r:id="rId8"/>
    <p:sldId id="273" r:id="rId9"/>
    <p:sldId id="274" r:id="rId10"/>
    <p:sldId id="278" r:id="rId11"/>
    <p:sldId id="276" r:id="rId12"/>
    <p:sldId id="270" r:id="rId13"/>
    <p:sldId id="271" r:id="rId14"/>
    <p:sldId id="263" r:id="rId15"/>
    <p:sldId id="264" r:id="rId16"/>
    <p:sldId id="265" r:id="rId17"/>
    <p:sldId id="279" r:id="rId18"/>
    <p:sldId id="280" r:id="rId19"/>
    <p:sldId id="287" r:id="rId20"/>
    <p:sldId id="281" r:id="rId21"/>
    <p:sldId id="286" r:id="rId22"/>
    <p:sldId id="282" r:id="rId23"/>
    <p:sldId id="283" r:id="rId24"/>
    <p:sldId id="284" r:id="rId25"/>
    <p:sldId id="288" r:id="rId26"/>
    <p:sldId id="285" r:id="rId27"/>
    <p:sldId id="277"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ström Maria" initials="CM" lastIdx="0" clrIdx="0">
    <p:extLst>
      <p:ext uri="{19B8F6BF-5375-455C-9EA6-DF929625EA0E}">
        <p15:presenceInfo xmlns:p15="http://schemas.microsoft.com/office/powerpoint/2012/main" userId="S-1-5-21-796845957-343818398-839522115-247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837" autoAdjust="0"/>
  </p:normalViewPr>
  <p:slideViewPr>
    <p:cSldViewPr snapToGrid="0">
      <p:cViewPr varScale="1">
        <p:scale>
          <a:sx n="91" d="100"/>
          <a:sy n="91" d="100"/>
        </p:scale>
        <p:origin x="12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2023-05-29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a:t>
            </a:fld>
            <a:endParaRPr lang="sv-SE"/>
          </a:p>
        </p:txBody>
      </p:sp>
    </p:spTree>
    <p:extLst>
      <p:ext uri="{BB962C8B-B14F-4D97-AF65-F5344CB8AC3E}">
        <p14:creationId xmlns:p14="http://schemas.microsoft.com/office/powerpoint/2010/main" val="207521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 svar i nästa bild.</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12</a:t>
            </a:fld>
            <a:endParaRPr lang="sv-SE"/>
          </a:p>
        </p:txBody>
      </p:sp>
    </p:spTree>
    <p:extLst>
      <p:ext uri="{BB962C8B-B14F-4D97-AF65-F5344CB8AC3E}">
        <p14:creationId xmlns:p14="http://schemas.microsoft.com/office/powerpoint/2010/main" val="252803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Länkning</a:t>
            </a:r>
            <a:r>
              <a:rPr lang="sv-SE" baseline="0" dirty="0" smtClean="0"/>
              <a:t> har varit möjlig och rekommenderad redan tidigare varför vi hoppas att man har ett arbetssätt för detta på många håll. Att man länkar anteckningar kring läkemedelsöverkänslighet är ingen ny rekommendation. </a:t>
            </a:r>
            <a:r>
              <a:rPr lang="sv-SE" dirty="0" smtClean="0"/>
              <a:t>Registreringen i UMS kan ju vara livsavgörande. Det är varningen som är avgörande för vårdpersonalen</a:t>
            </a:r>
            <a:r>
              <a:rPr lang="sv-SE" baseline="0" dirty="0" smtClean="0"/>
              <a:t> som tar hand om patienten.</a:t>
            </a:r>
            <a:r>
              <a:rPr lang="sv-SE" dirty="0" smtClean="0"/>
              <a:t> Därför ska den göras omgående. Läkares</a:t>
            </a:r>
            <a:r>
              <a:rPr lang="sv-SE" baseline="0" dirty="0" smtClean="0"/>
              <a:t> kompetens i journalföring är väldigt olika i olika verksamheter. Därför kan vi inte ge någon generell rekommendation.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13</a:t>
            </a:fld>
            <a:endParaRPr lang="sv-SE"/>
          </a:p>
        </p:txBody>
      </p:sp>
    </p:spTree>
    <p:extLst>
      <p:ext uri="{BB962C8B-B14F-4D97-AF65-F5344CB8AC3E}">
        <p14:creationId xmlns:p14="http://schemas.microsoft.com/office/powerpoint/2010/main" val="340445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några fall valde kundgrupp Cosmic att göra avsteg från socialstyrelsens specifikation. Det beror på att termerna inte</a:t>
            </a:r>
            <a:r>
              <a:rPr lang="sv-SE" baseline="0" dirty="0" smtClean="0"/>
              <a:t> upplevdes bra eller att koderna i bakgrunden som gör att man så småningom ska kunna föra över automatiskt inte stämde med termen. Palliativ vård var en sådan term, där koden står för palliativ vård men termen Läkarbeslut finns från brytpunktssamtal. Man valde att ta termen som överensstämmer med koden, men detta kan komma att ändras.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14</a:t>
            </a:fld>
            <a:endParaRPr lang="sv-SE"/>
          </a:p>
        </p:txBody>
      </p:sp>
    </p:spTree>
    <p:extLst>
      <p:ext uri="{BB962C8B-B14F-4D97-AF65-F5344CB8AC3E}">
        <p14:creationId xmlns:p14="http://schemas.microsoft.com/office/powerpoint/2010/main" val="60405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15</a:t>
            </a:fld>
            <a:endParaRPr lang="sv-SE"/>
          </a:p>
        </p:txBody>
      </p:sp>
    </p:spTree>
    <p:extLst>
      <p:ext uri="{BB962C8B-B14F-4D97-AF65-F5344CB8AC3E}">
        <p14:creationId xmlns:p14="http://schemas.microsoft.com/office/powerpoint/2010/main" val="67281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har gjort flera </a:t>
            </a:r>
            <a:r>
              <a:rPr lang="sv-SE" dirty="0" err="1" smtClean="0"/>
              <a:t>migreringar</a:t>
            </a:r>
            <a:r>
              <a:rPr lang="sv-SE" baseline="0" dirty="0" smtClean="0"/>
              <a:t> av information tidigare, bland annat togs Observandum-knappen bort i Cosmic för många år sedan- Registreringarna hamnade i benet för ostrukturerad information och ligger inte på någon specifik enhet utan på Region Jönköpings län. Vi vill påminna om att hantera dessa eftersom de inte syns på Journalen via nätet (JVN) eller Nationell patientöversikt (NPÖ). Många termer är inaktuella. </a:t>
            </a:r>
            <a:r>
              <a:rPr lang="sv-SE" sz="1200" kern="1200" dirty="0" smtClean="0">
                <a:solidFill>
                  <a:schemeClr val="tx1"/>
                </a:solidFill>
                <a:effectLst/>
                <a:latin typeface="+mn-lt"/>
                <a:ea typeface="+mn-ea"/>
                <a:cs typeface="+mn-cs"/>
              </a:rPr>
              <a:t>Bra exempel på</a:t>
            </a:r>
            <a:r>
              <a:rPr lang="sv-SE" sz="1200" kern="1200" baseline="0" dirty="0" smtClean="0">
                <a:solidFill>
                  <a:schemeClr val="tx1"/>
                </a:solidFill>
                <a:effectLst/>
                <a:latin typeface="+mn-lt"/>
                <a:ea typeface="+mn-ea"/>
                <a:cs typeface="+mn-cs"/>
              </a:rPr>
              <a:t> viktig informations om kan tappas bort på JVN/NPÖ</a:t>
            </a:r>
            <a:r>
              <a:rPr lang="sv-SE" sz="1200" kern="1200" dirty="0" smtClean="0">
                <a:solidFill>
                  <a:schemeClr val="tx1"/>
                </a:solidFill>
                <a:effectLst/>
                <a:latin typeface="+mn-lt"/>
                <a:ea typeface="+mn-ea"/>
                <a:cs typeface="+mn-cs"/>
              </a:rPr>
              <a:t>: Dialyspatient i ostrukturerat benet på RJL nivå-</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 Dialysbehandling i dagens UMS.</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16</a:t>
            </a:fld>
            <a:endParaRPr lang="sv-SE"/>
          </a:p>
        </p:txBody>
      </p:sp>
    </p:spTree>
    <p:extLst>
      <p:ext uri="{BB962C8B-B14F-4D97-AF65-F5344CB8AC3E}">
        <p14:creationId xmlns:p14="http://schemas.microsoft.com/office/powerpoint/2010/main" val="139509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kommer</a:t>
            </a:r>
            <a:r>
              <a:rPr lang="sv-SE" baseline="0" dirty="0" smtClean="0"/>
              <a:t> inte göras möjligt. Det beror på att informationen är så pass viktig att få i närtid att den måste skrivas in direkt av ansvarig. Det kan jämföras med journalmallen Begräsning livsuppehållande behandling som också ska dokumenteras av läkaren själv omedelbart när beslut fattats. Tyvärr leder det till att vårdadministratörer inte heller kan avsluta de gamla inaktuella registreringarna eftersom modulen inte kan skilja på olika typer av registreringar i UMS.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a:t>
            </a:fld>
            <a:endParaRPr lang="sv-SE"/>
          </a:p>
        </p:txBody>
      </p:sp>
    </p:spTree>
    <p:extLst>
      <p:ext uri="{BB962C8B-B14F-4D97-AF65-F5344CB8AC3E}">
        <p14:creationId xmlns:p14="http://schemas.microsoft.com/office/powerpoint/2010/main" val="238507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Statistik</a:t>
            </a:r>
            <a:r>
              <a:rPr lang="sv-SE" baseline="0" dirty="0" smtClean="0"/>
              <a:t> från lunch igår. </a:t>
            </a:r>
            <a:r>
              <a:rPr lang="sv-SE" dirty="0" smtClean="0"/>
              <a:t>Vi har fått frågan var man ser detta och det ser kursadministratören och chefer</a:t>
            </a:r>
            <a:r>
              <a:rPr lang="sv-SE" baseline="0" dirty="0" smtClean="0"/>
              <a:t>. Eftersom det inte finns några obligatoriska avslutningsfrågor, alla delar inte är obligatoriska samt att man kan ha gått utbildningen i grupp så är siffran mest en fingervisning om antalet som varit inne.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4</a:t>
            </a:fld>
            <a:endParaRPr lang="sv-SE"/>
          </a:p>
        </p:txBody>
      </p:sp>
    </p:spTree>
    <p:extLst>
      <p:ext uri="{BB962C8B-B14F-4D97-AF65-F5344CB8AC3E}">
        <p14:creationId xmlns:p14="http://schemas.microsoft.com/office/powerpoint/2010/main" val="348188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Specifikationen</a:t>
            </a:r>
            <a:r>
              <a:rPr lang="sv-SE" baseline="0" dirty="0" smtClean="0"/>
              <a:t> för vad som ska ingå i UMS kan komma att ändras. Socialstyrelsen har ett par gånger per år möte med en referensgrupp för att diskutera olika förändringar i den. När något ändrats måste det sedan tas om hand tekniskt av Cambio, byggas om och kanske måste man invänta en uppgradering innan det kan ändras i regionen. Har ni förlag går det bra att förmedla till </a:t>
            </a:r>
            <a:r>
              <a:rPr lang="sv-SE" baseline="0" dirty="0" err="1" smtClean="0"/>
              <a:t>e-hälsa</a:t>
            </a:r>
            <a:r>
              <a:rPr lang="sv-SE" baseline="0" dirty="0" smtClean="0"/>
              <a:t> som förmedlar vidare till </a:t>
            </a:r>
            <a:r>
              <a:rPr lang="sv-SE" baseline="0" dirty="0" err="1" smtClean="0"/>
              <a:t>sydöstras</a:t>
            </a:r>
            <a:r>
              <a:rPr lang="sv-SE" baseline="0" dirty="0" smtClean="0"/>
              <a:t> representant. Det är viktigt att önskemålet är underbyggt med fakta och tydligt förklarar varför behovet finns. För att få förankring gällande förändringen är det bra att prata med kliniska kollegor i andra regioner.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5</a:t>
            </a:fld>
            <a:endParaRPr lang="sv-SE"/>
          </a:p>
        </p:txBody>
      </p:sp>
    </p:spTree>
    <p:extLst>
      <p:ext uri="{BB962C8B-B14F-4D97-AF65-F5344CB8AC3E}">
        <p14:creationId xmlns:p14="http://schemas.microsoft.com/office/powerpoint/2010/main" val="245986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 svaret i nästa bild.</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7</a:t>
            </a:fld>
            <a:endParaRPr lang="sv-SE"/>
          </a:p>
        </p:txBody>
      </p:sp>
    </p:spTree>
    <p:extLst>
      <p:ext uri="{BB962C8B-B14F-4D97-AF65-F5344CB8AC3E}">
        <p14:creationId xmlns:p14="http://schemas.microsoft.com/office/powerpoint/2010/main" val="119216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 förstår att det kan vara svårt att hantera blodsmittorna nu</a:t>
            </a:r>
            <a:r>
              <a:rPr lang="sv-SE" baseline="0" dirty="0" smtClean="0"/>
              <a:t> när de inte kan registreras i UMS. Men även tidigare så visade ju inte UMS koder utan bara en flaggning om att smitta fanns. Dokumentationen var inte i UMS utan det var bara en signal. Vi funderar över hur ni kodade då? </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Detta är ingen skillnad mot tidigare då inga blodsmittor som inte är diagnostiserade skulle registreras i UMS. På en diagnos följer en kod.</a:t>
            </a:r>
            <a:r>
              <a:rPr lang="sv-SE" baseline="0" dirty="0" smtClean="0"/>
              <a:t> </a:t>
            </a:r>
            <a:r>
              <a:rPr lang="sv-SE" dirty="0" smtClean="0"/>
              <a:t>Enligt smittskydd görs</a:t>
            </a:r>
            <a:r>
              <a:rPr lang="sv-SE" baseline="0" dirty="0" smtClean="0"/>
              <a:t> detta oftast av infektionskliniken.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Ingen som saknade diagnoskod för HIV kunde ju ha HIV i UMS bara,</a:t>
            </a:r>
            <a:r>
              <a:rPr lang="sv-SE" baseline="0" dirty="0" smtClean="0"/>
              <a:t> om det förekommit är det felaktigt. Alla blodsmittor i UMS kommer scriptas bort så det är endast de med diagnoskodning som kommer finnas kvar framöver. Detta är beslutat av smittskydd, infektion och labb i regionen.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8</a:t>
            </a:fld>
            <a:endParaRPr lang="sv-SE"/>
          </a:p>
        </p:txBody>
      </p:sp>
    </p:spTree>
    <p:extLst>
      <p:ext uri="{BB962C8B-B14F-4D97-AF65-F5344CB8AC3E}">
        <p14:creationId xmlns:p14="http://schemas.microsoft.com/office/powerpoint/2010/main" val="414148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a:t>
            </a:r>
            <a:r>
              <a:rPr lang="sv-SE" baseline="0" dirty="0" smtClean="0"/>
              <a:t> </a:t>
            </a:r>
            <a:r>
              <a:rPr lang="sv-SE" dirty="0" smtClean="0"/>
              <a:t>information nådde</a:t>
            </a:r>
            <a:r>
              <a:rPr lang="sv-SE" baseline="0" dirty="0" smtClean="0"/>
              <a:t> oss dagen före frågestunden. Vi har tagit kontakt med smittskydd för diskussion och ber om ursäkt att detta såklart blivit förvirrande.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9</a:t>
            </a:fld>
            <a:endParaRPr lang="sv-SE"/>
          </a:p>
        </p:txBody>
      </p:sp>
    </p:spTree>
    <p:extLst>
      <p:ext uri="{BB962C8B-B14F-4D97-AF65-F5344CB8AC3E}">
        <p14:creationId xmlns:p14="http://schemas.microsoft.com/office/powerpoint/2010/main" val="162965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10</a:t>
            </a:fld>
            <a:endParaRPr lang="sv-SE"/>
          </a:p>
        </p:txBody>
      </p:sp>
    </p:spTree>
    <p:extLst>
      <p:ext uri="{BB962C8B-B14F-4D97-AF65-F5344CB8AC3E}">
        <p14:creationId xmlns:p14="http://schemas.microsoft.com/office/powerpoint/2010/main" val="138590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Visningen  av en registrering i UMS skiljer sig inte från tidigare. Den ska endast signalera avvikelser. Allts om inte är dokumenterar som avvikelse är alltså normalt, dvs patienten accepterar </a:t>
            </a:r>
            <a:r>
              <a:rPr lang="sv-SE" baseline="0" dirty="0" err="1" smtClean="0"/>
              <a:t>cellsaver</a:t>
            </a:r>
            <a:r>
              <a:rPr lang="sv-SE" baseline="0" dirty="0" smtClean="0"/>
              <a:t>. Den kategori, dvs det ”ben” som registreringen gjorts på lyses upp och via </a:t>
            </a:r>
            <a:r>
              <a:rPr lang="sv-SE" baseline="0" dirty="0" err="1" smtClean="0"/>
              <a:t>tooltip</a:t>
            </a:r>
            <a:r>
              <a:rPr lang="sv-SE" baseline="0" dirty="0" smtClean="0"/>
              <a:t> ser man vad registreringen gäller. OBS! Kommentar syns inte i </a:t>
            </a:r>
            <a:r>
              <a:rPr lang="sv-SE" baseline="0" dirty="0" err="1" smtClean="0"/>
              <a:t>tooltip</a:t>
            </a:r>
            <a:r>
              <a:rPr lang="sv-SE" baseline="0" dirty="0" smtClean="0"/>
              <a:t>. </a:t>
            </a:r>
          </a:p>
          <a:p>
            <a:endParaRPr lang="sv-SE" baseline="0" dirty="0" smtClean="0"/>
          </a:p>
          <a:p>
            <a:r>
              <a:rPr lang="sv-SE" baseline="0" dirty="0" smtClean="0"/>
              <a:t>Vi kan inte så mycket om blodtransfusion så förtydliga gärna frågan om du inte fått svar. </a:t>
            </a:r>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11</a:t>
            </a:fld>
            <a:endParaRPr lang="sv-SE"/>
          </a:p>
        </p:txBody>
      </p:sp>
    </p:spTree>
    <p:extLst>
      <p:ext uri="{BB962C8B-B14F-4D97-AF65-F5344CB8AC3E}">
        <p14:creationId xmlns:p14="http://schemas.microsoft.com/office/powerpoint/2010/main" val="651678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olkhalsaochsjukvard.rjl.se/vardstod/smittskydd-och-vardhygien/smittskydd-och-vardhygien/blodsmitta-tas-bort-fran--uppmarksamhetssignal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Frågestund Nya Uppmärksamhetssignalen (UMS)</a:t>
            </a:r>
            <a:endParaRPr lang="sv-SE" dirty="0"/>
          </a:p>
        </p:txBody>
      </p:sp>
      <p:sp>
        <p:nvSpPr>
          <p:cNvPr id="3" name="Underrubrik 2"/>
          <p:cNvSpPr>
            <a:spLocks noGrp="1"/>
          </p:cNvSpPr>
          <p:nvPr>
            <p:ph type="subTitle" idx="1"/>
          </p:nvPr>
        </p:nvSpPr>
        <p:spPr/>
        <p:txBody>
          <a:bodyPr/>
          <a:lstStyle/>
          <a:p>
            <a:r>
              <a:rPr lang="sv-SE" dirty="0" smtClean="0"/>
              <a:t>20230523</a:t>
            </a:r>
            <a:endParaRPr lang="sv-SE"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Blodsmitta </a:t>
            </a:r>
            <a:r>
              <a:rPr lang="sv-SE" dirty="0"/>
              <a:t>hos </a:t>
            </a:r>
            <a:r>
              <a:rPr lang="sv-SE" dirty="0" smtClean="0"/>
              <a:t>gravid</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10</a:t>
            </a:fld>
            <a:endParaRPr lang="sv-SE"/>
          </a:p>
        </p:txBody>
      </p:sp>
      <p:sp>
        <p:nvSpPr>
          <p:cNvPr id="4" name="Platshållare för text 3"/>
          <p:cNvSpPr>
            <a:spLocks noGrp="1"/>
          </p:cNvSpPr>
          <p:nvPr>
            <p:ph type="body" sz="quarter" idx="13"/>
          </p:nvPr>
        </p:nvSpPr>
        <p:spPr/>
        <p:txBody>
          <a:bodyPr/>
          <a:lstStyle/>
          <a:p>
            <a:pPr marL="0" indent="0">
              <a:buNone/>
            </a:pPr>
            <a:r>
              <a:rPr lang="sv-SE" dirty="0" smtClean="0"/>
              <a:t>Beslut </a:t>
            </a:r>
            <a:r>
              <a:rPr lang="sv-SE" smtClean="0"/>
              <a:t>av Kvinnokliniken: </a:t>
            </a:r>
            <a:r>
              <a:rPr lang="sv-SE" dirty="0" smtClean="0"/>
              <a:t>tills vidare ska blodsmitta hos gravid inte registreras i Cosmic utan endast i </a:t>
            </a:r>
            <a:r>
              <a:rPr lang="sv-SE" dirty="0" err="1" smtClean="0"/>
              <a:t>Obstetrix</a:t>
            </a:r>
            <a:r>
              <a:rPr lang="sv-SE" dirty="0" smtClean="0"/>
              <a:t>. </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73652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Vårdrutinavvikelse kring blodtransfusion</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11</a:t>
            </a:fld>
            <a:endParaRPr lang="sv-SE"/>
          </a:p>
        </p:txBody>
      </p:sp>
      <p:sp>
        <p:nvSpPr>
          <p:cNvPr id="4" name="Platshållare för text 3"/>
          <p:cNvSpPr>
            <a:spLocks noGrp="1"/>
          </p:cNvSpPr>
          <p:nvPr>
            <p:ph type="body" sz="quarter" idx="13"/>
          </p:nvPr>
        </p:nvSpPr>
        <p:spPr/>
        <p:txBody>
          <a:bodyPr/>
          <a:lstStyle/>
          <a:p>
            <a:pPr marL="0" indent="0">
              <a:buNone/>
            </a:pPr>
            <a:r>
              <a:rPr lang="sv-SE" sz="2400" dirty="0" smtClean="0"/>
              <a:t>Visa </a:t>
            </a:r>
            <a:r>
              <a:rPr lang="sv-SE" sz="2400" dirty="0"/>
              <a:t>gärna exempel på när patient inte accepterar blodtransfusion men accepterar </a:t>
            </a:r>
            <a:r>
              <a:rPr lang="sv-SE" sz="2400" dirty="0" err="1" smtClean="0"/>
              <a:t>cellsaver</a:t>
            </a:r>
            <a:r>
              <a:rPr lang="sv-SE" sz="2400" dirty="0" smtClean="0"/>
              <a:t>.</a:t>
            </a:r>
          </a:p>
          <a:p>
            <a:pPr marL="0" indent="0">
              <a:buNone/>
            </a:pPr>
            <a:r>
              <a:rPr lang="sv-SE" sz="2400" dirty="0" smtClean="0"/>
              <a:t>SVAR: Välj alternativ 1 nedan</a:t>
            </a:r>
          </a:p>
        </p:txBody>
      </p:sp>
      <p:sp>
        <p:nvSpPr>
          <p:cNvPr id="5" name="Platshållare för bild 4"/>
          <p:cNvSpPr>
            <a:spLocks noGrp="1"/>
          </p:cNvSpPr>
          <p:nvPr>
            <p:ph type="pic" sz="quarter" idx="14"/>
          </p:nvPr>
        </p:nvSpPr>
        <p:spPr/>
      </p:sp>
      <p:pic>
        <p:nvPicPr>
          <p:cNvPr id="6" name="Bildobjekt 5"/>
          <p:cNvPicPr>
            <a:picLocks noChangeAspect="1"/>
          </p:cNvPicPr>
          <p:nvPr/>
        </p:nvPicPr>
        <p:blipFill>
          <a:blip r:embed="rId3"/>
          <a:stretch>
            <a:fillRect/>
          </a:stretch>
        </p:blipFill>
        <p:spPr>
          <a:xfrm>
            <a:off x="1163734" y="3878359"/>
            <a:ext cx="3660048" cy="2449563"/>
          </a:xfrm>
          <a:prstGeom prst="rect">
            <a:avLst/>
          </a:prstGeom>
        </p:spPr>
      </p:pic>
      <p:pic>
        <p:nvPicPr>
          <p:cNvPr id="8" name="Bildobjekt 7"/>
          <p:cNvPicPr>
            <a:picLocks noChangeAspect="1"/>
          </p:cNvPicPr>
          <p:nvPr/>
        </p:nvPicPr>
        <p:blipFill>
          <a:blip r:embed="rId4"/>
          <a:stretch>
            <a:fillRect/>
          </a:stretch>
        </p:blipFill>
        <p:spPr>
          <a:xfrm>
            <a:off x="5212665" y="3790815"/>
            <a:ext cx="6054425" cy="2361146"/>
          </a:xfrm>
          <a:prstGeom prst="rect">
            <a:avLst/>
          </a:prstGeom>
        </p:spPr>
      </p:pic>
    </p:spTree>
    <p:extLst>
      <p:ext uri="{BB962C8B-B14F-4D97-AF65-F5344CB8AC3E}">
        <p14:creationId xmlns:p14="http://schemas.microsoft.com/office/powerpoint/2010/main" val="26900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Länkning överkänslighet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12</a:t>
            </a:fld>
            <a:endParaRPr lang="sv-SE"/>
          </a:p>
        </p:txBody>
      </p:sp>
      <p:sp>
        <p:nvSpPr>
          <p:cNvPr id="4" name="Platshållare för text 3"/>
          <p:cNvSpPr>
            <a:spLocks noGrp="1"/>
          </p:cNvSpPr>
          <p:nvPr>
            <p:ph type="body" sz="quarter" idx="13"/>
          </p:nvPr>
        </p:nvSpPr>
        <p:spPr/>
        <p:txBody>
          <a:bodyPr/>
          <a:lstStyle/>
          <a:p>
            <a:pPr marL="0" lvl="0" indent="0">
              <a:buNone/>
            </a:pPr>
            <a:r>
              <a:rPr lang="sv-SE" dirty="0"/>
              <a:t>Ö</a:t>
            </a:r>
            <a:r>
              <a:rPr lang="sv-SE" dirty="0" smtClean="0"/>
              <a:t>nskas </a:t>
            </a:r>
            <a:r>
              <a:rPr lang="sv-SE" dirty="0"/>
              <a:t>ett förtydligande eller rekommenderat arbetssätt kring tillvägagångssätt kring länkningen mellan överkänslighetsregistrering i UMS och journalanteckning. I vilken ordning rekommenderas det att detta görs? Som exempel får läkare reda på att patienten har överkänslighet mot läkemedel. Ska läkaren registrera läkemedlet först i UMS och därefter diktera journalanteckningen kring vilken reaktion patienten får och därefter, kanske flera timmar eller dagar senare, göra länkningen mellan UMS och journalen? Eller bör läkaren själv göra en anteckning för reaktionen och länka ihop anteckningen till UMS vid ett och samma tillfälle? (Svårt att tro att det sistnämnda är genomförbart i praktiken.)</a:t>
            </a:r>
          </a:p>
          <a:p>
            <a:pPr marL="0" indent="0">
              <a:buNone/>
            </a:pPr>
            <a:endParaRPr lang="sv-SE" dirty="0"/>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247656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Länkning överkänslighet </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13</a:t>
            </a:fld>
            <a:endParaRPr lang="sv-SE"/>
          </a:p>
        </p:txBody>
      </p:sp>
      <p:sp>
        <p:nvSpPr>
          <p:cNvPr id="4" name="Platshållare för text 3"/>
          <p:cNvSpPr>
            <a:spLocks noGrp="1"/>
          </p:cNvSpPr>
          <p:nvPr>
            <p:ph type="body" sz="quarter" idx="13"/>
          </p:nvPr>
        </p:nvSpPr>
        <p:spPr/>
        <p:txBody>
          <a:bodyPr/>
          <a:lstStyle/>
          <a:p>
            <a:r>
              <a:rPr lang="sv-SE" dirty="0" smtClean="0"/>
              <a:t>Registreringen i UMS görs alltid av läkaren direkt </a:t>
            </a:r>
          </a:p>
          <a:p>
            <a:r>
              <a:rPr lang="sv-SE" dirty="0" smtClean="0"/>
              <a:t>Hur läkningen genomförs är upp till respektive verksamhet</a:t>
            </a:r>
          </a:p>
          <a:p>
            <a:r>
              <a:rPr lang="sv-SE" dirty="0" smtClean="0"/>
              <a:t>Verksamhetschef är alltid ytterst ansvarig för verksamhetens dokumentation</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281582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Palliativ vård	</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14</a:t>
            </a:fld>
            <a:endParaRPr lang="sv-SE"/>
          </a:p>
        </p:txBody>
      </p:sp>
      <p:sp>
        <p:nvSpPr>
          <p:cNvPr id="4" name="Platshållare för text 3"/>
          <p:cNvSpPr>
            <a:spLocks noGrp="1"/>
          </p:cNvSpPr>
          <p:nvPr>
            <p:ph type="body" sz="quarter" idx="13"/>
          </p:nvPr>
        </p:nvSpPr>
        <p:spPr/>
        <p:txBody>
          <a:bodyPr/>
          <a:lstStyle/>
          <a:p>
            <a:r>
              <a:rPr lang="sv-SE" dirty="0" smtClean="0"/>
              <a:t>Finns nu både i Anslutningsöversikten och UMS</a:t>
            </a:r>
          </a:p>
          <a:p>
            <a:r>
              <a:rPr lang="sv-SE" dirty="0" smtClean="0"/>
              <a:t>Oklart om termen blir kvar </a:t>
            </a:r>
          </a:p>
          <a:p>
            <a:r>
              <a:rPr lang="sv-SE" dirty="0" smtClean="0"/>
              <a:t>Rekommenderat arbetssätt kan komma att tas fram </a:t>
            </a:r>
            <a:r>
              <a:rPr lang="sv-SE" dirty="0" smtClean="0"/>
              <a:t>framöver</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492333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Påminnelse: Läkarbeslut </a:t>
            </a:r>
            <a:r>
              <a:rPr lang="sv-SE" dirty="0"/>
              <a:t>finns om att inte utföra hjärt-lungräddning	</a:t>
            </a:r>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15</a:t>
            </a:fld>
            <a:endParaRPr lang="sv-SE"/>
          </a:p>
        </p:txBody>
      </p:sp>
      <p:sp>
        <p:nvSpPr>
          <p:cNvPr id="4" name="Platshållare för text 3"/>
          <p:cNvSpPr>
            <a:spLocks noGrp="1"/>
          </p:cNvSpPr>
          <p:nvPr>
            <p:ph type="body" sz="quarter" idx="13"/>
          </p:nvPr>
        </p:nvSpPr>
        <p:spPr/>
        <p:txBody>
          <a:bodyPr/>
          <a:lstStyle/>
          <a:p>
            <a:r>
              <a:rPr lang="sv-SE" dirty="0" smtClean="0"/>
              <a:t>OBS! Denna UMS-term ska inte användas</a:t>
            </a:r>
          </a:p>
          <a:p>
            <a:r>
              <a:rPr lang="sv-SE" dirty="0" smtClean="0"/>
              <a:t>Ett arbete pågår för att ta fram rekommenderat arbetssätt kring 0-HLR i regionen</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220937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Gamla </a:t>
            </a:r>
            <a:r>
              <a:rPr lang="sv-SE" dirty="0" err="1" smtClean="0"/>
              <a:t>registeringar</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16</a:t>
            </a:fld>
            <a:endParaRPr lang="sv-SE"/>
          </a:p>
        </p:txBody>
      </p:sp>
      <p:sp>
        <p:nvSpPr>
          <p:cNvPr id="4" name="Platshållare för text 3"/>
          <p:cNvSpPr>
            <a:spLocks noGrp="1"/>
          </p:cNvSpPr>
          <p:nvPr>
            <p:ph type="body" sz="quarter" idx="13"/>
          </p:nvPr>
        </p:nvSpPr>
        <p:spPr/>
        <p:txBody>
          <a:bodyPr/>
          <a:lstStyle/>
          <a:p>
            <a:r>
              <a:rPr lang="sv-SE" dirty="0" smtClean="0"/>
              <a:t>Registreringar på RJL syns inte på JVN eller </a:t>
            </a:r>
            <a:r>
              <a:rPr lang="sv-SE" dirty="0" smtClean="0"/>
              <a:t>NPÖ</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467361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under mötet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17</a:t>
            </a:fld>
            <a:endParaRPr lang="sv-SE"/>
          </a:p>
        </p:txBody>
      </p:sp>
      <p:sp>
        <p:nvSpPr>
          <p:cNvPr id="4" name="Platshållare för text 3"/>
          <p:cNvSpPr>
            <a:spLocks noGrp="1"/>
          </p:cNvSpPr>
          <p:nvPr>
            <p:ph type="body" sz="quarter" idx="13"/>
          </p:nvPr>
        </p:nvSpPr>
        <p:spPr/>
        <p:txBody>
          <a:bodyPr/>
          <a:lstStyle/>
          <a:p>
            <a:pPr marL="0" indent="0">
              <a:buNone/>
            </a:pPr>
            <a:r>
              <a:rPr lang="sv-SE" i="1" dirty="0"/>
              <a:t>Ska vi registrera </a:t>
            </a:r>
            <a:r>
              <a:rPr lang="sv-SE" i="1" dirty="0" err="1"/>
              <a:t>Innohep</a:t>
            </a:r>
            <a:r>
              <a:rPr lang="sv-SE" i="1" dirty="0"/>
              <a:t> som </a:t>
            </a:r>
            <a:r>
              <a:rPr lang="sv-SE" i="1" dirty="0" err="1"/>
              <a:t>Antikoagulantia</a:t>
            </a:r>
            <a:r>
              <a:rPr lang="sv-SE" i="1" dirty="0"/>
              <a:t>, det vi ger under dialys? Det brukar inte räknas på samma sätt som det som ges </a:t>
            </a:r>
            <a:r>
              <a:rPr lang="sv-SE" i="1" dirty="0" err="1"/>
              <a:t>sc</a:t>
            </a:r>
            <a:r>
              <a:rPr lang="sv-SE" i="1" dirty="0"/>
              <a:t> eftersom det förbrukas i maskinen under dialys</a:t>
            </a:r>
            <a:r>
              <a:rPr lang="sv-SE" i="1" dirty="0" smtClean="0"/>
              <a:t>.</a:t>
            </a:r>
          </a:p>
          <a:p>
            <a:pPr marL="0" indent="0">
              <a:buNone/>
            </a:pPr>
            <a:r>
              <a:rPr lang="sv-SE" dirty="0" smtClean="0"/>
              <a:t>SVAR: </a:t>
            </a:r>
            <a:r>
              <a:rPr lang="sv-SE" dirty="0" err="1" smtClean="0"/>
              <a:t>Antikoagulantiabehandling</a:t>
            </a:r>
            <a:r>
              <a:rPr lang="sv-SE" dirty="0" smtClean="0"/>
              <a:t> kommer inte finnas kvar i nya UMS men möjligheten finns istället att registrera detta som Heparingruppen. Vi rekommenderar att ni gör som tidigare med om ni registrera detta i UMS eller inte. </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18057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under mötet	</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18</a:t>
            </a:fld>
            <a:endParaRPr lang="sv-SE"/>
          </a:p>
        </p:txBody>
      </p:sp>
      <p:sp>
        <p:nvSpPr>
          <p:cNvPr id="4" name="Platshållare för text 3"/>
          <p:cNvSpPr>
            <a:spLocks noGrp="1"/>
          </p:cNvSpPr>
          <p:nvPr>
            <p:ph type="body" sz="quarter" idx="13"/>
          </p:nvPr>
        </p:nvSpPr>
        <p:spPr/>
        <p:txBody>
          <a:bodyPr/>
          <a:lstStyle/>
          <a:p>
            <a:r>
              <a:rPr lang="sv-SE" i="1" dirty="0"/>
              <a:t>Man rekommenderade att läkemedelsöverkänslighet ska göras av apotekare i och med att det finns en lathund , som läkare för det mest inte känner till. Innebär att ni </a:t>
            </a:r>
            <a:r>
              <a:rPr lang="sv-SE" i="1" dirty="0" err="1"/>
              <a:t>rekom</a:t>
            </a:r>
            <a:r>
              <a:rPr lang="sv-SE" i="1" dirty="0"/>
              <a:t> inte hjälp från apotekare i och med att då är det en fördröjning</a:t>
            </a:r>
            <a:r>
              <a:rPr lang="sv-SE" i="1" dirty="0" smtClean="0"/>
              <a:t>?</a:t>
            </a:r>
          </a:p>
          <a:p>
            <a:r>
              <a:rPr lang="sv-SE" dirty="0" smtClean="0"/>
              <a:t>SVAR: Ansvarig läkare behöver göra bedömningen hur snart detta behöver registreras. Vi rekommenderar fortsatt att ta hjälp av apotekare.</a:t>
            </a:r>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87376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 under mötet	</a:t>
            </a:r>
          </a:p>
        </p:txBody>
      </p:sp>
      <p:sp>
        <p:nvSpPr>
          <p:cNvPr id="3" name="Platshållare för bildnummer 2"/>
          <p:cNvSpPr>
            <a:spLocks noGrp="1"/>
          </p:cNvSpPr>
          <p:nvPr>
            <p:ph type="sldNum" sz="quarter" idx="12"/>
          </p:nvPr>
        </p:nvSpPr>
        <p:spPr/>
        <p:txBody>
          <a:bodyPr/>
          <a:lstStyle/>
          <a:p>
            <a:fld id="{8EEB9E62-4301-493A-8C73-0409F1A2D539}" type="slidenum">
              <a:rPr lang="sv-SE" smtClean="0"/>
              <a:t>19</a:t>
            </a:fld>
            <a:endParaRPr lang="sv-SE"/>
          </a:p>
        </p:txBody>
      </p:sp>
      <p:sp>
        <p:nvSpPr>
          <p:cNvPr id="4" name="Platshållare för text 3"/>
          <p:cNvSpPr>
            <a:spLocks noGrp="1"/>
          </p:cNvSpPr>
          <p:nvPr>
            <p:ph type="body" sz="quarter" idx="13"/>
          </p:nvPr>
        </p:nvSpPr>
        <p:spPr/>
        <p:txBody>
          <a:bodyPr/>
          <a:lstStyle/>
          <a:p>
            <a:r>
              <a:rPr lang="sv-SE" i="1" dirty="0"/>
              <a:t>Palliativ vård- är ändå viktigt att se på en gång i </a:t>
            </a:r>
            <a:r>
              <a:rPr lang="sv-SE" i="1" dirty="0" err="1"/>
              <a:t>patientlisten</a:t>
            </a:r>
            <a:r>
              <a:rPr lang="sv-SE" i="1" dirty="0"/>
              <a:t> och inte behöva leta efter i UMS</a:t>
            </a:r>
          </a:p>
          <a:p>
            <a:r>
              <a:rPr lang="sv-SE" dirty="0"/>
              <a:t>SVAR: Benet för vårdrutinavvikelse lyser upp i UMS vid </a:t>
            </a:r>
            <a:r>
              <a:rPr lang="sv-SE" dirty="0" smtClean="0"/>
              <a:t>registrering </a:t>
            </a:r>
            <a:r>
              <a:rPr lang="sv-SE" dirty="0"/>
              <a:t>på denna term. Med </a:t>
            </a:r>
            <a:r>
              <a:rPr lang="sv-SE" dirty="0" err="1"/>
              <a:t>tooltip</a:t>
            </a:r>
            <a:r>
              <a:rPr lang="sv-SE" dirty="0"/>
              <a:t> syns snabbt vad </a:t>
            </a:r>
            <a:r>
              <a:rPr lang="sv-SE" dirty="0" smtClean="0"/>
              <a:t>registreringen </a:t>
            </a:r>
            <a:r>
              <a:rPr lang="sv-SE" dirty="0"/>
              <a:t>gäller. </a:t>
            </a:r>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84389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kan inte vårdadministratörer redigera i uppmärksamhetssignalen och sätta klar för signering? </a:t>
            </a:r>
          </a:p>
        </p:txBody>
      </p:sp>
      <p:sp>
        <p:nvSpPr>
          <p:cNvPr id="4" name="Platshållare för bildnummer 3"/>
          <p:cNvSpPr>
            <a:spLocks noGrp="1"/>
          </p:cNvSpPr>
          <p:nvPr>
            <p:ph type="sldNum" sz="quarter" idx="12"/>
          </p:nvPr>
        </p:nvSpPr>
        <p:spPr/>
        <p:txBody>
          <a:bodyPr/>
          <a:lstStyle/>
          <a:p>
            <a:fld id="{8EEB9E62-4301-493A-8C73-0409F1A2D539}" type="slidenum">
              <a:rPr lang="sv-SE" smtClean="0"/>
              <a:t>2</a:t>
            </a:fld>
            <a:endParaRPr lang="sv-SE"/>
          </a:p>
        </p:txBody>
      </p:sp>
      <p:sp>
        <p:nvSpPr>
          <p:cNvPr id="5" name="Platshållare för text 4"/>
          <p:cNvSpPr>
            <a:spLocks noGrp="1"/>
          </p:cNvSpPr>
          <p:nvPr>
            <p:ph type="body" sz="quarter" idx="13"/>
          </p:nvPr>
        </p:nvSpPr>
        <p:spPr/>
        <p:txBody>
          <a:bodyPr/>
          <a:lstStyle/>
          <a:p>
            <a:endParaRPr lang="sv-SE" dirty="0" smtClean="0"/>
          </a:p>
          <a:p>
            <a:pPr marL="342900" indent="-342900">
              <a:buFont typeface="Arial" panose="020B0604020202020204" pitchFamily="34" charset="0"/>
              <a:buChar char="•"/>
            </a:pPr>
            <a:r>
              <a:rPr lang="sv-SE" dirty="0" smtClean="0"/>
              <a:t>Ingen ny funktionalitet</a:t>
            </a:r>
          </a:p>
          <a:p>
            <a:pPr marL="342900" indent="-342900">
              <a:buFont typeface="Arial" panose="020B0604020202020204" pitchFamily="34" charset="0"/>
              <a:buChar char="•"/>
            </a:pPr>
            <a:r>
              <a:rPr lang="sv-SE" dirty="0" smtClean="0"/>
              <a:t>Informationen ska finnas tillgänglig direkt</a:t>
            </a:r>
          </a:p>
          <a:p>
            <a:endParaRPr lang="sv-SE" dirty="0"/>
          </a:p>
        </p:txBody>
      </p:sp>
      <p:sp>
        <p:nvSpPr>
          <p:cNvPr id="6" name="Platshållare för bild 5"/>
          <p:cNvSpPr>
            <a:spLocks noGrp="1"/>
          </p:cNvSpPr>
          <p:nvPr>
            <p:ph type="pic" sz="quarter" idx="14"/>
          </p:nvPr>
        </p:nvSpPr>
        <p:spPr/>
      </p:sp>
    </p:spTree>
    <p:extLst>
      <p:ext uri="{BB962C8B-B14F-4D97-AF65-F5344CB8AC3E}">
        <p14:creationId xmlns:p14="http://schemas.microsoft.com/office/powerpoint/2010/main" val="93877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under mötet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20</a:t>
            </a:fld>
            <a:endParaRPr lang="sv-SE"/>
          </a:p>
        </p:txBody>
      </p:sp>
      <p:sp>
        <p:nvSpPr>
          <p:cNvPr id="4" name="Platshållare för text 3"/>
          <p:cNvSpPr>
            <a:spLocks noGrp="1"/>
          </p:cNvSpPr>
          <p:nvPr>
            <p:ph type="body" sz="quarter" idx="13"/>
          </p:nvPr>
        </p:nvSpPr>
        <p:spPr/>
        <p:txBody>
          <a:bodyPr/>
          <a:lstStyle/>
          <a:p>
            <a:r>
              <a:rPr lang="sv-SE" i="1" dirty="0"/>
              <a:t>Kommunen har också UMS i journalsystemet </a:t>
            </a:r>
            <a:r>
              <a:rPr lang="sv-SE" i="1" dirty="0" err="1"/>
              <a:t>Combine</a:t>
            </a:r>
            <a:r>
              <a:rPr lang="sv-SE" i="1" dirty="0"/>
              <a:t>. Hur berörs kommunerna av dessa ändringar?</a:t>
            </a:r>
          </a:p>
          <a:p>
            <a:r>
              <a:rPr lang="sv-SE" dirty="0" smtClean="0"/>
              <a:t>SVAR: De ändringar vi informerar om på Cosmicsidan och i utbildningen i </a:t>
            </a:r>
            <a:r>
              <a:rPr lang="sv-SE" dirty="0" err="1" smtClean="0"/>
              <a:t>LoK</a:t>
            </a:r>
            <a:r>
              <a:rPr lang="sv-SE" dirty="0" smtClean="0"/>
              <a:t> påverkar endast Cosmic och inte den variant av UMS som finns i </a:t>
            </a:r>
            <a:r>
              <a:rPr lang="sv-SE" dirty="0" err="1" smtClean="0"/>
              <a:t>Combine</a:t>
            </a:r>
            <a:r>
              <a:rPr lang="sv-SE" dirty="0" smtClean="0"/>
              <a:t>. Det finns ingen koppling mellan dessa UMS. Kommunen ser regionens UMS i NPÖ. Kommunen har informerats via mail om förändringen och har tillgång till Cosmic-sidorna och webbutbildning.</a:t>
            </a:r>
          </a:p>
          <a:p>
            <a:endParaRPr lang="sv-SE" dirty="0" smtClean="0"/>
          </a:p>
          <a:p>
            <a:endParaRPr lang="sv-SE" dirty="0"/>
          </a:p>
          <a:p>
            <a:endParaRPr lang="sv-SE" dirty="0" smtClean="0"/>
          </a:p>
          <a:p>
            <a:endParaRPr lang="sv-SE" dirty="0"/>
          </a:p>
          <a:p>
            <a:endParaRPr lang="sv-SE" dirty="0" smtClean="0"/>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2340426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 under mötet</a:t>
            </a:r>
          </a:p>
        </p:txBody>
      </p:sp>
      <p:sp>
        <p:nvSpPr>
          <p:cNvPr id="3" name="Platshållare för bildnummer 2"/>
          <p:cNvSpPr>
            <a:spLocks noGrp="1"/>
          </p:cNvSpPr>
          <p:nvPr>
            <p:ph type="sldNum" sz="quarter" idx="12"/>
          </p:nvPr>
        </p:nvSpPr>
        <p:spPr/>
        <p:txBody>
          <a:bodyPr/>
          <a:lstStyle/>
          <a:p>
            <a:fld id="{8EEB9E62-4301-493A-8C73-0409F1A2D539}" type="slidenum">
              <a:rPr lang="sv-SE" smtClean="0"/>
              <a:t>21</a:t>
            </a:fld>
            <a:endParaRPr lang="sv-SE"/>
          </a:p>
        </p:txBody>
      </p:sp>
      <p:sp>
        <p:nvSpPr>
          <p:cNvPr id="4" name="Platshållare för text 3"/>
          <p:cNvSpPr>
            <a:spLocks noGrp="1"/>
          </p:cNvSpPr>
          <p:nvPr>
            <p:ph type="body" sz="quarter" idx="13"/>
          </p:nvPr>
        </p:nvSpPr>
        <p:spPr/>
        <p:txBody>
          <a:bodyPr/>
          <a:lstStyle/>
          <a:p>
            <a:r>
              <a:rPr lang="sv-SE" i="1" dirty="0"/>
              <a:t>Vårdrutinavvikelse -&gt; "Hänvisning finns till specifik vårdenhet"...  Hur kan en sådan registrering se ut? Vad tänker man att det ska stå här? Har ni något exempel?</a:t>
            </a:r>
          </a:p>
          <a:p>
            <a:r>
              <a:rPr lang="sv-SE" dirty="0"/>
              <a:t>SVAR: Termen är inte ny. Som tidigare görs registrering på termen och detaljerna </a:t>
            </a:r>
            <a:r>
              <a:rPr lang="sv-SE" dirty="0" smtClean="0"/>
              <a:t>beskrivs som kommentar när bedömningen skapas. </a:t>
            </a:r>
            <a:r>
              <a:rPr lang="sv-SE" dirty="0"/>
              <a:t>Varje verksamhet avgör när en registrering behöver ske. </a:t>
            </a:r>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27254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från mötet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22</a:t>
            </a:fld>
            <a:endParaRPr lang="sv-SE"/>
          </a:p>
        </p:txBody>
      </p:sp>
      <p:sp>
        <p:nvSpPr>
          <p:cNvPr id="4" name="Platshållare för text 3"/>
          <p:cNvSpPr>
            <a:spLocks noGrp="1"/>
          </p:cNvSpPr>
          <p:nvPr>
            <p:ph type="body" sz="quarter" idx="13"/>
          </p:nvPr>
        </p:nvSpPr>
        <p:spPr/>
        <p:txBody>
          <a:bodyPr/>
          <a:lstStyle/>
          <a:p>
            <a:r>
              <a:rPr lang="sv-SE" i="1" dirty="0"/>
              <a:t>Hur ska man koda för överkänslighet mot allergener? Finns lathund med koder</a:t>
            </a:r>
            <a:r>
              <a:rPr lang="sv-SE" i="1" dirty="0" smtClean="0"/>
              <a:t>?</a:t>
            </a:r>
          </a:p>
          <a:p>
            <a:r>
              <a:rPr lang="sv-SE" dirty="0" smtClean="0"/>
              <a:t>SVAR: Ingen utökad kodning för allergener ska göras. Exempelvis ska inte allergi mot fisk </a:t>
            </a:r>
            <a:r>
              <a:rPr lang="sv-SE" dirty="0" err="1" smtClean="0"/>
              <a:t>diagnoskodas</a:t>
            </a:r>
            <a:r>
              <a:rPr lang="sv-SE" dirty="0" smtClean="0"/>
              <a:t> om uppgifterna endast består av att patienten uppger att hen inte äter fisk och mår bättre av det. Endast verifierade allergier kodas och endast när det är relevant för vårdbesöket. Omvårdnadsrelaterad information, exempelvis överkänsligheter som påverkar </a:t>
            </a:r>
            <a:r>
              <a:rPr lang="sv-SE" dirty="0" err="1" smtClean="0"/>
              <a:t>matbeställning</a:t>
            </a:r>
            <a:r>
              <a:rPr lang="sv-SE" dirty="0" smtClean="0"/>
              <a:t>, dokumenteras som tidigare i omvårdnadsdokumentationen. </a:t>
            </a:r>
          </a:p>
          <a:p>
            <a:endParaRPr lang="sv-SE" dirty="0" smtClean="0"/>
          </a:p>
          <a:p>
            <a:endParaRPr lang="sv-SE" dirty="0"/>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92224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från mötet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23</a:t>
            </a:fld>
            <a:endParaRPr lang="sv-SE"/>
          </a:p>
        </p:txBody>
      </p:sp>
      <p:sp>
        <p:nvSpPr>
          <p:cNvPr id="4" name="Platshållare för text 3"/>
          <p:cNvSpPr>
            <a:spLocks noGrp="1"/>
          </p:cNvSpPr>
          <p:nvPr>
            <p:ph type="body" sz="quarter" idx="13"/>
          </p:nvPr>
        </p:nvSpPr>
        <p:spPr/>
        <p:txBody>
          <a:bodyPr/>
          <a:lstStyle/>
          <a:p>
            <a:r>
              <a:rPr lang="sv-SE" i="1" dirty="0" smtClean="0"/>
              <a:t>Medicinsk </a:t>
            </a:r>
            <a:r>
              <a:rPr lang="sv-SE" i="1" dirty="0"/>
              <a:t>tillstånd och behandling - finns en rad för Vitamin-K antagonister och finns även </a:t>
            </a:r>
            <a:r>
              <a:rPr lang="sv-SE" i="1" dirty="0" err="1"/>
              <a:t>Warfarin</a:t>
            </a:r>
            <a:r>
              <a:rPr lang="sv-SE" i="1" dirty="0"/>
              <a:t>. </a:t>
            </a:r>
            <a:r>
              <a:rPr lang="sv-SE" i="1" dirty="0" err="1"/>
              <a:t>Warfarin</a:t>
            </a:r>
            <a:r>
              <a:rPr lang="sv-SE" i="1" dirty="0"/>
              <a:t> </a:t>
            </a:r>
            <a:r>
              <a:rPr lang="sv-SE" i="1" dirty="0" smtClean="0"/>
              <a:t>ingår </a:t>
            </a:r>
            <a:r>
              <a:rPr lang="sv-SE" i="1" dirty="0"/>
              <a:t>i Vitamin K antagonister. Varför finns dessa som separata val</a:t>
            </a:r>
            <a:r>
              <a:rPr lang="sv-SE" i="1" dirty="0" smtClean="0"/>
              <a:t>?</a:t>
            </a:r>
          </a:p>
          <a:p>
            <a:r>
              <a:rPr lang="sv-SE" dirty="0" smtClean="0"/>
              <a:t>SVAR: Sektion e-hälsa har sedan tidigare skickat med denna fråga inför Socialstyrelsens referensgruppsmöte. Ännu finns inget svar. </a:t>
            </a:r>
          </a:p>
          <a:p>
            <a:endParaRPr lang="sv-SE" dirty="0"/>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35266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från mötet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24</a:t>
            </a:fld>
            <a:endParaRPr lang="sv-SE"/>
          </a:p>
        </p:txBody>
      </p:sp>
      <p:sp>
        <p:nvSpPr>
          <p:cNvPr id="4" name="Platshållare för text 3"/>
          <p:cNvSpPr>
            <a:spLocks noGrp="1"/>
          </p:cNvSpPr>
          <p:nvPr>
            <p:ph type="body" sz="quarter" idx="13"/>
          </p:nvPr>
        </p:nvSpPr>
        <p:spPr/>
        <p:txBody>
          <a:bodyPr/>
          <a:lstStyle/>
          <a:p>
            <a:r>
              <a:rPr lang="sv-SE" i="1" dirty="0" smtClean="0"/>
              <a:t>Från </a:t>
            </a:r>
            <a:r>
              <a:rPr lang="sv-SE" i="1" dirty="0"/>
              <a:t>ÖNH undrar vi hur man tänkt när man tagit bort </a:t>
            </a:r>
            <a:r>
              <a:rPr lang="sv-SE" i="1" dirty="0" err="1"/>
              <a:t>Kokleaimplantat</a:t>
            </a:r>
            <a:r>
              <a:rPr lang="sv-SE" i="1" dirty="0"/>
              <a:t> och </a:t>
            </a:r>
            <a:r>
              <a:rPr lang="sv-SE" i="1" dirty="0" err="1"/>
              <a:t>Trakeostomi</a:t>
            </a:r>
            <a:r>
              <a:rPr lang="sv-SE" i="1" dirty="0"/>
              <a:t>? Är det en referensgrupp som har arbetat fram detta eller är det socialstyrelsen? Man har istället lagt till </a:t>
            </a:r>
            <a:r>
              <a:rPr lang="sv-SE" i="1" dirty="0" err="1"/>
              <a:t>trakealstent</a:t>
            </a:r>
            <a:r>
              <a:rPr lang="sv-SE" i="1" dirty="0"/>
              <a:t>.</a:t>
            </a:r>
          </a:p>
          <a:p>
            <a:r>
              <a:rPr lang="sv-SE" dirty="0" smtClean="0"/>
              <a:t>SVAR: Det är referensgruppen och </a:t>
            </a:r>
            <a:r>
              <a:rPr lang="sv-SE" dirty="0"/>
              <a:t>S</a:t>
            </a:r>
            <a:r>
              <a:rPr lang="sv-SE" dirty="0" smtClean="0"/>
              <a:t>ocialstyrelsen gemensamt. För bakgrund till beslutet rekommenderas kontakt med Socialstyrelsen via deras e-post.</a:t>
            </a:r>
          </a:p>
          <a:p>
            <a:endParaRPr lang="sv-SE" dirty="0" smtClean="0"/>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2915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Frågor från mötet</a:t>
            </a:r>
          </a:p>
        </p:txBody>
      </p:sp>
      <p:sp>
        <p:nvSpPr>
          <p:cNvPr id="3" name="Platshållare för bildnummer 2"/>
          <p:cNvSpPr>
            <a:spLocks noGrp="1"/>
          </p:cNvSpPr>
          <p:nvPr>
            <p:ph type="sldNum" sz="quarter" idx="12"/>
          </p:nvPr>
        </p:nvSpPr>
        <p:spPr/>
        <p:txBody>
          <a:bodyPr/>
          <a:lstStyle/>
          <a:p>
            <a:fld id="{8EEB9E62-4301-493A-8C73-0409F1A2D539}" type="slidenum">
              <a:rPr lang="sv-SE" smtClean="0"/>
              <a:t>25</a:t>
            </a:fld>
            <a:endParaRPr lang="sv-SE"/>
          </a:p>
        </p:txBody>
      </p:sp>
      <p:sp>
        <p:nvSpPr>
          <p:cNvPr id="4" name="Platshållare för text 3"/>
          <p:cNvSpPr>
            <a:spLocks noGrp="1"/>
          </p:cNvSpPr>
          <p:nvPr>
            <p:ph type="body" sz="quarter" idx="13"/>
          </p:nvPr>
        </p:nvSpPr>
        <p:spPr/>
        <p:txBody>
          <a:bodyPr/>
          <a:lstStyle/>
          <a:p>
            <a:r>
              <a:rPr lang="sv-SE" i="1" dirty="0"/>
              <a:t>Gamla registreringar som inte längre ska läggas in - kommer de gamla raderas och när?</a:t>
            </a:r>
          </a:p>
          <a:p>
            <a:r>
              <a:rPr lang="sv-SE" dirty="0"/>
              <a:t>SVAR: Blodsmittor kommer scriptas bort framöver. Det blir ett test och sedan kan det komma att tas bort fler gamla termer. Känner ni ägandeskap för gamla registreringar som kan tas bort – hör av er till e-hälsa. </a:t>
            </a:r>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70124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från mötet	</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26</a:t>
            </a:fld>
            <a:endParaRPr lang="sv-SE"/>
          </a:p>
        </p:txBody>
      </p:sp>
      <p:sp>
        <p:nvSpPr>
          <p:cNvPr id="4" name="Platshållare för text 3"/>
          <p:cNvSpPr>
            <a:spLocks noGrp="1"/>
          </p:cNvSpPr>
          <p:nvPr>
            <p:ph type="body" sz="quarter" idx="13"/>
          </p:nvPr>
        </p:nvSpPr>
        <p:spPr/>
        <p:txBody>
          <a:bodyPr/>
          <a:lstStyle/>
          <a:p>
            <a:r>
              <a:rPr lang="sv-SE" i="1" dirty="0"/>
              <a:t>Förstår teorin med "skogen och träden" men allt som finns kvar borde då vara riktigt grundat utifrån akut situation. Förstår jag det rätt då att det är </a:t>
            </a:r>
            <a:r>
              <a:rPr lang="sv-SE" i="1" dirty="0" smtClean="0"/>
              <a:t>socialstyrelsen </a:t>
            </a:r>
            <a:r>
              <a:rPr lang="sv-SE" i="1" dirty="0"/>
              <a:t>som bestämmer vad som ska finnas i UMS</a:t>
            </a:r>
            <a:r>
              <a:rPr lang="sv-SE" i="1" dirty="0" smtClean="0"/>
              <a:t>?</a:t>
            </a:r>
          </a:p>
          <a:p>
            <a:r>
              <a:rPr lang="sv-SE" dirty="0" smtClean="0"/>
              <a:t>SVAR: Det stämmer. Socialstyrelsen har ett regeringsuppdrag att göra uppmärksamhetsinformation mer </a:t>
            </a:r>
            <a:r>
              <a:rPr lang="sv-SE" smtClean="0"/>
              <a:t>enhetlig nationellt. </a:t>
            </a:r>
            <a:r>
              <a:rPr lang="sv-SE" i="1" smtClean="0"/>
              <a:t> </a:t>
            </a:r>
            <a:endParaRPr lang="sv-SE" i="1"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53857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93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2"/>
          <a:stretch>
            <a:fillRect/>
          </a:stretch>
        </p:blipFill>
        <p:spPr>
          <a:xfrm>
            <a:off x="5843353" y="2543503"/>
            <a:ext cx="4023048" cy="4226746"/>
          </a:xfrm>
          <a:prstGeom prst="rect">
            <a:avLst/>
          </a:prstGeom>
        </p:spPr>
      </p:pic>
      <p:pic>
        <p:nvPicPr>
          <p:cNvPr id="7" name="Bildobjekt 6"/>
          <p:cNvPicPr>
            <a:picLocks noChangeAspect="1"/>
          </p:cNvPicPr>
          <p:nvPr/>
        </p:nvPicPr>
        <p:blipFill>
          <a:blip r:embed="rId3"/>
          <a:stretch>
            <a:fillRect/>
          </a:stretch>
        </p:blipFill>
        <p:spPr>
          <a:xfrm>
            <a:off x="1446239" y="2153425"/>
            <a:ext cx="3777401" cy="4616824"/>
          </a:xfrm>
          <a:prstGeom prst="rect">
            <a:avLst/>
          </a:prstGeom>
        </p:spPr>
      </p:pic>
      <p:sp>
        <p:nvSpPr>
          <p:cNvPr id="2" name="Rubrik 1"/>
          <p:cNvSpPr>
            <a:spLocks noGrp="1"/>
          </p:cNvSpPr>
          <p:nvPr>
            <p:ph type="title"/>
          </p:nvPr>
        </p:nvSpPr>
        <p:spPr/>
        <p:txBody>
          <a:bodyPr/>
          <a:lstStyle/>
          <a:p>
            <a:r>
              <a:rPr lang="sv-SE" dirty="0" smtClean="0"/>
              <a:t>Hur har informationen om förändringarna i UMS gått ut?</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t>3</a:t>
            </a:fld>
            <a:endParaRPr lang="sv-SE"/>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224140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många har gått utbildningen?</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4</a:t>
            </a:fld>
            <a:endParaRPr lang="sv-SE"/>
          </a:p>
        </p:txBody>
      </p:sp>
      <p:pic>
        <p:nvPicPr>
          <p:cNvPr id="6" name="Bildobjekt 5"/>
          <p:cNvPicPr>
            <a:picLocks noChangeAspect="1"/>
          </p:cNvPicPr>
          <p:nvPr/>
        </p:nvPicPr>
        <p:blipFill>
          <a:blip r:embed="rId3"/>
          <a:stretch>
            <a:fillRect/>
          </a:stretch>
        </p:blipFill>
        <p:spPr>
          <a:xfrm>
            <a:off x="6642538" y="1852628"/>
            <a:ext cx="1765738" cy="3869595"/>
          </a:xfrm>
          <a:prstGeom prst="rect">
            <a:avLst/>
          </a:prstGeom>
        </p:spPr>
      </p:pic>
      <p:sp>
        <p:nvSpPr>
          <p:cNvPr id="4" name="Platshållare för text 3"/>
          <p:cNvSpPr>
            <a:spLocks noGrp="1"/>
          </p:cNvSpPr>
          <p:nvPr>
            <p:ph type="body" sz="quarter" idx="13"/>
          </p:nvPr>
        </p:nvSpPr>
        <p:spPr/>
        <p:txBody>
          <a:bodyPr/>
          <a:lstStyle/>
          <a:p>
            <a:r>
              <a:rPr lang="sv-SE" dirty="0" smtClean="0"/>
              <a:t>658 personer har varit inne på kursen</a:t>
            </a:r>
          </a:p>
          <a:p>
            <a:r>
              <a:rPr lang="sv-SE" dirty="0" smtClean="0"/>
              <a:t>405 har avslutat kursen</a:t>
            </a:r>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669419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påverkar vi innehållet i UMS?	</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5</a:t>
            </a:fld>
            <a:endParaRPr lang="sv-SE"/>
          </a:p>
        </p:txBody>
      </p:sp>
      <p:sp>
        <p:nvSpPr>
          <p:cNvPr id="4" name="Platshållare för text 3"/>
          <p:cNvSpPr>
            <a:spLocks noGrp="1"/>
          </p:cNvSpPr>
          <p:nvPr>
            <p:ph type="body" sz="quarter" idx="13"/>
          </p:nvPr>
        </p:nvSpPr>
        <p:spPr/>
        <p:txBody>
          <a:bodyPr/>
          <a:lstStyle/>
          <a:p>
            <a:r>
              <a:rPr lang="sv-SE" dirty="0" smtClean="0"/>
              <a:t>Socialstyrelsens referensgrupp</a:t>
            </a:r>
          </a:p>
          <a:p>
            <a:r>
              <a:rPr lang="sv-SE" dirty="0" smtClean="0"/>
              <a:t>Sydöstra har representanter från Östergötland</a:t>
            </a:r>
          </a:p>
          <a:p>
            <a:r>
              <a:rPr lang="sv-SE" dirty="0" smtClean="0"/>
              <a:t>Prata med kollegor i andra regioner</a:t>
            </a:r>
          </a:p>
          <a:p>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79241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har det funnits dubbla filmer om UMS i Cambios utbildningsportal?		</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6</a:t>
            </a:fld>
            <a:endParaRPr lang="sv-SE"/>
          </a:p>
        </p:txBody>
      </p:sp>
      <p:sp>
        <p:nvSpPr>
          <p:cNvPr id="4" name="Platshållare för text 3"/>
          <p:cNvSpPr>
            <a:spLocks noGrp="1"/>
          </p:cNvSpPr>
          <p:nvPr>
            <p:ph type="body" sz="quarter" idx="13"/>
          </p:nvPr>
        </p:nvSpPr>
        <p:spPr/>
        <p:txBody>
          <a:bodyPr/>
          <a:lstStyle/>
          <a:p>
            <a:r>
              <a:rPr lang="sv-SE" dirty="0" smtClean="0"/>
              <a:t>Vi har beställt det som gäller från vecka 22 i förtid (NY)</a:t>
            </a:r>
          </a:p>
          <a:p>
            <a:r>
              <a:rPr lang="sv-SE" dirty="0" smtClean="0"/>
              <a:t>Gamla filmer plockas bort i samband med uppgradering</a:t>
            </a: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291091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Blodsmitta</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7</a:t>
            </a:fld>
            <a:endParaRPr lang="sv-SE"/>
          </a:p>
        </p:txBody>
      </p:sp>
      <p:sp>
        <p:nvSpPr>
          <p:cNvPr id="4" name="Platshållare för text 3"/>
          <p:cNvSpPr>
            <a:spLocks noGrp="1"/>
          </p:cNvSpPr>
          <p:nvPr>
            <p:ph type="body" sz="quarter" idx="13"/>
          </p:nvPr>
        </p:nvSpPr>
        <p:spPr/>
        <p:txBody>
          <a:bodyPr/>
          <a:lstStyle/>
          <a:p>
            <a:pPr marL="0" lvl="0" indent="0">
              <a:buNone/>
            </a:pPr>
            <a:r>
              <a:rPr lang="sv-SE" sz="1800" dirty="0"/>
              <a:t>N</a:t>
            </a:r>
            <a:r>
              <a:rPr lang="sv-SE" sz="1800" dirty="0" smtClean="0"/>
              <a:t>ästa </a:t>
            </a:r>
            <a:r>
              <a:rPr lang="sv-SE" sz="1800" dirty="0"/>
              <a:t>punkt gäller också smitta där det i </a:t>
            </a:r>
            <a:r>
              <a:rPr lang="sv-SE" sz="1800" dirty="0" err="1"/>
              <a:t>LoK</a:t>
            </a:r>
            <a:r>
              <a:rPr lang="sv-SE" sz="1800" dirty="0"/>
              <a:t> står ”Samtliga blodsmittor tas bort från UMS. Dessa ska finnas dokumenterade i diagnoskodning.”. Därefter ingen mer information. Som det är idag sätter vi till exempel inte diagnos B18.2, Kronisk hepatit C, eller B24.9, HIV-bärare utan symtom, för någon av våra patienter på mottagningen, vad jag känner till, och ovan är ju bara några få exempel på smittor. </a:t>
            </a:r>
            <a:r>
              <a:rPr lang="sv-SE" sz="1800" dirty="0" smtClean="0"/>
              <a:t>Här </a:t>
            </a:r>
            <a:r>
              <a:rPr lang="sv-SE" sz="1800" dirty="0"/>
              <a:t>tycker jag att det borde finnas mer information kring diagnoskodning från E-hälsa då informationen i </a:t>
            </a:r>
            <a:r>
              <a:rPr lang="sv-SE" sz="1800" dirty="0" err="1"/>
              <a:t>LoK</a:t>
            </a:r>
            <a:r>
              <a:rPr lang="sv-SE" sz="1800" dirty="0"/>
              <a:t>- utbildningen kring just detta känns knapphändig. Eller är upp till oss själva på kliniken att göra en diagnoslathund med alla koder för blodsmitta? Vi förstår inte hur förändringen ska gå till i praktiken. Är det tvingande att </a:t>
            </a:r>
            <a:r>
              <a:rPr lang="sv-SE" sz="1800" dirty="0" err="1"/>
              <a:t>diagnossätta</a:t>
            </a:r>
            <a:r>
              <a:rPr lang="sv-SE" sz="1800" dirty="0"/>
              <a:t> för blodsmitta? Om det är tvingande, hur ska man i så fall veta om smittan?</a:t>
            </a:r>
          </a:p>
          <a:p>
            <a:pPr marL="0" indent="0">
              <a:buNone/>
            </a:pP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405131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Blodsmitta</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8</a:t>
            </a:fld>
            <a:endParaRPr lang="sv-SE"/>
          </a:p>
        </p:txBody>
      </p:sp>
      <p:sp>
        <p:nvSpPr>
          <p:cNvPr id="4" name="Platshållare för text 3"/>
          <p:cNvSpPr>
            <a:spLocks noGrp="1"/>
          </p:cNvSpPr>
          <p:nvPr>
            <p:ph type="body" sz="quarter" idx="13"/>
          </p:nvPr>
        </p:nvSpPr>
        <p:spPr/>
        <p:txBody>
          <a:bodyPr/>
          <a:lstStyle/>
          <a:p>
            <a:r>
              <a:rPr lang="sv-SE" dirty="0" smtClean="0"/>
              <a:t>Diagnosticering och kodning via infektion som tidigare</a:t>
            </a:r>
          </a:p>
          <a:p>
            <a:r>
              <a:rPr lang="sv-SE" dirty="0" smtClean="0"/>
              <a:t>Ingen förändring av kodningsrutiner</a:t>
            </a:r>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561836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Blodsmitta </a:t>
            </a:r>
            <a:r>
              <a:rPr lang="sv-SE" dirty="0"/>
              <a:t>hos </a:t>
            </a:r>
            <a:r>
              <a:rPr lang="sv-SE" dirty="0" smtClean="0"/>
              <a:t>gravid</a:t>
            </a:r>
            <a:endParaRPr lang="sv-SE" dirty="0"/>
          </a:p>
        </p:txBody>
      </p:sp>
      <p:sp>
        <p:nvSpPr>
          <p:cNvPr id="3" name="Platshållare för bildnummer 2"/>
          <p:cNvSpPr>
            <a:spLocks noGrp="1"/>
          </p:cNvSpPr>
          <p:nvPr>
            <p:ph type="sldNum" sz="quarter" idx="12"/>
          </p:nvPr>
        </p:nvSpPr>
        <p:spPr/>
        <p:txBody>
          <a:bodyPr/>
          <a:lstStyle/>
          <a:p>
            <a:fld id="{8EEB9E62-4301-493A-8C73-0409F1A2D539}" type="slidenum">
              <a:rPr lang="sv-SE" smtClean="0"/>
              <a:pPr/>
              <a:t>9</a:t>
            </a:fld>
            <a:endParaRPr lang="sv-SE"/>
          </a:p>
        </p:txBody>
      </p:sp>
      <p:sp>
        <p:nvSpPr>
          <p:cNvPr id="4" name="Platshållare för text 3"/>
          <p:cNvSpPr>
            <a:spLocks noGrp="1"/>
          </p:cNvSpPr>
          <p:nvPr>
            <p:ph type="body" sz="quarter" idx="13"/>
          </p:nvPr>
        </p:nvSpPr>
        <p:spPr/>
        <p:txBody>
          <a:bodyPr/>
          <a:lstStyle/>
          <a:p>
            <a:pPr marL="0" indent="0">
              <a:buNone/>
            </a:pPr>
            <a:r>
              <a:rPr lang="sv-SE" dirty="0" smtClean="0"/>
              <a:t>Motstridiga uppgifter på Cosmic-sidorna och smittskydd vårdhygiens sidor </a:t>
            </a:r>
            <a:r>
              <a:rPr lang="sv-SE" dirty="0">
                <a:hlinkClick r:id="rId3"/>
              </a:rPr>
              <a:t>Blodsmitta tas bort från Uppmärksamhetssignalen-Folkhälsa och sjukvård (rjl.se</a:t>
            </a:r>
            <a:r>
              <a:rPr lang="sv-SE" dirty="0" smtClean="0">
                <a:hlinkClick r:id="rId3"/>
              </a:rPr>
              <a:t>)</a:t>
            </a:r>
            <a:r>
              <a:rPr lang="sv-SE" dirty="0" smtClean="0"/>
              <a:t>. Ska </a:t>
            </a:r>
            <a:r>
              <a:rPr lang="sv-SE" dirty="0" err="1" smtClean="0"/>
              <a:t>Obstetrix</a:t>
            </a:r>
            <a:r>
              <a:rPr lang="sv-SE" dirty="0" smtClean="0"/>
              <a:t> eller Cosmic användas för registrering av blodsmitta hos gravid?</a:t>
            </a:r>
          </a:p>
          <a:p>
            <a:pPr marL="0" indent="0">
              <a:buNone/>
            </a:pPr>
            <a:endParaRPr lang="sv-SE" dirty="0"/>
          </a:p>
          <a:p>
            <a:pPr marL="0" indent="0">
              <a:buNone/>
            </a:pPr>
            <a:r>
              <a:rPr lang="sv-SE" dirty="0" smtClean="0"/>
              <a:t>OBS! Blodsmitta hos gravid har olyckligtvis hamnat fel i webbutbildningen i LOK där den står som exempel under vårdrutinavvikelse men ska finnas under smitta. </a:t>
            </a:r>
            <a:endParaRPr lang="sv-SE" dirty="0"/>
          </a:p>
          <a:p>
            <a:pPr marL="0" indent="0">
              <a:buNone/>
            </a:pPr>
            <a:endParaRPr lang="sv-SE" dirty="0"/>
          </a:p>
        </p:txBody>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1572874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534</TotalTime>
  <Words>2018</Words>
  <Application>Microsoft Office PowerPoint</Application>
  <PresentationFormat>Bredbild</PresentationFormat>
  <Paragraphs>136</Paragraphs>
  <Slides>27</Slides>
  <Notes>14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27</vt:i4>
      </vt:variant>
    </vt:vector>
  </HeadingPairs>
  <TitlesOfParts>
    <vt:vector size="30" baseType="lpstr">
      <vt:lpstr>Arial</vt:lpstr>
      <vt:lpstr>Calibri</vt:lpstr>
      <vt:lpstr>Office-tema</vt:lpstr>
      <vt:lpstr>Frågestund Nya Uppmärksamhetssignalen (UMS)</vt:lpstr>
      <vt:lpstr>Varför kan inte vårdadministratörer redigera i uppmärksamhetssignalen och sätta klar för signering? </vt:lpstr>
      <vt:lpstr>Hur har informationen om förändringarna i UMS gått ut?</vt:lpstr>
      <vt:lpstr>Hur många har gått utbildningen?</vt:lpstr>
      <vt:lpstr>Hur påverkar vi innehållet i UMS? </vt:lpstr>
      <vt:lpstr>Varför har det funnits dubbla filmer om UMS i Cambios utbildningsportal?  </vt:lpstr>
      <vt:lpstr>Blodsmitta</vt:lpstr>
      <vt:lpstr>Blodsmitta</vt:lpstr>
      <vt:lpstr>Blodsmitta hos gravid</vt:lpstr>
      <vt:lpstr>Blodsmitta hos gravid</vt:lpstr>
      <vt:lpstr>Vårdrutinavvikelse kring blodtransfusion</vt:lpstr>
      <vt:lpstr>Länkning överkänslighet</vt:lpstr>
      <vt:lpstr>Länkning överkänslighet </vt:lpstr>
      <vt:lpstr>Palliativ vård </vt:lpstr>
      <vt:lpstr>Påminnelse: Läkarbeslut finns om att inte utföra hjärt-lungräddning </vt:lpstr>
      <vt:lpstr>Gamla registeringar</vt:lpstr>
      <vt:lpstr>Frågor under mötet</vt:lpstr>
      <vt:lpstr>Frågor under mötet </vt:lpstr>
      <vt:lpstr>Frågor under mötet </vt:lpstr>
      <vt:lpstr>Frågor under mötet</vt:lpstr>
      <vt:lpstr>Frågor under mötet</vt:lpstr>
      <vt:lpstr>Frågor från mötet</vt:lpstr>
      <vt:lpstr>Frågor från mötet</vt:lpstr>
      <vt:lpstr>Frågor från mötet</vt:lpstr>
      <vt:lpstr>Frågor från mötet</vt:lpstr>
      <vt:lpstr>Frågor från mötet </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Carlström Maria</dc:creator>
  <cp:lastModifiedBy>Carlström Maria</cp:lastModifiedBy>
  <cp:revision>34</cp:revision>
  <dcterms:created xsi:type="dcterms:W3CDTF">2023-05-22T11:04:30Z</dcterms:created>
  <dcterms:modified xsi:type="dcterms:W3CDTF">2023-05-29T06:36:29Z</dcterms:modified>
</cp:coreProperties>
</file>