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70" r:id="rId3"/>
    <p:sldId id="273" r:id="rId4"/>
    <p:sldId id="258" r:id="rId5"/>
    <p:sldId id="260" r:id="rId6"/>
    <p:sldId id="259" r:id="rId7"/>
    <p:sldId id="262" r:id="rId8"/>
    <p:sldId id="263" r:id="rId9"/>
    <p:sldId id="261" r:id="rId10"/>
    <p:sldId id="265" r:id="rId11"/>
    <p:sldId id="267" r:id="rId12"/>
    <p:sldId id="268" r:id="rId13"/>
    <p:sldId id="275" r:id="rId14"/>
    <p:sldId id="274" r:id="rId15"/>
    <p:sldId id="277" r:id="rId16"/>
    <p:sldId id="276"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rner Sara" initials="SS" lastIdx="1" clrIdx="0">
    <p:extLst>
      <p:ext uri="{19B8F6BF-5375-455C-9EA6-DF929625EA0E}">
        <p15:presenceInfo xmlns:p15="http://schemas.microsoft.com/office/powerpoint/2012/main" userId="S-1-5-21-796845957-343818398-839522115-26668" providerId="AD"/>
      </p:ext>
    </p:extLst>
  </p:cmAuthor>
  <p:cmAuthor id="2" name="Malmtoft Eva-Marie" initials="ME" lastIdx="6" clrIdx="1">
    <p:extLst>
      <p:ext uri="{19B8F6BF-5375-455C-9EA6-DF929625EA0E}">
        <p15:presenceInfo xmlns:p15="http://schemas.microsoft.com/office/powerpoint/2012/main" userId="S-1-5-21-796845957-343818398-839522115-27064" providerId="AD"/>
      </p:ext>
    </p:extLst>
  </p:cmAuthor>
  <p:cmAuthor id="3" name="Tärneberg Emily" initials="TE" lastIdx="2" clrIdx="2">
    <p:extLst>
      <p:ext uri="{19B8F6BF-5375-455C-9EA6-DF929625EA0E}">
        <p15:presenceInfo xmlns:p15="http://schemas.microsoft.com/office/powerpoint/2012/main" userId="S-1-5-21-796845957-343818398-839522115-354162" providerId="AD"/>
      </p:ext>
    </p:extLst>
  </p:cmAuthor>
  <p:cmAuthor id="4" name="Svedberg Alexandra" initials="SA" lastIdx="7" clrIdx="3">
    <p:extLst>
      <p:ext uri="{19B8F6BF-5375-455C-9EA6-DF929625EA0E}">
        <p15:presenceInfo xmlns:p15="http://schemas.microsoft.com/office/powerpoint/2012/main" userId="S-1-5-21-796845957-343818398-839522115-211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172E"/>
    <a:srgbClr val="AE1738"/>
    <a:srgbClr val="F78C21"/>
    <a:srgbClr val="82112B"/>
    <a:srgbClr val="B1063A"/>
    <a:srgbClr val="790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F18B3-71E5-4F92-BC53-FD7A97FEC849}" type="doc">
      <dgm:prSet loTypeId="urn:microsoft.com/office/officeart/2005/8/layout/radial1" loCatId="relationship" qsTypeId="urn:microsoft.com/office/officeart/2005/8/quickstyle/3d1" qsCatId="3D" csTypeId="urn:microsoft.com/office/officeart/2005/8/colors/accent1_2" csCatId="accent1" phldr="1"/>
      <dgm:spPr/>
      <dgm:t>
        <a:bodyPr/>
        <a:lstStyle/>
        <a:p>
          <a:endParaRPr lang="sv-SE"/>
        </a:p>
      </dgm:t>
    </dgm:pt>
    <dgm:pt modelId="{3A5CC485-1BC3-4125-9E4D-1CEBA2516120}">
      <dgm:prSet phldrT="[Text]"/>
      <dgm:spPr/>
      <dgm:t>
        <a:bodyPr/>
        <a:lstStyle/>
        <a:p>
          <a:r>
            <a:rPr lang="sv-SE" dirty="0" err="1" smtClean="0"/>
            <a:t>BoS</a:t>
          </a:r>
          <a:r>
            <a:rPr lang="sv-SE" dirty="0" smtClean="0"/>
            <a:t>-projektet</a:t>
          </a:r>
          <a:endParaRPr lang="sv-SE" dirty="0"/>
        </a:p>
      </dgm:t>
    </dgm:pt>
    <dgm:pt modelId="{CBC0DE60-934C-4DD7-8068-41CDD68548A5}" type="parTrans" cxnId="{3DB6404E-737E-42FF-A65B-27FFCB2AF3D2}">
      <dgm:prSet/>
      <dgm:spPr/>
      <dgm:t>
        <a:bodyPr/>
        <a:lstStyle/>
        <a:p>
          <a:endParaRPr lang="sv-SE"/>
        </a:p>
      </dgm:t>
    </dgm:pt>
    <dgm:pt modelId="{9EDE636F-D621-4C15-9EA1-042B9D0D2EA1}" type="sibTrans" cxnId="{3DB6404E-737E-42FF-A65B-27FFCB2AF3D2}">
      <dgm:prSet/>
      <dgm:spPr/>
      <dgm:t>
        <a:bodyPr/>
        <a:lstStyle/>
        <a:p>
          <a:endParaRPr lang="sv-SE"/>
        </a:p>
      </dgm:t>
    </dgm:pt>
    <dgm:pt modelId="{9B7A299B-232F-4AB1-9DBF-61155E1BC177}">
      <dgm:prSet phldrT="[Text]"/>
      <dgm:spPr/>
      <dgm:t>
        <a:bodyPr/>
        <a:lstStyle/>
        <a:p>
          <a:r>
            <a:rPr lang="sv-SE" dirty="0" smtClean="0"/>
            <a:t>E-hälsa</a:t>
          </a:r>
          <a:endParaRPr lang="sv-SE" dirty="0"/>
        </a:p>
      </dgm:t>
    </dgm:pt>
    <dgm:pt modelId="{9706D79A-5339-4FB5-99BF-ADFDD63ED856}" type="parTrans" cxnId="{C8635DD2-9013-46AC-9184-20E179C69D36}">
      <dgm:prSet/>
      <dgm:spPr/>
      <dgm:t>
        <a:bodyPr/>
        <a:lstStyle/>
        <a:p>
          <a:endParaRPr lang="sv-SE"/>
        </a:p>
      </dgm:t>
    </dgm:pt>
    <dgm:pt modelId="{A912343C-B3A6-4F56-8D06-0E3D7D1C513D}" type="sibTrans" cxnId="{C8635DD2-9013-46AC-9184-20E179C69D36}">
      <dgm:prSet/>
      <dgm:spPr/>
      <dgm:t>
        <a:bodyPr/>
        <a:lstStyle/>
        <a:p>
          <a:endParaRPr lang="sv-SE"/>
        </a:p>
      </dgm:t>
    </dgm:pt>
    <dgm:pt modelId="{F81788EF-E1DC-4EFF-95E0-47AE4AAFD1E2}">
      <dgm:prSet phldrT="[Text]"/>
      <dgm:spPr/>
      <dgm:t>
        <a:bodyPr/>
        <a:lstStyle/>
        <a:p>
          <a:r>
            <a:rPr lang="sv-SE" dirty="0" err="1" smtClean="0"/>
            <a:t>IT-Centrum</a:t>
          </a:r>
          <a:endParaRPr lang="sv-SE" dirty="0"/>
        </a:p>
      </dgm:t>
    </dgm:pt>
    <dgm:pt modelId="{D4F61A28-476A-404B-9B9C-76E4CF20C445}" type="parTrans" cxnId="{FA515DA0-CDB7-4360-9840-32E3E5A2BB6A}">
      <dgm:prSet/>
      <dgm:spPr/>
      <dgm:t>
        <a:bodyPr/>
        <a:lstStyle/>
        <a:p>
          <a:endParaRPr lang="sv-SE"/>
        </a:p>
      </dgm:t>
    </dgm:pt>
    <dgm:pt modelId="{50659A17-06DF-42F2-A2BA-04C7A7EDDF59}" type="sibTrans" cxnId="{FA515DA0-CDB7-4360-9840-32E3E5A2BB6A}">
      <dgm:prSet/>
      <dgm:spPr/>
      <dgm:t>
        <a:bodyPr/>
        <a:lstStyle/>
        <a:p>
          <a:endParaRPr lang="sv-SE"/>
        </a:p>
      </dgm:t>
    </dgm:pt>
    <dgm:pt modelId="{EF57B436-6721-4DBB-BBBE-3D3E2B936036}">
      <dgm:prSet phldrT="[Text]"/>
      <dgm:spPr/>
      <dgm:t>
        <a:bodyPr/>
        <a:lstStyle/>
        <a:p>
          <a:r>
            <a:rPr lang="sv-SE" dirty="0" smtClean="0"/>
            <a:t>Programmerare</a:t>
          </a:r>
          <a:endParaRPr lang="sv-SE" dirty="0"/>
        </a:p>
      </dgm:t>
    </dgm:pt>
    <dgm:pt modelId="{F7B8B008-B24A-410F-9B33-32B30816BC0D}" type="parTrans" cxnId="{5B599025-AA64-48FC-9360-FE0F305E751C}">
      <dgm:prSet/>
      <dgm:spPr/>
      <dgm:t>
        <a:bodyPr/>
        <a:lstStyle/>
        <a:p>
          <a:endParaRPr lang="sv-SE"/>
        </a:p>
      </dgm:t>
    </dgm:pt>
    <dgm:pt modelId="{5947F972-DAF3-4860-98D4-3F4C1E06E0C5}" type="sibTrans" cxnId="{5B599025-AA64-48FC-9360-FE0F305E751C}">
      <dgm:prSet/>
      <dgm:spPr/>
      <dgm:t>
        <a:bodyPr/>
        <a:lstStyle/>
        <a:p>
          <a:endParaRPr lang="sv-SE"/>
        </a:p>
      </dgm:t>
    </dgm:pt>
    <dgm:pt modelId="{6E86A7B9-1492-4030-99AF-BB829674D81B}">
      <dgm:prSet phldrT="[Text]"/>
      <dgm:spPr/>
      <dgm:t>
        <a:bodyPr/>
        <a:lstStyle/>
        <a:p>
          <a:r>
            <a:rPr lang="sv-SE" dirty="0" smtClean="0"/>
            <a:t>Patologen</a:t>
          </a:r>
          <a:endParaRPr lang="sv-SE" dirty="0"/>
        </a:p>
      </dgm:t>
    </dgm:pt>
    <dgm:pt modelId="{88F20DFB-1ADB-4E83-A2AE-BED722137E24}" type="parTrans" cxnId="{CD061669-7EB5-4AC5-8AB4-C9BD27204B4F}">
      <dgm:prSet/>
      <dgm:spPr/>
      <dgm:t>
        <a:bodyPr/>
        <a:lstStyle/>
        <a:p>
          <a:endParaRPr lang="sv-SE"/>
        </a:p>
      </dgm:t>
    </dgm:pt>
    <dgm:pt modelId="{5092FCEF-40C0-407B-B593-D473AC3035C4}" type="sibTrans" cxnId="{CD061669-7EB5-4AC5-8AB4-C9BD27204B4F}">
      <dgm:prSet/>
      <dgm:spPr/>
      <dgm:t>
        <a:bodyPr/>
        <a:lstStyle/>
        <a:p>
          <a:endParaRPr lang="sv-SE"/>
        </a:p>
      </dgm:t>
    </dgm:pt>
    <dgm:pt modelId="{4E782E85-6FD8-450A-A5B0-6FAEB6FF2333}">
      <dgm:prSet phldrT="[Text]"/>
      <dgm:spPr/>
      <dgm:t>
        <a:bodyPr/>
        <a:lstStyle/>
        <a:p>
          <a:r>
            <a:rPr lang="sv-SE" dirty="0" smtClean="0"/>
            <a:t>Kravanalytiker</a:t>
          </a:r>
          <a:endParaRPr lang="sv-SE" dirty="0"/>
        </a:p>
      </dgm:t>
    </dgm:pt>
    <dgm:pt modelId="{E36D44C1-1105-44C4-90D0-DD485423D95A}" type="parTrans" cxnId="{D604CE6A-8D4F-4C15-A139-CE560E169D0B}">
      <dgm:prSet/>
      <dgm:spPr/>
      <dgm:t>
        <a:bodyPr/>
        <a:lstStyle/>
        <a:p>
          <a:endParaRPr lang="sv-SE"/>
        </a:p>
      </dgm:t>
    </dgm:pt>
    <dgm:pt modelId="{17E2C24F-EE35-40B1-BD7E-5434AC72ADC3}" type="sibTrans" cxnId="{D604CE6A-8D4F-4C15-A139-CE560E169D0B}">
      <dgm:prSet/>
      <dgm:spPr/>
      <dgm:t>
        <a:bodyPr/>
        <a:lstStyle/>
        <a:p>
          <a:endParaRPr lang="sv-SE"/>
        </a:p>
      </dgm:t>
    </dgm:pt>
    <dgm:pt modelId="{8D82FB89-AE6B-4963-895C-E69DDD0CD7F1}">
      <dgm:prSet phldrT="[Text]"/>
      <dgm:spPr/>
      <dgm:t>
        <a:bodyPr/>
        <a:lstStyle/>
        <a:p>
          <a:r>
            <a:rPr lang="sv-SE" dirty="0" smtClean="0"/>
            <a:t>Kommunikation</a:t>
          </a:r>
          <a:endParaRPr lang="sv-SE" dirty="0"/>
        </a:p>
      </dgm:t>
    </dgm:pt>
    <dgm:pt modelId="{300C2932-B3AE-401C-B307-7633C48F79EF}" type="parTrans" cxnId="{BCAB26C9-BFF9-4ECE-89F9-F2ABE51CDCDA}">
      <dgm:prSet/>
      <dgm:spPr/>
      <dgm:t>
        <a:bodyPr/>
        <a:lstStyle/>
        <a:p>
          <a:endParaRPr lang="sv-SE"/>
        </a:p>
      </dgm:t>
    </dgm:pt>
    <dgm:pt modelId="{0489FF8D-6865-490A-A0D0-88E12A6821E8}" type="sibTrans" cxnId="{BCAB26C9-BFF9-4ECE-89F9-F2ABE51CDCDA}">
      <dgm:prSet/>
      <dgm:spPr/>
      <dgm:t>
        <a:bodyPr/>
        <a:lstStyle/>
        <a:p>
          <a:endParaRPr lang="sv-SE"/>
        </a:p>
      </dgm:t>
    </dgm:pt>
    <dgm:pt modelId="{D4E9DCAE-68F9-4759-98A8-538093782455}">
      <dgm:prSet phldrT="[Text]"/>
      <dgm:spPr/>
      <dgm:t>
        <a:bodyPr/>
        <a:lstStyle/>
        <a:p>
          <a:r>
            <a:rPr lang="sv-SE" dirty="0" err="1" smtClean="0"/>
            <a:t>Cambio</a:t>
          </a:r>
          <a:endParaRPr lang="sv-SE" dirty="0"/>
        </a:p>
      </dgm:t>
    </dgm:pt>
    <dgm:pt modelId="{123166F5-CCC8-4596-9C57-0290A017E352}" type="parTrans" cxnId="{C501A8FD-1412-4644-AAF6-4086B1AB09B4}">
      <dgm:prSet/>
      <dgm:spPr/>
      <dgm:t>
        <a:bodyPr/>
        <a:lstStyle/>
        <a:p>
          <a:endParaRPr lang="sv-SE"/>
        </a:p>
      </dgm:t>
    </dgm:pt>
    <dgm:pt modelId="{412D0FD8-82B0-4E1F-A76D-8903C67B1713}" type="sibTrans" cxnId="{C501A8FD-1412-4644-AAF6-4086B1AB09B4}">
      <dgm:prSet/>
      <dgm:spPr/>
      <dgm:t>
        <a:bodyPr/>
        <a:lstStyle/>
        <a:p>
          <a:endParaRPr lang="sv-SE"/>
        </a:p>
      </dgm:t>
    </dgm:pt>
    <dgm:pt modelId="{197358E8-1A71-47B6-AAF4-3535B84B4D70}">
      <dgm:prSet phldrT="[Text]"/>
      <dgm:spPr/>
      <dgm:t>
        <a:bodyPr/>
        <a:lstStyle/>
        <a:p>
          <a:r>
            <a:rPr lang="sv-SE" dirty="0" smtClean="0"/>
            <a:t>Referensgrupp</a:t>
          </a:r>
          <a:endParaRPr lang="sv-SE" dirty="0"/>
        </a:p>
      </dgm:t>
    </dgm:pt>
    <dgm:pt modelId="{333B31B8-BA8E-4CC3-BA3D-4937EFD8116B}" type="parTrans" cxnId="{429FB293-879D-4B76-9370-00A04111D147}">
      <dgm:prSet/>
      <dgm:spPr/>
      <dgm:t>
        <a:bodyPr/>
        <a:lstStyle/>
        <a:p>
          <a:endParaRPr lang="sv-SE"/>
        </a:p>
      </dgm:t>
    </dgm:pt>
    <dgm:pt modelId="{28B76082-85F4-4AA6-8CBF-07DF6D34024D}" type="sibTrans" cxnId="{429FB293-879D-4B76-9370-00A04111D147}">
      <dgm:prSet/>
      <dgm:spPr/>
      <dgm:t>
        <a:bodyPr/>
        <a:lstStyle/>
        <a:p>
          <a:endParaRPr lang="sv-SE"/>
        </a:p>
      </dgm:t>
    </dgm:pt>
    <dgm:pt modelId="{C6E11817-5D1C-48F5-9410-C92ACF214CA4}">
      <dgm:prSet phldrT="[Text]"/>
      <dgm:spPr/>
      <dgm:t>
        <a:bodyPr/>
        <a:lstStyle/>
        <a:p>
          <a:r>
            <a:rPr lang="sv-SE" dirty="0" smtClean="0"/>
            <a:t>Testledare</a:t>
          </a:r>
          <a:endParaRPr lang="sv-SE" dirty="0"/>
        </a:p>
      </dgm:t>
    </dgm:pt>
    <dgm:pt modelId="{35AF1CAE-F1BD-4EF5-A1A9-1C7540A49D74}" type="parTrans" cxnId="{9C5B2708-AED4-4106-AB8F-1E4AA82C2BCC}">
      <dgm:prSet/>
      <dgm:spPr/>
      <dgm:t>
        <a:bodyPr/>
        <a:lstStyle/>
        <a:p>
          <a:endParaRPr lang="sv-SE"/>
        </a:p>
      </dgm:t>
    </dgm:pt>
    <dgm:pt modelId="{F88D9A41-0FA2-446C-9808-5750DB333769}" type="sibTrans" cxnId="{9C5B2708-AED4-4106-AB8F-1E4AA82C2BCC}">
      <dgm:prSet/>
      <dgm:spPr/>
      <dgm:t>
        <a:bodyPr/>
        <a:lstStyle/>
        <a:p>
          <a:endParaRPr lang="sv-SE"/>
        </a:p>
      </dgm:t>
    </dgm:pt>
    <dgm:pt modelId="{F3A472FB-0472-49DA-9991-64BBBC4A6D71}">
      <dgm:prSet phldrT="[Text]"/>
      <dgm:spPr/>
      <dgm:t>
        <a:bodyPr/>
        <a:lstStyle/>
        <a:p>
          <a:r>
            <a:rPr lang="sv-SE" dirty="0" smtClean="0"/>
            <a:t>CGM </a:t>
          </a:r>
          <a:r>
            <a:rPr lang="sv-SE" dirty="0" err="1" smtClean="0"/>
            <a:t>Analytix</a:t>
          </a:r>
          <a:endParaRPr lang="sv-SE" dirty="0"/>
        </a:p>
      </dgm:t>
    </dgm:pt>
    <dgm:pt modelId="{212E50BF-BAE5-4B7E-B0A2-90300B726697}" type="parTrans" cxnId="{55EBC9EE-5082-45C5-ADD6-7353234FCE3B}">
      <dgm:prSet/>
      <dgm:spPr/>
      <dgm:t>
        <a:bodyPr/>
        <a:lstStyle/>
        <a:p>
          <a:endParaRPr lang="sv-SE"/>
        </a:p>
      </dgm:t>
    </dgm:pt>
    <dgm:pt modelId="{F80A99BD-0DB5-4B3E-9B31-AE7B771DCA24}" type="sibTrans" cxnId="{55EBC9EE-5082-45C5-ADD6-7353234FCE3B}">
      <dgm:prSet/>
      <dgm:spPr/>
      <dgm:t>
        <a:bodyPr/>
        <a:lstStyle/>
        <a:p>
          <a:endParaRPr lang="sv-SE"/>
        </a:p>
      </dgm:t>
    </dgm:pt>
    <dgm:pt modelId="{B9A7D01B-FDC1-420C-8954-E62A7497514C}" type="pres">
      <dgm:prSet presAssocID="{B7BF18B3-71E5-4F92-BC53-FD7A97FEC849}" presName="cycle" presStyleCnt="0">
        <dgm:presLayoutVars>
          <dgm:chMax val="1"/>
          <dgm:dir/>
          <dgm:animLvl val="ctr"/>
          <dgm:resizeHandles val="exact"/>
        </dgm:presLayoutVars>
      </dgm:prSet>
      <dgm:spPr/>
      <dgm:t>
        <a:bodyPr/>
        <a:lstStyle/>
        <a:p>
          <a:endParaRPr lang="sv-SE"/>
        </a:p>
      </dgm:t>
    </dgm:pt>
    <dgm:pt modelId="{317C9F9E-2BB8-406D-B059-BBB449B6367B}" type="pres">
      <dgm:prSet presAssocID="{3A5CC485-1BC3-4125-9E4D-1CEBA2516120}" presName="centerShape" presStyleLbl="node0" presStyleIdx="0" presStyleCnt="1"/>
      <dgm:spPr/>
      <dgm:t>
        <a:bodyPr/>
        <a:lstStyle/>
        <a:p>
          <a:endParaRPr lang="sv-SE"/>
        </a:p>
      </dgm:t>
    </dgm:pt>
    <dgm:pt modelId="{59EFA979-39A0-4037-9163-CD0C3EE2275A}" type="pres">
      <dgm:prSet presAssocID="{9706D79A-5339-4FB5-99BF-ADFDD63ED856}" presName="Name9" presStyleLbl="parChTrans1D2" presStyleIdx="0" presStyleCnt="10"/>
      <dgm:spPr/>
      <dgm:t>
        <a:bodyPr/>
        <a:lstStyle/>
        <a:p>
          <a:endParaRPr lang="sv-SE"/>
        </a:p>
      </dgm:t>
    </dgm:pt>
    <dgm:pt modelId="{B076E575-D46A-49C4-A685-F4CBA56CC121}" type="pres">
      <dgm:prSet presAssocID="{9706D79A-5339-4FB5-99BF-ADFDD63ED856}" presName="connTx" presStyleLbl="parChTrans1D2" presStyleIdx="0" presStyleCnt="10"/>
      <dgm:spPr/>
      <dgm:t>
        <a:bodyPr/>
        <a:lstStyle/>
        <a:p>
          <a:endParaRPr lang="sv-SE"/>
        </a:p>
      </dgm:t>
    </dgm:pt>
    <dgm:pt modelId="{63E9E2AF-F23D-42B3-9864-C8C2175F409A}" type="pres">
      <dgm:prSet presAssocID="{9B7A299B-232F-4AB1-9DBF-61155E1BC177}" presName="node" presStyleLbl="node1" presStyleIdx="0" presStyleCnt="10">
        <dgm:presLayoutVars>
          <dgm:bulletEnabled val="1"/>
        </dgm:presLayoutVars>
      </dgm:prSet>
      <dgm:spPr/>
      <dgm:t>
        <a:bodyPr/>
        <a:lstStyle/>
        <a:p>
          <a:endParaRPr lang="sv-SE"/>
        </a:p>
      </dgm:t>
    </dgm:pt>
    <dgm:pt modelId="{2F4259D1-516A-4FC6-A5A3-A416817E4148}" type="pres">
      <dgm:prSet presAssocID="{D4F61A28-476A-404B-9B9C-76E4CF20C445}" presName="Name9" presStyleLbl="parChTrans1D2" presStyleIdx="1" presStyleCnt="10"/>
      <dgm:spPr/>
      <dgm:t>
        <a:bodyPr/>
        <a:lstStyle/>
        <a:p>
          <a:endParaRPr lang="sv-SE"/>
        </a:p>
      </dgm:t>
    </dgm:pt>
    <dgm:pt modelId="{245322B4-6389-486B-B185-9A8D1E870AD7}" type="pres">
      <dgm:prSet presAssocID="{D4F61A28-476A-404B-9B9C-76E4CF20C445}" presName="connTx" presStyleLbl="parChTrans1D2" presStyleIdx="1" presStyleCnt="10"/>
      <dgm:spPr/>
      <dgm:t>
        <a:bodyPr/>
        <a:lstStyle/>
        <a:p>
          <a:endParaRPr lang="sv-SE"/>
        </a:p>
      </dgm:t>
    </dgm:pt>
    <dgm:pt modelId="{4F64A5C2-6433-4C7D-8D51-7411290DBBAA}" type="pres">
      <dgm:prSet presAssocID="{F81788EF-E1DC-4EFF-95E0-47AE4AAFD1E2}" presName="node" presStyleLbl="node1" presStyleIdx="1" presStyleCnt="10">
        <dgm:presLayoutVars>
          <dgm:bulletEnabled val="1"/>
        </dgm:presLayoutVars>
      </dgm:prSet>
      <dgm:spPr/>
      <dgm:t>
        <a:bodyPr/>
        <a:lstStyle/>
        <a:p>
          <a:endParaRPr lang="sv-SE"/>
        </a:p>
      </dgm:t>
    </dgm:pt>
    <dgm:pt modelId="{232CE6C7-F133-4485-BAF0-FD9C04EC673B}" type="pres">
      <dgm:prSet presAssocID="{F7B8B008-B24A-410F-9B33-32B30816BC0D}" presName="Name9" presStyleLbl="parChTrans1D2" presStyleIdx="2" presStyleCnt="10"/>
      <dgm:spPr/>
      <dgm:t>
        <a:bodyPr/>
        <a:lstStyle/>
        <a:p>
          <a:endParaRPr lang="sv-SE"/>
        </a:p>
      </dgm:t>
    </dgm:pt>
    <dgm:pt modelId="{459675C0-5828-44B7-953D-6AC4035920E2}" type="pres">
      <dgm:prSet presAssocID="{F7B8B008-B24A-410F-9B33-32B30816BC0D}" presName="connTx" presStyleLbl="parChTrans1D2" presStyleIdx="2" presStyleCnt="10"/>
      <dgm:spPr/>
      <dgm:t>
        <a:bodyPr/>
        <a:lstStyle/>
        <a:p>
          <a:endParaRPr lang="sv-SE"/>
        </a:p>
      </dgm:t>
    </dgm:pt>
    <dgm:pt modelId="{7D0A0CD2-53AA-4F0D-BFA1-85842CF0FAA1}" type="pres">
      <dgm:prSet presAssocID="{EF57B436-6721-4DBB-BBBE-3D3E2B936036}" presName="node" presStyleLbl="node1" presStyleIdx="2" presStyleCnt="10">
        <dgm:presLayoutVars>
          <dgm:bulletEnabled val="1"/>
        </dgm:presLayoutVars>
      </dgm:prSet>
      <dgm:spPr/>
      <dgm:t>
        <a:bodyPr/>
        <a:lstStyle/>
        <a:p>
          <a:endParaRPr lang="sv-SE"/>
        </a:p>
      </dgm:t>
    </dgm:pt>
    <dgm:pt modelId="{81F5914D-63AA-425B-B00E-BEF853B024FC}" type="pres">
      <dgm:prSet presAssocID="{88F20DFB-1ADB-4E83-A2AE-BED722137E24}" presName="Name9" presStyleLbl="parChTrans1D2" presStyleIdx="3" presStyleCnt="10"/>
      <dgm:spPr/>
      <dgm:t>
        <a:bodyPr/>
        <a:lstStyle/>
        <a:p>
          <a:endParaRPr lang="sv-SE"/>
        </a:p>
      </dgm:t>
    </dgm:pt>
    <dgm:pt modelId="{95779EBD-0EE0-4E55-9807-07C7B3F03864}" type="pres">
      <dgm:prSet presAssocID="{88F20DFB-1ADB-4E83-A2AE-BED722137E24}" presName="connTx" presStyleLbl="parChTrans1D2" presStyleIdx="3" presStyleCnt="10"/>
      <dgm:spPr/>
      <dgm:t>
        <a:bodyPr/>
        <a:lstStyle/>
        <a:p>
          <a:endParaRPr lang="sv-SE"/>
        </a:p>
      </dgm:t>
    </dgm:pt>
    <dgm:pt modelId="{E4B1C08B-3A81-440B-8C7F-08AD0AE050B7}" type="pres">
      <dgm:prSet presAssocID="{6E86A7B9-1492-4030-99AF-BB829674D81B}" presName="node" presStyleLbl="node1" presStyleIdx="3" presStyleCnt="10">
        <dgm:presLayoutVars>
          <dgm:bulletEnabled val="1"/>
        </dgm:presLayoutVars>
      </dgm:prSet>
      <dgm:spPr/>
      <dgm:t>
        <a:bodyPr/>
        <a:lstStyle/>
        <a:p>
          <a:endParaRPr lang="sv-SE"/>
        </a:p>
      </dgm:t>
    </dgm:pt>
    <dgm:pt modelId="{C4DC3DCA-48FA-4B31-BFB5-65C2CA24804F}" type="pres">
      <dgm:prSet presAssocID="{E36D44C1-1105-44C4-90D0-DD485423D95A}" presName="Name9" presStyleLbl="parChTrans1D2" presStyleIdx="4" presStyleCnt="10"/>
      <dgm:spPr/>
      <dgm:t>
        <a:bodyPr/>
        <a:lstStyle/>
        <a:p>
          <a:endParaRPr lang="sv-SE"/>
        </a:p>
      </dgm:t>
    </dgm:pt>
    <dgm:pt modelId="{07C1B7E6-F3EC-472F-BC1C-2F00DC596727}" type="pres">
      <dgm:prSet presAssocID="{E36D44C1-1105-44C4-90D0-DD485423D95A}" presName="connTx" presStyleLbl="parChTrans1D2" presStyleIdx="4" presStyleCnt="10"/>
      <dgm:spPr/>
      <dgm:t>
        <a:bodyPr/>
        <a:lstStyle/>
        <a:p>
          <a:endParaRPr lang="sv-SE"/>
        </a:p>
      </dgm:t>
    </dgm:pt>
    <dgm:pt modelId="{0AFBC998-B215-4C25-B10F-9326C36FA3E2}" type="pres">
      <dgm:prSet presAssocID="{4E782E85-6FD8-450A-A5B0-6FAEB6FF2333}" presName="node" presStyleLbl="node1" presStyleIdx="4" presStyleCnt="10">
        <dgm:presLayoutVars>
          <dgm:bulletEnabled val="1"/>
        </dgm:presLayoutVars>
      </dgm:prSet>
      <dgm:spPr/>
      <dgm:t>
        <a:bodyPr/>
        <a:lstStyle/>
        <a:p>
          <a:endParaRPr lang="sv-SE"/>
        </a:p>
      </dgm:t>
    </dgm:pt>
    <dgm:pt modelId="{EBE6EADC-5A65-4BA0-B86C-7B41457E0FB3}" type="pres">
      <dgm:prSet presAssocID="{300C2932-B3AE-401C-B307-7633C48F79EF}" presName="Name9" presStyleLbl="parChTrans1D2" presStyleIdx="5" presStyleCnt="10"/>
      <dgm:spPr/>
      <dgm:t>
        <a:bodyPr/>
        <a:lstStyle/>
        <a:p>
          <a:endParaRPr lang="sv-SE"/>
        </a:p>
      </dgm:t>
    </dgm:pt>
    <dgm:pt modelId="{30889351-B78A-4819-BCFE-7F0943A261F3}" type="pres">
      <dgm:prSet presAssocID="{300C2932-B3AE-401C-B307-7633C48F79EF}" presName="connTx" presStyleLbl="parChTrans1D2" presStyleIdx="5" presStyleCnt="10"/>
      <dgm:spPr/>
      <dgm:t>
        <a:bodyPr/>
        <a:lstStyle/>
        <a:p>
          <a:endParaRPr lang="sv-SE"/>
        </a:p>
      </dgm:t>
    </dgm:pt>
    <dgm:pt modelId="{FF8BBBE4-FE87-403D-91B2-B36C7745F47B}" type="pres">
      <dgm:prSet presAssocID="{8D82FB89-AE6B-4963-895C-E69DDD0CD7F1}" presName="node" presStyleLbl="node1" presStyleIdx="5" presStyleCnt="10">
        <dgm:presLayoutVars>
          <dgm:bulletEnabled val="1"/>
        </dgm:presLayoutVars>
      </dgm:prSet>
      <dgm:spPr/>
      <dgm:t>
        <a:bodyPr/>
        <a:lstStyle/>
        <a:p>
          <a:endParaRPr lang="sv-SE"/>
        </a:p>
      </dgm:t>
    </dgm:pt>
    <dgm:pt modelId="{E8E2B9CF-4C1A-49A5-9A0B-69414C1C58E9}" type="pres">
      <dgm:prSet presAssocID="{123166F5-CCC8-4596-9C57-0290A017E352}" presName="Name9" presStyleLbl="parChTrans1D2" presStyleIdx="6" presStyleCnt="10"/>
      <dgm:spPr/>
      <dgm:t>
        <a:bodyPr/>
        <a:lstStyle/>
        <a:p>
          <a:endParaRPr lang="sv-SE"/>
        </a:p>
      </dgm:t>
    </dgm:pt>
    <dgm:pt modelId="{DA94A300-FEBF-4774-9D84-67281C5F98A9}" type="pres">
      <dgm:prSet presAssocID="{123166F5-CCC8-4596-9C57-0290A017E352}" presName="connTx" presStyleLbl="parChTrans1D2" presStyleIdx="6" presStyleCnt="10"/>
      <dgm:spPr/>
      <dgm:t>
        <a:bodyPr/>
        <a:lstStyle/>
        <a:p>
          <a:endParaRPr lang="sv-SE"/>
        </a:p>
      </dgm:t>
    </dgm:pt>
    <dgm:pt modelId="{03FF2688-6619-4794-9ABC-4BE04587FA1E}" type="pres">
      <dgm:prSet presAssocID="{D4E9DCAE-68F9-4759-98A8-538093782455}" presName="node" presStyleLbl="node1" presStyleIdx="6" presStyleCnt="10" custRadScaleRad="101205" custRadScaleInc="-1199">
        <dgm:presLayoutVars>
          <dgm:bulletEnabled val="1"/>
        </dgm:presLayoutVars>
      </dgm:prSet>
      <dgm:spPr/>
      <dgm:t>
        <a:bodyPr/>
        <a:lstStyle/>
        <a:p>
          <a:endParaRPr lang="sv-SE"/>
        </a:p>
      </dgm:t>
    </dgm:pt>
    <dgm:pt modelId="{EEDE6AF2-9309-470F-B3E4-C528B06D67AA}" type="pres">
      <dgm:prSet presAssocID="{333B31B8-BA8E-4CC3-BA3D-4937EFD8116B}" presName="Name9" presStyleLbl="parChTrans1D2" presStyleIdx="7" presStyleCnt="10"/>
      <dgm:spPr/>
      <dgm:t>
        <a:bodyPr/>
        <a:lstStyle/>
        <a:p>
          <a:endParaRPr lang="sv-SE"/>
        </a:p>
      </dgm:t>
    </dgm:pt>
    <dgm:pt modelId="{0E0D69EC-EE9C-4FF0-A77B-3CA88D62193C}" type="pres">
      <dgm:prSet presAssocID="{333B31B8-BA8E-4CC3-BA3D-4937EFD8116B}" presName="connTx" presStyleLbl="parChTrans1D2" presStyleIdx="7" presStyleCnt="10"/>
      <dgm:spPr/>
      <dgm:t>
        <a:bodyPr/>
        <a:lstStyle/>
        <a:p>
          <a:endParaRPr lang="sv-SE"/>
        </a:p>
      </dgm:t>
    </dgm:pt>
    <dgm:pt modelId="{931FB30D-9CC8-4895-883B-7B8D0770B8F2}" type="pres">
      <dgm:prSet presAssocID="{197358E8-1A71-47B6-AAF4-3535B84B4D70}" presName="node" presStyleLbl="node1" presStyleIdx="7" presStyleCnt="10">
        <dgm:presLayoutVars>
          <dgm:bulletEnabled val="1"/>
        </dgm:presLayoutVars>
      </dgm:prSet>
      <dgm:spPr/>
      <dgm:t>
        <a:bodyPr/>
        <a:lstStyle/>
        <a:p>
          <a:endParaRPr lang="sv-SE"/>
        </a:p>
      </dgm:t>
    </dgm:pt>
    <dgm:pt modelId="{66124EB6-A4C1-4EAD-8A69-693CFFFF0BFC}" type="pres">
      <dgm:prSet presAssocID="{35AF1CAE-F1BD-4EF5-A1A9-1C7540A49D74}" presName="Name9" presStyleLbl="parChTrans1D2" presStyleIdx="8" presStyleCnt="10"/>
      <dgm:spPr/>
      <dgm:t>
        <a:bodyPr/>
        <a:lstStyle/>
        <a:p>
          <a:endParaRPr lang="sv-SE"/>
        </a:p>
      </dgm:t>
    </dgm:pt>
    <dgm:pt modelId="{D25B42DF-815A-463E-9B39-7D8227A3C946}" type="pres">
      <dgm:prSet presAssocID="{35AF1CAE-F1BD-4EF5-A1A9-1C7540A49D74}" presName="connTx" presStyleLbl="parChTrans1D2" presStyleIdx="8" presStyleCnt="10"/>
      <dgm:spPr/>
      <dgm:t>
        <a:bodyPr/>
        <a:lstStyle/>
        <a:p>
          <a:endParaRPr lang="sv-SE"/>
        </a:p>
      </dgm:t>
    </dgm:pt>
    <dgm:pt modelId="{87BA6389-37E1-4937-BD5D-EDCFDB7F7A9E}" type="pres">
      <dgm:prSet presAssocID="{C6E11817-5D1C-48F5-9410-C92ACF214CA4}" presName="node" presStyleLbl="node1" presStyleIdx="8" presStyleCnt="10">
        <dgm:presLayoutVars>
          <dgm:bulletEnabled val="1"/>
        </dgm:presLayoutVars>
      </dgm:prSet>
      <dgm:spPr/>
      <dgm:t>
        <a:bodyPr/>
        <a:lstStyle/>
        <a:p>
          <a:endParaRPr lang="sv-SE"/>
        </a:p>
      </dgm:t>
    </dgm:pt>
    <dgm:pt modelId="{7D6CC1DA-ED86-450D-A82C-A25A6E11FCC8}" type="pres">
      <dgm:prSet presAssocID="{212E50BF-BAE5-4B7E-B0A2-90300B726697}" presName="Name9" presStyleLbl="parChTrans1D2" presStyleIdx="9" presStyleCnt="10"/>
      <dgm:spPr/>
      <dgm:t>
        <a:bodyPr/>
        <a:lstStyle/>
        <a:p>
          <a:endParaRPr lang="sv-SE"/>
        </a:p>
      </dgm:t>
    </dgm:pt>
    <dgm:pt modelId="{129E704C-2AC7-431F-9D1D-EFF6CA5A9DBD}" type="pres">
      <dgm:prSet presAssocID="{212E50BF-BAE5-4B7E-B0A2-90300B726697}" presName="connTx" presStyleLbl="parChTrans1D2" presStyleIdx="9" presStyleCnt="10"/>
      <dgm:spPr/>
      <dgm:t>
        <a:bodyPr/>
        <a:lstStyle/>
        <a:p>
          <a:endParaRPr lang="sv-SE"/>
        </a:p>
      </dgm:t>
    </dgm:pt>
    <dgm:pt modelId="{90EDB586-1635-4A4D-8C81-BC45A2E4E798}" type="pres">
      <dgm:prSet presAssocID="{F3A472FB-0472-49DA-9991-64BBBC4A6D71}" presName="node" presStyleLbl="node1" presStyleIdx="9" presStyleCnt="10">
        <dgm:presLayoutVars>
          <dgm:bulletEnabled val="1"/>
        </dgm:presLayoutVars>
      </dgm:prSet>
      <dgm:spPr/>
      <dgm:t>
        <a:bodyPr/>
        <a:lstStyle/>
        <a:p>
          <a:endParaRPr lang="sv-SE"/>
        </a:p>
      </dgm:t>
    </dgm:pt>
  </dgm:ptLst>
  <dgm:cxnLst>
    <dgm:cxn modelId="{7B5EA930-82AE-426A-ACF1-8A4E4FBDFC85}" type="presOf" srcId="{9B7A299B-232F-4AB1-9DBF-61155E1BC177}" destId="{63E9E2AF-F23D-42B3-9864-C8C2175F409A}" srcOrd="0" destOrd="0" presId="urn:microsoft.com/office/officeart/2005/8/layout/radial1"/>
    <dgm:cxn modelId="{E8CA1E4C-D3F9-4F3F-954F-2A7AE3838C30}" type="presOf" srcId="{35AF1CAE-F1BD-4EF5-A1A9-1C7540A49D74}" destId="{66124EB6-A4C1-4EAD-8A69-693CFFFF0BFC}" srcOrd="0" destOrd="0" presId="urn:microsoft.com/office/officeart/2005/8/layout/radial1"/>
    <dgm:cxn modelId="{9A46F1E9-263A-48B8-A58E-9952B85DAB26}" type="presOf" srcId="{F3A472FB-0472-49DA-9991-64BBBC4A6D71}" destId="{90EDB586-1635-4A4D-8C81-BC45A2E4E798}" srcOrd="0" destOrd="0" presId="urn:microsoft.com/office/officeart/2005/8/layout/radial1"/>
    <dgm:cxn modelId="{7A660CB4-1F47-4266-A63D-B1F5983D9075}" type="presOf" srcId="{6E86A7B9-1492-4030-99AF-BB829674D81B}" destId="{E4B1C08B-3A81-440B-8C7F-08AD0AE050B7}" srcOrd="0" destOrd="0" presId="urn:microsoft.com/office/officeart/2005/8/layout/radial1"/>
    <dgm:cxn modelId="{57A3EC39-1442-4D61-8886-CF5DF09184E4}" type="presOf" srcId="{B7BF18B3-71E5-4F92-BC53-FD7A97FEC849}" destId="{B9A7D01B-FDC1-420C-8954-E62A7497514C}" srcOrd="0" destOrd="0" presId="urn:microsoft.com/office/officeart/2005/8/layout/radial1"/>
    <dgm:cxn modelId="{1C7058B4-3AC9-4880-B63C-3AD9CEADA985}" type="presOf" srcId="{123166F5-CCC8-4596-9C57-0290A017E352}" destId="{DA94A300-FEBF-4774-9D84-67281C5F98A9}" srcOrd="1" destOrd="0" presId="urn:microsoft.com/office/officeart/2005/8/layout/radial1"/>
    <dgm:cxn modelId="{FA515DA0-CDB7-4360-9840-32E3E5A2BB6A}" srcId="{3A5CC485-1BC3-4125-9E4D-1CEBA2516120}" destId="{F81788EF-E1DC-4EFF-95E0-47AE4AAFD1E2}" srcOrd="1" destOrd="0" parTransId="{D4F61A28-476A-404B-9B9C-76E4CF20C445}" sibTransId="{50659A17-06DF-42F2-A2BA-04C7A7EDDF59}"/>
    <dgm:cxn modelId="{D7079B3B-478E-4F64-BE1C-742551C98413}" type="presOf" srcId="{F81788EF-E1DC-4EFF-95E0-47AE4AAFD1E2}" destId="{4F64A5C2-6433-4C7D-8D51-7411290DBBAA}" srcOrd="0" destOrd="0" presId="urn:microsoft.com/office/officeart/2005/8/layout/radial1"/>
    <dgm:cxn modelId="{BCAB26C9-BFF9-4ECE-89F9-F2ABE51CDCDA}" srcId="{3A5CC485-1BC3-4125-9E4D-1CEBA2516120}" destId="{8D82FB89-AE6B-4963-895C-E69DDD0CD7F1}" srcOrd="5" destOrd="0" parTransId="{300C2932-B3AE-401C-B307-7633C48F79EF}" sibTransId="{0489FF8D-6865-490A-A0D0-88E12A6821E8}"/>
    <dgm:cxn modelId="{55EBC9EE-5082-45C5-ADD6-7353234FCE3B}" srcId="{3A5CC485-1BC3-4125-9E4D-1CEBA2516120}" destId="{F3A472FB-0472-49DA-9991-64BBBC4A6D71}" srcOrd="9" destOrd="0" parTransId="{212E50BF-BAE5-4B7E-B0A2-90300B726697}" sibTransId="{F80A99BD-0DB5-4B3E-9B31-AE7B771DCA24}"/>
    <dgm:cxn modelId="{C491A1D9-0877-4174-9988-8A6AA102E98A}" type="presOf" srcId="{88F20DFB-1ADB-4E83-A2AE-BED722137E24}" destId="{95779EBD-0EE0-4E55-9807-07C7B3F03864}" srcOrd="1" destOrd="0" presId="urn:microsoft.com/office/officeart/2005/8/layout/radial1"/>
    <dgm:cxn modelId="{437C0BEA-7E41-4AED-9047-B5FFC98BA174}" type="presOf" srcId="{212E50BF-BAE5-4B7E-B0A2-90300B726697}" destId="{7D6CC1DA-ED86-450D-A82C-A25A6E11FCC8}" srcOrd="0" destOrd="0" presId="urn:microsoft.com/office/officeart/2005/8/layout/radial1"/>
    <dgm:cxn modelId="{056ADB58-5D19-42CD-A86A-A0B6CDE704C5}" type="presOf" srcId="{8D82FB89-AE6B-4963-895C-E69DDD0CD7F1}" destId="{FF8BBBE4-FE87-403D-91B2-B36C7745F47B}" srcOrd="0" destOrd="0" presId="urn:microsoft.com/office/officeart/2005/8/layout/radial1"/>
    <dgm:cxn modelId="{19F9EFF2-57C4-4ED4-8A6E-C37270A6C3F6}" type="presOf" srcId="{3A5CC485-1BC3-4125-9E4D-1CEBA2516120}" destId="{317C9F9E-2BB8-406D-B059-BBB449B6367B}" srcOrd="0" destOrd="0" presId="urn:microsoft.com/office/officeart/2005/8/layout/radial1"/>
    <dgm:cxn modelId="{3DB6404E-737E-42FF-A65B-27FFCB2AF3D2}" srcId="{B7BF18B3-71E5-4F92-BC53-FD7A97FEC849}" destId="{3A5CC485-1BC3-4125-9E4D-1CEBA2516120}" srcOrd="0" destOrd="0" parTransId="{CBC0DE60-934C-4DD7-8068-41CDD68548A5}" sibTransId="{9EDE636F-D621-4C15-9EA1-042B9D0D2EA1}"/>
    <dgm:cxn modelId="{A3EEE2D9-5883-409E-B628-C7E22B21DF52}" type="presOf" srcId="{E36D44C1-1105-44C4-90D0-DD485423D95A}" destId="{07C1B7E6-F3EC-472F-BC1C-2F00DC596727}" srcOrd="1" destOrd="0" presId="urn:microsoft.com/office/officeart/2005/8/layout/radial1"/>
    <dgm:cxn modelId="{A7DCB268-FCB3-4D08-B9B4-7187651BF2B1}" type="presOf" srcId="{C6E11817-5D1C-48F5-9410-C92ACF214CA4}" destId="{87BA6389-37E1-4937-BD5D-EDCFDB7F7A9E}" srcOrd="0" destOrd="0" presId="urn:microsoft.com/office/officeart/2005/8/layout/radial1"/>
    <dgm:cxn modelId="{FD8443D1-C9F7-43E9-B122-4F58D65A422F}" type="presOf" srcId="{333B31B8-BA8E-4CC3-BA3D-4937EFD8116B}" destId="{0E0D69EC-EE9C-4FF0-A77B-3CA88D62193C}" srcOrd="1" destOrd="0" presId="urn:microsoft.com/office/officeart/2005/8/layout/radial1"/>
    <dgm:cxn modelId="{86F61ED8-8569-44B0-97F3-437214D9DB4E}" type="presOf" srcId="{88F20DFB-1ADB-4E83-A2AE-BED722137E24}" destId="{81F5914D-63AA-425B-B00E-BEF853B024FC}" srcOrd="0" destOrd="0" presId="urn:microsoft.com/office/officeart/2005/8/layout/radial1"/>
    <dgm:cxn modelId="{C96B167C-3559-4954-B3D9-8448EA3A051A}" type="presOf" srcId="{212E50BF-BAE5-4B7E-B0A2-90300B726697}" destId="{129E704C-2AC7-431F-9D1D-EFF6CA5A9DBD}" srcOrd="1" destOrd="0" presId="urn:microsoft.com/office/officeart/2005/8/layout/radial1"/>
    <dgm:cxn modelId="{5B599025-AA64-48FC-9360-FE0F305E751C}" srcId="{3A5CC485-1BC3-4125-9E4D-1CEBA2516120}" destId="{EF57B436-6721-4DBB-BBBE-3D3E2B936036}" srcOrd="2" destOrd="0" parTransId="{F7B8B008-B24A-410F-9B33-32B30816BC0D}" sibTransId="{5947F972-DAF3-4860-98D4-3F4C1E06E0C5}"/>
    <dgm:cxn modelId="{855B8C4C-6D20-4C18-BC2D-80A22E8D2555}" type="presOf" srcId="{9706D79A-5339-4FB5-99BF-ADFDD63ED856}" destId="{59EFA979-39A0-4037-9163-CD0C3EE2275A}" srcOrd="0" destOrd="0" presId="urn:microsoft.com/office/officeart/2005/8/layout/radial1"/>
    <dgm:cxn modelId="{1A458656-E64E-49F0-8638-027966B9FD46}" type="presOf" srcId="{D4F61A28-476A-404B-9B9C-76E4CF20C445}" destId="{245322B4-6389-486B-B185-9A8D1E870AD7}" srcOrd="1" destOrd="0" presId="urn:microsoft.com/office/officeart/2005/8/layout/radial1"/>
    <dgm:cxn modelId="{C6B646F5-348F-4C55-B501-853D42AC85E3}" type="presOf" srcId="{D4E9DCAE-68F9-4759-98A8-538093782455}" destId="{03FF2688-6619-4794-9ABC-4BE04587FA1E}" srcOrd="0" destOrd="0" presId="urn:microsoft.com/office/officeart/2005/8/layout/radial1"/>
    <dgm:cxn modelId="{429FB293-879D-4B76-9370-00A04111D147}" srcId="{3A5CC485-1BC3-4125-9E4D-1CEBA2516120}" destId="{197358E8-1A71-47B6-AAF4-3535B84B4D70}" srcOrd="7" destOrd="0" parTransId="{333B31B8-BA8E-4CC3-BA3D-4937EFD8116B}" sibTransId="{28B76082-85F4-4AA6-8CBF-07DF6D34024D}"/>
    <dgm:cxn modelId="{B11282E1-6B2B-4950-B4F6-6B19A18FC3F0}" type="presOf" srcId="{333B31B8-BA8E-4CC3-BA3D-4937EFD8116B}" destId="{EEDE6AF2-9309-470F-B3E4-C528B06D67AA}" srcOrd="0" destOrd="0" presId="urn:microsoft.com/office/officeart/2005/8/layout/radial1"/>
    <dgm:cxn modelId="{6BDB6FB2-C655-4545-8DEC-F52D8E58982F}" type="presOf" srcId="{197358E8-1A71-47B6-AAF4-3535B84B4D70}" destId="{931FB30D-9CC8-4895-883B-7B8D0770B8F2}" srcOrd="0" destOrd="0" presId="urn:microsoft.com/office/officeart/2005/8/layout/radial1"/>
    <dgm:cxn modelId="{24E4EF8A-5433-424E-BF6D-C2F9AE944040}" type="presOf" srcId="{35AF1CAE-F1BD-4EF5-A1A9-1C7540A49D74}" destId="{D25B42DF-815A-463E-9B39-7D8227A3C946}" srcOrd="1" destOrd="0" presId="urn:microsoft.com/office/officeart/2005/8/layout/radial1"/>
    <dgm:cxn modelId="{2C80D699-765A-41B7-BEB2-697B369E4C8E}" type="presOf" srcId="{F7B8B008-B24A-410F-9B33-32B30816BC0D}" destId="{459675C0-5828-44B7-953D-6AC4035920E2}" srcOrd="1" destOrd="0" presId="urn:microsoft.com/office/officeart/2005/8/layout/radial1"/>
    <dgm:cxn modelId="{9C5B2708-AED4-4106-AB8F-1E4AA82C2BCC}" srcId="{3A5CC485-1BC3-4125-9E4D-1CEBA2516120}" destId="{C6E11817-5D1C-48F5-9410-C92ACF214CA4}" srcOrd="8" destOrd="0" parTransId="{35AF1CAE-F1BD-4EF5-A1A9-1C7540A49D74}" sibTransId="{F88D9A41-0FA2-446C-9808-5750DB333769}"/>
    <dgm:cxn modelId="{607026D1-A27A-453D-A8CB-33CD8B82B949}" type="presOf" srcId="{300C2932-B3AE-401C-B307-7633C48F79EF}" destId="{30889351-B78A-4819-BCFE-7F0943A261F3}" srcOrd="1" destOrd="0" presId="urn:microsoft.com/office/officeart/2005/8/layout/radial1"/>
    <dgm:cxn modelId="{D604CE6A-8D4F-4C15-A139-CE560E169D0B}" srcId="{3A5CC485-1BC3-4125-9E4D-1CEBA2516120}" destId="{4E782E85-6FD8-450A-A5B0-6FAEB6FF2333}" srcOrd="4" destOrd="0" parTransId="{E36D44C1-1105-44C4-90D0-DD485423D95A}" sibTransId="{17E2C24F-EE35-40B1-BD7E-5434AC72ADC3}"/>
    <dgm:cxn modelId="{C501A8FD-1412-4644-AAF6-4086B1AB09B4}" srcId="{3A5CC485-1BC3-4125-9E4D-1CEBA2516120}" destId="{D4E9DCAE-68F9-4759-98A8-538093782455}" srcOrd="6" destOrd="0" parTransId="{123166F5-CCC8-4596-9C57-0290A017E352}" sibTransId="{412D0FD8-82B0-4E1F-A76D-8903C67B1713}"/>
    <dgm:cxn modelId="{C8635DD2-9013-46AC-9184-20E179C69D36}" srcId="{3A5CC485-1BC3-4125-9E4D-1CEBA2516120}" destId="{9B7A299B-232F-4AB1-9DBF-61155E1BC177}" srcOrd="0" destOrd="0" parTransId="{9706D79A-5339-4FB5-99BF-ADFDD63ED856}" sibTransId="{A912343C-B3A6-4F56-8D06-0E3D7D1C513D}"/>
    <dgm:cxn modelId="{CD061669-7EB5-4AC5-8AB4-C9BD27204B4F}" srcId="{3A5CC485-1BC3-4125-9E4D-1CEBA2516120}" destId="{6E86A7B9-1492-4030-99AF-BB829674D81B}" srcOrd="3" destOrd="0" parTransId="{88F20DFB-1ADB-4E83-A2AE-BED722137E24}" sibTransId="{5092FCEF-40C0-407B-B593-D473AC3035C4}"/>
    <dgm:cxn modelId="{D0449919-3A28-43B4-9908-8D13D9E55596}" type="presOf" srcId="{EF57B436-6721-4DBB-BBBE-3D3E2B936036}" destId="{7D0A0CD2-53AA-4F0D-BFA1-85842CF0FAA1}" srcOrd="0" destOrd="0" presId="urn:microsoft.com/office/officeart/2005/8/layout/radial1"/>
    <dgm:cxn modelId="{38C86717-6A5B-4900-A163-59E40A3D75BA}" type="presOf" srcId="{9706D79A-5339-4FB5-99BF-ADFDD63ED856}" destId="{B076E575-D46A-49C4-A685-F4CBA56CC121}" srcOrd="1" destOrd="0" presId="urn:microsoft.com/office/officeart/2005/8/layout/radial1"/>
    <dgm:cxn modelId="{0E9393D5-BC14-4069-8934-9A5DDA822B39}" type="presOf" srcId="{D4F61A28-476A-404B-9B9C-76E4CF20C445}" destId="{2F4259D1-516A-4FC6-A5A3-A416817E4148}" srcOrd="0" destOrd="0" presId="urn:microsoft.com/office/officeart/2005/8/layout/radial1"/>
    <dgm:cxn modelId="{8A61C762-5147-4564-9A39-6B52F66DF339}" type="presOf" srcId="{4E782E85-6FD8-450A-A5B0-6FAEB6FF2333}" destId="{0AFBC998-B215-4C25-B10F-9326C36FA3E2}" srcOrd="0" destOrd="0" presId="urn:microsoft.com/office/officeart/2005/8/layout/radial1"/>
    <dgm:cxn modelId="{FDFC1225-746F-4490-BBE6-E36C01924118}" type="presOf" srcId="{E36D44C1-1105-44C4-90D0-DD485423D95A}" destId="{C4DC3DCA-48FA-4B31-BFB5-65C2CA24804F}" srcOrd="0" destOrd="0" presId="urn:microsoft.com/office/officeart/2005/8/layout/radial1"/>
    <dgm:cxn modelId="{2FB1739A-E8BB-4A55-AEBD-40D41B8B70B4}" type="presOf" srcId="{F7B8B008-B24A-410F-9B33-32B30816BC0D}" destId="{232CE6C7-F133-4485-BAF0-FD9C04EC673B}" srcOrd="0" destOrd="0" presId="urn:microsoft.com/office/officeart/2005/8/layout/radial1"/>
    <dgm:cxn modelId="{CAD21903-578D-4A7F-8DFE-5E61AF8A3A71}" type="presOf" srcId="{300C2932-B3AE-401C-B307-7633C48F79EF}" destId="{EBE6EADC-5A65-4BA0-B86C-7B41457E0FB3}" srcOrd="0" destOrd="0" presId="urn:microsoft.com/office/officeart/2005/8/layout/radial1"/>
    <dgm:cxn modelId="{2AC382CE-DF23-4BBD-9C9E-B3BA119A956C}" type="presOf" srcId="{123166F5-CCC8-4596-9C57-0290A017E352}" destId="{E8E2B9CF-4C1A-49A5-9A0B-69414C1C58E9}" srcOrd="0" destOrd="0" presId="urn:microsoft.com/office/officeart/2005/8/layout/radial1"/>
    <dgm:cxn modelId="{901DC9E5-3E90-470A-8C79-1FC46D344B6E}" type="presParOf" srcId="{B9A7D01B-FDC1-420C-8954-E62A7497514C}" destId="{317C9F9E-2BB8-406D-B059-BBB449B6367B}" srcOrd="0" destOrd="0" presId="urn:microsoft.com/office/officeart/2005/8/layout/radial1"/>
    <dgm:cxn modelId="{6D287905-EE60-41F6-A226-036C747D8670}" type="presParOf" srcId="{B9A7D01B-FDC1-420C-8954-E62A7497514C}" destId="{59EFA979-39A0-4037-9163-CD0C3EE2275A}" srcOrd="1" destOrd="0" presId="urn:microsoft.com/office/officeart/2005/8/layout/radial1"/>
    <dgm:cxn modelId="{BABC54E7-38C2-4475-A762-22532FD55FB3}" type="presParOf" srcId="{59EFA979-39A0-4037-9163-CD0C3EE2275A}" destId="{B076E575-D46A-49C4-A685-F4CBA56CC121}" srcOrd="0" destOrd="0" presId="urn:microsoft.com/office/officeart/2005/8/layout/radial1"/>
    <dgm:cxn modelId="{E84737A9-BACE-4BDC-BAB9-9B6A571D0A29}" type="presParOf" srcId="{B9A7D01B-FDC1-420C-8954-E62A7497514C}" destId="{63E9E2AF-F23D-42B3-9864-C8C2175F409A}" srcOrd="2" destOrd="0" presId="urn:microsoft.com/office/officeart/2005/8/layout/radial1"/>
    <dgm:cxn modelId="{E1B7AC7E-0258-4E36-9655-72FBB5D8A09B}" type="presParOf" srcId="{B9A7D01B-FDC1-420C-8954-E62A7497514C}" destId="{2F4259D1-516A-4FC6-A5A3-A416817E4148}" srcOrd="3" destOrd="0" presId="urn:microsoft.com/office/officeart/2005/8/layout/radial1"/>
    <dgm:cxn modelId="{37B854BA-FB84-4DCF-8763-B9F40CC23782}" type="presParOf" srcId="{2F4259D1-516A-4FC6-A5A3-A416817E4148}" destId="{245322B4-6389-486B-B185-9A8D1E870AD7}" srcOrd="0" destOrd="0" presId="urn:microsoft.com/office/officeart/2005/8/layout/radial1"/>
    <dgm:cxn modelId="{E783483B-3879-42BF-8146-E9A70FF5BE3E}" type="presParOf" srcId="{B9A7D01B-FDC1-420C-8954-E62A7497514C}" destId="{4F64A5C2-6433-4C7D-8D51-7411290DBBAA}" srcOrd="4" destOrd="0" presId="urn:microsoft.com/office/officeart/2005/8/layout/radial1"/>
    <dgm:cxn modelId="{C18C6A11-2AF0-40E7-A264-84063A880AC2}" type="presParOf" srcId="{B9A7D01B-FDC1-420C-8954-E62A7497514C}" destId="{232CE6C7-F133-4485-BAF0-FD9C04EC673B}" srcOrd="5" destOrd="0" presId="urn:microsoft.com/office/officeart/2005/8/layout/radial1"/>
    <dgm:cxn modelId="{356AABE3-06EB-485C-A88A-81982F40D9CE}" type="presParOf" srcId="{232CE6C7-F133-4485-BAF0-FD9C04EC673B}" destId="{459675C0-5828-44B7-953D-6AC4035920E2}" srcOrd="0" destOrd="0" presId="urn:microsoft.com/office/officeart/2005/8/layout/radial1"/>
    <dgm:cxn modelId="{54D9747D-166A-4817-A1BB-42079AFA36C1}" type="presParOf" srcId="{B9A7D01B-FDC1-420C-8954-E62A7497514C}" destId="{7D0A0CD2-53AA-4F0D-BFA1-85842CF0FAA1}" srcOrd="6" destOrd="0" presId="urn:microsoft.com/office/officeart/2005/8/layout/radial1"/>
    <dgm:cxn modelId="{352F2817-9B02-493C-A799-6D30EFAE385D}" type="presParOf" srcId="{B9A7D01B-FDC1-420C-8954-E62A7497514C}" destId="{81F5914D-63AA-425B-B00E-BEF853B024FC}" srcOrd="7" destOrd="0" presId="urn:microsoft.com/office/officeart/2005/8/layout/radial1"/>
    <dgm:cxn modelId="{3D4AE20E-56C8-4CF4-89F5-6098E2BBF450}" type="presParOf" srcId="{81F5914D-63AA-425B-B00E-BEF853B024FC}" destId="{95779EBD-0EE0-4E55-9807-07C7B3F03864}" srcOrd="0" destOrd="0" presId="urn:microsoft.com/office/officeart/2005/8/layout/radial1"/>
    <dgm:cxn modelId="{5C2F530B-13DC-409D-99E9-56A770FDB8D6}" type="presParOf" srcId="{B9A7D01B-FDC1-420C-8954-E62A7497514C}" destId="{E4B1C08B-3A81-440B-8C7F-08AD0AE050B7}" srcOrd="8" destOrd="0" presId="urn:microsoft.com/office/officeart/2005/8/layout/radial1"/>
    <dgm:cxn modelId="{09F317AF-49E7-47ED-89C5-17AB0241DA9A}" type="presParOf" srcId="{B9A7D01B-FDC1-420C-8954-E62A7497514C}" destId="{C4DC3DCA-48FA-4B31-BFB5-65C2CA24804F}" srcOrd="9" destOrd="0" presId="urn:microsoft.com/office/officeart/2005/8/layout/radial1"/>
    <dgm:cxn modelId="{214CDFD0-2C58-44DA-B7FA-6B17A2584C99}" type="presParOf" srcId="{C4DC3DCA-48FA-4B31-BFB5-65C2CA24804F}" destId="{07C1B7E6-F3EC-472F-BC1C-2F00DC596727}" srcOrd="0" destOrd="0" presId="urn:microsoft.com/office/officeart/2005/8/layout/radial1"/>
    <dgm:cxn modelId="{B1483843-EC4B-4120-AEAB-66891B015410}" type="presParOf" srcId="{B9A7D01B-FDC1-420C-8954-E62A7497514C}" destId="{0AFBC998-B215-4C25-B10F-9326C36FA3E2}" srcOrd="10" destOrd="0" presId="urn:microsoft.com/office/officeart/2005/8/layout/radial1"/>
    <dgm:cxn modelId="{AE08A696-B00E-49D4-8FE8-459157C9A897}" type="presParOf" srcId="{B9A7D01B-FDC1-420C-8954-E62A7497514C}" destId="{EBE6EADC-5A65-4BA0-B86C-7B41457E0FB3}" srcOrd="11" destOrd="0" presId="urn:microsoft.com/office/officeart/2005/8/layout/radial1"/>
    <dgm:cxn modelId="{2053EE4B-E98F-4AD5-92B1-A47BC38264EF}" type="presParOf" srcId="{EBE6EADC-5A65-4BA0-B86C-7B41457E0FB3}" destId="{30889351-B78A-4819-BCFE-7F0943A261F3}" srcOrd="0" destOrd="0" presId="urn:microsoft.com/office/officeart/2005/8/layout/radial1"/>
    <dgm:cxn modelId="{2AE53B45-A634-4590-A019-5962C1853BD8}" type="presParOf" srcId="{B9A7D01B-FDC1-420C-8954-E62A7497514C}" destId="{FF8BBBE4-FE87-403D-91B2-B36C7745F47B}" srcOrd="12" destOrd="0" presId="urn:microsoft.com/office/officeart/2005/8/layout/radial1"/>
    <dgm:cxn modelId="{6C33DF79-448D-4917-B266-1A77B2939783}" type="presParOf" srcId="{B9A7D01B-FDC1-420C-8954-E62A7497514C}" destId="{E8E2B9CF-4C1A-49A5-9A0B-69414C1C58E9}" srcOrd="13" destOrd="0" presId="urn:microsoft.com/office/officeart/2005/8/layout/radial1"/>
    <dgm:cxn modelId="{809CAE1E-A2B4-4992-929B-793AADF03B33}" type="presParOf" srcId="{E8E2B9CF-4C1A-49A5-9A0B-69414C1C58E9}" destId="{DA94A300-FEBF-4774-9D84-67281C5F98A9}" srcOrd="0" destOrd="0" presId="urn:microsoft.com/office/officeart/2005/8/layout/radial1"/>
    <dgm:cxn modelId="{EC01ACDF-159D-45E6-B5C8-88D30D68B241}" type="presParOf" srcId="{B9A7D01B-FDC1-420C-8954-E62A7497514C}" destId="{03FF2688-6619-4794-9ABC-4BE04587FA1E}" srcOrd="14" destOrd="0" presId="urn:microsoft.com/office/officeart/2005/8/layout/radial1"/>
    <dgm:cxn modelId="{C7E5B36E-3C90-40DB-97B7-50F422402032}" type="presParOf" srcId="{B9A7D01B-FDC1-420C-8954-E62A7497514C}" destId="{EEDE6AF2-9309-470F-B3E4-C528B06D67AA}" srcOrd="15" destOrd="0" presId="urn:microsoft.com/office/officeart/2005/8/layout/radial1"/>
    <dgm:cxn modelId="{3BC7E87D-3436-4B34-A060-F67D0256D0C8}" type="presParOf" srcId="{EEDE6AF2-9309-470F-B3E4-C528B06D67AA}" destId="{0E0D69EC-EE9C-4FF0-A77B-3CA88D62193C}" srcOrd="0" destOrd="0" presId="urn:microsoft.com/office/officeart/2005/8/layout/radial1"/>
    <dgm:cxn modelId="{540B8D52-DE2A-41EB-879F-BC8249A82EF0}" type="presParOf" srcId="{B9A7D01B-FDC1-420C-8954-E62A7497514C}" destId="{931FB30D-9CC8-4895-883B-7B8D0770B8F2}" srcOrd="16" destOrd="0" presId="urn:microsoft.com/office/officeart/2005/8/layout/radial1"/>
    <dgm:cxn modelId="{B41DACA0-F5B9-47BD-BE4E-91C7B64178A4}" type="presParOf" srcId="{B9A7D01B-FDC1-420C-8954-E62A7497514C}" destId="{66124EB6-A4C1-4EAD-8A69-693CFFFF0BFC}" srcOrd="17" destOrd="0" presId="urn:microsoft.com/office/officeart/2005/8/layout/radial1"/>
    <dgm:cxn modelId="{E95475BD-0482-4B73-BF0F-CB199426D657}" type="presParOf" srcId="{66124EB6-A4C1-4EAD-8A69-693CFFFF0BFC}" destId="{D25B42DF-815A-463E-9B39-7D8227A3C946}" srcOrd="0" destOrd="0" presId="urn:microsoft.com/office/officeart/2005/8/layout/radial1"/>
    <dgm:cxn modelId="{EBAC3D6F-2339-4411-B090-17FC45D15FFC}" type="presParOf" srcId="{B9A7D01B-FDC1-420C-8954-E62A7497514C}" destId="{87BA6389-37E1-4937-BD5D-EDCFDB7F7A9E}" srcOrd="18" destOrd="0" presId="urn:microsoft.com/office/officeart/2005/8/layout/radial1"/>
    <dgm:cxn modelId="{73C97329-1997-4455-A675-74F76581C1F1}" type="presParOf" srcId="{B9A7D01B-FDC1-420C-8954-E62A7497514C}" destId="{7D6CC1DA-ED86-450D-A82C-A25A6E11FCC8}" srcOrd="19" destOrd="0" presId="urn:microsoft.com/office/officeart/2005/8/layout/radial1"/>
    <dgm:cxn modelId="{A9191F22-8D2B-434A-8E31-3ACD066ACF45}" type="presParOf" srcId="{7D6CC1DA-ED86-450D-A82C-A25A6E11FCC8}" destId="{129E704C-2AC7-431F-9D1D-EFF6CA5A9DBD}" srcOrd="0" destOrd="0" presId="urn:microsoft.com/office/officeart/2005/8/layout/radial1"/>
    <dgm:cxn modelId="{FA632359-4C50-41ED-856E-176514020027}" type="presParOf" srcId="{B9A7D01B-FDC1-420C-8954-E62A7497514C}" destId="{90EDB586-1635-4A4D-8C81-BC45A2E4E798}"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0D8BD8-8A98-4E7A-8E6C-563A2949E2F5}" type="doc">
      <dgm:prSet loTypeId="urn:microsoft.com/office/officeart/2005/8/layout/hProcess9" loCatId="process" qsTypeId="urn:microsoft.com/office/officeart/2005/8/quickstyle/simple1" qsCatId="simple" csTypeId="urn:microsoft.com/office/officeart/2005/8/colors/accent1_2" csCatId="accent1" phldr="1"/>
      <dgm:spPr/>
    </dgm:pt>
    <dgm:pt modelId="{9F3E36CA-231D-46D3-B4C4-42D0AF3B6751}">
      <dgm:prSet phldrT="[Text]"/>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v-SE" dirty="0" smtClean="0"/>
            <a:t> Sammansättning av referensgrupp</a:t>
          </a:r>
          <a:endParaRPr lang="sv-SE" dirty="0" smtClean="0">
            <a:solidFill>
              <a:schemeClr val="tx1"/>
            </a:solidFill>
          </a:endParaRPr>
        </a:p>
        <a:p>
          <a:pPr lvl="0" defTabSz="488950">
            <a:lnSpc>
              <a:spcPct val="90000"/>
            </a:lnSpc>
            <a:spcBef>
              <a:spcPct val="0"/>
            </a:spcBef>
            <a:spcAft>
              <a:spcPct val="35000"/>
            </a:spcAft>
          </a:pPr>
          <a:endParaRPr lang="sv-SE" dirty="0"/>
        </a:p>
      </dgm:t>
    </dgm:pt>
    <dgm:pt modelId="{D642CA36-694B-417F-A031-62F0C0E85EFF}" type="parTrans" cxnId="{E2637E5D-7A24-4B42-9782-AB23EED4D757}">
      <dgm:prSet/>
      <dgm:spPr/>
      <dgm:t>
        <a:bodyPr/>
        <a:lstStyle/>
        <a:p>
          <a:endParaRPr lang="sv-SE"/>
        </a:p>
      </dgm:t>
    </dgm:pt>
    <dgm:pt modelId="{CFD1F74E-6C1C-4EF1-B816-B3CBAE5B4BD4}" type="sibTrans" cxnId="{E2637E5D-7A24-4B42-9782-AB23EED4D757}">
      <dgm:prSet/>
      <dgm:spPr/>
      <dgm:t>
        <a:bodyPr/>
        <a:lstStyle/>
        <a:p>
          <a:endParaRPr lang="sv-SE"/>
        </a:p>
      </dgm:t>
    </dgm:pt>
    <dgm:pt modelId="{70AD05A1-69C3-4D3A-A42D-ADDE34E303A7}">
      <dgm:prSet phldrT="[Text]"/>
      <dgm:spPr/>
      <dgm:t>
        <a:bodyPr/>
        <a:lstStyle/>
        <a:p>
          <a:r>
            <a:rPr lang="sv-SE" dirty="0" smtClean="0"/>
            <a:t>Identifiera prioriterade patientflöden </a:t>
          </a:r>
          <a:endParaRPr lang="sv-SE" dirty="0"/>
        </a:p>
      </dgm:t>
    </dgm:pt>
    <dgm:pt modelId="{4E54856E-7205-4E87-AE4B-1BACDED60B29}" type="parTrans" cxnId="{64AEF095-91A0-4321-8C24-1FA4E55B88B8}">
      <dgm:prSet/>
      <dgm:spPr/>
      <dgm:t>
        <a:bodyPr/>
        <a:lstStyle/>
        <a:p>
          <a:endParaRPr lang="sv-SE"/>
        </a:p>
      </dgm:t>
    </dgm:pt>
    <dgm:pt modelId="{C137AEA0-E7AD-48E6-9A4E-26EE2BEF5D3C}" type="sibTrans" cxnId="{64AEF095-91A0-4321-8C24-1FA4E55B88B8}">
      <dgm:prSet/>
      <dgm:spPr/>
      <dgm:t>
        <a:bodyPr/>
        <a:lstStyle/>
        <a:p>
          <a:endParaRPr lang="sv-SE"/>
        </a:p>
      </dgm:t>
    </dgm:pt>
    <dgm:pt modelId="{D04CAC4F-95A9-4FA1-96A3-2FE7BD6478AA}">
      <dgm:prSet phldrT="[Text]"/>
      <dgm:spPr/>
      <dgm:t>
        <a:bodyPr/>
        <a:lstStyle/>
        <a:p>
          <a:r>
            <a:rPr lang="sv-SE" dirty="0" smtClean="0"/>
            <a:t>Kartlägga processer</a:t>
          </a:r>
          <a:endParaRPr lang="sv-SE" dirty="0"/>
        </a:p>
      </dgm:t>
    </dgm:pt>
    <dgm:pt modelId="{147E16B1-5E31-46BD-B233-950F5BECAE66}" type="parTrans" cxnId="{B4CD8B52-E7D6-4B84-8AA3-B14654057B27}">
      <dgm:prSet/>
      <dgm:spPr/>
      <dgm:t>
        <a:bodyPr/>
        <a:lstStyle/>
        <a:p>
          <a:endParaRPr lang="sv-SE"/>
        </a:p>
      </dgm:t>
    </dgm:pt>
    <dgm:pt modelId="{9A50260D-22E3-4B19-82D0-EAC3B30287A3}" type="sibTrans" cxnId="{B4CD8B52-E7D6-4B84-8AA3-B14654057B27}">
      <dgm:prSet/>
      <dgm:spPr/>
      <dgm:t>
        <a:bodyPr/>
        <a:lstStyle/>
        <a:p>
          <a:endParaRPr lang="sv-SE"/>
        </a:p>
      </dgm:t>
    </dgm:pt>
    <dgm:pt modelId="{851579CB-58F5-42C2-8BBD-C09D8C141076}">
      <dgm:prSet phldrT="[Text]"/>
      <dgm:spPr/>
      <dgm:t>
        <a:bodyPr/>
        <a:lstStyle/>
        <a:p>
          <a:r>
            <a:rPr lang="sv-SE" dirty="0" smtClean="0"/>
            <a:t>GAP-Analys</a:t>
          </a:r>
          <a:endParaRPr lang="sv-SE" dirty="0"/>
        </a:p>
      </dgm:t>
    </dgm:pt>
    <dgm:pt modelId="{4ABC2F46-706C-498F-9DB5-7C921BE74200}" type="parTrans" cxnId="{CA38A24B-A2C0-4E37-A38D-DE40A06ED6B3}">
      <dgm:prSet/>
      <dgm:spPr/>
      <dgm:t>
        <a:bodyPr/>
        <a:lstStyle/>
        <a:p>
          <a:endParaRPr lang="sv-SE"/>
        </a:p>
      </dgm:t>
    </dgm:pt>
    <dgm:pt modelId="{5313D39D-F868-481B-84A1-0357185D4445}" type="sibTrans" cxnId="{CA38A24B-A2C0-4E37-A38D-DE40A06ED6B3}">
      <dgm:prSet/>
      <dgm:spPr/>
      <dgm:t>
        <a:bodyPr/>
        <a:lstStyle/>
        <a:p>
          <a:endParaRPr lang="sv-SE"/>
        </a:p>
      </dgm:t>
    </dgm:pt>
    <dgm:pt modelId="{1282A69D-2649-4338-84B6-16B4590B5B44}">
      <dgm:prSet phldrT="[Text]"/>
      <dgm:spPr/>
      <dgm:t>
        <a:bodyPr/>
        <a:lstStyle/>
        <a:p>
          <a:r>
            <a:rPr lang="sv-SE" dirty="0" smtClean="0"/>
            <a:t>Riskanalys</a:t>
          </a:r>
          <a:endParaRPr lang="sv-SE" dirty="0"/>
        </a:p>
      </dgm:t>
    </dgm:pt>
    <dgm:pt modelId="{9E07D11D-8CB7-4BAC-8E58-CD2EE2C3F2F1}" type="parTrans" cxnId="{966ADB7A-C55D-4AF7-8CE3-4B59672BF32B}">
      <dgm:prSet/>
      <dgm:spPr/>
      <dgm:t>
        <a:bodyPr/>
        <a:lstStyle/>
        <a:p>
          <a:endParaRPr lang="sv-SE"/>
        </a:p>
      </dgm:t>
    </dgm:pt>
    <dgm:pt modelId="{855B88B9-628D-490F-80ED-851F230AA10B}" type="sibTrans" cxnId="{966ADB7A-C55D-4AF7-8CE3-4B59672BF32B}">
      <dgm:prSet/>
      <dgm:spPr/>
      <dgm:t>
        <a:bodyPr/>
        <a:lstStyle/>
        <a:p>
          <a:endParaRPr lang="sv-SE"/>
        </a:p>
      </dgm:t>
    </dgm:pt>
    <dgm:pt modelId="{62AAA6C8-C4B4-4122-A58C-06423C89AFBD}">
      <dgm:prSet phldrT="[Text]"/>
      <dgm:spPr/>
      <dgm:t>
        <a:bodyPr/>
        <a:lstStyle/>
        <a:p>
          <a:r>
            <a:rPr lang="sv-SE" dirty="0" smtClean="0"/>
            <a:t>Utreda lösningsförslag</a:t>
          </a:r>
          <a:endParaRPr lang="sv-SE" dirty="0"/>
        </a:p>
      </dgm:t>
    </dgm:pt>
    <dgm:pt modelId="{65E36E26-5F75-481E-A854-F469527D82E1}" type="parTrans" cxnId="{3E04D2F5-C647-4C04-9989-F10D5FFC5AAF}">
      <dgm:prSet/>
      <dgm:spPr/>
      <dgm:t>
        <a:bodyPr/>
        <a:lstStyle/>
        <a:p>
          <a:endParaRPr lang="sv-SE"/>
        </a:p>
      </dgm:t>
    </dgm:pt>
    <dgm:pt modelId="{BFCC66E7-D622-4682-A38C-E5C070344DEF}" type="sibTrans" cxnId="{3E04D2F5-C647-4C04-9989-F10D5FFC5AAF}">
      <dgm:prSet/>
      <dgm:spPr/>
      <dgm:t>
        <a:bodyPr/>
        <a:lstStyle/>
        <a:p>
          <a:endParaRPr lang="sv-SE"/>
        </a:p>
      </dgm:t>
    </dgm:pt>
    <dgm:pt modelId="{D0977994-C9C9-4A39-B360-2E9FAD0A95BA}">
      <dgm:prSet phldrT="[Text]"/>
      <dgm:spPr/>
      <dgm:t>
        <a:bodyPr/>
        <a:lstStyle/>
        <a:p>
          <a:r>
            <a:rPr lang="sv-SE" dirty="0" smtClean="0"/>
            <a:t>Resultat</a:t>
          </a:r>
          <a:endParaRPr lang="sv-SE" dirty="0"/>
        </a:p>
      </dgm:t>
    </dgm:pt>
    <dgm:pt modelId="{7A29809B-35C2-48C4-8B08-1100BF74C86D}" type="parTrans" cxnId="{9EB8887D-39F4-49F2-9076-925DDA9369C5}">
      <dgm:prSet/>
      <dgm:spPr/>
      <dgm:t>
        <a:bodyPr/>
        <a:lstStyle/>
        <a:p>
          <a:endParaRPr lang="sv-SE"/>
        </a:p>
      </dgm:t>
    </dgm:pt>
    <dgm:pt modelId="{BD1E263B-EFEF-49D8-B253-68478D236BC1}" type="sibTrans" cxnId="{9EB8887D-39F4-49F2-9076-925DDA9369C5}">
      <dgm:prSet/>
      <dgm:spPr/>
      <dgm:t>
        <a:bodyPr/>
        <a:lstStyle/>
        <a:p>
          <a:endParaRPr lang="sv-SE"/>
        </a:p>
      </dgm:t>
    </dgm:pt>
    <dgm:pt modelId="{44F4C3C6-BE84-4D44-AD44-A0F8697F9879}" type="pres">
      <dgm:prSet presAssocID="{A50D8BD8-8A98-4E7A-8E6C-563A2949E2F5}" presName="CompostProcess" presStyleCnt="0">
        <dgm:presLayoutVars>
          <dgm:dir/>
          <dgm:resizeHandles val="exact"/>
        </dgm:presLayoutVars>
      </dgm:prSet>
      <dgm:spPr/>
    </dgm:pt>
    <dgm:pt modelId="{77C3D861-E8E0-4035-86F7-2B6928FDC037}" type="pres">
      <dgm:prSet presAssocID="{A50D8BD8-8A98-4E7A-8E6C-563A2949E2F5}" presName="arrow" presStyleLbl="bgShp" presStyleIdx="0" presStyleCnt="1" custScaleX="117647" custLinFactNeighborX="207" custLinFactNeighborY="-1578"/>
      <dgm:spPr/>
    </dgm:pt>
    <dgm:pt modelId="{9DD38800-DF11-4EA0-A8E4-2584EC163EC1}" type="pres">
      <dgm:prSet presAssocID="{A50D8BD8-8A98-4E7A-8E6C-563A2949E2F5}" presName="linearProcess" presStyleCnt="0"/>
      <dgm:spPr/>
    </dgm:pt>
    <dgm:pt modelId="{6EFA3FB4-0AB9-4801-91A3-2082DEA63773}" type="pres">
      <dgm:prSet presAssocID="{9F3E36CA-231D-46D3-B4C4-42D0AF3B6751}" presName="textNode" presStyleLbl="node1" presStyleIdx="0" presStyleCnt="7">
        <dgm:presLayoutVars>
          <dgm:bulletEnabled val="1"/>
        </dgm:presLayoutVars>
      </dgm:prSet>
      <dgm:spPr/>
      <dgm:t>
        <a:bodyPr/>
        <a:lstStyle/>
        <a:p>
          <a:endParaRPr lang="sv-SE"/>
        </a:p>
      </dgm:t>
    </dgm:pt>
    <dgm:pt modelId="{37204387-344D-41B0-8A0F-55C445272751}" type="pres">
      <dgm:prSet presAssocID="{CFD1F74E-6C1C-4EF1-B816-B3CBAE5B4BD4}" presName="sibTrans" presStyleCnt="0"/>
      <dgm:spPr/>
    </dgm:pt>
    <dgm:pt modelId="{F40F9BB0-AE0E-4E1B-8CE8-453DE2B73B56}" type="pres">
      <dgm:prSet presAssocID="{70AD05A1-69C3-4D3A-A42D-ADDE34E303A7}" presName="textNode" presStyleLbl="node1" presStyleIdx="1" presStyleCnt="7">
        <dgm:presLayoutVars>
          <dgm:bulletEnabled val="1"/>
        </dgm:presLayoutVars>
      </dgm:prSet>
      <dgm:spPr/>
      <dgm:t>
        <a:bodyPr/>
        <a:lstStyle/>
        <a:p>
          <a:endParaRPr lang="sv-SE"/>
        </a:p>
      </dgm:t>
    </dgm:pt>
    <dgm:pt modelId="{D816A0C2-91B0-4DC2-B346-053D41384C25}" type="pres">
      <dgm:prSet presAssocID="{C137AEA0-E7AD-48E6-9A4E-26EE2BEF5D3C}" presName="sibTrans" presStyleCnt="0"/>
      <dgm:spPr/>
    </dgm:pt>
    <dgm:pt modelId="{D95BA60A-7D4A-472C-A9E9-17478B4FBF0B}" type="pres">
      <dgm:prSet presAssocID="{D04CAC4F-95A9-4FA1-96A3-2FE7BD6478AA}" presName="textNode" presStyleLbl="node1" presStyleIdx="2" presStyleCnt="7">
        <dgm:presLayoutVars>
          <dgm:bulletEnabled val="1"/>
        </dgm:presLayoutVars>
      </dgm:prSet>
      <dgm:spPr/>
      <dgm:t>
        <a:bodyPr/>
        <a:lstStyle/>
        <a:p>
          <a:endParaRPr lang="sv-SE"/>
        </a:p>
      </dgm:t>
    </dgm:pt>
    <dgm:pt modelId="{018D7D36-3742-4AE6-A0AB-E20AF26313F0}" type="pres">
      <dgm:prSet presAssocID="{9A50260D-22E3-4B19-82D0-EAC3B30287A3}" presName="sibTrans" presStyleCnt="0"/>
      <dgm:spPr/>
    </dgm:pt>
    <dgm:pt modelId="{2536EAB5-5DA1-4544-907B-EEAEB6C07383}" type="pres">
      <dgm:prSet presAssocID="{851579CB-58F5-42C2-8BBD-C09D8C141076}" presName="textNode" presStyleLbl="node1" presStyleIdx="3" presStyleCnt="7">
        <dgm:presLayoutVars>
          <dgm:bulletEnabled val="1"/>
        </dgm:presLayoutVars>
      </dgm:prSet>
      <dgm:spPr/>
      <dgm:t>
        <a:bodyPr/>
        <a:lstStyle/>
        <a:p>
          <a:endParaRPr lang="sv-SE"/>
        </a:p>
      </dgm:t>
    </dgm:pt>
    <dgm:pt modelId="{A5DC6C33-98BC-4AE3-B308-3473998B2D7F}" type="pres">
      <dgm:prSet presAssocID="{5313D39D-F868-481B-84A1-0357185D4445}" presName="sibTrans" presStyleCnt="0"/>
      <dgm:spPr/>
    </dgm:pt>
    <dgm:pt modelId="{0ABA9C65-793E-4F36-ABCC-27825031FA56}" type="pres">
      <dgm:prSet presAssocID="{1282A69D-2649-4338-84B6-16B4590B5B44}" presName="textNode" presStyleLbl="node1" presStyleIdx="4" presStyleCnt="7">
        <dgm:presLayoutVars>
          <dgm:bulletEnabled val="1"/>
        </dgm:presLayoutVars>
      </dgm:prSet>
      <dgm:spPr/>
      <dgm:t>
        <a:bodyPr/>
        <a:lstStyle/>
        <a:p>
          <a:endParaRPr lang="sv-SE"/>
        </a:p>
      </dgm:t>
    </dgm:pt>
    <dgm:pt modelId="{2D5C7269-B546-4C2A-BA13-A8CA97C7C5D9}" type="pres">
      <dgm:prSet presAssocID="{855B88B9-628D-490F-80ED-851F230AA10B}" presName="sibTrans" presStyleCnt="0"/>
      <dgm:spPr/>
    </dgm:pt>
    <dgm:pt modelId="{68A60C26-A095-41ED-BAA4-B63AF4D27395}" type="pres">
      <dgm:prSet presAssocID="{62AAA6C8-C4B4-4122-A58C-06423C89AFBD}" presName="textNode" presStyleLbl="node1" presStyleIdx="5" presStyleCnt="7">
        <dgm:presLayoutVars>
          <dgm:bulletEnabled val="1"/>
        </dgm:presLayoutVars>
      </dgm:prSet>
      <dgm:spPr/>
      <dgm:t>
        <a:bodyPr/>
        <a:lstStyle/>
        <a:p>
          <a:endParaRPr lang="sv-SE"/>
        </a:p>
      </dgm:t>
    </dgm:pt>
    <dgm:pt modelId="{F241F7BA-094A-4C0B-8588-129C529345A4}" type="pres">
      <dgm:prSet presAssocID="{BFCC66E7-D622-4682-A38C-E5C070344DEF}" presName="sibTrans" presStyleCnt="0"/>
      <dgm:spPr/>
    </dgm:pt>
    <dgm:pt modelId="{2EE962C3-A2AC-49BA-8F7E-005330ECE76B}" type="pres">
      <dgm:prSet presAssocID="{D0977994-C9C9-4A39-B360-2E9FAD0A95BA}" presName="textNode" presStyleLbl="node1" presStyleIdx="6" presStyleCnt="7">
        <dgm:presLayoutVars>
          <dgm:bulletEnabled val="1"/>
        </dgm:presLayoutVars>
      </dgm:prSet>
      <dgm:spPr/>
      <dgm:t>
        <a:bodyPr/>
        <a:lstStyle/>
        <a:p>
          <a:endParaRPr lang="sv-SE"/>
        </a:p>
      </dgm:t>
    </dgm:pt>
  </dgm:ptLst>
  <dgm:cxnLst>
    <dgm:cxn modelId="{CA38A24B-A2C0-4E37-A38D-DE40A06ED6B3}" srcId="{A50D8BD8-8A98-4E7A-8E6C-563A2949E2F5}" destId="{851579CB-58F5-42C2-8BBD-C09D8C141076}" srcOrd="3" destOrd="0" parTransId="{4ABC2F46-706C-498F-9DB5-7C921BE74200}" sibTransId="{5313D39D-F868-481B-84A1-0357185D4445}"/>
    <dgm:cxn modelId="{E2637E5D-7A24-4B42-9782-AB23EED4D757}" srcId="{A50D8BD8-8A98-4E7A-8E6C-563A2949E2F5}" destId="{9F3E36CA-231D-46D3-B4C4-42D0AF3B6751}" srcOrd="0" destOrd="0" parTransId="{D642CA36-694B-417F-A031-62F0C0E85EFF}" sibTransId="{CFD1F74E-6C1C-4EF1-B816-B3CBAE5B4BD4}"/>
    <dgm:cxn modelId="{9EB8887D-39F4-49F2-9076-925DDA9369C5}" srcId="{A50D8BD8-8A98-4E7A-8E6C-563A2949E2F5}" destId="{D0977994-C9C9-4A39-B360-2E9FAD0A95BA}" srcOrd="6" destOrd="0" parTransId="{7A29809B-35C2-48C4-8B08-1100BF74C86D}" sibTransId="{BD1E263B-EFEF-49D8-B253-68478D236BC1}"/>
    <dgm:cxn modelId="{217F0639-EB05-450B-A246-D52CE754BF47}" type="presOf" srcId="{D0977994-C9C9-4A39-B360-2E9FAD0A95BA}" destId="{2EE962C3-A2AC-49BA-8F7E-005330ECE76B}" srcOrd="0" destOrd="0" presId="urn:microsoft.com/office/officeart/2005/8/layout/hProcess9"/>
    <dgm:cxn modelId="{3E04D2F5-C647-4C04-9989-F10D5FFC5AAF}" srcId="{A50D8BD8-8A98-4E7A-8E6C-563A2949E2F5}" destId="{62AAA6C8-C4B4-4122-A58C-06423C89AFBD}" srcOrd="5" destOrd="0" parTransId="{65E36E26-5F75-481E-A854-F469527D82E1}" sibTransId="{BFCC66E7-D622-4682-A38C-E5C070344DEF}"/>
    <dgm:cxn modelId="{D22E6B23-61B5-4335-92A7-0367AF9A11A4}" type="presOf" srcId="{D04CAC4F-95A9-4FA1-96A3-2FE7BD6478AA}" destId="{D95BA60A-7D4A-472C-A9E9-17478B4FBF0B}" srcOrd="0" destOrd="0" presId="urn:microsoft.com/office/officeart/2005/8/layout/hProcess9"/>
    <dgm:cxn modelId="{2EF6E0A5-1CC8-47A9-9CD1-E80DB0BE5003}" type="presOf" srcId="{A50D8BD8-8A98-4E7A-8E6C-563A2949E2F5}" destId="{44F4C3C6-BE84-4D44-AD44-A0F8697F9879}" srcOrd="0" destOrd="0" presId="urn:microsoft.com/office/officeart/2005/8/layout/hProcess9"/>
    <dgm:cxn modelId="{B4CD8B52-E7D6-4B84-8AA3-B14654057B27}" srcId="{A50D8BD8-8A98-4E7A-8E6C-563A2949E2F5}" destId="{D04CAC4F-95A9-4FA1-96A3-2FE7BD6478AA}" srcOrd="2" destOrd="0" parTransId="{147E16B1-5E31-46BD-B233-950F5BECAE66}" sibTransId="{9A50260D-22E3-4B19-82D0-EAC3B30287A3}"/>
    <dgm:cxn modelId="{64AEF095-91A0-4321-8C24-1FA4E55B88B8}" srcId="{A50D8BD8-8A98-4E7A-8E6C-563A2949E2F5}" destId="{70AD05A1-69C3-4D3A-A42D-ADDE34E303A7}" srcOrd="1" destOrd="0" parTransId="{4E54856E-7205-4E87-AE4B-1BACDED60B29}" sibTransId="{C137AEA0-E7AD-48E6-9A4E-26EE2BEF5D3C}"/>
    <dgm:cxn modelId="{3B2D66BF-C666-4B41-BD3E-EB24BD8F443B}" type="presOf" srcId="{9F3E36CA-231D-46D3-B4C4-42D0AF3B6751}" destId="{6EFA3FB4-0AB9-4801-91A3-2082DEA63773}" srcOrd="0" destOrd="0" presId="urn:microsoft.com/office/officeart/2005/8/layout/hProcess9"/>
    <dgm:cxn modelId="{4D975053-1F40-4ACD-99CF-5482DC0E0893}" type="presOf" srcId="{62AAA6C8-C4B4-4122-A58C-06423C89AFBD}" destId="{68A60C26-A095-41ED-BAA4-B63AF4D27395}" srcOrd="0" destOrd="0" presId="urn:microsoft.com/office/officeart/2005/8/layout/hProcess9"/>
    <dgm:cxn modelId="{506D6B62-0680-4B3B-84E4-7CB3C78BFF5E}" type="presOf" srcId="{70AD05A1-69C3-4D3A-A42D-ADDE34E303A7}" destId="{F40F9BB0-AE0E-4E1B-8CE8-453DE2B73B56}" srcOrd="0" destOrd="0" presId="urn:microsoft.com/office/officeart/2005/8/layout/hProcess9"/>
    <dgm:cxn modelId="{966ADB7A-C55D-4AF7-8CE3-4B59672BF32B}" srcId="{A50D8BD8-8A98-4E7A-8E6C-563A2949E2F5}" destId="{1282A69D-2649-4338-84B6-16B4590B5B44}" srcOrd="4" destOrd="0" parTransId="{9E07D11D-8CB7-4BAC-8E58-CD2EE2C3F2F1}" sibTransId="{855B88B9-628D-490F-80ED-851F230AA10B}"/>
    <dgm:cxn modelId="{E45E1DAE-414E-421F-AAE9-428708CC612A}" type="presOf" srcId="{851579CB-58F5-42C2-8BBD-C09D8C141076}" destId="{2536EAB5-5DA1-4544-907B-EEAEB6C07383}" srcOrd="0" destOrd="0" presId="urn:microsoft.com/office/officeart/2005/8/layout/hProcess9"/>
    <dgm:cxn modelId="{0287B038-7331-4672-814D-37A26C4EC35F}" type="presOf" srcId="{1282A69D-2649-4338-84B6-16B4590B5B44}" destId="{0ABA9C65-793E-4F36-ABCC-27825031FA56}" srcOrd="0" destOrd="0" presId="urn:microsoft.com/office/officeart/2005/8/layout/hProcess9"/>
    <dgm:cxn modelId="{D956D95C-88B3-491C-ACAB-567A72365750}" type="presParOf" srcId="{44F4C3C6-BE84-4D44-AD44-A0F8697F9879}" destId="{77C3D861-E8E0-4035-86F7-2B6928FDC037}" srcOrd="0" destOrd="0" presId="urn:microsoft.com/office/officeart/2005/8/layout/hProcess9"/>
    <dgm:cxn modelId="{229F3345-481C-4C02-A128-9F645D1C4B0C}" type="presParOf" srcId="{44F4C3C6-BE84-4D44-AD44-A0F8697F9879}" destId="{9DD38800-DF11-4EA0-A8E4-2584EC163EC1}" srcOrd="1" destOrd="0" presId="urn:microsoft.com/office/officeart/2005/8/layout/hProcess9"/>
    <dgm:cxn modelId="{5EB79CCA-3E9F-4952-8387-27AC197295E9}" type="presParOf" srcId="{9DD38800-DF11-4EA0-A8E4-2584EC163EC1}" destId="{6EFA3FB4-0AB9-4801-91A3-2082DEA63773}" srcOrd="0" destOrd="0" presId="urn:microsoft.com/office/officeart/2005/8/layout/hProcess9"/>
    <dgm:cxn modelId="{542B74E9-9294-4BB5-9949-C864457BF9AB}" type="presParOf" srcId="{9DD38800-DF11-4EA0-A8E4-2584EC163EC1}" destId="{37204387-344D-41B0-8A0F-55C445272751}" srcOrd="1" destOrd="0" presId="urn:microsoft.com/office/officeart/2005/8/layout/hProcess9"/>
    <dgm:cxn modelId="{4AB15BB2-565C-466F-A504-3C237AE875CA}" type="presParOf" srcId="{9DD38800-DF11-4EA0-A8E4-2584EC163EC1}" destId="{F40F9BB0-AE0E-4E1B-8CE8-453DE2B73B56}" srcOrd="2" destOrd="0" presId="urn:microsoft.com/office/officeart/2005/8/layout/hProcess9"/>
    <dgm:cxn modelId="{A0F86182-75A7-43D1-ADB3-65BDD0051A47}" type="presParOf" srcId="{9DD38800-DF11-4EA0-A8E4-2584EC163EC1}" destId="{D816A0C2-91B0-4DC2-B346-053D41384C25}" srcOrd="3" destOrd="0" presId="urn:microsoft.com/office/officeart/2005/8/layout/hProcess9"/>
    <dgm:cxn modelId="{4DF5828D-156A-41E4-A3CC-88D41476F5AA}" type="presParOf" srcId="{9DD38800-DF11-4EA0-A8E4-2584EC163EC1}" destId="{D95BA60A-7D4A-472C-A9E9-17478B4FBF0B}" srcOrd="4" destOrd="0" presId="urn:microsoft.com/office/officeart/2005/8/layout/hProcess9"/>
    <dgm:cxn modelId="{0AE595E8-CF6B-4D19-BAAA-7ADEFD1B78AE}" type="presParOf" srcId="{9DD38800-DF11-4EA0-A8E4-2584EC163EC1}" destId="{018D7D36-3742-4AE6-A0AB-E20AF26313F0}" srcOrd="5" destOrd="0" presId="urn:microsoft.com/office/officeart/2005/8/layout/hProcess9"/>
    <dgm:cxn modelId="{164FC701-758F-4745-9364-8B0F1A974E89}" type="presParOf" srcId="{9DD38800-DF11-4EA0-A8E4-2584EC163EC1}" destId="{2536EAB5-5DA1-4544-907B-EEAEB6C07383}" srcOrd="6" destOrd="0" presId="urn:microsoft.com/office/officeart/2005/8/layout/hProcess9"/>
    <dgm:cxn modelId="{02893CE8-00E9-4A50-8C9F-78ACA72A8341}" type="presParOf" srcId="{9DD38800-DF11-4EA0-A8E4-2584EC163EC1}" destId="{A5DC6C33-98BC-4AE3-B308-3473998B2D7F}" srcOrd="7" destOrd="0" presId="urn:microsoft.com/office/officeart/2005/8/layout/hProcess9"/>
    <dgm:cxn modelId="{0C55BBFC-CAE8-451F-B55F-F8FA545FE986}" type="presParOf" srcId="{9DD38800-DF11-4EA0-A8E4-2584EC163EC1}" destId="{0ABA9C65-793E-4F36-ABCC-27825031FA56}" srcOrd="8" destOrd="0" presId="urn:microsoft.com/office/officeart/2005/8/layout/hProcess9"/>
    <dgm:cxn modelId="{98BEDCE4-C93C-43A5-867F-A2507B41B6CA}" type="presParOf" srcId="{9DD38800-DF11-4EA0-A8E4-2584EC163EC1}" destId="{2D5C7269-B546-4C2A-BA13-A8CA97C7C5D9}" srcOrd="9" destOrd="0" presId="urn:microsoft.com/office/officeart/2005/8/layout/hProcess9"/>
    <dgm:cxn modelId="{FBBFA8D6-61DA-4F57-8792-FE1502085ECC}" type="presParOf" srcId="{9DD38800-DF11-4EA0-A8E4-2584EC163EC1}" destId="{68A60C26-A095-41ED-BAA4-B63AF4D27395}" srcOrd="10" destOrd="0" presId="urn:microsoft.com/office/officeart/2005/8/layout/hProcess9"/>
    <dgm:cxn modelId="{0084A980-6EEE-4F00-8245-540316655C06}" type="presParOf" srcId="{9DD38800-DF11-4EA0-A8E4-2584EC163EC1}" destId="{F241F7BA-094A-4C0B-8588-129C529345A4}" srcOrd="11" destOrd="0" presId="urn:microsoft.com/office/officeart/2005/8/layout/hProcess9"/>
    <dgm:cxn modelId="{9E6422E7-0BFB-463B-BD92-93306D90FBAC}" type="presParOf" srcId="{9DD38800-DF11-4EA0-A8E4-2584EC163EC1}" destId="{2EE962C3-A2AC-49BA-8F7E-005330ECE76B}"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C9F9E-2BB8-406D-B059-BBB449B6367B}">
      <dsp:nvSpPr>
        <dsp:cNvPr id="0" name=""/>
        <dsp:cNvSpPr/>
      </dsp:nvSpPr>
      <dsp:spPr>
        <a:xfrm>
          <a:off x="2627033" y="2010016"/>
          <a:ext cx="944432" cy="944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dirty="0" err="1" smtClean="0"/>
            <a:t>BoS</a:t>
          </a:r>
          <a:r>
            <a:rPr lang="sv-SE" sz="1300" kern="1200" dirty="0" smtClean="0"/>
            <a:t>-projektet</a:t>
          </a:r>
          <a:endParaRPr lang="sv-SE" sz="1300" kern="1200" dirty="0"/>
        </a:p>
      </dsp:txBody>
      <dsp:txXfrm>
        <a:off x="2765342" y="2148325"/>
        <a:ext cx="667814" cy="667814"/>
      </dsp:txXfrm>
    </dsp:sp>
    <dsp:sp modelId="{59EFA979-39A0-4037-9163-CD0C3EE2275A}">
      <dsp:nvSpPr>
        <dsp:cNvPr id="0" name=""/>
        <dsp:cNvSpPr/>
      </dsp:nvSpPr>
      <dsp:spPr>
        <a:xfrm rot="16200000">
          <a:off x="2576494" y="1473547"/>
          <a:ext cx="1045511" cy="27425"/>
        </a:xfrm>
        <a:custGeom>
          <a:avLst/>
          <a:gdLst/>
          <a:ahLst/>
          <a:cxnLst/>
          <a:rect l="0" t="0" r="0" b="0"/>
          <a:pathLst>
            <a:path>
              <a:moveTo>
                <a:pt x="0" y="13712"/>
              </a:moveTo>
              <a:lnTo>
                <a:pt x="1045511" y="137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3073112" y="1461122"/>
        <a:ext cx="52275" cy="52275"/>
      </dsp:txXfrm>
    </dsp:sp>
    <dsp:sp modelId="{63E9E2AF-F23D-42B3-9864-C8C2175F409A}">
      <dsp:nvSpPr>
        <dsp:cNvPr id="0" name=""/>
        <dsp:cNvSpPr/>
      </dsp:nvSpPr>
      <dsp:spPr>
        <a:xfrm>
          <a:off x="2627033" y="20071"/>
          <a:ext cx="944432" cy="944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sv-SE" sz="700" kern="1200" dirty="0" smtClean="0"/>
            <a:t>E-hälsa</a:t>
          </a:r>
          <a:endParaRPr lang="sv-SE" sz="700" kern="1200" dirty="0"/>
        </a:p>
      </dsp:txBody>
      <dsp:txXfrm>
        <a:off x="2765342" y="158380"/>
        <a:ext cx="667814" cy="667814"/>
      </dsp:txXfrm>
    </dsp:sp>
    <dsp:sp modelId="{2F4259D1-516A-4FC6-A5A3-A416817E4148}">
      <dsp:nvSpPr>
        <dsp:cNvPr id="0" name=""/>
        <dsp:cNvSpPr/>
      </dsp:nvSpPr>
      <dsp:spPr>
        <a:xfrm rot="18360000">
          <a:off x="3161324" y="1663570"/>
          <a:ext cx="1045511" cy="27425"/>
        </a:xfrm>
        <a:custGeom>
          <a:avLst/>
          <a:gdLst/>
          <a:ahLst/>
          <a:cxnLst/>
          <a:rect l="0" t="0" r="0" b="0"/>
          <a:pathLst>
            <a:path>
              <a:moveTo>
                <a:pt x="0" y="13712"/>
              </a:moveTo>
              <a:lnTo>
                <a:pt x="1045511" y="137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3657942" y="1651145"/>
        <a:ext cx="52275" cy="52275"/>
      </dsp:txXfrm>
    </dsp:sp>
    <dsp:sp modelId="{4F64A5C2-6433-4C7D-8D51-7411290DBBAA}">
      <dsp:nvSpPr>
        <dsp:cNvPr id="0" name=""/>
        <dsp:cNvSpPr/>
      </dsp:nvSpPr>
      <dsp:spPr>
        <a:xfrm>
          <a:off x="3796693" y="400116"/>
          <a:ext cx="944432" cy="944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sv-SE" sz="700" kern="1200" dirty="0" err="1" smtClean="0"/>
            <a:t>IT-Centrum</a:t>
          </a:r>
          <a:endParaRPr lang="sv-SE" sz="700" kern="1200" dirty="0"/>
        </a:p>
      </dsp:txBody>
      <dsp:txXfrm>
        <a:off x="3935002" y="538425"/>
        <a:ext cx="667814" cy="667814"/>
      </dsp:txXfrm>
    </dsp:sp>
    <dsp:sp modelId="{232CE6C7-F133-4485-BAF0-FD9C04EC673B}">
      <dsp:nvSpPr>
        <dsp:cNvPr id="0" name=""/>
        <dsp:cNvSpPr/>
      </dsp:nvSpPr>
      <dsp:spPr>
        <a:xfrm rot="20520000">
          <a:off x="3522768" y="2161056"/>
          <a:ext cx="1045511" cy="27425"/>
        </a:xfrm>
        <a:custGeom>
          <a:avLst/>
          <a:gdLst/>
          <a:ahLst/>
          <a:cxnLst/>
          <a:rect l="0" t="0" r="0" b="0"/>
          <a:pathLst>
            <a:path>
              <a:moveTo>
                <a:pt x="0" y="13712"/>
              </a:moveTo>
              <a:lnTo>
                <a:pt x="1045511" y="137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4019387" y="2148631"/>
        <a:ext cx="52275" cy="52275"/>
      </dsp:txXfrm>
    </dsp:sp>
    <dsp:sp modelId="{7D0A0CD2-53AA-4F0D-BFA1-85842CF0FAA1}">
      <dsp:nvSpPr>
        <dsp:cNvPr id="0" name=""/>
        <dsp:cNvSpPr/>
      </dsp:nvSpPr>
      <dsp:spPr>
        <a:xfrm>
          <a:off x="4519583" y="1395089"/>
          <a:ext cx="944432" cy="944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sv-SE" sz="700" kern="1200" dirty="0" smtClean="0"/>
            <a:t>Programmerare</a:t>
          </a:r>
          <a:endParaRPr lang="sv-SE" sz="700" kern="1200" dirty="0"/>
        </a:p>
      </dsp:txBody>
      <dsp:txXfrm>
        <a:off x="4657892" y="1533398"/>
        <a:ext cx="667814" cy="667814"/>
      </dsp:txXfrm>
    </dsp:sp>
    <dsp:sp modelId="{81F5914D-63AA-425B-B00E-BEF853B024FC}">
      <dsp:nvSpPr>
        <dsp:cNvPr id="0" name=""/>
        <dsp:cNvSpPr/>
      </dsp:nvSpPr>
      <dsp:spPr>
        <a:xfrm rot="1080000">
          <a:off x="3522768" y="2775983"/>
          <a:ext cx="1045511" cy="27425"/>
        </a:xfrm>
        <a:custGeom>
          <a:avLst/>
          <a:gdLst/>
          <a:ahLst/>
          <a:cxnLst/>
          <a:rect l="0" t="0" r="0" b="0"/>
          <a:pathLst>
            <a:path>
              <a:moveTo>
                <a:pt x="0" y="13712"/>
              </a:moveTo>
              <a:lnTo>
                <a:pt x="1045511" y="137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4019387" y="2763558"/>
        <a:ext cx="52275" cy="52275"/>
      </dsp:txXfrm>
    </dsp:sp>
    <dsp:sp modelId="{E4B1C08B-3A81-440B-8C7F-08AD0AE050B7}">
      <dsp:nvSpPr>
        <dsp:cNvPr id="0" name=""/>
        <dsp:cNvSpPr/>
      </dsp:nvSpPr>
      <dsp:spPr>
        <a:xfrm>
          <a:off x="4519583" y="2624942"/>
          <a:ext cx="944432" cy="944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sv-SE" sz="700" kern="1200" dirty="0" smtClean="0"/>
            <a:t>Patologen</a:t>
          </a:r>
          <a:endParaRPr lang="sv-SE" sz="700" kern="1200" dirty="0"/>
        </a:p>
      </dsp:txBody>
      <dsp:txXfrm>
        <a:off x="4657892" y="2763251"/>
        <a:ext cx="667814" cy="667814"/>
      </dsp:txXfrm>
    </dsp:sp>
    <dsp:sp modelId="{C4DC3DCA-48FA-4B31-BFB5-65C2CA24804F}">
      <dsp:nvSpPr>
        <dsp:cNvPr id="0" name=""/>
        <dsp:cNvSpPr/>
      </dsp:nvSpPr>
      <dsp:spPr>
        <a:xfrm rot="3240000">
          <a:off x="3161324" y="3273469"/>
          <a:ext cx="1045511" cy="27425"/>
        </a:xfrm>
        <a:custGeom>
          <a:avLst/>
          <a:gdLst/>
          <a:ahLst/>
          <a:cxnLst/>
          <a:rect l="0" t="0" r="0" b="0"/>
          <a:pathLst>
            <a:path>
              <a:moveTo>
                <a:pt x="0" y="13712"/>
              </a:moveTo>
              <a:lnTo>
                <a:pt x="1045511" y="137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3657942" y="3261044"/>
        <a:ext cx="52275" cy="52275"/>
      </dsp:txXfrm>
    </dsp:sp>
    <dsp:sp modelId="{0AFBC998-B215-4C25-B10F-9326C36FA3E2}">
      <dsp:nvSpPr>
        <dsp:cNvPr id="0" name=""/>
        <dsp:cNvSpPr/>
      </dsp:nvSpPr>
      <dsp:spPr>
        <a:xfrm>
          <a:off x="3796693" y="3619915"/>
          <a:ext cx="944432" cy="944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sv-SE" sz="700" kern="1200" dirty="0" smtClean="0"/>
            <a:t>Kravanalytiker</a:t>
          </a:r>
          <a:endParaRPr lang="sv-SE" sz="700" kern="1200" dirty="0"/>
        </a:p>
      </dsp:txBody>
      <dsp:txXfrm>
        <a:off x="3935002" y="3758224"/>
        <a:ext cx="667814" cy="667814"/>
      </dsp:txXfrm>
    </dsp:sp>
    <dsp:sp modelId="{EBE6EADC-5A65-4BA0-B86C-7B41457E0FB3}">
      <dsp:nvSpPr>
        <dsp:cNvPr id="0" name=""/>
        <dsp:cNvSpPr/>
      </dsp:nvSpPr>
      <dsp:spPr>
        <a:xfrm rot="5400000">
          <a:off x="2576494" y="3463492"/>
          <a:ext cx="1045511" cy="27425"/>
        </a:xfrm>
        <a:custGeom>
          <a:avLst/>
          <a:gdLst/>
          <a:ahLst/>
          <a:cxnLst/>
          <a:rect l="0" t="0" r="0" b="0"/>
          <a:pathLst>
            <a:path>
              <a:moveTo>
                <a:pt x="0" y="13712"/>
              </a:moveTo>
              <a:lnTo>
                <a:pt x="1045511" y="137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a:off x="3073112" y="3451067"/>
        <a:ext cx="52275" cy="52275"/>
      </dsp:txXfrm>
    </dsp:sp>
    <dsp:sp modelId="{FF8BBBE4-FE87-403D-91B2-B36C7745F47B}">
      <dsp:nvSpPr>
        <dsp:cNvPr id="0" name=""/>
        <dsp:cNvSpPr/>
      </dsp:nvSpPr>
      <dsp:spPr>
        <a:xfrm>
          <a:off x="2627033" y="3999960"/>
          <a:ext cx="944432" cy="944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sv-SE" sz="700" kern="1200" dirty="0" smtClean="0"/>
            <a:t>Kommunikation</a:t>
          </a:r>
          <a:endParaRPr lang="sv-SE" sz="700" kern="1200" dirty="0"/>
        </a:p>
      </dsp:txBody>
      <dsp:txXfrm>
        <a:off x="2765342" y="4138269"/>
        <a:ext cx="667814" cy="667814"/>
      </dsp:txXfrm>
    </dsp:sp>
    <dsp:sp modelId="{E8E2B9CF-4C1A-49A5-9A0B-69414C1C58E9}">
      <dsp:nvSpPr>
        <dsp:cNvPr id="0" name=""/>
        <dsp:cNvSpPr/>
      </dsp:nvSpPr>
      <dsp:spPr>
        <a:xfrm rot="7547051">
          <a:off x="1975700" y="3285392"/>
          <a:ext cx="1069490" cy="27425"/>
        </a:xfrm>
        <a:custGeom>
          <a:avLst/>
          <a:gdLst/>
          <a:ahLst/>
          <a:cxnLst/>
          <a:rect l="0" t="0" r="0" b="0"/>
          <a:pathLst>
            <a:path>
              <a:moveTo>
                <a:pt x="0" y="13712"/>
              </a:moveTo>
              <a:lnTo>
                <a:pt x="1069490" y="137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rot="10800000">
        <a:off x="2483708" y="3272368"/>
        <a:ext cx="53474" cy="53474"/>
      </dsp:txXfrm>
    </dsp:sp>
    <dsp:sp modelId="{03FF2688-6619-4794-9ABC-4BE04587FA1E}">
      <dsp:nvSpPr>
        <dsp:cNvPr id="0" name=""/>
        <dsp:cNvSpPr/>
      </dsp:nvSpPr>
      <dsp:spPr>
        <a:xfrm>
          <a:off x="1449424" y="3643761"/>
          <a:ext cx="944432" cy="944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sv-SE" sz="700" kern="1200" dirty="0" err="1" smtClean="0"/>
            <a:t>Cambio</a:t>
          </a:r>
          <a:endParaRPr lang="sv-SE" sz="700" kern="1200" dirty="0"/>
        </a:p>
      </dsp:txBody>
      <dsp:txXfrm>
        <a:off x="1587733" y="3782070"/>
        <a:ext cx="667814" cy="667814"/>
      </dsp:txXfrm>
    </dsp:sp>
    <dsp:sp modelId="{EEDE6AF2-9309-470F-B3E4-C528B06D67AA}">
      <dsp:nvSpPr>
        <dsp:cNvPr id="0" name=""/>
        <dsp:cNvSpPr/>
      </dsp:nvSpPr>
      <dsp:spPr>
        <a:xfrm rot="9720000">
          <a:off x="1630219" y="2775983"/>
          <a:ext cx="1045511" cy="27425"/>
        </a:xfrm>
        <a:custGeom>
          <a:avLst/>
          <a:gdLst/>
          <a:ahLst/>
          <a:cxnLst/>
          <a:rect l="0" t="0" r="0" b="0"/>
          <a:pathLst>
            <a:path>
              <a:moveTo>
                <a:pt x="0" y="13712"/>
              </a:moveTo>
              <a:lnTo>
                <a:pt x="1045511" y="137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rot="10800000">
        <a:off x="2126837" y="2763558"/>
        <a:ext cx="52275" cy="52275"/>
      </dsp:txXfrm>
    </dsp:sp>
    <dsp:sp modelId="{931FB30D-9CC8-4895-883B-7B8D0770B8F2}">
      <dsp:nvSpPr>
        <dsp:cNvPr id="0" name=""/>
        <dsp:cNvSpPr/>
      </dsp:nvSpPr>
      <dsp:spPr>
        <a:xfrm>
          <a:off x="734483" y="2624942"/>
          <a:ext cx="944432" cy="944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sv-SE" sz="700" kern="1200" dirty="0" smtClean="0"/>
            <a:t>Referensgrupp</a:t>
          </a:r>
          <a:endParaRPr lang="sv-SE" sz="700" kern="1200" dirty="0"/>
        </a:p>
      </dsp:txBody>
      <dsp:txXfrm>
        <a:off x="872792" y="2763251"/>
        <a:ext cx="667814" cy="667814"/>
      </dsp:txXfrm>
    </dsp:sp>
    <dsp:sp modelId="{66124EB6-A4C1-4EAD-8A69-693CFFFF0BFC}">
      <dsp:nvSpPr>
        <dsp:cNvPr id="0" name=""/>
        <dsp:cNvSpPr/>
      </dsp:nvSpPr>
      <dsp:spPr>
        <a:xfrm rot="11880000">
          <a:off x="1630219" y="2161056"/>
          <a:ext cx="1045511" cy="27425"/>
        </a:xfrm>
        <a:custGeom>
          <a:avLst/>
          <a:gdLst/>
          <a:ahLst/>
          <a:cxnLst/>
          <a:rect l="0" t="0" r="0" b="0"/>
          <a:pathLst>
            <a:path>
              <a:moveTo>
                <a:pt x="0" y="13712"/>
              </a:moveTo>
              <a:lnTo>
                <a:pt x="1045511" y="137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rot="10800000">
        <a:off x="2126837" y="2148631"/>
        <a:ext cx="52275" cy="52275"/>
      </dsp:txXfrm>
    </dsp:sp>
    <dsp:sp modelId="{87BA6389-37E1-4937-BD5D-EDCFDB7F7A9E}">
      <dsp:nvSpPr>
        <dsp:cNvPr id="0" name=""/>
        <dsp:cNvSpPr/>
      </dsp:nvSpPr>
      <dsp:spPr>
        <a:xfrm>
          <a:off x="734483" y="1395089"/>
          <a:ext cx="944432" cy="944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sv-SE" sz="700" kern="1200" dirty="0" smtClean="0"/>
            <a:t>Testledare</a:t>
          </a:r>
          <a:endParaRPr lang="sv-SE" sz="700" kern="1200" dirty="0"/>
        </a:p>
      </dsp:txBody>
      <dsp:txXfrm>
        <a:off x="872792" y="1533398"/>
        <a:ext cx="667814" cy="667814"/>
      </dsp:txXfrm>
    </dsp:sp>
    <dsp:sp modelId="{7D6CC1DA-ED86-450D-A82C-A25A6E11FCC8}">
      <dsp:nvSpPr>
        <dsp:cNvPr id="0" name=""/>
        <dsp:cNvSpPr/>
      </dsp:nvSpPr>
      <dsp:spPr>
        <a:xfrm rot="14040000">
          <a:off x="1991663" y="1663570"/>
          <a:ext cx="1045511" cy="27425"/>
        </a:xfrm>
        <a:custGeom>
          <a:avLst/>
          <a:gdLst/>
          <a:ahLst/>
          <a:cxnLst/>
          <a:rect l="0" t="0" r="0" b="0"/>
          <a:pathLst>
            <a:path>
              <a:moveTo>
                <a:pt x="0" y="13712"/>
              </a:moveTo>
              <a:lnTo>
                <a:pt x="1045511" y="137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v-SE" sz="500" kern="1200"/>
        </a:p>
      </dsp:txBody>
      <dsp:txXfrm rot="10800000">
        <a:off x="2488282" y="1651145"/>
        <a:ext cx="52275" cy="52275"/>
      </dsp:txXfrm>
    </dsp:sp>
    <dsp:sp modelId="{90EDB586-1635-4A4D-8C81-BC45A2E4E798}">
      <dsp:nvSpPr>
        <dsp:cNvPr id="0" name=""/>
        <dsp:cNvSpPr/>
      </dsp:nvSpPr>
      <dsp:spPr>
        <a:xfrm>
          <a:off x="1457373" y="400116"/>
          <a:ext cx="944432" cy="944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sv-SE" sz="700" kern="1200" dirty="0" smtClean="0"/>
            <a:t>CGM </a:t>
          </a:r>
          <a:r>
            <a:rPr lang="sv-SE" sz="700" kern="1200" dirty="0" err="1" smtClean="0"/>
            <a:t>Analytix</a:t>
          </a:r>
          <a:endParaRPr lang="sv-SE" sz="700" kern="1200" dirty="0"/>
        </a:p>
      </dsp:txBody>
      <dsp:txXfrm>
        <a:off x="1595682" y="538425"/>
        <a:ext cx="667814" cy="667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3D861-E8E0-4035-86F7-2B6928FDC037}">
      <dsp:nvSpPr>
        <dsp:cNvPr id="0" name=""/>
        <dsp:cNvSpPr/>
      </dsp:nvSpPr>
      <dsp:spPr>
        <a:xfrm>
          <a:off x="4" y="0"/>
          <a:ext cx="9294391" cy="282597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FA3FB4-0AB9-4801-91A3-2082DEA63773}">
      <dsp:nvSpPr>
        <dsp:cNvPr id="0" name=""/>
        <dsp:cNvSpPr/>
      </dsp:nvSpPr>
      <dsp:spPr>
        <a:xfrm>
          <a:off x="794" y="847793"/>
          <a:ext cx="1272987" cy="11303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sv-SE" sz="1100" kern="1200" dirty="0" smtClean="0"/>
            <a:t> Sammansättning av referensgrupp</a:t>
          </a:r>
          <a:endParaRPr lang="sv-SE" sz="1100" kern="1200" dirty="0" smtClean="0">
            <a:solidFill>
              <a:schemeClr val="tx1"/>
            </a:solidFill>
          </a:endParaRPr>
        </a:p>
        <a:p>
          <a:pPr lvl="0" defTabSz="488950">
            <a:lnSpc>
              <a:spcPct val="90000"/>
            </a:lnSpc>
            <a:spcBef>
              <a:spcPct val="0"/>
            </a:spcBef>
            <a:spcAft>
              <a:spcPct val="35000"/>
            </a:spcAft>
          </a:pPr>
          <a:endParaRPr lang="sv-SE" sz="1100" kern="1200" dirty="0"/>
        </a:p>
      </dsp:txBody>
      <dsp:txXfrm>
        <a:off x="55975" y="902974"/>
        <a:ext cx="1162625" cy="1020029"/>
      </dsp:txXfrm>
    </dsp:sp>
    <dsp:sp modelId="{F40F9BB0-AE0E-4E1B-8CE8-453DE2B73B56}">
      <dsp:nvSpPr>
        <dsp:cNvPr id="0" name=""/>
        <dsp:cNvSpPr/>
      </dsp:nvSpPr>
      <dsp:spPr>
        <a:xfrm>
          <a:off x="1337430" y="847793"/>
          <a:ext cx="1272987" cy="11303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Identifiera prioriterade patientflöden </a:t>
          </a:r>
          <a:endParaRPr lang="sv-SE" sz="1100" kern="1200" dirty="0"/>
        </a:p>
      </dsp:txBody>
      <dsp:txXfrm>
        <a:off x="1392611" y="902974"/>
        <a:ext cx="1162625" cy="1020029"/>
      </dsp:txXfrm>
    </dsp:sp>
    <dsp:sp modelId="{D95BA60A-7D4A-472C-A9E9-17478B4FBF0B}">
      <dsp:nvSpPr>
        <dsp:cNvPr id="0" name=""/>
        <dsp:cNvSpPr/>
      </dsp:nvSpPr>
      <dsp:spPr>
        <a:xfrm>
          <a:off x="2674067" y="847793"/>
          <a:ext cx="1272987" cy="11303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Kartlägga processer</a:t>
          </a:r>
          <a:endParaRPr lang="sv-SE" sz="1100" kern="1200" dirty="0"/>
        </a:p>
      </dsp:txBody>
      <dsp:txXfrm>
        <a:off x="2729248" y="902974"/>
        <a:ext cx="1162625" cy="1020029"/>
      </dsp:txXfrm>
    </dsp:sp>
    <dsp:sp modelId="{2536EAB5-5DA1-4544-907B-EEAEB6C07383}">
      <dsp:nvSpPr>
        <dsp:cNvPr id="0" name=""/>
        <dsp:cNvSpPr/>
      </dsp:nvSpPr>
      <dsp:spPr>
        <a:xfrm>
          <a:off x="4010704" y="847793"/>
          <a:ext cx="1272987" cy="11303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GAP-Analys</a:t>
          </a:r>
          <a:endParaRPr lang="sv-SE" sz="1100" kern="1200" dirty="0"/>
        </a:p>
      </dsp:txBody>
      <dsp:txXfrm>
        <a:off x="4065885" y="902974"/>
        <a:ext cx="1162625" cy="1020029"/>
      </dsp:txXfrm>
    </dsp:sp>
    <dsp:sp modelId="{0ABA9C65-793E-4F36-ABCC-27825031FA56}">
      <dsp:nvSpPr>
        <dsp:cNvPr id="0" name=""/>
        <dsp:cNvSpPr/>
      </dsp:nvSpPr>
      <dsp:spPr>
        <a:xfrm>
          <a:off x="5347341" y="847793"/>
          <a:ext cx="1272987" cy="11303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Riskanalys</a:t>
          </a:r>
          <a:endParaRPr lang="sv-SE" sz="1100" kern="1200" dirty="0"/>
        </a:p>
      </dsp:txBody>
      <dsp:txXfrm>
        <a:off x="5402522" y="902974"/>
        <a:ext cx="1162625" cy="1020029"/>
      </dsp:txXfrm>
    </dsp:sp>
    <dsp:sp modelId="{68A60C26-A095-41ED-BAA4-B63AF4D27395}">
      <dsp:nvSpPr>
        <dsp:cNvPr id="0" name=""/>
        <dsp:cNvSpPr/>
      </dsp:nvSpPr>
      <dsp:spPr>
        <a:xfrm>
          <a:off x="6683977" y="847793"/>
          <a:ext cx="1272987" cy="11303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Utreda lösningsförslag</a:t>
          </a:r>
          <a:endParaRPr lang="sv-SE" sz="1100" kern="1200" dirty="0"/>
        </a:p>
      </dsp:txBody>
      <dsp:txXfrm>
        <a:off x="6739158" y="902974"/>
        <a:ext cx="1162625" cy="1020029"/>
      </dsp:txXfrm>
    </dsp:sp>
    <dsp:sp modelId="{2EE962C3-A2AC-49BA-8F7E-005330ECE76B}">
      <dsp:nvSpPr>
        <dsp:cNvPr id="0" name=""/>
        <dsp:cNvSpPr/>
      </dsp:nvSpPr>
      <dsp:spPr>
        <a:xfrm>
          <a:off x="8020614" y="847793"/>
          <a:ext cx="1272987" cy="11303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dirty="0" smtClean="0"/>
            <a:t>Resultat</a:t>
          </a:r>
          <a:endParaRPr lang="sv-SE" sz="1100" kern="1200" dirty="0"/>
        </a:p>
      </dsp:txBody>
      <dsp:txXfrm>
        <a:off x="8075795" y="902974"/>
        <a:ext cx="1162625" cy="102002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E57BE-6F8E-41A8-AAB0-3D37B669DA70}" type="datetimeFigureOut">
              <a:rPr lang="sv-SE" smtClean="0"/>
              <a:t>2023-09-05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4</a:t>
            </a:fld>
            <a:endParaRPr lang="sv-SE"/>
          </a:p>
        </p:txBody>
      </p:sp>
    </p:spTree>
    <p:extLst>
      <p:ext uri="{BB962C8B-B14F-4D97-AF65-F5344CB8AC3E}">
        <p14:creationId xmlns:p14="http://schemas.microsoft.com/office/powerpoint/2010/main" val="415010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6</a:t>
            </a:fld>
            <a:endParaRPr lang="sv-SE"/>
          </a:p>
        </p:txBody>
      </p:sp>
    </p:spTree>
    <p:extLst>
      <p:ext uri="{BB962C8B-B14F-4D97-AF65-F5344CB8AC3E}">
        <p14:creationId xmlns:p14="http://schemas.microsoft.com/office/powerpoint/2010/main" val="8495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14</a:t>
            </a:fld>
            <a:endParaRPr lang="sv-SE"/>
          </a:p>
        </p:txBody>
      </p:sp>
    </p:spTree>
    <p:extLst>
      <p:ext uri="{BB962C8B-B14F-4D97-AF65-F5344CB8AC3E}">
        <p14:creationId xmlns:p14="http://schemas.microsoft.com/office/powerpoint/2010/main" val="969499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smtClean="0"/>
              <a:t>Avsnittsrubrik</a:t>
            </a:r>
            <a:endParaRPr lang="sv-SE"/>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307346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600438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smtClean="0"/>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0" r:id="rId5"/>
    <p:sldLayoutId id="2147483653" r:id="rId6"/>
    <p:sldLayoutId id="2147483663" r:id="rId7"/>
    <p:sldLayoutId id="2147483654" r:id="rId8"/>
    <p:sldLayoutId id="2147483661" r:id="rId9"/>
    <p:sldLayoutId id="2147483662" r:id="rId10"/>
    <p:sldLayoutId id="2147483665"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1080000"/>
            <a:ext cx="12191999" cy="3240000"/>
          </a:xfrm>
        </p:spPr>
        <p:txBody>
          <a:bodyPr/>
          <a:lstStyle/>
          <a:p>
            <a:r>
              <a:rPr lang="sv-SE" dirty="0" smtClean="0"/>
              <a:t>Processen från ROS till </a:t>
            </a:r>
            <a:r>
              <a:rPr lang="sv-SE" dirty="0"/>
              <a:t>Cosmic</a:t>
            </a:r>
            <a:r>
              <a:rPr lang="sv-SE" dirty="0" smtClean="0"/>
              <a:t/>
            </a:r>
            <a:br>
              <a:rPr lang="sv-SE" dirty="0" smtClean="0"/>
            </a:br>
            <a:r>
              <a:rPr lang="sv-SE" dirty="0" smtClean="0"/>
              <a:t>Beställning och Svar (BoS</a:t>
            </a:r>
            <a:r>
              <a:rPr lang="sv-SE" dirty="0" smtClean="0"/>
              <a:t>)</a:t>
            </a:r>
            <a:r>
              <a:rPr lang="sv-SE" dirty="0"/>
              <a:t/>
            </a:r>
            <a:br>
              <a:rPr lang="sv-SE" dirty="0"/>
            </a:br>
            <a:endParaRPr lang="sv-SE" dirty="0"/>
          </a:p>
        </p:txBody>
      </p:sp>
      <p:sp>
        <p:nvSpPr>
          <p:cNvPr id="3" name="Underrubrik 2"/>
          <p:cNvSpPr>
            <a:spLocks noGrp="1"/>
          </p:cNvSpPr>
          <p:nvPr>
            <p:ph type="subTitle" idx="1"/>
          </p:nvPr>
        </p:nvSpPr>
        <p:spPr/>
        <p:txBody>
          <a:bodyPr/>
          <a:lstStyle/>
          <a:p>
            <a:r>
              <a:rPr lang="sv-SE" sz="3600" dirty="0" smtClean="0"/>
              <a:t>Patologi</a:t>
            </a:r>
          </a:p>
          <a:p>
            <a:r>
              <a:rPr lang="sv-SE" sz="3600" dirty="0" smtClean="0"/>
              <a:t>(Full version)</a:t>
            </a:r>
            <a:endParaRPr lang="sv-SE" sz="3600" dirty="0"/>
          </a:p>
        </p:txBody>
      </p:sp>
    </p:spTree>
    <p:extLst>
      <p:ext uri="{BB962C8B-B14F-4D97-AF65-F5344CB8AC3E}">
        <p14:creationId xmlns:p14="http://schemas.microsoft.com/office/powerpoint/2010/main" val="3123696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54000" y="376705"/>
            <a:ext cx="9360000" cy="988269"/>
          </a:xfrm>
        </p:spPr>
        <p:txBody>
          <a:bodyPr/>
          <a:lstStyle/>
          <a:p>
            <a:r>
              <a:rPr lang="sv-SE" dirty="0" smtClean="0"/>
              <a:t>4. GAP-analys</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pPr/>
              <a:t>10</a:t>
            </a:fld>
            <a:endParaRPr lang="sv-SE"/>
          </a:p>
        </p:txBody>
      </p:sp>
      <p:sp>
        <p:nvSpPr>
          <p:cNvPr id="5" name="Platshållare för text 4"/>
          <p:cNvSpPr>
            <a:spLocks noGrp="1"/>
          </p:cNvSpPr>
          <p:nvPr>
            <p:ph type="body" sz="quarter" idx="13"/>
          </p:nvPr>
        </p:nvSpPr>
        <p:spPr>
          <a:xfrm>
            <a:off x="954000" y="1640582"/>
            <a:ext cx="9485788" cy="4311810"/>
          </a:xfrm>
        </p:spPr>
        <p:txBody>
          <a:bodyPr/>
          <a:lstStyle/>
          <a:p>
            <a:pPr>
              <a:lnSpc>
                <a:spcPct val="100000"/>
              </a:lnSpc>
              <a:spcAft>
                <a:spcPts val="2400"/>
              </a:spcAft>
            </a:pPr>
            <a:r>
              <a:rPr lang="sv-SE" sz="1600" dirty="0" smtClean="0"/>
              <a:t>En </a:t>
            </a:r>
            <a:r>
              <a:rPr lang="sv-SE" sz="1600" b="1" dirty="0"/>
              <a:t>GAP-analys</a:t>
            </a:r>
            <a:r>
              <a:rPr lang="sv-SE" sz="1600" dirty="0"/>
              <a:t> är ett sätt att analysera och förstå hur organisationens situation ser ut idag, hur man vill att den ska se ut i framtiden, samt hur man ska göra för att ta sig dit</a:t>
            </a:r>
            <a:r>
              <a:rPr lang="sv-SE" sz="1600" dirty="0" smtClean="0"/>
              <a:t>.</a:t>
            </a:r>
          </a:p>
          <a:p>
            <a:pPr>
              <a:lnSpc>
                <a:spcPct val="100000"/>
              </a:lnSpc>
              <a:spcAft>
                <a:spcPts val="2400"/>
              </a:spcAft>
            </a:pPr>
            <a:r>
              <a:rPr lang="sv-SE" sz="1600" dirty="0"/>
              <a:t>En </a:t>
            </a:r>
            <a:r>
              <a:rPr lang="sv-SE" sz="1600" b="1" dirty="0"/>
              <a:t>GAP-analys </a:t>
            </a:r>
            <a:r>
              <a:rPr lang="sv-SE" sz="1600" dirty="0"/>
              <a:t>förutsätter att det finns ett fastställt nuläge och ett önskat </a:t>
            </a:r>
            <a:r>
              <a:rPr lang="sv-SE" sz="1600" dirty="0" smtClean="0"/>
              <a:t>läge.</a:t>
            </a:r>
          </a:p>
          <a:p>
            <a:pPr>
              <a:lnSpc>
                <a:spcPct val="100000"/>
              </a:lnSpc>
              <a:spcAft>
                <a:spcPts val="2400"/>
              </a:spcAft>
            </a:pPr>
            <a:r>
              <a:rPr lang="sv-SE" sz="1600" dirty="0" smtClean="0"/>
              <a:t>Ett </a:t>
            </a:r>
            <a:r>
              <a:rPr lang="sv-SE" sz="1600" b="1" dirty="0" smtClean="0"/>
              <a:t>GAP</a:t>
            </a:r>
            <a:r>
              <a:rPr lang="sv-SE" sz="1600" dirty="0" smtClean="0"/>
              <a:t> är skillnaden mellan nuläge och önskat läge</a:t>
            </a:r>
            <a:r>
              <a:rPr lang="sv-SE" sz="1600" dirty="0" smtClean="0"/>
              <a:t>.</a:t>
            </a:r>
            <a:endParaRPr lang="sv-SE" sz="1600" b="1" dirty="0" smtClean="0">
              <a:solidFill>
                <a:srgbClr val="B1063A"/>
              </a:solidFill>
            </a:endParaRPr>
          </a:p>
          <a:p>
            <a:pPr marL="0" indent="0">
              <a:lnSpc>
                <a:spcPct val="100000"/>
              </a:lnSpc>
              <a:buNone/>
            </a:pPr>
            <a:r>
              <a:rPr lang="sv-SE" sz="1600" b="1" dirty="0" err="1"/>
              <a:t>BoS</a:t>
            </a:r>
            <a:r>
              <a:rPr lang="sv-SE" sz="1600" b="1" dirty="0"/>
              <a:t>-projektets </a:t>
            </a:r>
            <a:r>
              <a:rPr lang="sv-SE" sz="1600" b="1" dirty="0" smtClean="0"/>
              <a:t>nuläge och önskade läge</a:t>
            </a:r>
          </a:p>
          <a:p>
            <a:pPr marL="0" indent="0">
              <a:lnSpc>
                <a:spcPct val="100000"/>
              </a:lnSpc>
              <a:buNone/>
            </a:pPr>
            <a:r>
              <a:rPr lang="sv-SE" sz="1600" b="1" dirty="0" smtClean="0"/>
              <a:t>Nuläge: </a:t>
            </a:r>
            <a:r>
              <a:rPr lang="sv-SE" sz="1600" dirty="0" smtClean="0"/>
              <a:t>Rutiner, funktioner och arbetsprocesser utifrån systemet ROS.</a:t>
            </a:r>
          </a:p>
          <a:p>
            <a:pPr marL="0" indent="0">
              <a:lnSpc>
                <a:spcPct val="100000"/>
              </a:lnSpc>
              <a:spcAft>
                <a:spcPts val="2400"/>
              </a:spcAft>
              <a:buNone/>
            </a:pPr>
            <a:r>
              <a:rPr lang="sv-SE" sz="1600" b="1" dirty="0" smtClean="0"/>
              <a:t>Önskat läge</a:t>
            </a:r>
            <a:r>
              <a:rPr lang="sv-SE" sz="1600" dirty="0" smtClean="0"/>
              <a:t>: </a:t>
            </a:r>
            <a:r>
              <a:rPr lang="sv-SE" sz="1600" dirty="0" smtClean="0"/>
              <a:t>Att med Cosmic BoS komma så nära identifierat nuläge som </a:t>
            </a:r>
            <a:r>
              <a:rPr lang="sv-SE" sz="1600" dirty="0" smtClean="0"/>
              <a:t>möjligt samt vara </a:t>
            </a:r>
            <a:r>
              <a:rPr lang="sv-SE" sz="1600" dirty="0" smtClean="0"/>
              <a:t>redo för framtida utveckling.</a:t>
            </a:r>
          </a:p>
          <a:p>
            <a:pPr marL="0" indent="0">
              <a:lnSpc>
                <a:spcPct val="100000"/>
              </a:lnSpc>
              <a:buNone/>
            </a:pPr>
            <a:r>
              <a:rPr lang="sv-SE" sz="1600" dirty="0" smtClean="0"/>
              <a:t>Genom </a:t>
            </a:r>
            <a:r>
              <a:rPr lang="sv-SE" sz="1600" dirty="0" smtClean="0"/>
              <a:t>GAP-analysen identifierades ett antal </a:t>
            </a:r>
            <a:r>
              <a:rPr lang="sv-SE" sz="1600" dirty="0" smtClean="0"/>
              <a:t>GAP (skillnader mellan ROS och BoS) som </a:t>
            </a:r>
            <a:r>
              <a:rPr lang="sv-SE" sz="1600" dirty="0" smtClean="0"/>
              <a:t>projektet </a:t>
            </a:r>
            <a:r>
              <a:rPr lang="sv-SE" sz="1600" dirty="0" smtClean="0"/>
              <a:t>arbetade </a:t>
            </a:r>
            <a:r>
              <a:rPr lang="sv-SE" sz="1600" dirty="0" smtClean="0"/>
              <a:t>vidare med.</a:t>
            </a:r>
          </a:p>
          <a:p>
            <a:pPr marL="0" indent="0">
              <a:lnSpc>
                <a:spcPct val="100000"/>
              </a:lnSpc>
              <a:buNone/>
            </a:pPr>
            <a:endParaRPr lang="sv-SE" sz="1800" dirty="0" smtClean="0"/>
          </a:p>
          <a:p>
            <a:pPr marL="0" indent="0">
              <a:lnSpc>
                <a:spcPct val="100000"/>
              </a:lnSpc>
              <a:buNone/>
            </a:pPr>
            <a:endParaRPr lang="sv-SE" sz="1600" dirty="0" smtClean="0"/>
          </a:p>
        </p:txBody>
      </p:sp>
    </p:spTree>
    <p:extLst>
      <p:ext uri="{BB962C8B-B14F-4D97-AF65-F5344CB8AC3E}">
        <p14:creationId xmlns:p14="http://schemas.microsoft.com/office/powerpoint/2010/main" val="1126716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61163" y="351692"/>
            <a:ext cx="9360000" cy="902134"/>
          </a:xfrm>
        </p:spPr>
        <p:txBody>
          <a:bodyPr/>
          <a:lstStyle/>
          <a:p>
            <a:r>
              <a:rPr lang="sv-SE" dirty="0" smtClean="0"/>
              <a:t>5. Riskanalys</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pPr/>
              <a:t>11</a:t>
            </a:fld>
            <a:endParaRPr lang="sv-SE"/>
          </a:p>
        </p:txBody>
      </p:sp>
      <p:sp>
        <p:nvSpPr>
          <p:cNvPr id="5" name="Platshållare för text 4"/>
          <p:cNvSpPr>
            <a:spLocks noGrp="1"/>
          </p:cNvSpPr>
          <p:nvPr>
            <p:ph type="body" sz="quarter" idx="13"/>
          </p:nvPr>
        </p:nvSpPr>
        <p:spPr>
          <a:xfrm>
            <a:off x="1061163" y="1365895"/>
            <a:ext cx="9359900" cy="1795667"/>
          </a:xfrm>
        </p:spPr>
        <p:txBody>
          <a:bodyPr/>
          <a:lstStyle/>
          <a:p>
            <a:pPr marL="0" indent="0">
              <a:lnSpc>
                <a:spcPts val="2160"/>
              </a:lnSpc>
              <a:buNone/>
            </a:pPr>
            <a:r>
              <a:rPr lang="sv-SE" sz="1600" b="1" dirty="0" smtClean="0"/>
              <a:t>Syfte</a:t>
            </a:r>
            <a:r>
              <a:rPr lang="sv-SE" sz="1600" dirty="0" smtClean="0">
                <a:solidFill>
                  <a:srgbClr val="B1063A"/>
                </a:solidFill>
              </a:rPr>
              <a:t>: </a:t>
            </a:r>
            <a:r>
              <a:rPr lang="sv-SE" sz="1600" dirty="0" smtClean="0"/>
              <a:t>Att få förståelse för </a:t>
            </a:r>
            <a:r>
              <a:rPr lang="sv-SE" sz="1600" dirty="0" err="1" smtClean="0"/>
              <a:t>GAP:ens</a:t>
            </a:r>
            <a:r>
              <a:rPr lang="sv-SE" sz="1600" dirty="0" smtClean="0"/>
              <a:t> allvarlighetsgrad genom riskvärderingar med fokus på patientsäkerhetsperspektiv samt arbetsmiljöperspektiv. </a:t>
            </a:r>
          </a:p>
          <a:p>
            <a:pPr marL="0" indent="0">
              <a:lnSpc>
                <a:spcPts val="2160"/>
              </a:lnSpc>
              <a:buNone/>
            </a:pPr>
            <a:r>
              <a:rPr lang="sv-SE" sz="1600" b="1" dirty="0" smtClean="0"/>
              <a:t>Deltagare: </a:t>
            </a:r>
            <a:r>
              <a:rPr lang="sv-SE" sz="1600" dirty="0" smtClean="0"/>
              <a:t>Referensgruppen, fackliga representanter inbjudna via central samverkansgrupp och representanter från patologen.</a:t>
            </a:r>
          </a:p>
          <a:p>
            <a:pPr marL="0" indent="0">
              <a:lnSpc>
                <a:spcPts val="2160"/>
              </a:lnSpc>
              <a:buNone/>
            </a:pPr>
            <a:r>
              <a:rPr lang="sv-SE" sz="1600" b="1" dirty="0" smtClean="0"/>
              <a:t>Värdering: </a:t>
            </a:r>
            <a:r>
              <a:rPr lang="sv-SE" sz="1600" dirty="0" smtClean="0"/>
              <a:t>Konsekvens och sannolikhet</a:t>
            </a:r>
          </a:p>
        </p:txBody>
      </p:sp>
      <p:sp>
        <p:nvSpPr>
          <p:cNvPr id="10" name="Platshållare för text 4"/>
          <p:cNvSpPr txBox="1">
            <a:spLocks/>
          </p:cNvSpPr>
          <p:nvPr/>
        </p:nvSpPr>
        <p:spPr>
          <a:xfrm>
            <a:off x="964581" y="5120238"/>
            <a:ext cx="9359900" cy="743409"/>
          </a:xfrm>
          <a:prstGeom prst="rect">
            <a:avLst/>
          </a:prstGeom>
        </p:spPr>
        <p:txBody>
          <a:bodyPr vert="horz" lIns="91440" tIns="45720" rIns="91440" bIns="45720" rtlCol="0">
            <a:noAutofit/>
          </a:bodyPr>
          <a:lstStyle>
            <a:lvl1pPr marL="360000" indent="-360000" algn="l" defTabSz="914400" rtl="0" eaLnBrk="1" latinLnBrk="0" hangingPunct="1">
              <a:lnSpc>
                <a:spcPts val="34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600" b="1" dirty="0"/>
              <a:t>Resultat: </a:t>
            </a:r>
            <a:r>
              <a:rPr lang="sv-SE" sz="1600" dirty="0"/>
              <a:t>Med hjälp av </a:t>
            </a:r>
            <a:r>
              <a:rPr lang="sv-SE" sz="1600" dirty="0" smtClean="0"/>
              <a:t>riskvärderingar identifierades GAP </a:t>
            </a:r>
            <a:r>
              <a:rPr lang="sv-SE" sz="1600" dirty="0"/>
              <a:t>med störst </a:t>
            </a:r>
            <a:r>
              <a:rPr lang="sv-SE" sz="1600" dirty="0" smtClean="0"/>
              <a:t>risk utifrån patientsäkerhet och arbetsmiljö. </a:t>
            </a:r>
            <a:endParaRPr lang="sv-SE" sz="1600" dirty="0"/>
          </a:p>
          <a:p>
            <a:pPr marL="0" indent="0">
              <a:lnSpc>
                <a:spcPct val="100000"/>
              </a:lnSpc>
              <a:buFont typeface="Arial" panose="020B0604020202020204" pitchFamily="34" charset="0"/>
              <a:buNone/>
            </a:pPr>
            <a:endParaRPr lang="sv-SE" sz="1600" dirty="0" smtClean="0"/>
          </a:p>
        </p:txBody>
      </p:sp>
      <p:graphicFrame>
        <p:nvGraphicFramePr>
          <p:cNvPr id="11" name="Tabell 10"/>
          <p:cNvGraphicFramePr>
            <a:graphicFrameLocks noGrp="1"/>
          </p:cNvGraphicFramePr>
          <p:nvPr>
            <p:extLst>
              <p:ext uri="{D42A27DB-BD31-4B8C-83A1-F6EECF244321}">
                <p14:modId xmlns:p14="http://schemas.microsoft.com/office/powerpoint/2010/main" val="668339083"/>
              </p:ext>
            </p:extLst>
          </p:nvPr>
        </p:nvGraphicFramePr>
        <p:xfrm>
          <a:off x="1141290" y="3653239"/>
          <a:ext cx="2842347" cy="975321"/>
        </p:xfrm>
        <a:graphic>
          <a:graphicData uri="http://schemas.openxmlformats.org/drawingml/2006/table">
            <a:tbl>
              <a:tblPr firstRow="1" bandRow="1">
                <a:tableStyleId>{5940675A-B579-460E-94D1-54222C63F5DA}</a:tableStyleId>
              </a:tblPr>
              <a:tblGrid>
                <a:gridCol w="2842347">
                  <a:extLst>
                    <a:ext uri="{9D8B030D-6E8A-4147-A177-3AD203B41FA5}">
                      <a16:colId xmlns:a16="http://schemas.microsoft.com/office/drawing/2014/main" val="2560842917"/>
                    </a:ext>
                  </a:extLst>
                </a:gridCol>
              </a:tblGrid>
              <a:tr h="325107">
                <a:tc>
                  <a:txBody>
                    <a:bodyPr/>
                    <a:lstStyle/>
                    <a:p>
                      <a:r>
                        <a:rPr lang="sv-SE" sz="1400" dirty="0" smtClean="0"/>
                        <a:t>Accepterad risk</a:t>
                      </a:r>
                      <a:endParaRPr lang="sv-SE" sz="1400" dirty="0"/>
                    </a:p>
                  </a:txBody>
                  <a:tcPr>
                    <a:solidFill>
                      <a:schemeClr val="tx2"/>
                    </a:solidFill>
                  </a:tcPr>
                </a:tc>
                <a:extLst>
                  <a:ext uri="{0D108BD9-81ED-4DB2-BD59-A6C34878D82A}">
                    <a16:rowId xmlns:a16="http://schemas.microsoft.com/office/drawing/2014/main" val="4198286028"/>
                  </a:ext>
                </a:extLst>
              </a:tr>
              <a:tr h="325107">
                <a:tc>
                  <a:txBody>
                    <a:bodyPr/>
                    <a:lstStyle/>
                    <a:p>
                      <a:r>
                        <a:rPr lang="sv-SE" sz="1400" dirty="0" smtClean="0"/>
                        <a:t>Begränsa</a:t>
                      </a:r>
                      <a:r>
                        <a:rPr lang="sv-SE" sz="1400" baseline="0" dirty="0" smtClean="0"/>
                        <a:t> och bevaka risken</a:t>
                      </a:r>
                      <a:endParaRPr lang="sv-SE" sz="1400" dirty="0"/>
                    </a:p>
                  </a:txBody>
                  <a:tcPr>
                    <a:solidFill>
                      <a:srgbClr val="FFC000"/>
                    </a:solidFill>
                  </a:tcPr>
                </a:tc>
                <a:extLst>
                  <a:ext uri="{0D108BD9-81ED-4DB2-BD59-A6C34878D82A}">
                    <a16:rowId xmlns:a16="http://schemas.microsoft.com/office/drawing/2014/main" val="1354336512"/>
                  </a:ext>
                </a:extLst>
              </a:tr>
              <a:tr h="325107">
                <a:tc>
                  <a:txBody>
                    <a:bodyPr/>
                    <a:lstStyle/>
                    <a:p>
                      <a:r>
                        <a:rPr lang="sv-SE" sz="1400" dirty="0" smtClean="0">
                          <a:solidFill>
                            <a:schemeClr val="bg1"/>
                          </a:solidFill>
                        </a:rPr>
                        <a:t>Allvarlig risk</a:t>
                      </a:r>
                      <a:endParaRPr lang="sv-SE" sz="1400" dirty="0">
                        <a:solidFill>
                          <a:schemeClr val="bg1"/>
                        </a:solidFill>
                      </a:endParaRPr>
                    </a:p>
                  </a:txBody>
                  <a:tcPr>
                    <a:solidFill>
                      <a:srgbClr val="FF0000"/>
                    </a:solidFill>
                  </a:tcPr>
                </a:tc>
                <a:extLst>
                  <a:ext uri="{0D108BD9-81ED-4DB2-BD59-A6C34878D82A}">
                    <a16:rowId xmlns:a16="http://schemas.microsoft.com/office/drawing/2014/main" val="1039827282"/>
                  </a:ext>
                </a:extLst>
              </a:tr>
            </a:tbl>
          </a:graphicData>
        </a:graphic>
      </p:graphicFrame>
    </p:spTree>
    <p:extLst>
      <p:ext uri="{BB962C8B-B14F-4D97-AF65-F5344CB8AC3E}">
        <p14:creationId xmlns:p14="http://schemas.microsoft.com/office/powerpoint/2010/main" val="3143628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9888" y="385034"/>
            <a:ext cx="9360000" cy="1003922"/>
          </a:xfrm>
        </p:spPr>
        <p:txBody>
          <a:bodyPr/>
          <a:lstStyle/>
          <a:p>
            <a:r>
              <a:rPr lang="sv-SE" dirty="0" smtClean="0"/>
              <a:t>6. Utreda lösningsförslag</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pPr/>
              <a:t>12</a:t>
            </a:fld>
            <a:endParaRPr lang="sv-SE"/>
          </a:p>
        </p:txBody>
      </p:sp>
      <p:sp>
        <p:nvSpPr>
          <p:cNvPr id="5" name="Platshållare för text 4"/>
          <p:cNvSpPr>
            <a:spLocks noGrp="1"/>
          </p:cNvSpPr>
          <p:nvPr>
            <p:ph type="body" sz="quarter" idx="13"/>
          </p:nvPr>
        </p:nvSpPr>
        <p:spPr>
          <a:xfrm>
            <a:off x="1079888" y="1652725"/>
            <a:ext cx="9359900" cy="4308460"/>
          </a:xfrm>
        </p:spPr>
        <p:txBody>
          <a:bodyPr/>
          <a:lstStyle/>
          <a:p>
            <a:pPr marL="0" indent="0">
              <a:lnSpc>
                <a:spcPts val="2160"/>
              </a:lnSpc>
              <a:buNone/>
            </a:pPr>
            <a:r>
              <a:rPr lang="sv-SE" sz="1600" dirty="0" err="1" smtClean="0"/>
              <a:t>GAP:en</a:t>
            </a:r>
            <a:r>
              <a:rPr lang="sv-SE" sz="1600" dirty="0" smtClean="0"/>
              <a:t> prioriterades utifrån resultatet i riskvärderingarna.</a:t>
            </a:r>
          </a:p>
          <a:p>
            <a:pPr marL="0" indent="0">
              <a:lnSpc>
                <a:spcPts val="2160"/>
              </a:lnSpc>
              <a:buNone/>
            </a:pPr>
            <a:r>
              <a:rPr lang="sv-SE" sz="1600" dirty="0" smtClean="0"/>
              <a:t>För att hitta lösningsförslag utreddes de högst prioriterade </a:t>
            </a:r>
            <a:r>
              <a:rPr lang="sv-SE" sz="1600" dirty="0" err="1" smtClean="0"/>
              <a:t>GAP:en</a:t>
            </a:r>
            <a:r>
              <a:rPr lang="sv-SE" sz="1600" dirty="0" smtClean="0"/>
              <a:t> i första hand. Målsättningen var att minska den risk som identifierades vid riskvärderingarna, utifrån både patientsäkerhet och arbetsmiljö. </a:t>
            </a:r>
          </a:p>
          <a:p>
            <a:pPr marL="0" indent="0">
              <a:lnSpc>
                <a:spcPct val="150000"/>
              </a:lnSpc>
              <a:buNone/>
            </a:pPr>
            <a:r>
              <a:rPr lang="sv-SE" sz="1600" b="1" dirty="0" smtClean="0"/>
              <a:t>Åtgärder vid utredning </a:t>
            </a:r>
            <a:r>
              <a:rPr lang="sv-SE" sz="1600" b="1" dirty="0"/>
              <a:t>av </a:t>
            </a:r>
            <a:r>
              <a:rPr lang="sv-SE" sz="1600" b="1" dirty="0" smtClean="0"/>
              <a:t>lösningsförslag:</a:t>
            </a:r>
          </a:p>
          <a:p>
            <a:pPr>
              <a:lnSpc>
                <a:spcPct val="150000"/>
              </a:lnSpc>
              <a:spcAft>
                <a:spcPts val="0"/>
              </a:spcAft>
            </a:pPr>
            <a:r>
              <a:rPr lang="sv-SE" sz="1600" dirty="0" smtClean="0"/>
              <a:t>Dialog med referensgrupp</a:t>
            </a:r>
          </a:p>
          <a:p>
            <a:pPr>
              <a:lnSpc>
                <a:spcPct val="150000"/>
              </a:lnSpc>
              <a:spcAft>
                <a:spcPts val="0"/>
              </a:spcAft>
            </a:pPr>
            <a:r>
              <a:rPr lang="sv-SE" sz="1600" dirty="0" smtClean="0"/>
              <a:t>Samverkan med andra </a:t>
            </a:r>
            <a:r>
              <a:rPr lang="sv-SE" sz="1600" dirty="0"/>
              <a:t>r</a:t>
            </a:r>
            <a:r>
              <a:rPr lang="sv-SE" sz="1600" dirty="0" smtClean="0"/>
              <a:t>egioner</a:t>
            </a:r>
            <a:endParaRPr lang="sv-SE" sz="1600" dirty="0"/>
          </a:p>
          <a:p>
            <a:pPr>
              <a:lnSpc>
                <a:spcPct val="150000"/>
              </a:lnSpc>
              <a:spcAft>
                <a:spcPts val="0"/>
              </a:spcAft>
            </a:pPr>
            <a:r>
              <a:rPr lang="sv-SE" sz="1600" dirty="0" smtClean="0"/>
              <a:t>Utredning av möjliga </a:t>
            </a:r>
            <a:r>
              <a:rPr lang="sv-SE" sz="1600" dirty="0"/>
              <a:t>tekniska lösningar</a:t>
            </a:r>
          </a:p>
          <a:p>
            <a:pPr>
              <a:lnSpc>
                <a:spcPct val="150000"/>
              </a:lnSpc>
              <a:spcAft>
                <a:spcPts val="0"/>
              </a:spcAft>
            </a:pPr>
            <a:r>
              <a:rPr lang="sv-SE" sz="1600" dirty="0" smtClean="0"/>
              <a:t>Utredning av möjliga </a:t>
            </a:r>
            <a:r>
              <a:rPr lang="sv-SE" sz="1600" dirty="0"/>
              <a:t>arbetssätt och </a:t>
            </a:r>
            <a:r>
              <a:rPr lang="sv-SE" sz="1600" dirty="0" smtClean="0"/>
              <a:t>rutiner</a:t>
            </a:r>
          </a:p>
          <a:p>
            <a:pPr>
              <a:lnSpc>
                <a:spcPct val="150000"/>
              </a:lnSpc>
            </a:pPr>
            <a:r>
              <a:rPr lang="sv-SE" sz="1600" dirty="0" smtClean="0"/>
              <a:t>Förbättringsförslag till leverantören</a:t>
            </a:r>
          </a:p>
          <a:p>
            <a:pPr marL="0" indent="0">
              <a:lnSpc>
                <a:spcPct val="150000"/>
              </a:lnSpc>
              <a:buNone/>
            </a:pPr>
            <a:r>
              <a:rPr lang="sv-SE" sz="1600" dirty="0" smtClean="0"/>
              <a:t>Lösningsförslagen </a:t>
            </a:r>
            <a:r>
              <a:rPr lang="sv-SE" sz="1600" dirty="0"/>
              <a:t>utreddes, testades och riskvärderades sedan på nytt. </a:t>
            </a:r>
          </a:p>
          <a:p>
            <a:pPr>
              <a:spcAft>
                <a:spcPts val="0"/>
              </a:spcAft>
            </a:pPr>
            <a:endParaRPr lang="sv-SE" sz="1600" dirty="0" smtClean="0"/>
          </a:p>
          <a:p>
            <a:pPr>
              <a:spcAft>
                <a:spcPts val="0"/>
              </a:spcAft>
            </a:pPr>
            <a:endParaRPr lang="sv-SE" sz="1600" dirty="0"/>
          </a:p>
        </p:txBody>
      </p:sp>
    </p:spTree>
    <p:extLst>
      <p:ext uri="{BB962C8B-B14F-4D97-AF65-F5344CB8AC3E}">
        <p14:creationId xmlns:p14="http://schemas.microsoft.com/office/powerpoint/2010/main" val="1120714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15900" y="393854"/>
            <a:ext cx="9360000" cy="1296000"/>
          </a:xfrm>
        </p:spPr>
        <p:txBody>
          <a:bodyPr/>
          <a:lstStyle/>
          <a:p>
            <a:r>
              <a:rPr lang="sv-SE" dirty="0" smtClean="0"/>
              <a:t>7. </a:t>
            </a:r>
            <a:r>
              <a:rPr lang="sv-SE" dirty="0" smtClean="0"/>
              <a:t>Resultat – </a:t>
            </a:r>
            <a:r>
              <a:rPr lang="sv-SE" sz="2400" dirty="0" smtClean="0"/>
              <a:t>De viktigaste skillnaderna</a:t>
            </a:r>
            <a:endParaRPr lang="sv-SE" sz="2400"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13</a:t>
            </a:fld>
            <a:endParaRPr lang="sv-SE"/>
          </a:p>
        </p:txBody>
      </p:sp>
      <p:sp>
        <p:nvSpPr>
          <p:cNvPr id="4" name="Platshållare för text 3"/>
          <p:cNvSpPr>
            <a:spLocks noGrp="1"/>
          </p:cNvSpPr>
          <p:nvPr>
            <p:ph type="body" sz="quarter" idx="13"/>
          </p:nvPr>
        </p:nvSpPr>
        <p:spPr>
          <a:xfrm>
            <a:off x="1116000" y="1795708"/>
            <a:ext cx="9359900" cy="3372369"/>
          </a:xfrm>
        </p:spPr>
        <p:txBody>
          <a:bodyPr/>
          <a:lstStyle/>
          <a:p>
            <a:pPr marL="0" indent="0">
              <a:lnSpc>
                <a:spcPts val="2160"/>
              </a:lnSpc>
              <a:buNone/>
            </a:pPr>
            <a:r>
              <a:rPr lang="sv-SE" altLang="sv-SE" sz="1600" dirty="0"/>
              <a:t>Trots </a:t>
            </a:r>
            <a:r>
              <a:rPr lang="sv-SE" altLang="sv-SE" sz="1600" dirty="0" smtClean="0"/>
              <a:t>ansträngningar </a:t>
            </a:r>
            <a:r>
              <a:rPr lang="sv-SE" altLang="sv-SE" sz="1600" dirty="0"/>
              <a:t>för att hitta </a:t>
            </a:r>
            <a:r>
              <a:rPr lang="sv-SE" altLang="sv-SE" sz="1600" dirty="0" smtClean="0"/>
              <a:t>lösningar på </a:t>
            </a:r>
            <a:r>
              <a:rPr lang="sv-SE" altLang="sv-SE" sz="1600" dirty="0" err="1" smtClean="0"/>
              <a:t>GAP:en</a:t>
            </a:r>
            <a:r>
              <a:rPr lang="sv-SE" altLang="sv-SE" sz="1600" dirty="0" smtClean="0"/>
              <a:t> </a:t>
            </a:r>
            <a:r>
              <a:rPr lang="sv-SE" altLang="sv-SE" sz="1600" dirty="0"/>
              <a:t>kvarstod viktiga skillnader mellan ROS och BoS. De viktigaste skillnaderna presenterades för </a:t>
            </a:r>
            <a:r>
              <a:rPr lang="sv-SE" altLang="sv-SE" sz="1600" dirty="0" smtClean="0"/>
              <a:t>BoS-styrgruppen och </a:t>
            </a:r>
            <a:r>
              <a:rPr lang="sv-SE" altLang="sv-SE" sz="1600" dirty="0"/>
              <a:t>diskussion fördes hur de skulle hanteras. </a:t>
            </a:r>
            <a:endParaRPr lang="sv-SE" altLang="sv-SE" sz="1600" b="1" dirty="0" smtClean="0"/>
          </a:p>
          <a:p>
            <a:pPr marL="0" indent="0">
              <a:lnSpc>
                <a:spcPts val="2160"/>
              </a:lnSpc>
              <a:buNone/>
            </a:pPr>
            <a:r>
              <a:rPr lang="sv-SE" altLang="sv-SE" sz="1800" b="1" dirty="0" smtClean="0"/>
              <a:t>De </a:t>
            </a:r>
            <a:r>
              <a:rPr lang="sv-SE" altLang="sv-SE" sz="1800" b="1" dirty="0" smtClean="0"/>
              <a:t>viktigaste skillnaderna: </a:t>
            </a:r>
          </a:p>
          <a:p>
            <a:pPr>
              <a:lnSpc>
                <a:spcPts val="2160"/>
              </a:lnSpc>
            </a:pPr>
            <a:r>
              <a:rPr lang="sv-SE" altLang="sv-SE" sz="1600" dirty="0" smtClean="0"/>
              <a:t>Vid </a:t>
            </a:r>
            <a:r>
              <a:rPr lang="sv-SE" altLang="sv-SE" sz="1600" dirty="0"/>
              <a:t>beställning i </a:t>
            </a:r>
            <a:r>
              <a:rPr lang="sv-SE" altLang="sv-SE" sz="1600" dirty="0" err="1"/>
              <a:t>BoS</a:t>
            </a:r>
            <a:r>
              <a:rPr lang="sv-SE" altLang="sv-SE" sz="1600" dirty="0"/>
              <a:t> är det möjligt att ange </a:t>
            </a:r>
            <a:r>
              <a:rPr lang="sv-SE" altLang="sv-SE" sz="1600" dirty="0" smtClean="0"/>
              <a:t>provmaterial </a:t>
            </a:r>
            <a:r>
              <a:rPr lang="sv-SE" altLang="sv-SE" sz="1600" dirty="0"/>
              <a:t>och </a:t>
            </a:r>
            <a:r>
              <a:rPr lang="sv-SE" altLang="sv-SE" sz="1600" dirty="0" smtClean="0"/>
              <a:t>provlokalisation </a:t>
            </a:r>
            <a:r>
              <a:rPr lang="sv-SE" altLang="sv-SE" sz="1600" dirty="0"/>
              <a:t>i fritext men texten följer inte med vid utskrift av etikett. Enligt </a:t>
            </a:r>
            <a:r>
              <a:rPr lang="sv-SE" altLang="sv-SE" sz="1600" dirty="0" smtClean="0"/>
              <a:t>lösningsförslag får </a:t>
            </a:r>
            <a:r>
              <a:rPr lang="sv-SE" altLang="sv-SE" sz="1600" dirty="0"/>
              <a:t>detta istället </a:t>
            </a:r>
            <a:r>
              <a:rPr lang="sv-SE" altLang="sv-SE" sz="1600" dirty="0" smtClean="0"/>
              <a:t>göras för </a:t>
            </a:r>
            <a:r>
              <a:rPr lang="sv-SE" altLang="sv-SE" sz="1600" dirty="0"/>
              <a:t>hand. </a:t>
            </a:r>
          </a:p>
          <a:p>
            <a:pPr>
              <a:lnSpc>
                <a:spcPts val="2160"/>
              </a:lnSpc>
            </a:pPr>
            <a:r>
              <a:rPr lang="sv-SE" altLang="sv-SE" sz="1600" dirty="0" smtClean="0"/>
              <a:t>I ROS </a:t>
            </a:r>
            <a:r>
              <a:rPr lang="sv-SE" altLang="sv-SE" sz="1600" dirty="0"/>
              <a:t>används skanner för att registrera vilka prover som skickas i systemet och systemet säger ifrån om någon provkärl saknas. I </a:t>
            </a:r>
            <a:r>
              <a:rPr lang="sv-SE" altLang="sv-SE" sz="1600" dirty="0" err="1"/>
              <a:t>BoS</a:t>
            </a:r>
            <a:r>
              <a:rPr lang="sv-SE" altLang="sv-SE" sz="1600" dirty="0"/>
              <a:t> </a:t>
            </a:r>
            <a:r>
              <a:rPr lang="sv-SE" altLang="sv-SE" sz="1600" dirty="0" smtClean="0"/>
              <a:t>går inte detta eftersom alla provkärl i en beställningar har samma ID-nummer. </a:t>
            </a:r>
          </a:p>
          <a:p>
            <a:pPr>
              <a:lnSpc>
                <a:spcPts val="2160"/>
              </a:lnSpc>
            </a:pPr>
            <a:r>
              <a:rPr lang="sv-SE" altLang="sv-SE" sz="1600" dirty="0" smtClean="0"/>
              <a:t>ROS har </a:t>
            </a:r>
            <a:r>
              <a:rPr lang="sv-SE" altLang="sv-SE" sz="1600" dirty="0"/>
              <a:t>en svarsöversikt där det går att se patientens prov- och undersökningssvar från samtliga discipliner i en och samma vy. I </a:t>
            </a:r>
            <a:r>
              <a:rPr lang="sv-SE" altLang="sv-SE" sz="1600" dirty="0" err="1"/>
              <a:t>BoS</a:t>
            </a:r>
            <a:r>
              <a:rPr lang="sv-SE" altLang="sv-SE" sz="1600" dirty="0"/>
              <a:t> presenteras </a:t>
            </a:r>
            <a:r>
              <a:rPr lang="sv-SE" altLang="sv-SE" sz="1600" dirty="0" smtClean="0"/>
              <a:t>svaren i olika vyer. </a:t>
            </a:r>
            <a:r>
              <a:rPr lang="sv-SE" sz="1600" dirty="0" smtClean="0"/>
              <a:t>	</a:t>
            </a:r>
            <a:endParaRPr lang="sv-SE" sz="1600"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2044487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9788" y="494085"/>
            <a:ext cx="9360000" cy="991829"/>
          </a:xfrm>
        </p:spPr>
        <p:txBody>
          <a:bodyPr/>
          <a:lstStyle/>
          <a:p>
            <a:r>
              <a:rPr lang="sv-SE" dirty="0" smtClean="0"/>
              <a:t>7. </a:t>
            </a:r>
            <a:r>
              <a:rPr lang="sv-SE" dirty="0" smtClean="0"/>
              <a:t>Resultat - </a:t>
            </a:r>
            <a:r>
              <a:rPr lang="sv-SE" sz="2400" dirty="0" smtClean="0"/>
              <a:t>Beslut</a:t>
            </a:r>
            <a:endParaRPr lang="sv-SE" sz="2400"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14</a:t>
            </a:fld>
            <a:endParaRPr lang="sv-SE"/>
          </a:p>
        </p:txBody>
      </p:sp>
      <p:sp>
        <p:nvSpPr>
          <p:cNvPr id="4" name="Platshållare för text 3"/>
          <p:cNvSpPr>
            <a:spLocks noGrp="1"/>
          </p:cNvSpPr>
          <p:nvPr>
            <p:ph type="body" sz="quarter" idx="13"/>
          </p:nvPr>
        </p:nvSpPr>
        <p:spPr>
          <a:xfrm>
            <a:off x="1043776" y="1899138"/>
            <a:ext cx="9396012" cy="3921370"/>
          </a:xfrm>
        </p:spPr>
        <p:txBody>
          <a:bodyPr/>
          <a:lstStyle/>
          <a:p>
            <a:pPr marL="0" indent="0">
              <a:lnSpc>
                <a:spcPts val="2160"/>
              </a:lnSpc>
              <a:spcAft>
                <a:spcPts val="1800"/>
              </a:spcAft>
              <a:buNone/>
            </a:pPr>
            <a:r>
              <a:rPr lang="sv-SE" altLang="sv-SE" sz="1600" dirty="0" smtClean="0"/>
              <a:t>För </a:t>
            </a:r>
            <a:r>
              <a:rPr lang="sv-SE" altLang="sv-SE" sz="1600" dirty="0"/>
              <a:t>att minimera de risker som skillnaderna mellan systemen kan leda till finns framtagna lösningsförslag. Efter noga övervägande gjorde styrgruppen den samlade bedömningen att acceptera föreslagna lösningar. </a:t>
            </a:r>
            <a:endParaRPr lang="sv-SE" altLang="sv-SE" sz="1600" dirty="0" smtClean="0"/>
          </a:p>
          <a:p>
            <a:pPr marL="0" indent="0">
              <a:lnSpc>
                <a:spcPts val="2160"/>
              </a:lnSpc>
              <a:spcAft>
                <a:spcPts val="1800"/>
              </a:spcAft>
              <a:buNone/>
            </a:pPr>
            <a:endParaRPr lang="sv-SE" sz="1800" b="1" dirty="0"/>
          </a:p>
          <a:p>
            <a:pPr marL="0" indent="0">
              <a:lnSpc>
                <a:spcPts val="2160"/>
              </a:lnSpc>
              <a:buNone/>
            </a:pPr>
            <a:r>
              <a:rPr lang="sv-SE" sz="1600" b="1" dirty="0" smtClean="0"/>
              <a:t>Fördelarna </a:t>
            </a:r>
            <a:r>
              <a:rPr lang="sv-SE" sz="1600" b="1" dirty="0"/>
              <a:t>med </a:t>
            </a:r>
            <a:r>
              <a:rPr lang="sv-SE" sz="1600" b="1" dirty="0" smtClean="0"/>
              <a:t>BoS</a:t>
            </a:r>
            <a:r>
              <a:rPr lang="sv-SE" sz="1600" b="1" dirty="0"/>
              <a:t> </a:t>
            </a:r>
            <a:r>
              <a:rPr lang="sv-SE" sz="1600" b="1" dirty="0" smtClean="0"/>
              <a:t>på sikt: </a:t>
            </a:r>
          </a:p>
          <a:p>
            <a:pPr>
              <a:lnSpc>
                <a:spcPts val="2160"/>
              </a:lnSpc>
            </a:pPr>
            <a:r>
              <a:rPr lang="sv-SE" sz="1600" dirty="0" smtClean="0"/>
              <a:t>Sammanhållet system – provsvar samlas i ett och samma system då övriga discipliner redan finns i </a:t>
            </a:r>
            <a:r>
              <a:rPr lang="sv-SE" sz="1600" dirty="0" err="1" smtClean="0"/>
              <a:t>BoS</a:t>
            </a:r>
            <a:r>
              <a:rPr lang="sv-SE" sz="1600" dirty="0" smtClean="0"/>
              <a:t>. </a:t>
            </a:r>
          </a:p>
          <a:p>
            <a:pPr>
              <a:lnSpc>
                <a:spcPts val="2160"/>
              </a:lnSpc>
            </a:pPr>
            <a:r>
              <a:rPr lang="sv-SE" sz="1600" dirty="0" smtClean="0"/>
              <a:t>Större möjlighet att påverka utformningen av systemet utifrån Region Jönköping läns behov och även ta del av kommande funktionaliteter. Till exempel svarsöversikt där samtliga discipliner presenteras. </a:t>
            </a:r>
          </a:p>
          <a:p>
            <a:pPr>
              <a:lnSpc>
                <a:spcPts val="2160"/>
              </a:lnSpc>
            </a:pPr>
            <a:r>
              <a:rPr lang="sv-SE" sz="1600" dirty="0" smtClean="0"/>
              <a:t>Samarbetsområde och erfarenhetsutbyte med andra Regioner som använder Cosmic</a:t>
            </a:r>
          </a:p>
          <a:p>
            <a:pPr marL="0" indent="0">
              <a:lnSpc>
                <a:spcPts val="2160"/>
              </a:lnSpc>
              <a:buNone/>
            </a:pPr>
            <a:r>
              <a:rPr lang="sv-SE" sz="1600" dirty="0" smtClean="0"/>
              <a:t>.</a:t>
            </a:r>
            <a:endParaRPr lang="sv-SE" sz="1600" dirty="0" smtClean="0"/>
          </a:p>
          <a:p>
            <a:endParaRPr lang="sv-SE" dirty="0" smtClean="0"/>
          </a:p>
          <a:p>
            <a:endParaRPr lang="sv-SE" dirty="0" smtClean="0"/>
          </a:p>
          <a:p>
            <a:endParaRPr lang="sv-SE" dirty="0" smtClean="0"/>
          </a:p>
          <a:p>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1052397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9888" y="396000"/>
            <a:ext cx="9360000" cy="1296000"/>
          </a:xfrm>
        </p:spPr>
        <p:txBody>
          <a:bodyPr/>
          <a:lstStyle/>
          <a:p>
            <a:r>
              <a:rPr lang="sv-SE" dirty="0" smtClean="0"/>
              <a:t>7. Resultat – </a:t>
            </a:r>
            <a:r>
              <a:rPr lang="sv-SE" sz="2400" dirty="0" smtClean="0"/>
              <a:t>Stöd till verksamheterna</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15</a:t>
            </a:fld>
            <a:endParaRPr lang="sv-SE"/>
          </a:p>
        </p:txBody>
      </p:sp>
      <p:sp>
        <p:nvSpPr>
          <p:cNvPr id="4" name="Platshållare för text 3"/>
          <p:cNvSpPr>
            <a:spLocks noGrp="1"/>
          </p:cNvSpPr>
          <p:nvPr>
            <p:ph type="body" sz="quarter" idx="13"/>
          </p:nvPr>
        </p:nvSpPr>
        <p:spPr/>
        <p:txBody>
          <a:bodyPr/>
          <a:lstStyle/>
          <a:p>
            <a:pPr marL="0" indent="0">
              <a:lnSpc>
                <a:spcPct val="100000"/>
              </a:lnSpc>
              <a:buNone/>
            </a:pPr>
            <a:r>
              <a:rPr lang="sv-SE" altLang="sv-SE" sz="1600" b="1" dirty="0" smtClean="0"/>
              <a:t>Stöd </a:t>
            </a:r>
            <a:r>
              <a:rPr lang="sv-SE" altLang="sv-SE" sz="1600" b="1" dirty="0"/>
              <a:t>till verksamheterna</a:t>
            </a:r>
          </a:p>
          <a:p>
            <a:pPr marL="0" indent="0">
              <a:lnSpc>
                <a:spcPct val="100000"/>
              </a:lnSpc>
              <a:buNone/>
            </a:pPr>
            <a:r>
              <a:rPr lang="sv-SE" altLang="sv-SE" sz="1600" dirty="0"/>
              <a:t>För att möta de skillnader som finns behöver verksamheterna förändra arbetssätt och rutiner i samband med provhantering. </a:t>
            </a:r>
            <a:r>
              <a:rPr lang="sv-SE" sz="1600" dirty="0"/>
              <a:t>Följande åtgärder utförs för att stötta verksamheterna:</a:t>
            </a:r>
          </a:p>
          <a:p>
            <a:pPr>
              <a:lnSpc>
                <a:spcPct val="150000"/>
              </a:lnSpc>
              <a:spcAft>
                <a:spcPts val="600"/>
              </a:spcAft>
            </a:pPr>
            <a:r>
              <a:rPr lang="sv-SE" sz="1600" b="1" dirty="0"/>
              <a:t>Information som ges i god tid </a:t>
            </a:r>
            <a:r>
              <a:rPr lang="sv-SE" sz="1600" dirty="0"/>
              <a:t>– För planering och förberedelse.</a:t>
            </a:r>
          </a:p>
          <a:p>
            <a:pPr>
              <a:lnSpc>
                <a:spcPct val="100000"/>
              </a:lnSpc>
              <a:spcAft>
                <a:spcPts val="600"/>
              </a:spcAft>
            </a:pPr>
            <a:r>
              <a:rPr lang="sv-SE" sz="1600" b="1" dirty="0"/>
              <a:t>Manual </a:t>
            </a:r>
            <a:r>
              <a:rPr lang="sv-SE" sz="1600" dirty="0"/>
              <a:t>– Hur fungerar det nya systemet.</a:t>
            </a:r>
          </a:p>
          <a:p>
            <a:pPr>
              <a:lnSpc>
                <a:spcPct val="100000"/>
              </a:lnSpc>
              <a:spcAft>
                <a:spcPts val="600"/>
              </a:spcAft>
            </a:pPr>
            <a:r>
              <a:rPr lang="sv-SE" sz="1600" b="1" dirty="0"/>
              <a:t>Rekommenderade arbetssätt </a:t>
            </a:r>
            <a:r>
              <a:rPr lang="sv-SE" sz="1600" dirty="0"/>
              <a:t>– Så här gör vi för att bli effektiva och förhindra fel.</a:t>
            </a:r>
          </a:p>
          <a:p>
            <a:pPr>
              <a:lnSpc>
                <a:spcPct val="100000"/>
              </a:lnSpc>
              <a:spcAft>
                <a:spcPts val="600"/>
              </a:spcAft>
            </a:pPr>
            <a:r>
              <a:rPr lang="sv-SE" sz="1600" b="1" dirty="0"/>
              <a:t>Utbildning </a:t>
            </a:r>
            <a:r>
              <a:rPr lang="sv-SE" sz="1600" dirty="0"/>
              <a:t>– Det här behöver du veta/kunna innan du börjar använda systemet.</a:t>
            </a:r>
          </a:p>
          <a:p>
            <a:pPr marL="0" indent="0">
              <a:buNone/>
            </a:pPr>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278870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9925" y="585368"/>
            <a:ext cx="9360000" cy="1296000"/>
          </a:xfrm>
        </p:spPr>
        <p:txBody>
          <a:bodyPr/>
          <a:lstStyle/>
          <a:p>
            <a:r>
              <a:rPr lang="sv-SE" dirty="0" smtClean="0"/>
              <a:t>7. </a:t>
            </a:r>
            <a:r>
              <a:rPr lang="sv-SE" dirty="0" smtClean="0"/>
              <a:t>Resultat – </a:t>
            </a:r>
            <a:r>
              <a:rPr lang="sv-SE" sz="2400" dirty="0" smtClean="0"/>
              <a:t>Fortsatt arbete</a:t>
            </a:r>
            <a:r>
              <a:rPr lang="sv-SE" dirty="0">
                <a:solidFill>
                  <a:srgbClr val="000000"/>
                </a:solidFill>
                <a:latin typeface="Segoe UI" panose="020B0502040204020203" pitchFamily="34" charset="0"/>
                <a:cs typeface="Segoe UI" panose="020B0502040204020203" pitchFamily="34" charset="0"/>
              </a:rPr>
              <a:t/>
            </a:r>
            <a:br>
              <a:rPr lang="sv-SE" dirty="0">
                <a:solidFill>
                  <a:srgbClr val="000000"/>
                </a:solidFill>
                <a:latin typeface="Segoe UI" panose="020B0502040204020203" pitchFamily="34" charset="0"/>
                <a:cs typeface="Segoe UI" panose="020B0502040204020203" pitchFamily="34" charset="0"/>
              </a:rPr>
            </a:b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16</a:t>
            </a:fld>
            <a:endParaRPr lang="sv-SE"/>
          </a:p>
        </p:txBody>
      </p:sp>
      <p:sp>
        <p:nvSpPr>
          <p:cNvPr id="4" name="Platshållare för text 3"/>
          <p:cNvSpPr>
            <a:spLocks noGrp="1"/>
          </p:cNvSpPr>
          <p:nvPr>
            <p:ph type="body" sz="quarter" idx="13"/>
          </p:nvPr>
        </p:nvSpPr>
        <p:spPr>
          <a:xfrm>
            <a:off x="1116100" y="1881368"/>
            <a:ext cx="9359900" cy="3780000"/>
          </a:xfrm>
        </p:spPr>
        <p:txBody>
          <a:bodyPr/>
          <a:lstStyle/>
          <a:p>
            <a:pPr marL="0" indent="0">
              <a:lnSpc>
                <a:spcPts val="2160"/>
              </a:lnSpc>
              <a:spcAft>
                <a:spcPts val="600"/>
              </a:spcAft>
              <a:buNone/>
            </a:pPr>
            <a:r>
              <a:rPr lang="sv-SE" altLang="sv-SE" sz="1600" b="1" dirty="0"/>
              <a:t>Fortsatt arbete</a:t>
            </a:r>
          </a:p>
          <a:p>
            <a:pPr marL="0" indent="0">
              <a:lnSpc>
                <a:spcPts val="2160"/>
              </a:lnSpc>
              <a:buNone/>
            </a:pPr>
            <a:r>
              <a:rPr lang="sv-SE" altLang="sv-SE" sz="1600" dirty="0"/>
              <a:t>Även när projektet är avslutat kommer samarbete med Cambio fortsätta för att aktivt arbeta vidare med att förbättra BoS med hänsyn till Region Jönköping läns önskemål</a:t>
            </a:r>
            <a:r>
              <a:rPr lang="sv-SE" altLang="sv-SE" sz="1600" dirty="0" smtClean="0"/>
              <a:t>.</a:t>
            </a:r>
            <a:endParaRPr lang="sv-SE" sz="1600" b="1" dirty="0" smtClean="0"/>
          </a:p>
          <a:p>
            <a:pPr marL="0" indent="0">
              <a:lnSpc>
                <a:spcPts val="2160"/>
              </a:lnSpc>
              <a:buNone/>
            </a:pPr>
            <a:endParaRPr lang="sv-SE" sz="1600" b="1" dirty="0" smtClean="0"/>
          </a:p>
          <a:p>
            <a:pPr marL="0" indent="0">
              <a:lnSpc>
                <a:spcPts val="2160"/>
              </a:lnSpc>
              <a:buNone/>
            </a:pPr>
            <a:r>
              <a:rPr lang="sv-SE" sz="1600" b="1" dirty="0" smtClean="0"/>
              <a:t>Pågående </a:t>
            </a:r>
            <a:r>
              <a:rPr lang="sv-SE" sz="1600" b="1" dirty="0" smtClean="0"/>
              <a:t>förbättringar av Cambio:</a:t>
            </a:r>
            <a:endParaRPr lang="sv-SE" sz="1600" b="1" dirty="0"/>
          </a:p>
          <a:p>
            <a:pPr>
              <a:lnSpc>
                <a:spcPts val="2160"/>
              </a:lnSpc>
            </a:pPr>
            <a:r>
              <a:rPr lang="sv-SE" sz="1600" dirty="0" smtClean="0"/>
              <a:t>Kunna </a:t>
            </a:r>
            <a:r>
              <a:rPr lang="sv-SE" sz="1600" dirty="0"/>
              <a:t>välja </a:t>
            </a:r>
            <a:r>
              <a:rPr lang="sv-SE" sz="1600" dirty="0" smtClean="0"/>
              <a:t>provmaterial och provlokalisation för </a:t>
            </a:r>
            <a:r>
              <a:rPr lang="sv-SE" sz="1600" dirty="0"/>
              <a:t>varje provkärl. </a:t>
            </a:r>
          </a:p>
          <a:p>
            <a:pPr>
              <a:lnSpc>
                <a:spcPts val="2160"/>
              </a:lnSpc>
            </a:pPr>
            <a:r>
              <a:rPr lang="sv-SE" sz="1600" dirty="0"/>
              <a:t>Varje provkärl ska ha ett unikt ID-nummer och ska kunna skannas.</a:t>
            </a:r>
          </a:p>
          <a:p>
            <a:pPr>
              <a:lnSpc>
                <a:spcPts val="2160"/>
              </a:lnSpc>
            </a:pPr>
            <a:r>
              <a:rPr lang="sv-SE" sz="1600" dirty="0"/>
              <a:t>Utveckling av kumulativ svarsöversikt med samtliga discipliner. </a:t>
            </a:r>
            <a:endParaRPr lang="sv-SE" sz="1600" dirty="0" smtClean="0"/>
          </a:p>
          <a:p>
            <a:pPr marL="0" indent="0">
              <a:lnSpc>
                <a:spcPts val="2160"/>
              </a:lnSpc>
              <a:buNone/>
            </a:pPr>
            <a:endParaRPr lang="sv-SE" sz="1800" dirty="0"/>
          </a:p>
          <a:p>
            <a:pPr marL="0" indent="0">
              <a:buNone/>
            </a:pPr>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300683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079888" y="594000"/>
            <a:ext cx="9360000" cy="792000"/>
          </a:xfrm>
        </p:spPr>
        <p:txBody>
          <a:bodyPr/>
          <a:lstStyle/>
          <a:p>
            <a:r>
              <a:rPr lang="sv-SE" dirty="0" smtClean="0"/>
              <a:t>Inledning</a:t>
            </a:r>
            <a:endParaRPr lang="sv-SE" dirty="0"/>
          </a:p>
        </p:txBody>
      </p:sp>
      <p:sp>
        <p:nvSpPr>
          <p:cNvPr id="5" name="Platshållare för text 4"/>
          <p:cNvSpPr>
            <a:spLocks noGrp="1"/>
          </p:cNvSpPr>
          <p:nvPr>
            <p:ph type="body" sz="quarter" idx="13"/>
          </p:nvPr>
        </p:nvSpPr>
        <p:spPr>
          <a:xfrm>
            <a:off x="1079888" y="1732274"/>
            <a:ext cx="9359900" cy="2461657"/>
          </a:xfrm>
        </p:spPr>
        <p:txBody>
          <a:bodyPr/>
          <a:lstStyle/>
          <a:p>
            <a:pPr marL="0" indent="0">
              <a:lnSpc>
                <a:spcPct val="100000"/>
              </a:lnSpc>
              <a:spcAft>
                <a:spcPts val="1800"/>
              </a:spcAft>
              <a:buNone/>
            </a:pPr>
            <a:r>
              <a:rPr lang="sv-SE" sz="1600" dirty="0"/>
              <a:t>Att byta IT-system innebär en stor förändring för berörda verksamheter då de har inarbetade arbetsrutiner som är anpassade efter nuvarande system. </a:t>
            </a:r>
          </a:p>
          <a:p>
            <a:pPr marL="0" indent="0">
              <a:lnSpc>
                <a:spcPct val="100000"/>
              </a:lnSpc>
              <a:spcAft>
                <a:spcPts val="1800"/>
              </a:spcAft>
              <a:buNone/>
            </a:pPr>
            <a:r>
              <a:rPr lang="sv-SE" sz="1600" dirty="0"/>
              <a:t>I processen har man därför strävat efter att tillsammans med verksamheterna försöka skapa goda förutsättningar för beställning- och svarshantering i det nya systemet. </a:t>
            </a:r>
          </a:p>
          <a:p>
            <a:pPr marL="0" indent="0">
              <a:lnSpc>
                <a:spcPct val="100000"/>
              </a:lnSpc>
              <a:spcAft>
                <a:spcPts val="1800"/>
              </a:spcAft>
              <a:buNone/>
            </a:pPr>
            <a:r>
              <a:rPr lang="sv-SE" sz="1600" dirty="0"/>
              <a:t>Ett omfattande arbete har genomförts för att komma förbi identifierade risker både genom tekniska lösningar men även genom tydliga processer och rutiner, vilket i vissa fall kommer att innebära ett förändrat arbetssätt för verksamheterna.</a:t>
            </a:r>
          </a:p>
          <a:p>
            <a:pPr marL="0" indent="0">
              <a:buNone/>
            </a:pPr>
            <a:endParaRPr lang="sv-SE" dirty="0" smtClean="0">
              <a:solidFill>
                <a:schemeClr val="accent2"/>
              </a:solidFill>
            </a:endParaRPr>
          </a:p>
          <a:p>
            <a:pPr marL="0" indent="0">
              <a:buNone/>
            </a:pPr>
            <a:endParaRPr lang="sv-SE" dirty="0"/>
          </a:p>
        </p:txBody>
      </p:sp>
      <p:sp>
        <p:nvSpPr>
          <p:cNvPr id="2" name="Platshållare för bildnummer 1"/>
          <p:cNvSpPr>
            <a:spLocks noGrp="1"/>
          </p:cNvSpPr>
          <p:nvPr>
            <p:ph type="sldNum" sz="quarter" idx="12"/>
          </p:nvPr>
        </p:nvSpPr>
        <p:spPr/>
        <p:txBody>
          <a:bodyPr/>
          <a:lstStyle/>
          <a:p>
            <a:fld id="{8EEB9E62-4301-493A-8C73-0409F1A2D539}" type="slidenum">
              <a:rPr lang="sv-SE" smtClean="0"/>
              <a:pPr/>
              <a:t>2</a:t>
            </a:fld>
            <a:endParaRPr lang="sv-SE"/>
          </a:p>
        </p:txBody>
      </p:sp>
    </p:spTree>
    <p:extLst>
      <p:ext uri="{BB962C8B-B14F-4D97-AF65-F5344CB8AC3E}">
        <p14:creationId xmlns:p14="http://schemas.microsoft.com/office/powerpoint/2010/main" val="1030729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7913" y="396000"/>
            <a:ext cx="9360000" cy="1296000"/>
          </a:xfrm>
        </p:spPr>
        <p:txBody>
          <a:bodyPr/>
          <a:lstStyle/>
          <a:p>
            <a:r>
              <a:rPr lang="sv-SE" dirty="0" smtClean="0"/>
              <a:t>Bakgrund</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3</a:t>
            </a:fld>
            <a:endParaRPr lang="sv-SE"/>
          </a:p>
        </p:txBody>
      </p:sp>
      <p:sp>
        <p:nvSpPr>
          <p:cNvPr id="8" name="Platshållare för bild 7"/>
          <p:cNvSpPr>
            <a:spLocks noGrp="1"/>
          </p:cNvSpPr>
          <p:nvPr>
            <p:ph type="pic" sz="quarter" idx="14"/>
          </p:nvPr>
        </p:nvSpPr>
        <p:spPr/>
      </p:sp>
      <p:sp>
        <p:nvSpPr>
          <p:cNvPr id="9" name="Platshållare för text 3"/>
          <p:cNvSpPr>
            <a:spLocks noGrp="1"/>
          </p:cNvSpPr>
          <p:nvPr>
            <p:ph type="body" sz="quarter" idx="13"/>
          </p:nvPr>
        </p:nvSpPr>
        <p:spPr>
          <a:xfrm>
            <a:off x="1077913" y="1832677"/>
            <a:ext cx="9359900" cy="3780000"/>
          </a:xfrm>
        </p:spPr>
        <p:txBody>
          <a:bodyPr/>
          <a:lstStyle/>
          <a:p>
            <a:pPr marL="0" indent="0">
              <a:lnSpc>
                <a:spcPct val="100000"/>
              </a:lnSpc>
              <a:spcAft>
                <a:spcPts val="1800"/>
              </a:spcAft>
              <a:buNone/>
            </a:pPr>
            <a:r>
              <a:rPr lang="sv-SE" sz="1600" dirty="0" smtClean="0"/>
              <a:t>Region Jönköping läns ledningsgrupp tog </a:t>
            </a:r>
            <a:r>
              <a:rPr lang="sv-SE" sz="1600" dirty="0"/>
              <a:t>år 2016 beslut </a:t>
            </a:r>
            <a:r>
              <a:rPr lang="sv-SE" sz="1600" dirty="0" smtClean="0"/>
              <a:t>att använda modulen </a:t>
            </a:r>
            <a:r>
              <a:rPr lang="sv-SE" sz="1600" dirty="0" err="1" smtClean="0"/>
              <a:t>BoS</a:t>
            </a:r>
            <a:r>
              <a:rPr lang="sv-SE" sz="1600" dirty="0" smtClean="0"/>
              <a:t> i Cosmic för beställning och svar av prover i syfte att:</a:t>
            </a:r>
          </a:p>
          <a:p>
            <a:pPr marL="285750" indent="-285750">
              <a:lnSpc>
                <a:spcPct val="100000"/>
              </a:lnSpc>
              <a:spcAft>
                <a:spcPts val="600"/>
              </a:spcAft>
              <a:buFont typeface="Arial" panose="020B0604020202020204" pitchFamily="34" charset="0"/>
              <a:buChar char="•"/>
            </a:pPr>
            <a:r>
              <a:rPr lang="sv-SE" sz="1600" dirty="0"/>
              <a:t>V</a:t>
            </a:r>
            <a:r>
              <a:rPr lang="sv-SE" sz="1600" dirty="0" smtClean="0"/>
              <a:t>ara delaktigt i den framtida utvecklingen i Cosmic. </a:t>
            </a:r>
          </a:p>
          <a:p>
            <a:pPr marL="285750" indent="-285750">
              <a:lnSpc>
                <a:spcPct val="100000"/>
              </a:lnSpc>
              <a:spcAft>
                <a:spcPts val="600"/>
              </a:spcAft>
              <a:buFont typeface="Arial" panose="020B0604020202020204" pitchFamily="34" charset="0"/>
              <a:buChar char="•"/>
            </a:pPr>
            <a:r>
              <a:rPr lang="sv-SE" sz="1600" dirty="0"/>
              <a:t>D</a:t>
            </a:r>
            <a:r>
              <a:rPr lang="sv-SE" sz="1600" dirty="0" smtClean="0"/>
              <a:t>ra nytta av funktionaliteter i Cosmic som exempel </a:t>
            </a:r>
            <a:r>
              <a:rPr lang="sv-SE" sz="1600" dirty="0"/>
              <a:t>E</a:t>
            </a:r>
            <a:r>
              <a:rPr lang="sv-SE" sz="1600" dirty="0" smtClean="0"/>
              <a:t>nhetsöversikt, Nova och Analysyta. </a:t>
            </a:r>
          </a:p>
          <a:p>
            <a:pPr marL="285750" indent="-285750">
              <a:lnSpc>
                <a:spcPct val="100000"/>
              </a:lnSpc>
              <a:spcAft>
                <a:spcPts val="600"/>
              </a:spcAft>
              <a:buFont typeface="Arial" panose="020B0604020202020204" pitchFamily="34" charset="0"/>
              <a:buChar char="•"/>
            </a:pPr>
            <a:r>
              <a:rPr lang="sv-SE" sz="1600" dirty="0" smtClean="0"/>
              <a:t>Verka för gemensamma arbetssätt i ett integrerat system</a:t>
            </a:r>
            <a:r>
              <a:rPr lang="sv-SE" sz="1600" dirty="0"/>
              <a:t>.</a:t>
            </a:r>
            <a:endParaRPr lang="sv-SE" sz="1600" dirty="0" smtClean="0"/>
          </a:p>
          <a:p>
            <a:pPr marL="285750" indent="-285750">
              <a:lnSpc>
                <a:spcPct val="100000"/>
              </a:lnSpc>
              <a:spcAft>
                <a:spcPts val="1800"/>
              </a:spcAft>
              <a:buFont typeface="Arial" panose="020B0604020202020204" pitchFamily="34" charset="0"/>
              <a:buChar char="•"/>
            </a:pPr>
            <a:r>
              <a:rPr lang="sv-SE" sz="1600" dirty="0" smtClean="0"/>
              <a:t>Verka för ett enhetligt arbetssätt med andra Regioner som använder Cosmic.</a:t>
            </a:r>
            <a:endParaRPr lang="sv-SE" sz="1600" b="1" dirty="0" smtClean="0"/>
          </a:p>
          <a:p>
            <a:pPr marL="0" indent="0">
              <a:lnSpc>
                <a:spcPct val="100000"/>
              </a:lnSpc>
              <a:buNone/>
            </a:pPr>
            <a:r>
              <a:rPr lang="sv-SE" sz="1600" b="1" dirty="0" smtClean="0"/>
              <a:t>BoS-projektet</a:t>
            </a:r>
            <a:r>
              <a:rPr lang="sv-SE" sz="1600" dirty="0" smtClean="0"/>
              <a:t> har pågått i flera etapper och har krävt ett nära samarbete mellan många olika aktörer för att identifiera processer, skillnader och risker. Införandet av patologin är den sista delen som förs över till BoS.</a:t>
            </a:r>
          </a:p>
          <a:p>
            <a:pPr marL="0" indent="0">
              <a:buNone/>
            </a:pPr>
            <a:endParaRPr lang="sv-SE" dirty="0" smtClean="0"/>
          </a:p>
          <a:p>
            <a:endParaRPr lang="sv-SE" dirty="0" smtClean="0"/>
          </a:p>
          <a:p>
            <a:endParaRPr lang="sv-SE" dirty="0" smtClean="0"/>
          </a:p>
          <a:p>
            <a:endParaRPr lang="sv-SE" dirty="0" smtClean="0"/>
          </a:p>
          <a:p>
            <a:endParaRPr lang="sv-SE" dirty="0"/>
          </a:p>
        </p:txBody>
      </p:sp>
    </p:spTree>
    <p:extLst>
      <p:ext uri="{BB962C8B-B14F-4D97-AF65-F5344CB8AC3E}">
        <p14:creationId xmlns:p14="http://schemas.microsoft.com/office/powerpoint/2010/main" val="2639999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077902" y="548978"/>
            <a:ext cx="9360000" cy="956790"/>
          </a:xfrm>
        </p:spPr>
        <p:txBody>
          <a:bodyPr/>
          <a:lstStyle/>
          <a:p>
            <a:r>
              <a:rPr lang="sv-SE" dirty="0" err="1"/>
              <a:t>BoS</a:t>
            </a:r>
            <a:r>
              <a:rPr lang="sv-SE" dirty="0"/>
              <a:t>-projektet</a:t>
            </a:r>
            <a:r>
              <a:rPr lang="sv-SE" dirty="0" smtClean="0">
                <a:solidFill>
                  <a:srgbClr val="FF0000"/>
                </a:solidFill>
              </a:rPr>
              <a:t> </a:t>
            </a:r>
            <a:endParaRPr lang="sv-SE" dirty="0">
              <a:solidFill>
                <a:srgbClr val="FF0000"/>
              </a:solidFill>
            </a:endParaRPr>
          </a:p>
        </p:txBody>
      </p:sp>
      <p:graphicFrame>
        <p:nvGraphicFramePr>
          <p:cNvPr id="9" name="Diagram 8"/>
          <p:cNvGraphicFramePr/>
          <p:nvPr>
            <p:extLst>
              <p:ext uri="{D42A27DB-BD31-4B8C-83A1-F6EECF244321}">
                <p14:modId xmlns:p14="http://schemas.microsoft.com/office/powerpoint/2010/main" val="844879203"/>
              </p:ext>
            </p:extLst>
          </p:nvPr>
        </p:nvGraphicFramePr>
        <p:xfrm>
          <a:off x="5172827" y="1167958"/>
          <a:ext cx="6198500" cy="4964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tshållare för text 4"/>
          <p:cNvSpPr>
            <a:spLocks noGrp="1"/>
          </p:cNvSpPr>
          <p:nvPr>
            <p:ph type="body" sz="quarter" idx="13"/>
          </p:nvPr>
        </p:nvSpPr>
        <p:spPr>
          <a:xfrm>
            <a:off x="1077902" y="2367750"/>
            <a:ext cx="4347942" cy="691973"/>
          </a:xfrm>
        </p:spPr>
        <p:txBody>
          <a:bodyPr/>
          <a:lstStyle/>
          <a:p>
            <a:pPr marL="0" indent="0">
              <a:lnSpc>
                <a:spcPct val="100000"/>
              </a:lnSpc>
              <a:buNone/>
            </a:pPr>
            <a:r>
              <a:rPr lang="sv-SE" sz="1600" dirty="0" smtClean="0"/>
              <a:t>För att nå framgång i projektet har samarbete krävts mellan flera olika aktörer. </a:t>
            </a:r>
          </a:p>
          <a:p>
            <a:pPr marL="0" indent="0">
              <a:buNone/>
            </a:pPr>
            <a:endParaRPr lang="sv-SE" sz="1600" dirty="0"/>
          </a:p>
          <a:p>
            <a:pPr marL="0" indent="0">
              <a:buNone/>
            </a:pPr>
            <a:endParaRPr lang="sv-SE" sz="1600" dirty="0" smtClean="0"/>
          </a:p>
        </p:txBody>
      </p:sp>
      <p:sp>
        <p:nvSpPr>
          <p:cNvPr id="2" name="Platshållare för bildnummer 1"/>
          <p:cNvSpPr>
            <a:spLocks noGrp="1"/>
          </p:cNvSpPr>
          <p:nvPr>
            <p:ph type="sldNum" sz="quarter" idx="12"/>
          </p:nvPr>
        </p:nvSpPr>
        <p:spPr/>
        <p:txBody>
          <a:bodyPr/>
          <a:lstStyle/>
          <a:p>
            <a:fld id="{8EEB9E62-4301-493A-8C73-0409F1A2D539}" type="slidenum">
              <a:rPr lang="sv-SE" smtClean="0"/>
              <a:pPr/>
              <a:t>4</a:t>
            </a:fld>
            <a:endParaRPr lang="sv-SE"/>
          </a:p>
        </p:txBody>
      </p:sp>
    </p:spTree>
    <p:extLst>
      <p:ext uri="{BB962C8B-B14F-4D97-AF65-F5344CB8AC3E}">
        <p14:creationId xmlns:p14="http://schemas.microsoft.com/office/powerpoint/2010/main" val="2854804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954000" y="448075"/>
            <a:ext cx="9360000" cy="942284"/>
          </a:xfrm>
        </p:spPr>
        <p:txBody>
          <a:bodyPr/>
          <a:lstStyle/>
          <a:p>
            <a:r>
              <a:rPr lang="sv-SE" dirty="0" smtClean="0"/>
              <a:t>Från ROS till BoS - Processen</a:t>
            </a:r>
            <a:endParaRPr lang="sv-SE" dirty="0"/>
          </a:p>
        </p:txBody>
      </p:sp>
      <p:graphicFrame>
        <p:nvGraphicFramePr>
          <p:cNvPr id="2" name="Diagram 1"/>
          <p:cNvGraphicFramePr/>
          <p:nvPr>
            <p:extLst>
              <p:ext uri="{D42A27DB-BD31-4B8C-83A1-F6EECF244321}">
                <p14:modId xmlns:p14="http://schemas.microsoft.com/office/powerpoint/2010/main" val="3936537009"/>
              </p:ext>
            </p:extLst>
          </p:nvPr>
        </p:nvGraphicFramePr>
        <p:xfrm>
          <a:off x="888655" y="1290918"/>
          <a:ext cx="9294396" cy="2825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U-svängd pil 8"/>
          <p:cNvSpPr/>
          <p:nvPr/>
        </p:nvSpPr>
        <p:spPr>
          <a:xfrm>
            <a:off x="6808054" y="2229230"/>
            <a:ext cx="1467650" cy="260398"/>
          </a:xfrm>
          <a:prstGeom prst="uturnArrow">
            <a:avLst>
              <a:gd name="adj1" fmla="val 25000"/>
              <a:gd name="adj2" fmla="val 25000"/>
              <a:gd name="adj3" fmla="val 25000"/>
              <a:gd name="adj4" fmla="val 43750"/>
              <a:gd name="adj5"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0" name="U-svängd pil 9"/>
          <p:cNvSpPr/>
          <p:nvPr/>
        </p:nvSpPr>
        <p:spPr>
          <a:xfrm rot="10800000">
            <a:off x="6808053" y="2919932"/>
            <a:ext cx="1467649" cy="256622"/>
          </a:xfrm>
          <a:prstGeom prst="uturnArrow">
            <a:avLst>
              <a:gd name="adj1" fmla="val 25000"/>
              <a:gd name="adj2" fmla="val 25000"/>
              <a:gd name="adj3" fmla="val 25000"/>
              <a:gd name="adj4" fmla="val 43750"/>
              <a:gd name="adj5" fmla="val 1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 name="Rektangulär bildtext 4"/>
          <p:cNvSpPr/>
          <p:nvPr/>
        </p:nvSpPr>
        <p:spPr>
          <a:xfrm>
            <a:off x="6706590" y="4354631"/>
            <a:ext cx="2839453" cy="1383631"/>
          </a:xfrm>
          <a:prstGeom prst="wedgeRectCallout">
            <a:avLst>
              <a:gd name="adj1" fmla="val -20937"/>
              <a:gd name="adj2" fmla="val -1150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rPr>
              <a:t>Utreda lösningsförslag och riskvärdering kan behöva göras flera omgångar</a:t>
            </a:r>
            <a:endParaRPr lang="sv-SE" sz="1600" dirty="0">
              <a:solidFill>
                <a:schemeClr val="tx1"/>
              </a:solidFill>
            </a:endParaRPr>
          </a:p>
        </p:txBody>
      </p:sp>
      <p:sp>
        <p:nvSpPr>
          <p:cNvPr id="7" name="Ellips 6"/>
          <p:cNvSpPr>
            <a:spLocks noChangeAspect="1"/>
          </p:cNvSpPr>
          <p:nvPr/>
        </p:nvSpPr>
        <p:spPr>
          <a:xfrm>
            <a:off x="1269626" y="1692000"/>
            <a:ext cx="491264" cy="49126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1</a:t>
            </a:r>
            <a:endParaRPr lang="sv-SE" dirty="0">
              <a:solidFill>
                <a:schemeClr val="tx1"/>
              </a:solidFill>
            </a:endParaRPr>
          </a:p>
        </p:txBody>
      </p:sp>
      <p:sp>
        <p:nvSpPr>
          <p:cNvPr id="11" name="Ellips 10"/>
          <p:cNvSpPr>
            <a:spLocks noChangeAspect="1"/>
          </p:cNvSpPr>
          <p:nvPr/>
        </p:nvSpPr>
        <p:spPr>
          <a:xfrm>
            <a:off x="2633125" y="1692000"/>
            <a:ext cx="491264" cy="49126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2</a:t>
            </a:r>
          </a:p>
        </p:txBody>
      </p:sp>
      <p:sp>
        <p:nvSpPr>
          <p:cNvPr id="12" name="Ellips 11"/>
          <p:cNvSpPr>
            <a:spLocks noChangeAspect="1"/>
          </p:cNvSpPr>
          <p:nvPr/>
        </p:nvSpPr>
        <p:spPr>
          <a:xfrm>
            <a:off x="3961006" y="1692000"/>
            <a:ext cx="491264" cy="49126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3</a:t>
            </a:r>
            <a:endParaRPr lang="sv-SE" dirty="0">
              <a:solidFill>
                <a:schemeClr val="tx1"/>
              </a:solidFill>
            </a:endParaRPr>
          </a:p>
        </p:txBody>
      </p:sp>
      <p:sp>
        <p:nvSpPr>
          <p:cNvPr id="13" name="Ellips 12"/>
          <p:cNvSpPr>
            <a:spLocks noChangeAspect="1"/>
          </p:cNvSpPr>
          <p:nvPr/>
        </p:nvSpPr>
        <p:spPr>
          <a:xfrm>
            <a:off x="5306576" y="1692000"/>
            <a:ext cx="491264" cy="49126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4</a:t>
            </a:r>
          </a:p>
        </p:txBody>
      </p:sp>
      <p:sp>
        <p:nvSpPr>
          <p:cNvPr id="14" name="Ellips 13"/>
          <p:cNvSpPr>
            <a:spLocks noChangeAspect="1"/>
          </p:cNvSpPr>
          <p:nvPr/>
        </p:nvSpPr>
        <p:spPr>
          <a:xfrm>
            <a:off x="6649163" y="1692000"/>
            <a:ext cx="491264" cy="49126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5</a:t>
            </a:r>
            <a:endParaRPr lang="sv-SE" dirty="0">
              <a:solidFill>
                <a:schemeClr val="tx1"/>
              </a:solidFill>
            </a:endParaRPr>
          </a:p>
        </p:txBody>
      </p:sp>
      <p:sp>
        <p:nvSpPr>
          <p:cNvPr id="15" name="Ellips 14"/>
          <p:cNvSpPr>
            <a:spLocks noChangeAspect="1"/>
          </p:cNvSpPr>
          <p:nvPr/>
        </p:nvSpPr>
        <p:spPr>
          <a:xfrm>
            <a:off x="7938204" y="1655885"/>
            <a:ext cx="491264" cy="49126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6</a:t>
            </a:r>
            <a:endParaRPr lang="sv-SE" dirty="0">
              <a:solidFill>
                <a:schemeClr val="tx1"/>
              </a:solidFill>
            </a:endParaRPr>
          </a:p>
        </p:txBody>
      </p:sp>
      <p:sp>
        <p:nvSpPr>
          <p:cNvPr id="16" name="Platshållare för text 4"/>
          <p:cNvSpPr>
            <a:spLocks noGrp="1"/>
          </p:cNvSpPr>
          <p:nvPr>
            <p:ph type="body" sz="quarter" idx="13"/>
          </p:nvPr>
        </p:nvSpPr>
        <p:spPr>
          <a:xfrm>
            <a:off x="888655" y="3739375"/>
            <a:ext cx="5279353" cy="2236623"/>
          </a:xfrm>
        </p:spPr>
        <p:txBody>
          <a:bodyPr/>
          <a:lstStyle/>
          <a:p>
            <a:pPr marL="0" indent="0">
              <a:lnSpc>
                <a:spcPct val="100000"/>
              </a:lnSpc>
              <a:buNone/>
            </a:pPr>
            <a:endParaRPr lang="sv-SE" sz="1600" dirty="0" smtClean="0"/>
          </a:p>
          <a:p>
            <a:pPr marL="0" indent="0">
              <a:lnSpc>
                <a:spcPct val="100000"/>
              </a:lnSpc>
              <a:buNone/>
            </a:pPr>
            <a:r>
              <a:rPr lang="sv-SE" sz="1600" dirty="0" smtClean="0"/>
              <a:t>För att nå ett så bra resultat som möjlig har införandeprocessen </a:t>
            </a:r>
            <a:r>
              <a:rPr lang="sv-SE" sz="1600" dirty="0"/>
              <a:t>skett </a:t>
            </a:r>
            <a:r>
              <a:rPr lang="sv-SE" sz="1600" dirty="0" smtClean="0"/>
              <a:t>strukturerat och stegvis enligt bilden ovan.</a:t>
            </a:r>
          </a:p>
          <a:p>
            <a:pPr marL="0" indent="0">
              <a:lnSpc>
                <a:spcPct val="100000"/>
              </a:lnSpc>
              <a:buNone/>
            </a:pPr>
            <a:r>
              <a:rPr lang="sv-SE" sz="1600" dirty="0" smtClean="0"/>
              <a:t>På följande bilder förklaras de olika stegen närmare.</a:t>
            </a:r>
            <a:endParaRPr lang="sv-SE" sz="1600" dirty="0"/>
          </a:p>
        </p:txBody>
      </p:sp>
      <p:sp>
        <p:nvSpPr>
          <p:cNvPr id="17" name="Ellips 16"/>
          <p:cNvSpPr>
            <a:spLocks noChangeAspect="1"/>
          </p:cNvSpPr>
          <p:nvPr/>
        </p:nvSpPr>
        <p:spPr>
          <a:xfrm>
            <a:off x="9300411" y="1655885"/>
            <a:ext cx="491264" cy="49126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7</a:t>
            </a:r>
            <a:endParaRPr lang="sv-SE" dirty="0">
              <a:solidFill>
                <a:schemeClr val="tx1"/>
              </a:solidFill>
            </a:endParaRPr>
          </a:p>
        </p:txBody>
      </p:sp>
      <p:sp>
        <p:nvSpPr>
          <p:cNvPr id="3" name="Platshållare för bildnummer 2"/>
          <p:cNvSpPr>
            <a:spLocks noGrp="1"/>
          </p:cNvSpPr>
          <p:nvPr>
            <p:ph type="sldNum" sz="quarter" idx="12"/>
          </p:nvPr>
        </p:nvSpPr>
        <p:spPr/>
        <p:txBody>
          <a:bodyPr/>
          <a:lstStyle/>
          <a:p>
            <a:fld id="{8EEB9E62-4301-493A-8C73-0409F1A2D539}" type="slidenum">
              <a:rPr lang="sv-SE" smtClean="0"/>
              <a:pPr/>
              <a:t>5</a:t>
            </a:fld>
            <a:endParaRPr lang="sv-SE"/>
          </a:p>
        </p:txBody>
      </p:sp>
    </p:spTree>
    <p:extLst>
      <p:ext uri="{BB962C8B-B14F-4D97-AF65-F5344CB8AC3E}">
        <p14:creationId xmlns:p14="http://schemas.microsoft.com/office/powerpoint/2010/main" val="2212812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962172" y="438173"/>
            <a:ext cx="9360000" cy="942284"/>
          </a:xfrm>
        </p:spPr>
        <p:txBody>
          <a:bodyPr/>
          <a:lstStyle/>
          <a:p>
            <a:pPr lvl="0">
              <a:spcBef>
                <a:spcPts val="0"/>
              </a:spcBef>
              <a:defRPr/>
            </a:pPr>
            <a:r>
              <a:rPr lang="sv-SE" dirty="0" smtClean="0"/>
              <a:t>1. Sammansättning </a:t>
            </a:r>
            <a:r>
              <a:rPr lang="sv-SE" dirty="0"/>
              <a:t>av referensgrupp</a:t>
            </a:r>
            <a:endParaRPr lang="sv-SE" dirty="0">
              <a:solidFill>
                <a:schemeClr val="tx1"/>
              </a:solidFill>
            </a:endParaRPr>
          </a:p>
        </p:txBody>
      </p:sp>
      <p:sp>
        <p:nvSpPr>
          <p:cNvPr id="13" name="Platshållare för text 4"/>
          <p:cNvSpPr txBox="1">
            <a:spLocks/>
          </p:cNvSpPr>
          <p:nvPr/>
        </p:nvSpPr>
        <p:spPr>
          <a:xfrm>
            <a:off x="1079888" y="1380457"/>
            <a:ext cx="9359900" cy="4711506"/>
          </a:xfrm>
          <a:prstGeom prst="rect">
            <a:avLst/>
          </a:prstGeom>
        </p:spPr>
        <p:txBody>
          <a:bodyPr vert="horz" lIns="91440" tIns="45720" rIns="91440" bIns="45720" rtlCol="0">
            <a:noAutofit/>
          </a:bodyPr>
          <a:lstStyle>
            <a:lvl1pPr marL="360000" indent="-360000" algn="l" defTabSz="914400" rtl="0" eaLnBrk="1" latinLnBrk="0" hangingPunct="1">
              <a:lnSpc>
                <a:spcPts val="34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60"/>
              </a:lnSpc>
              <a:buNone/>
            </a:pPr>
            <a:endParaRPr lang="sv-SE" sz="1600" dirty="0" smtClean="0"/>
          </a:p>
          <a:p>
            <a:pPr marL="0" indent="0">
              <a:lnSpc>
                <a:spcPts val="2160"/>
              </a:lnSpc>
              <a:buNone/>
            </a:pPr>
            <a:r>
              <a:rPr lang="sv-SE" sz="1600" dirty="0" smtClean="0"/>
              <a:t>I </a:t>
            </a:r>
            <a:r>
              <a:rPr lang="sv-SE" sz="1600" dirty="0" smtClean="0"/>
              <a:t>samband med uppstart av </a:t>
            </a:r>
            <a:r>
              <a:rPr lang="sv-SE" sz="1600" dirty="0" smtClean="0"/>
              <a:t>införandeprojektet av Cosmic BoS för patologi</a:t>
            </a:r>
            <a:r>
              <a:rPr lang="sv-SE" sz="1600" dirty="0" smtClean="0"/>
              <a:t>, skapades en referensgrupp. Nedan beskrivs referensgruppens </a:t>
            </a:r>
            <a:r>
              <a:rPr lang="sv-SE" sz="1600" dirty="0" smtClean="0"/>
              <a:t>roll, syfte och mål.</a:t>
            </a:r>
          </a:p>
          <a:p>
            <a:pPr marL="0" indent="0">
              <a:lnSpc>
                <a:spcPts val="2160"/>
              </a:lnSpc>
              <a:buNone/>
            </a:pPr>
            <a:r>
              <a:rPr lang="sv-SE" sz="1600" b="1" dirty="0" smtClean="0"/>
              <a:t>Roll</a:t>
            </a:r>
            <a:r>
              <a:rPr lang="sv-SE" sz="1600" b="1" dirty="0" smtClean="0"/>
              <a:t/>
            </a:r>
            <a:br>
              <a:rPr lang="sv-SE" sz="1600" b="1" dirty="0" smtClean="0"/>
            </a:br>
            <a:r>
              <a:rPr lang="sv-SE" sz="1600" dirty="0" smtClean="0"/>
              <a:t>Referensgruppens roll är att </a:t>
            </a:r>
            <a:r>
              <a:rPr lang="sv-SE" sz="1600" dirty="0" smtClean="0"/>
              <a:t>fungera </a:t>
            </a:r>
            <a:r>
              <a:rPr lang="sv-SE" sz="1600" dirty="0"/>
              <a:t>som en rådgivare och </a:t>
            </a:r>
            <a:r>
              <a:rPr lang="sv-SE" sz="1600" dirty="0" smtClean="0"/>
              <a:t>under </a:t>
            </a:r>
            <a:r>
              <a:rPr lang="sv-SE" sz="1600" dirty="0"/>
              <a:t>projektets gång bidra med idéer, förslag och </a:t>
            </a:r>
            <a:r>
              <a:rPr lang="sv-SE" sz="1600" dirty="0" smtClean="0"/>
              <a:t>synpunkter. De ska också hjälpa </a:t>
            </a:r>
            <a:r>
              <a:rPr lang="sv-SE" sz="1600" dirty="0"/>
              <a:t>till att driva </a:t>
            </a:r>
            <a:r>
              <a:rPr lang="sv-SE" sz="1600" dirty="0" smtClean="0"/>
              <a:t>införandearbetet av BoS framåt.</a:t>
            </a:r>
            <a:r>
              <a:rPr lang="sv-SE" sz="1600" dirty="0"/>
              <a:t> Deltagare </a:t>
            </a:r>
            <a:r>
              <a:rPr lang="sv-SE" sz="1600" dirty="0" smtClean="0"/>
              <a:t>är olika professioner som är specialister </a:t>
            </a:r>
            <a:r>
              <a:rPr lang="sv-SE" sz="1600" dirty="0"/>
              <a:t>inom olika områden som är relevanta för </a:t>
            </a:r>
            <a:r>
              <a:rPr lang="sv-SE" sz="1600" dirty="0" smtClean="0"/>
              <a:t>projektet.</a:t>
            </a:r>
          </a:p>
          <a:p>
            <a:pPr marL="0" indent="0">
              <a:lnSpc>
                <a:spcPts val="2160"/>
              </a:lnSpc>
              <a:spcAft>
                <a:spcPts val="0"/>
              </a:spcAft>
              <a:buNone/>
            </a:pPr>
            <a:r>
              <a:rPr lang="sv-SE" sz="1600" b="1" dirty="0" smtClean="0"/>
              <a:t>Syfte</a:t>
            </a:r>
          </a:p>
          <a:p>
            <a:pPr marL="0" indent="0">
              <a:lnSpc>
                <a:spcPts val="2160"/>
              </a:lnSpc>
              <a:buNone/>
            </a:pPr>
            <a:r>
              <a:rPr lang="sv-SE" sz="1600" dirty="0" smtClean="0"/>
              <a:t>Att med sin kompetens och kunskap synliggöra behov och medverka till att hitta de lösningar som krävs för att Region Jönköpings län, patientsäkert ska kunna genomföra en övergång från ROS till Cosmic BoS.</a:t>
            </a:r>
          </a:p>
          <a:p>
            <a:pPr marL="0" indent="0">
              <a:lnSpc>
                <a:spcPts val="2160"/>
              </a:lnSpc>
              <a:spcAft>
                <a:spcPts val="0"/>
              </a:spcAft>
              <a:buNone/>
            </a:pPr>
            <a:r>
              <a:rPr lang="sv-SE" sz="1600" b="1" dirty="0" smtClean="0"/>
              <a:t>Mål</a:t>
            </a:r>
          </a:p>
          <a:p>
            <a:pPr marL="0" indent="0">
              <a:lnSpc>
                <a:spcPts val="2160"/>
              </a:lnSpc>
              <a:buNone/>
            </a:pPr>
            <a:r>
              <a:rPr lang="sv-SE" sz="1600" dirty="0" smtClean="0"/>
              <a:t>Att risker och möjligheter som är förutsägbara blir belysta, klarlagda och omhändertagna</a:t>
            </a:r>
            <a:r>
              <a:rPr lang="sv-SE" sz="1800" dirty="0" smtClean="0"/>
              <a:t>.</a:t>
            </a:r>
          </a:p>
        </p:txBody>
      </p:sp>
      <p:sp>
        <p:nvSpPr>
          <p:cNvPr id="2" name="Platshållare för bildnummer 1"/>
          <p:cNvSpPr>
            <a:spLocks noGrp="1"/>
          </p:cNvSpPr>
          <p:nvPr>
            <p:ph type="sldNum" sz="quarter" idx="12"/>
          </p:nvPr>
        </p:nvSpPr>
        <p:spPr/>
        <p:txBody>
          <a:bodyPr/>
          <a:lstStyle/>
          <a:p>
            <a:fld id="{8EEB9E62-4301-493A-8C73-0409F1A2D539}" type="slidenum">
              <a:rPr lang="sv-SE" smtClean="0"/>
              <a:pPr/>
              <a:t>6</a:t>
            </a:fld>
            <a:endParaRPr lang="sv-SE" dirty="0"/>
          </a:p>
        </p:txBody>
      </p:sp>
    </p:spTree>
    <p:extLst>
      <p:ext uri="{BB962C8B-B14F-4D97-AF65-F5344CB8AC3E}">
        <p14:creationId xmlns:p14="http://schemas.microsoft.com/office/powerpoint/2010/main" val="1535802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54000" y="376336"/>
            <a:ext cx="9360000" cy="1296000"/>
          </a:xfrm>
        </p:spPr>
        <p:txBody>
          <a:bodyPr/>
          <a:lstStyle/>
          <a:p>
            <a:pPr lvl="0">
              <a:spcBef>
                <a:spcPts val="0"/>
              </a:spcBef>
              <a:defRPr/>
            </a:pPr>
            <a:r>
              <a:rPr lang="sv-SE" dirty="0" smtClean="0"/>
              <a:t>1. Sammansättning </a:t>
            </a:r>
            <a:r>
              <a:rPr lang="sv-SE" dirty="0"/>
              <a:t>av referensgrupp</a:t>
            </a:r>
            <a:endParaRPr lang="sv-SE" dirty="0">
              <a:solidFill>
                <a:schemeClr val="tx1"/>
              </a:solidFill>
            </a:endParaRPr>
          </a:p>
        </p:txBody>
      </p:sp>
      <p:sp>
        <p:nvSpPr>
          <p:cNvPr id="4" name="Platshållare för bildnummer 3"/>
          <p:cNvSpPr>
            <a:spLocks noGrp="1"/>
          </p:cNvSpPr>
          <p:nvPr>
            <p:ph type="sldNum" sz="quarter" idx="12"/>
          </p:nvPr>
        </p:nvSpPr>
        <p:spPr/>
        <p:txBody>
          <a:bodyPr/>
          <a:lstStyle/>
          <a:p>
            <a:fld id="{8EEB9E62-4301-493A-8C73-0409F1A2D539}" type="slidenum">
              <a:rPr lang="sv-SE" smtClean="0"/>
              <a:pPr/>
              <a:t>7</a:t>
            </a:fld>
            <a:endParaRPr lang="sv-SE"/>
          </a:p>
        </p:txBody>
      </p:sp>
      <p:sp>
        <p:nvSpPr>
          <p:cNvPr id="5" name="Platshållare för text 4"/>
          <p:cNvSpPr>
            <a:spLocks noGrp="1"/>
          </p:cNvSpPr>
          <p:nvPr>
            <p:ph type="body" sz="quarter" idx="13"/>
          </p:nvPr>
        </p:nvSpPr>
        <p:spPr>
          <a:xfrm>
            <a:off x="1079888" y="1863968"/>
            <a:ext cx="9359900" cy="4364031"/>
          </a:xfrm>
        </p:spPr>
        <p:txBody>
          <a:bodyPr/>
          <a:lstStyle/>
          <a:p>
            <a:pPr marL="0" indent="0">
              <a:lnSpc>
                <a:spcPct val="100000"/>
              </a:lnSpc>
              <a:spcAft>
                <a:spcPts val="600"/>
              </a:spcAft>
              <a:buNone/>
            </a:pPr>
            <a:r>
              <a:rPr lang="sv-SE" sz="1600" dirty="0"/>
              <a:t>Arbetet med att hitta deltagare till referensgruppen påbörjades i början av 2022. </a:t>
            </a:r>
            <a:r>
              <a:rPr lang="sv-SE" sz="1600" dirty="0" smtClean="0"/>
              <a:t>Målet var att hitta en representativ referensgrupp med deltagare från verksamheter som skickar patologibeställningar. </a:t>
            </a:r>
          </a:p>
          <a:p>
            <a:pPr marL="0" indent="0">
              <a:lnSpc>
                <a:spcPct val="100000"/>
              </a:lnSpc>
              <a:spcAft>
                <a:spcPts val="600"/>
              </a:spcAft>
              <a:buNone/>
            </a:pPr>
            <a:endParaRPr lang="sv-SE" sz="1600" dirty="0"/>
          </a:p>
          <a:p>
            <a:pPr marL="0" indent="0">
              <a:lnSpc>
                <a:spcPct val="100000"/>
              </a:lnSpc>
              <a:buNone/>
            </a:pPr>
            <a:r>
              <a:rPr lang="sv-SE" sz="1600" dirty="0" smtClean="0"/>
              <a:t>Insatser som utfördes: </a:t>
            </a:r>
          </a:p>
          <a:p>
            <a:pPr>
              <a:lnSpc>
                <a:spcPct val="100000"/>
              </a:lnSpc>
              <a:spcAft>
                <a:spcPts val="600"/>
              </a:spcAft>
            </a:pPr>
            <a:r>
              <a:rPr lang="sv-SE" sz="1600" dirty="0" smtClean="0"/>
              <a:t>Via </a:t>
            </a:r>
            <a:r>
              <a:rPr lang="sv-SE" sz="1600" dirty="0" smtClean="0"/>
              <a:t>förfrågan till relevanta verksamheter inom specialistvården</a:t>
            </a:r>
          </a:p>
          <a:p>
            <a:pPr>
              <a:lnSpc>
                <a:spcPct val="150000"/>
              </a:lnSpc>
              <a:spcAft>
                <a:spcPts val="0"/>
              </a:spcAft>
            </a:pPr>
            <a:r>
              <a:rPr lang="sv-SE" sz="1600" dirty="0" smtClean="0"/>
              <a:t>Via IT-strateger Medicinsk- och Kirurgisk vård</a:t>
            </a:r>
          </a:p>
          <a:p>
            <a:pPr>
              <a:lnSpc>
                <a:spcPct val="150000"/>
              </a:lnSpc>
              <a:spcAft>
                <a:spcPts val="0"/>
              </a:spcAft>
            </a:pPr>
            <a:r>
              <a:rPr lang="sv-SE" sz="1600" dirty="0" smtClean="0"/>
              <a:t>Via utvecklingschef Bra liv</a:t>
            </a:r>
          </a:p>
          <a:p>
            <a:pPr>
              <a:lnSpc>
                <a:spcPct val="150000"/>
              </a:lnSpc>
              <a:spcAft>
                <a:spcPts val="0"/>
              </a:spcAft>
            </a:pPr>
            <a:r>
              <a:rPr lang="sv-SE" sz="1600" dirty="0" smtClean="0"/>
              <a:t>Via mailutskick till samtliga primärvårdsenheter</a:t>
            </a:r>
          </a:p>
          <a:p>
            <a:pPr>
              <a:lnSpc>
                <a:spcPct val="150000"/>
              </a:lnSpc>
              <a:spcAft>
                <a:spcPts val="0"/>
              </a:spcAft>
            </a:pPr>
            <a:r>
              <a:rPr lang="sv-SE" sz="1600" dirty="0" smtClean="0"/>
              <a:t>Via styrgrupp</a:t>
            </a:r>
          </a:p>
          <a:p>
            <a:endParaRPr lang="sv-SE" sz="1800" dirty="0" smtClean="0"/>
          </a:p>
        </p:txBody>
      </p:sp>
    </p:spTree>
    <p:extLst>
      <p:ext uri="{BB962C8B-B14F-4D97-AF65-F5344CB8AC3E}">
        <p14:creationId xmlns:p14="http://schemas.microsoft.com/office/powerpoint/2010/main" val="710751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9888" y="437469"/>
            <a:ext cx="9360000" cy="1408524"/>
          </a:xfrm>
        </p:spPr>
        <p:txBody>
          <a:bodyPr/>
          <a:lstStyle/>
          <a:p>
            <a:r>
              <a:rPr lang="sv-SE" dirty="0" smtClean="0"/>
              <a:t>2-3. Identifiera prioriterade patientflöden och kartlägga processer</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pPr/>
              <a:t>8</a:t>
            </a:fld>
            <a:endParaRPr lang="sv-SE"/>
          </a:p>
        </p:txBody>
      </p:sp>
      <p:sp>
        <p:nvSpPr>
          <p:cNvPr id="5" name="Platshållare för text 4"/>
          <p:cNvSpPr>
            <a:spLocks noGrp="1"/>
          </p:cNvSpPr>
          <p:nvPr>
            <p:ph type="body" sz="quarter" idx="13"/>
          </p:nvPr>
        </p:nvSpPr>
        <p:spPr>
          <a:xfrm>
            <a:off x="1079888" y="2171700"/>
            <a:ext cx="9359900" cy="3631223"/>
          </a:xfrm>
        </p:spPr>
        <p:txBody>
          <a:bodyPr/>
          <a:lstStyle/>
          <a:p>
            <a:pPr marL="0" indent="0">
              <a:lnSpc>
                <a:spcPct val="100000"/>
              </a:lnSpc>
              <a:spcAft>
                <a:spcPts val="1800"/>
              </a:spcAft>
              <a:buNone/>
            </a:pPr>
            <a:r>
              <a:rPr lang="sv-SE" sz="1600" dirty="0" smtClean="0"/>
              <a:t>I nästa steg av processen fanns behov av att identifiera och kartlägga befintliga patientflöden och arbetsprocesser för att få fördjupad förståelse av nuläget.</a:t>
            </a:r>
          </a:p>
          <a:p>
            <a:pPr marL="0" indent="0">
              <a:lnSpc>
                <a:spcPct val="100000"/>
              </a:lnSpc>
              <a:spcAft>
                <a:spcPts val="1800"/>
              </a:spcAft>
              <a:buNone/>
            </a:pPr>
            <a:r>
              <a:rPr lang="sv-SE" sz="1600" dirty="0" smtClean="0"/>
              <a:t>I april 2022 samlades representanter från </a:t>
            </a:r>
            <a:r>
              <a:rPr lang="sv-SE" sz="1600" dirty="0" smtClean="0"/>
              <a:t>patologen, </a:t>
            </a:r>
            <a:r>
              <a:rPr lang="sv-SE" sz="1600" dirty="0" smtClean="0"/>
              <a:t>e-hälsa, referensgrupp och </a:t>
            </a:r>
            <a:r>
              <a:rPr lang="sv-SE" sz="1600" dirty="0" smtClean="0"/>
              <a:t>IT-centrum. </a:t>
            </a:r>
            <a:r>
              <a:rPr lang="sv-SE" sz="1600" dirty="0" smtClean="0"/>
              <a:t>Workshops genomfördes för att identifiera patientflöden.</a:t>
            </a:r>
          </a:p>
          <a:p>
            <a:pPr marL="0" indent="0">
              <a:lnSpc>
                <a:spcPct val="100000"/>
              </a:lnSpc>
              <a:spcAft>
                <a:spcPts val="1800"/>
              </a:spcAft>
              <a:buNone/>
            </a:pPr>
            <a:r>
              <a:rPr lang="sv-SE" sz="1600" dirty="0" smtClean="0"/>
              <a:t>Deltagarna </a:t>
            </a:r>
            <a:r>
              <a:rPr lang="sv-SE" sz="1600" dirty="0" smtClean="0"/>
              <a:t>hade </a:t>
            </a:r>
            <a:r>
              <a:rPr lang="sv-SE" sz="1600" dirty="0" smtClean="0"/>
              <a:t>inför workshopen tänkt igenom och skrivit ner patientflöden och arbetsprocesser på sin </a:t>
            </a:r>
            <a:r>
              <a:rPr lang="sv-SE" sz="1600" dirty="0" smtClean="0"/>
              <a:t>arbetsplats.</a:t>
            </a:r>
            <a:r>
              <a:rPr lang="sv-SE" sz="1600" dirty="0"/>
              <a:t> </a:t>
            </a:r>
            <a:r>
              <a:rPr lang="sv-SE" sz="1600" dirty="0" smtClean="0"/>
              <a:t>Tillsammans </a:t>
            </a:r>
            <a:r>
              <a:rPr lang="sv-SE" sz="1600" dirty="0" smtClean="0"/>
              <a:t>gick </a:t>
            </a:r>
            <a:r>
              <a:rPr lang="sv-SE" sz="1600" dirty="0" smtClean="0"/>
              <a:t>vi sedan </a:t>
            </a:r>
            <a:r>
              <a:rPr lang="sv-SE" sz="1600" dirty="0" smtClean="0"/>
              <a:t>igenom aktuella flöden för att få en tydlig bild </a:t>
            </a:r>
            <a:r>
              <a:rPr lang="sv-SE" sz="1600" dirty="0" smtClean="0"/>
              <a:t>av nuläget</a:t>
            </a:r>
            <a:r>
              <a:rPr lang="sv-SE" sz="1600" dirty="0" smtClean="0"/>
              <a:t> </a:t>
            </a:r>
            <a:r>
              <a:rPr lang="sv-SE" sz="1600" dirty="0" smtClean="0"/>
              <a:t>samt erhålla samsyn kring hur flödet i arbetsprocesserna såg ut.</a:t>
            </a:r>
          </a:p>
        </p:txBody>
      </p:sp>
    </p:spTree>
    <p:extLst>
      <p:ext uri="{BB962C8B-B14F-4D97-AF65-F5344CB8AC3E}">
        <p14:creationId xmlns:p14="http://schemas.microsoft.com/office/powerpoint/2010/main" val="3942681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9888" y="481431"/>
            <a:ext cx="9360000" cy="1296000"/>
          </a:xfrm>
        </p:spPr>
        <p:txBody>
          <a:bodyPr/>
          <a:lstStyle/>
          <a:p>
            <a:r>
              <a:rPr lang="sv-SE" dirty="0"/>
              <a:t>2-3. Identifiera prioriterade patientflöden och kartlägga processer</a:t>
            </a:r>
          </a:p>
        </p:txBody>
      </p:sp>
      <p:sp>
        <p:nvSpPr>
          <p:cNvPr id="4" name="Platshållare för bildnummer 3"/>
          <p:cNvSpPr>
            <a:spLocks noGrp="1"/>
          </p:cNvSpPr>
          <p:nvPr>
            <p:ph type="sldNum" sz="quarter" idx="12"/>
          </p:nvPr>
        </p:nvSpPr>
        <p:spPr/>
        <p:txBody>
          <a:bodyPr/>
          <a:lstStyle/>
          <a:p>
            <a:fld id="{8EEB9E62-4301-493A-8C73-0409F1A2D539}" type="slidenum">
              <a:rPr lang="sv-SE" smtClean="0"/>
              <a:pPr/>
              <a:t>9</a:t>
            </a:fld>
            <a:endParaRPr lang="sv-SE"/>
          </a:p>
        </p:txBody>
      </p:sp>
      <p:sp>
        <p:nvSpPr>
          <p:cNvPr id="5" name="Platshållare för text 4"/>
          <p:cNvSpPr>
            <a:spLocks noGrp="1"/>
          </p:cNvSpPr>
          <p:nvPr>
            <p:ph type="body" sz="quarter" idx="13"/>
          </p:nvPr>
        </p:nvSpPr>
        <p:spPr>
          <a:xfrm>
            <a:off x="1009916" y="2266098"/>
            <a:ext cx="9429972" cy="3413734"/>
          </a:xfrm>
        </p:spPr>
        <p:txBody>
          <a:bodyPr/>
          <a:lstStyle/>
          <a:p>
            <a:pPr marL="0" indent="0">
              <a:buNone/>
            </a:pPr>
            <a:r>
              <a:rPr lang="sv-SE" sz="1600" dirty="0" smtClean="0"/>
              <a:t>Workshopen utgick från följande frågeställningar för att få förståelse för flöden och processer: </a:t>
            </a:r>
          </a:p>
          <a:p>
            <a:pPr>
              <a:lnSpc>
                <a:spcPct val="150000"/>
              </a:lnSpc>
              <a:spcAft>
                <a:spcPts val="0"/>
              </a:spcAft>
            </a:pPr>
            <a:r>
              <a:rPr lang="sv-SE" sz="1600" b="1" dirty="0" smtClean="0"/>
              <a:t>Ingång och utgång </a:t>
            </a:r>
            <a:r>
              <a:rPr lang="sv-SE" sz="1600" dirty="0" smtClean="0"/>
              <a:t>: Från att beställning skapas till att svar vidimeras.</a:t>
            </a:r>
          </a:p>
          <a:p>
            <a:pPr>
              <a:lnSpc>
                <a:spcPct val="150000"/>
              </a:lnSpc>
              <a:spcAft>
                <a:spcPts val="0"/>
              </a:spcAft>
            </a:pPr>
            <a:r>
              <a:rPr lang="sv-SE" sz="1600" b="1" dirty="0" smtClean="0"/>
              <a:t>Aktörer: </a:t>
            </a:r>
            <a:r>
              <a:rPr lang="sv-SE" sz="1600" dirty="0" smtClean="0"/>
              <a:t>Patient, Vårdpersonal inom Region Jönköpings län, CGM </a:t>
            </a:r>
            <a:r>
              <a:rPr lang="sv-SE" sz="1600" dirty="0" err="1" smtClean="0"/>
              <a:t>Analytix</a:t>
            </a:r>
            <a:r>
              <a:rPr lang="sv-SE" sz="1600" dirty="0"/>
              <a:t> </a:t>
            </a:r>
            <a:r>
              <a:rPr lang="sv-SE" sz="1600" dirty="0" smtClean="0"/>
              <a:t>och </a:t>
            </a:r>
            <a:r>
              <a:rPr lang="sv-SE" sz="1600" dirty="0" err="1" smtClean="0"/>
              <a:t>Cambio</a:t>
            </a:r>
            <a:endParaRPr lang="sv-SE" sz="1600" dirty="0" smtClean="0"/>
          </a:p>
          <a:p>
            <a:pPr>
              <a:lnSpc>
                <a:spcPct val="150000"/>
              </a:lnSpc>
              <a:spcAft>
                <a:spcPts val="0"/>
              </a:spcAft>
            </a:pPr>
            <a:r>
              <a:rPr lang="sv-SE" sz="1600" b="1" dirty="0" smtClean="0"/>
              <a:t>Aktiviteter: </a:t>
            </a:r>
            <a:r>
              <a:rPr lang="sv-SE" sz="1600" dirty="0" smtClean="0"/>
              <a:t>Skapa beställning, signera och skicka, ta emot svar och vidimera.</a:t>
            </a:r>
          </a:p>
          <a:p>
            <a:pPr>
              <a:lnSpc>
                <a:spcPct val="150000"/>
              </a:lnSpc>
              <a:spcAft>
                <a:spcPts val="0"/>
              </a:spcAft>
            </a:pPr>
            <a:r>
              <a:rPr lang="sv-SE" sz="1600" b="1" dirty="0" smtClean="0"/>
              <a:t>Samband mellan olika aktörer och aktiviteter</a:t>
            </a:r>
            <a:r>
              <a:rPr lang="sv-SE" sz="1600" dirty="0" smtClean="0"/>
              <a:t>: Vem gör vad, hur görs det och när görs det?</a:t>
            </a:r>
          </a:p>
        </p:txBody>
      </p:sp>
    </p:spTree>
    <p:extLst>
      <p:ext uri="{BB962C8B-B14F-4D97-AF65-F5344CB8AC3E}">
        <p14:creationId xmlns:p14="http://schemas.microsoft.com/office/powerpoint/2010/main" val="3556412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Jönköpings län</Template>
  <TotalTime>23304</TotalTime>
  <Words>1343</Words>
  <Application>Microsoft Office PowerPoint</Application>
  <PresentationFormat>Bredbild</PresentationFormat>
  <Paragraphs>151</Paragraphs>
  <Slides>16</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Segoe UI</vt:lpstr>
      <vt:lpstr>Office-tema</vt:lpstr>
      <vt:lpstr>Processen från ROS till Cosmic Beställning och Svar (BoS) </vt:lpstr>
      <vt:lpstr>Inledning</vt:lpstr>
      <vt:lpstr>Bakgrund</vt:lpstr>
      <vt:lpstr>BoS-projektet </vt:lpstr>
      <vt:lpstr>Från ROS till BoS - Processen</vt:lpstr>
      <vt:lpstr>1. Sammansättning av referensgrupp</vt:lpstr>
      <vt:lpstr>1. Sammansättning av referensgrupp</vt:lpstr>
      <vt:lpstr>2-3. Identifiera prioriterade patientflöden och kartlägga processer</vt:lpstr>
      <vt:lpstr>2-3. Identifiera prioriterade patientflöden och kartlägga processer</vt:lpstr>
      <vt:lpstr>4. GAP-analys</vt:lpstr>
      <vt:lpstr>5. Riskanalys</vt:lpstr>
      <vt:lpstr>6. Utreda lösningsförslag</vt:lpstr>
      <vt:lpstr>7. Resultat – De viktigaste skillnaderna</vt:lpstr>
      <vt:lpstr>7. Resultat - Beslut</vt:lpstr>
      <vt:lpstr>7. Resultat – Stöd till verksamheterna</vt:lpstr>
      <vt:lpstr>7. Resultat – Fortsatt arbete </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Processen från ROS till BoS</dc:title>
  <dc:creator>Sterner Sara</dc:creator>
  <cp:lastModifiedBy>Sterner Sara</cp:lastModifiedBy>
  <cp:revision>162</cp:revision>
  <dcterms:created xsi:type="dcterms:W3CDTF">2022-11-16T13:58:43Z</dcterms:created>
  <dcterms:modified xsi:type="dcterms:W3CDTF">2023-09-05T12:19:44Z</dcterms:modified>
</cp:coreProperties>
</file>