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just format 2 - Dekorfär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9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13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470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06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7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055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13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16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548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669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85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E7DC-D3A1-4591-9F4C-A6B644075BCB}" type="datetimeFigureOut">
              <a:rPr lang="sv-SE" smtClean="0"/>
              <a:t>2024-11-28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D47B5-4D5E-422D-85E7-846F9E75DD3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01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99937" y="1459247"/>
            <a:ext cx="9144000" cy="2387600"/>
          </a:xfrm>
        </p:spPr>
        <p:txBody>
          <a:bodyPr/>
          <a:lstStyle/>
          <a:p>
            <a:r>
              <a:rPr lang="sv-SE" b="1" dirty="0" smtClean="0"/>
              <a:t>Hantering av biverkningar av </a:t>
            </a:r>
            <a:r>
              <a:rPr lang="sv-SE" b="1" dirty="0" err="1" smtClean="0"/>
              <a:t>Alpelisib</a:t>
            </a:r>
            <a:endParaRPr lang="sv-SE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-1949117" y="6456947"/>
            <a:ext cx="11686673" cy="401053"/>
          </a:xfrm>
        </p:spPr>
        <p:txBody>
          <a:bodyPr>
            <a:normAutofit/>
          </a:bodyPr>
          <a:lstStyle/>
          <a:p>
            <a:r>
              <a:rPr lang="sv-SE" sz="1200" dirty="0" smtClean="0"/>
              <a:t>Christine Lundgren 2024-11-28 (anpassad från Gallagher E, </a:t>
            </a:r>
            <a:r>
              <a:rPr lang="sv-SE" sz="1200" dirty="0" err="1" smtClean="0"/>
              <a:t>npj</a:t>
            </a:r>
            <a:r>
              <a:rPr lang="sv-SE" sz="1200" dirty="0" smtClean="0"/>
              <a:t> </a:t>
            </a:r>
            <a:r>
              <a:rPr lang="sv-SE" sz="1200" dirty="0" err="1" smtClean="0"/>
              <a:t>Breast</a:t>
            </a:r>
            <a:r>
              <a:rPr lang="sv-SE" sz="1200" dirty="0" smtClean="0"/>
              <a:t> Cancer 2024 samt riktlinjer från Region Örebro län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03666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2368" y="175065"/>
            <a:ext cx="9926053" cy="838033"/>
          </a:xfrm>
        </p:spPr>
        <p:txBody>
          <a:bodyPr>
            <a:normAutofit/>
          </a:bodyPr>
          <a:lstStyle/>
          <a:p>
            <a:pPr algn="ctr"/>
            <a:r>
              <a:rPr lang="sv-SE" sz="3000" b="1" u="sng" dirty="0" smtClean="0"/>
              <a:t>Hantering av hyperglykemi</a:t>
            </a:r>
            <a:endParaRPr lang="sv-SE" sz="3000" b="1" u="sng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144" y="1134728"/>
            <a:ext cx="9953625" cy="5133975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4595738" y="1666554"/>
            <a:ext cx="67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>
                <a:solidFill>
                  <a:srgbClr val="FF0000"/>
                </a:solidFill>
              </a:rPr>
              <a:t>Grad 1</a:t>
            </a:r>
            <a:endParaRPr lang="sv-SE" sz="1400" b="1" dirty="0">
              <a:solidFill>
                <a:srgbClr val="FF0000"/>
              </a:solidFill>
            </a:endParaRPr>
          </a:p>
        </p:txBody>
      </p:sp>
      <p:sp>
        <p:nvSpPr>
          <p:cNvPr id="7" name="textruta 6"/>
          <p:cNvSpPr txBox="1"/>
          <p:nvPr/>
        </p:nvSpPr>
        <p:spPr>
          <a:xfrm>
            <a:off x="4780547" y="2201355"/>
            <a:ext cx="67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>
                <a:solidFill>
                  <a:srgbClr val="FF0000"/>
                </a:solidFill>
              </a:rPr>
              <a:t>Grad 2</a:t>
            </a:r>
            <a:endParaRPr lang="sv-SE" sz="1400" b="1" dirty="0">
              <a:solidFill>
                <a:srgbClr val="FF0000"/>
              </a:solidFill>
            </a:endParaRPr>
          </a:p>
        </p:txBody>
      </p:sp>
      <p:sp>
        <p:nvSpPr>
          <p:cNvPr id="8" name="textruta 7"/>
          <p:cNvSpPr txBox="1"/>
          <p:nvPr/>
        </p:nvSpPr>
        <p:spPr>
          <a:xfrm>
            <a:off x="4780547" y="2752391"/>
            <a:ext cx="82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>
                <a:solidFill>
                  <a:srgbClr val="FF0000"/>
                </a:solidFill>
              </a:rPr>
              <a:t>Grad 3-4</a:t>
            </a:r>
            <a:endParaRPr lang="sv-SE" sz="1400" b="1" dirty="0">
              <a:solidFill>
                <a:srgbClr val="FF0000"/>
              </a:solidFill>
            </a:endParaRPr>
          </a:p>
        </p:txBody>
      </p:sp>
      <p:sp>
        <p:nvSpPr>
          <p:cNvPr id="9" name="textruta 8"/>
          <p:cNvSpPr txBox="1"/>
          <p:nvPr/>
        </p:nvSpPr>
        <p:spPr>
          <a:xfrm>
            <a:off x="4707609" y="4410169"/>
            <a:ext cx="82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>
                <a:solidFill>
                  <a:srgbClr val="FF0000"/>
                </a:solidFill>
              </a:rPr>
              <a:t>Grad 1-2</a:t>
            </a:r>
            <a:endParaRPr lang="sv-SE" sz="1400" b="1" dirty="0">
              <a:solidFill>
                <a:srgbClr val="FF0000"/>
              </a:solidFill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4676596" y="5489119"/>
            <a:ext cx="820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 smtClean="0">
                <a:solidFill>
                  <a:srgbClr val="FF0000"/>
                </a:solidFill>
              </a:rPr>
              <a:t>Grad 3-4</a:t>
            </a:r>
            <a:endParaRPr lang="sv-SE" sz="1400" b="1" dirty="0">
              <a:solidFill>
                <a:srgbClr val="FF0000"/>
              </a:solidFill>
            </a:endParaRPr>
          </a:p>
        </p:txBody>
      </p:sp>
      <p:sp>
        <p:nvSpPr>
          <p:cNvPr id="11" name="textruta 10"/>
          <p:cNvSpPr txBox="1"/>
          <p:nvPr/>
        </p:nvSpPr>
        <p:spPr>
          <a:xfrm>
            <a:off x="8927431" y="4195010"/>
            <a:ext cx="2995948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v-SE" sz="1200" dirty="0" smtClean="0"/>
              <a:t>160mg/</a:t>
            </a:r>
            <a:r>
              <a:rPr lang="sv-SE" sz="1200" dirty="0" err="1" smtClean="0"/>
              <a:t>dL</a:t>
            </a:r>
            <a:r>
              <a:rPr lang="sv-SE" sz="1200" dirty="0" smtClean="0"/>
              <a:t>=9mmol/L</a:t>
            </a:r>
          </a:p>
          <a:p>
            <a:r>
              <a:rPr lang="sv-SE" sz="1200" dirty="0" smtClean="0"/>
              <a:t>250mg/</a:t>
            </a:r>
            <a:r>
              <a:rPr lang="sv-SE" sz="1200" dirty="0" err="1" smtClean="0"/>
              <a:t>dL</a:t>
            </a:r>
            <a:r>
              <a:rPr lang="sv-SE" sz="1200" dirty="0" smtClean="0"/>
              <a:t>=14mmol/L</a:t>
            </a:r>
          </a:p>
          <a:p>
            <a:r>
              <a:rPr lang="sv-SE" sz="1200" dirty="0" smtClean="0"/>
              <a:t>500mg/</a:t>
            </a:r>
            <a:r>
              <a:rPr lang="sv-SE" sz="1200" dirty="0" err="1" smtClean="0"/>
              <a:t>dL</a:t>
            </a:r>
            <a:r>
              <a:rPr lang="sv-SE" sz="1200" dirty="0" smtClean="0"/>
              <a:t>=24.7mmol/L</a:t>
            </a:r>
          </a:p>
          <a:p>
            <a:endParaRPr lang="sv-SE" sz="1200" dirty="0"/>
          </a:p>
          <a:p>
            <a:r>
              <a:rPr lang="sv-SE" sz="1200" dirty="0" smtClean="0"/>
              <a:t>Max </a:t>
            </a:r>
            <a:r>
              <a:rPr lang="sv-SE" sz="1200" dirty="0" err="1" smtClean="0"/>
              <a:t>dose</a:t>
            </a:r>
            <a:r>
              <a:rPr lang="sv-SE" sz="1200" dirty="0" smtClean="0"/>
              <a:t> </a:t>
            </a:r>
            <a:r>
              <a:rPr lang="sv-SE" sz="1200" dirty="0" err="1" smtClean="0"/>
              <a:t>Metformin</a:t>
            </a:r>
            <a:r>
              <a:rPr lang="sv-SE" sz="1200" dirty="0" smtClean="0"/>
              <a:t> </a:t>
            </a:r>
            <a:r>
              <a:rPr lang="sv-SE" sz="1200" dirty="0" err="1" smtClean="0"/>
              <a:t>titration</a:t>
            </a:r>
            <a:r>
              <a:rPr lang="sv-SE" sz="1200" dirty="0" smtClean="0"/>
              <a:t> =2000mg </a:t>
            </a:r>
            <a:r>
              <a:rPr lang="sv-SE" sz="1200" dirty="0" err="1" smtClean="0"/>
              <a:t>daily</a:t>
            </a:r>
            <a:endParaRPr lang="sv-SE" sz="1200" dirty="0" smtClean="0"/>
          </a:p>
          <a:p>
            <a:endParaRPr lang="sv-SE" sz="1200" dirty="0"/>
          </a:p>
          <a:p>
            <a:r>
              <a:rPr lang="sv-SE" sz="1200" dirty="0" smtClean="0"/>
              <a:t>SGLT2i or TZD as 2nd </a:t>
            </a:r>
            <a:r>
              <a:rPr lang="sv-SE" sz="1200" dirty="0" err="1" smtClean="0"/>
              <a:t>line</a:t>
            </a:r>
            <a:endParaRPr lang="sv-SE" sz="1200" dirty="0" smtClean="0"/>
          </a:p>
          <a:p>
            <a:r>
              <a:rPr lang="sv-SE" sz="1200" dirty="0" smtClean="0"/>
              <a:t>DPP4i as 3rd </a:t>
            </a:r>
            <a:r>
              <a:rPr lang="sv-SE" sz="1200" dirty="0" err="1" smtClean="0"/>
              <a:t>line</a:t>
            </a:r>
            <a:endParaRPr lang="sv-SE" sz="1200" dirty="0" smtClean="0"/>
          </a:p>
          <a:p>
            <a:r>
              <a:rPr lang="sv-SE" sz="1200" dirty="0" smtClean="0"/>
              <a:t>Insulin as </a:t>
            </a:r>
            <a:r>
              <a:rPr lang="sv-SE" sz="1200" dirty="0" err="1" smtClean="0"/>
              <a:t>rescue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846455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063098"/>
              </p:ext>
            </p:extLst>
          </p:nvPr>
        </p:nvGraphicFramePr>
        <p:xfrm>
          <a:off x="749969" y="919245"/>
          <a:ext cx="10515600" cy="5496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11763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64078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Management Task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regarding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Hyperglycemia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err="1" smtClean="0"/>
                        <a:t>Recommendation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62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 smtClean="0"/>
                        <a:t>Risk </a:t>
                      </a:r>
                      <a:r>
                        <a:rPr lang="sv-SE" sz="1600" b="1" dirty="0" err="1" smtClean="0"/>
                        <a:t>assessment</a:t>
                      </a:r>
                      <a:r>
                        <a:rPr lang="sv-SE" sz="1600" b="1" dirty="0" smtClean="0"/>
                        <a:t> by </a:t>
                      </a:r>
                      <a:r>
                        <a:rPr lang="sv-SE" sz="1600" b="1" dirty="0" err="1" smtClean="0"/>
                        <a:t>Oncologist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Assess</a:t>
                      </a:r>
                      <a:r>
                        <a:rPr lang="sv-SE" sz="1600" dirty="0" smtClean="0"/>
                        <a:t> risk </a:t>
                      </a:r>
                      <a:r>
                        <a:rPr lang="sv-SE" sz="1600" dirty="0" err="1" smtClean="0"/>
                        <a:t>pf</a:t>
                      </a:r>
                      <a:r>
                        <a:rPr lang="sv-SE" sz="1600" dirty="0" smtClean="0"/>
                        <a:t> </a:t>
                      </a:r>
                      <a:r>
                        <a:rPr lang="sv-SE" sz="1600" dirty="0" err="1" smtClean="0"/>
                        <a:t>alpelisib-induced</a:t>
                      </a:r>
                      <a:r>
                        <a:rPr lang="sv-SE" sz="1600" dirty="0" smtClean="0"/>
                        <a:t> </a:t>
                      </a:r>
                      <a:r>
                        <a:rPr lang="sv-SE" sz="1600" dirty="0" err="1" smtClean="0"/>
                        <a:t>hyperglycemia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based</a:t>
                      </a:r>
                      <a:r>
                        <a:rPr lang="sv-SE" sz="1600" baseline="0" dirty="0" smtClean="0"/>
                        <a:t> on FPG and HbA1c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baseline="0" dirty="0" err="1" smtClean="0"/>
                        <a:t>Assess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other</a:t>
                      </a:r>
                      <a:r>
                        <a:rPr lang="sv-SE" sz="1600" baseline="0" dirty="0" smtClean="0"/>
                        <a:t> risk </a:t>
                      </a:r>
                      <a:r>
                        <a:rPr lang="sv-SE" sz="1600" baseline="0" dirty="0" err="1" smtClean="0"/>
                        <a:t>factors</a:t>
                      </a:r>
                      <a:r>
                        <a:rPr lang="sv-SE" sz="1600" baseline="0" dirty="0" smtClean="0"/>
                        <a:t> as age, BMI, </a:t>
                      </a:r>
                      <a:r>
                        <a:rPr lang="sv-SE" sz="1600" baseline="0" dirty="0" err="1" smtClean="0"/>
                        <a:t>history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of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known</a:t>
                      </a:r>
                      <a:r>
                        <a:rPr lang="sv-SE" sz="1600" baseline="0" dirty="0" smtClean="0"/>
                        <a:t> diabetes or </a:t>
                      </a:r>
                      <a:r>
                        <a:rPr lang="sv-SE" sz="1600" baseline="0" dirty="0" err="1" smtClean="0"/>
                        <a:t>gestational</a:t>
                      </a:r>
                      <a:r>
                        <a:rPr lang="sv-SE" sz="1600" baseline="0" dirty="0" smtClean="0"/>
                        <a:t> diabetes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37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 smtClean="0"/>
                        <a:t>Lifestyle </a:t>
                      </a:r>
                      <a:r>
                        <a:rPr lang="sv-SE" sz="1600" b="1" dirty="0" err="1" smtClean="0"/>
                        <a:t>advice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Advice</a:t>
                      </a:r>
                      <a:r>
                        <a:rPr lang="sv-SE" sz="1600" dirty="0" smtClean="0"/>
                        <a:t> a sugar-</a:t>
                      </a:r>
                      <a:r>
                        <a:rPr lang="sv-SE" sz="1600" dirty="0" err="1" smtClean="0"/>
                        <a:t>free</a:t>
                      </a:r>
                      <a:r>
                        <a:rPr lang="sv-SE" sz="1600" dirty="0" smtClean="0"/>
                        <a:t>, fiber-</a:t>
                      </a:r>
                      <a:r>
                        <a:rPr lang="sv-SE" sz="1600" dirty="0" err="1" smtClean="0"/>
                        <a:t>rich</a:t>
                      </a:r>
                      <a:r>
                        <a:rPr lang="sv-SE" sz="1600" dirty="0" smtClean="0"/>
                        <a:t> diet </a:t>
                      </a:r>
                      <a:r>
                        <a:rPr lang="sv-SE" sz="1600" dirty="0" err="1" smtClean="0"/>
                        <a:t>with</a:t>
                      </a:r>
                      <a:r>
                        <a:rPr lang="sv-SE" sz="1600" dirty="0" smtClean="0"/>
                        <a:t> moderate </a:t>
                      </a:r>
                      <a:r>
                        <a:rPr lang="sv-SE" sz="1600" dirty="0" err="1" smtClean="0"/>
                        <a:t>carbohydrate</a:t>
                      </a:r>
                      <a:r>
                        <a:rPr lang="sv-SE" sz="1600" dirty="0" smtClean="0"/>
                        <a:t> </a:t>
                      </a:r>
                      <a:r>
                        <a:rPr lang="sv-SE" sz="1600" dirty="0" err="1" smtClean="0"/>
                        <a:t>intake</a:t>
                      </a:r>
                      <a:r>
                        <a:rPr lang="sv-SE" sz="1600" dirty="0" smtClean="0"/>
                        <a:t> (60-130g or ca 30% </a:t>
                      </a:r>
                      <a:r>
                        <a:rPr lang="sv-SE" sz="1600" dirty="0" err="1" smtClean="0"/>
                        <a:t>of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daily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calories</a:t>
                      </a:r>
                      <a:r>
                        <a:rPr lang="sv-SE" sz="1600" baseline="0" dirty="0" smtClean="0"/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baseline="0" dirty="0" smtClean="0"/>
                        <a:t>Moderate to </a:t>
                      </a:r>
                      <a:r>
                        <a:rPr lang="sv-SE" sz="1600" baseline="0" dirty="0" err="1" smtClean="0"/>
                        <a:t>vigorous-intense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aerobic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exercise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of</a:t>
                      </a:r>
                      <a:r>
                        <a:rPr lang="sv-SE" sz="1600" baseline="0" dirty="0" smtClean="0"/>
                        <a:t> 150min/</a:t>
                      </a:r>
                      <a:r>
                        <a:rPr lang="sv-SE" sz="1600" baseline="0" dirty="0" err="1" smtClean="0"/>
                        <a:t>week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spread</a:t>
                      </a:r>
                      <a:r>
                        <a:rPr lang="sv-SE" sz="1600" baseline="0" dirty="0" smtClean="0"/>
                        <a:t> over 3 </a:t>
                      </a:r>
                      <a:r>
                        <a:rPr lang="sv-SE" sz="1600" baseline="0" dirty="0" err="1" smtClean="0"/>
                        <a:t>days</a:t>
                      </a:r>
                      <a:r>
                        <a:rPr lang="sv-SE" sz="1600" baseline="0" dirty="0" smtClean="0"/>
                        <a:t>/</a:t>
                      </a:r>
                      <a:r>
                        <a:rPr lang="sv-SE" sz="1600" baseline="0" dirty="0" err="1" smtClean="0"/>
                        <a:t>week</a:t>
                      </a:r>
                      <a:endParaRPr lang="sv-SE" sz="16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baseline="0" dirty="0" err="1" smtClean="0"/>
                        <a:t>Avoidance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of</a:t>
                      </a:r>
                      <a:r>
                        <a:rPr lang="sv-SE" sz="1600" baseline="0" dirty="0" smtClean="0"/>
                        <a:t> all suger-</a:t>
                      </a:r>
                      <a:r>
                        <a:rPr lang="sv-SE" sz="1600" baseline="0" dirty="0" err="1" smtClean="0"/>
                        <a:t>sweetened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beverages</a:t>
                      </a:r>
                      <a:r>
                        <a:rPr lang="sv-SE" sz="1600" baseline="0" dirty="0" smtClean="0"/>
                        <a:t> and </a:t>
                      </a:r>
                      <a:r>
                        <a:rPr lang="sv-SE" sz="1600" baseline="0" dirty="0" err="1" smtClean="0"/>
                        <a:t>foods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with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high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glycemic</a:t>
                      </a:r>
                      <a:r>
                        <a:rPr lang="sv-SE" sz="1600" baseline="0" dirty="0" smtClean="0"/>
                        <a:t> index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baseline="0" dirty="0" smtClean="0"/>
                        <a:t>Limit </a:t>
                      </a:r>
                      <a:r>
                        <a:rPr lang="sv-SE" sz="1600" baseline="0" dirty="0" err="1" smtClean="0"/>
                        <a:t>alcohol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intake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514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 err="1" smtClean="0"/>
                        <a:t>Consultation</a:t>
                      </a:r>
                      <a:r>
                        <a:rPr lang="sv-SE" sz="1600" b="1" dirty="0" smtClean="0"/>
                        <a:t> </a:t>
                      </a:r>
                      <a:r>
                        <a:rPr lang="sv-SE" sz="1600" b="1" dirty="0" err="1" smtClean="0"/>
                        <a:t>with</a:t>
                      </a:r>
                      <a:r>
                        <a:rPr lang="sv-SE" sz="1600" b="1" dirty="0" smtClean="0"/>
                        <a:t> specialist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Refer</a:t>
                      </a:r>
                      <a:r>
                        <a:rPr lang="sv-SE" sz="1600" dirty="0" smtClean="0"/>
                        <a:t> patients </a:t>
                      </a:r>
                      <a:r>
                        <a:rPr lang="sv-SE" sz="1600" dirty="0" err="1" smtClean="0"/>
                        <a:t>with</a:t>
                      </a:r>
                      <a:r>
                        <a:rPr lang="sv-SE" sz="1600" dirty="0" smtClean="0"/>
                        <a:t> pre-diabetes</a:t>
                      </a:r>
                      <a:r>
                        <a:rPr lang="sv-SE" sz="1600" baseline="0" dirty="0" smtClean="0"/>
                        <a:t> or diabetes </a:t>
                      </a:r>
                      <a:r>
                        <a:rPr lang="sv-SE" sz="1600" baseline="0" dirty="0" err="1" smtClean="0"/>
                        <a:t>before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treatment</a:t>
                      </a:r>
                      <a:r>
                        <a:rPr lang="sv-SE" sz="1600" baseline="0" dirty="0" smtClean="0"/>
                        <a:t> initiation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baseline="0" dirty="0" err="1" smtClean="0"/>
                        <a:t>Refer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patinets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with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alpelisib-induced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hyperglycemia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if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metformin</a:t>
                      </a:r>
                      <a:r>
                        <a:rPr lang="sv-SE" sz="1600" baseline="0" dirty="0" smtClean="0"/>
                        <a:t> is not </a:t>
                      </a:r>
                      <a:r>
                        <a:rPr lang="sv-SE" sz="1600" baseline="0" dirty="0" err="1" smtClean="0"/>
                        <a:t>enough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32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 err="1" smtClean="0"/>
                        <a:t>Preventive</a:t>
                      </a:r>
                      <a:r>
                        <a:rPr lang="sv-SE" sz="1600" b="1" dirty="0" smtClean="0"/>
                        <a:t> </a:t>
                      </a:r>
                      <a:r>
                        <a:rPr lang="sv-SE" sz="1600" b="1" dirty="0" err="1" smtClean="0"/>
                        <a:t>strategies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Metformin</a:t>
                      </a:r>
                      <a:r>
                        <a:rPr lang="sv-SE" sz="1600" dirty="0" smtClean="0"/>
                        <a:t> 500mg x 2 </a:t>
                      </a:r>
                      <a:r>
                        <a:rPr lang="sv-SE" sz="1600" dirty="0" smtClean="0">
                          <a:sym typeface="Wingdings" panose="05000000000000000000" pitchFamily="2" charset="2"/>
                        </a:rPr>
                        <a:t> 1000mg x 2 (</a:t>
                      </a:r>
                      <a:r>
                        <a:rPr lang="sv-SE" sz="1600" dirty="0" err="1" smtClean="0">
                          <a:sym typeface="Wingdings" panose="05000000000000000000" pitchFamily="2" charset="2"/>
                        </a:rPr>
                        <a:t>high</a:t>
                      </a:r>
                      <a:r>
                        <a:rPr lang="sv-SE" sz="1600" dirty="0" smtClean="0">
                          <a:sym typeface="Wingdings" panose="05000000000000000000" pitchFamily="2" charset="2"/>
                        </a:rPr>
                        <a:t> risk patients)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347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600" b="1" dirty="0" err="1" smtClean="0"/>
                        <a:t>Education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Educate</a:t>
                      </a:r>
                      <a:r>
                        <a:rPr lang="sv-SE" sz="1600" dirty="0" smtClean="0"/>
                        <a:t> patients </a:t>
                      </a:r>
                      <a:r>
                        <a:rPr lang="sv-SE" sz="1600" dirty="0" err="1" smtClean="0"/>
                        <a:t>about</a:t>
                      </a:r>
                      <a:r>
                        <a:rPr lang="sv-SE" sz="1600" dirty="0" smtClean="0"/>
                        <a:t> </a:t>
                      </a:r>
                      <a:r>
                        <a:rPr lang="sv-SE" sz="1600" dirty="0" err="1" smtClean="0"/>
                        <a:t>lifestyle</a:t>
                      </a:r>
                      <a:r>
                        <a:rPr lang="sv-SE" sz="1600" dirty="0" smtClean="0"/>
                        <a:t> </a:t>
                      </a:r>
                      <a:r>
                        <a:rPr lang="sv-SE" sz="1600" dirty="0" err="1" smtClean="0"/>
                        <a:t>modifications</a:t>
                      </a:r>
                      <a:endParaRPr lang="sv-SE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sz="1600" dirty="0" err="1" smtClean="0"/>
                        <a:t>Educate</a:t>
                      </a:r>
                      <a:r>
                        <a:rPr lang="sv-SE" sz="1600" baseline="0" dirty="0" smtClean="0"/>
                        <a:t> patients </a:t>
                      </a:r>
                      <a:r>
                        <a:rPr lang="sv-SE" sz="1600" baseline="0" dirty="0" err="1" smtClean="0"/>
                        <a:t>about</a:t>
                      </a:r>
                      <a:r>
                        <a:rPr lang="sv-SE" sz="1600" baseline="0" dirty="0" smtClean="0"/>
                        <a:t> symtoms and </a:t>
                      </a:r>
                      <a:r>
                        <a:rPr lang="sv-SE" sz="1600" baseline="0" dirty="0" err="1" smtClean="0"/>
                        <a:t>signs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of</a:t>
                      </a:r>
                      <a:r>
                        <a:rPr lang="sv-SE" sz="1600" baseline="0" dirty="0" smtClean="0"/>
                        <a:t> </a:t>
                      </a:r>
                      <a:r>
                        <a:rPr lang="sv-SE" sz="1600" baseline="0" dirty="0" err="1" smtClean="0"/>
                        <a:t>hyperglycemia</a:t>
                      </a:r>
                      <a:endParaRPr lang="sv-S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357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08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388896" y="0"/>
            <a:ext cx="10515600" cy="1325563"/>
          </a:xfrm>
        </p:spPr>
        <p:txBody>
          <a:bodyPr>
            <a:normAutofit/>
          </a:bodyPr>
          <a:lstStyle/>
          <a:p>
            <a:r>
              <a:rPr lang="sv-SE" sz="3000" b="1" u="sng" dirty="0" smtClean="0"/>
              <a:t>Hantering av hudbiverkningar</a:t>
            </a:r>
            <a:endParaRPr lang="sv-SE" sz="3000" b="1" u="sng" dirty="0"/>
          </a:p>
        </p:txBody>
      </p:sp>
      <p:sp>
        <p:nvSpPr>
          <p:cNvPr id="5" name="textruta 4"/>
          <p:cNvSpPr txBox="1"/>
          <p:nvPr/>
        </p:nvSpPr>
        <p:spPr>
          <a:xfrm>
            <a:off x="88231" y="3737809"/>
            <a:ext cx="4652212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sv-SE" sz="1600" b="1" dirty="0" err="1" smtClean="0"/>
              <a:t>Prophylaxis</a:t>
            </a:r>
            <a:r>
              <a:rPr lang="sv-SE" sz="1600" b="1" dirty="0" smtClean="0"/>
              <a:t> (for 8 </a:t>
            </a:r>
            <a:r>
              <a:rPr lang="sv-SE" sz="1600" b="1" dirty="0" err="1" smtClean="0"/>
              <a:t>weeks</a:t>
            </a:r>
            <a:r>
              <a:rPr lang="sv-SE" sz="1600" b="1" dirty="0" smtClean="0"/>
              <a:t>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10mg </a:t>
            </a:r>
            <a:r>
              <a:rPr lang="sv-SE" sz="1600" dirty="0" err="1" smtClean="0"/>
              <a:t>cetirizine</a:t>
            </a:r>
            <a:endParaRPr lang="sv-S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10mg </a:t>
            </a:r>
            <a:r>
              <a:rPr lang="sv-SE" sz="1600" dirty="0" err="1" smtClean="0"/>
              <a:t>loratidine</a:t>
            </a:r>
            <a:endParaRPr lang="sv-SE" sz="1600" dirty="0" smtClean="0"/>
          </a:p>
          <a:p>
            <a:endParaRPr lang="sv-SE" sz="1600" dirty="0"/>
          </a:p>
          <a:p>
            <a:r>
              <a:rPr lang="sv-SE" sz="1600" b="1" dirty="0" err="1" smtClean="0"/>
              <a:t>Rash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despite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prophylaxis</a:t>
            </a:r>
            <a:r>
              <a:rPr lang="sv-SE" sz="1600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err="1" smtClean="0"/>
              <a:t>Topical</a:t>
            </a:r>
            <a:r>
              <a:rPr lang="sv-SE" sz="1600" dirty="0" smtClean="0"/>
              <a:t> </a:t>
            </a:r>
            <a:r>
              <a:rPr lang="sv-SE" sz="1600" dirty="0" err="1" smtClean="0"/>
              <a:t>steriods</a:t>
            </a:r>
            <a:r>
              <a:rPr lang="sv-SE" sz="1600" dirty="0" smtClean="0"/>
              <a:t> (I-III)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err="1" smtClean="0"/>
              <a:t>Escalation</a:t>
            </a:r>
            <a:r>
              <a:rPr lang="sv-SE" sz="1600" dirty="0" smtClean="0"/>
              <a:t> </a:t>
            </a:r>
            <a:r>
              <a:rPr lang="sv-SE" sz="1600" dirty="0" err="1" smtClean="0"/>
              <a:t>of</a:t>
            </a:r>
            <a:r>
              <a:rPr lang="sv-SE" sz="1600" dirty="0" smtClean="0"/>
              <a:t> </a:t>
            </a:r>
            <a:r>
              <a:rPr lang="sv-SE" sz="1600" dirty="0" err="1" smtClean="0"/>
              <a:t>nonsedative</a:t>
            </a:r>
            <a:r>
              <a:rPr lang="sv-SE" sz="1600" dirty="0" smtClean="0"/>
              <a:t> H1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err="1" smtClean="0"/>
              <a:t>Sedative</a:t>
            </a:r>
            <a:r>
              <a:rPr lang="sv-SE" sz="1600" dirty="0" smtClean="0"/>
              <a:t> </a:t>
            </a:r>
            <a:r>
              <a:rPr lang="sv-SE" sz="1600" dirty="0" err="1" smtClean="0"/>
              <a:t>antihistamines</a:t>
            </a:r>
            <a:endParaRPr lang="sv-S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r>
              <a:rPr lang="sv-SE" sz="1600" b="1" dirty="0" err="1" smtClean="0"/>
              <a:t>Systemic</a:t>
            </a:r>
            <a:r>
              <a:rPr lang="sv-SE" sz="1600" b="1" dirty="0" smtClean="0"/>
              <a:t> </a:t>
            </a:r>
            <a:r>
              <a:rPr lang="sv-SE" sz="1600" b="1" dirty="0" err="1" smtClean="0"/>
              <a:t>corticosteriods</a:t>
            </a:r>
            <a:r>
              <a:rPr lang="sv-SE" sz="1600" b="1" dirty="0"/>
              <a:t>:</a:t>
            </a:r>
            <a:endParaRPr lang="sv-SE" sz="16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err="1" smtClean="0"/>
              <a:t>Intorable</a:t>
            </a:r>
            <a:r>
              <a:rPr lang="sv-SE" sz="1600" dirty="0" smtClean="0"/>
              <a:t> </a:t>
            </a:r>
            <a:r>
              <a:rPr lang="sv-SE" sz="1600" dirty="0" err="1" smtClean="0"/>
              <a:t>grade</a:t>
            </a:r>
            <a:r>
              <a:rPr lang="sv-SE" sz="1600" dirty="0" smtClean="0"/>
              <a:t> 2 or </a:t>
            </a:r>
            <a:r>
              <a:rPr lang="sv-SE" sz="1600" dirty="0" err="1" smtClean="0"/>
              <a:t>grade</a:t>
            </a:r>
            <a:r>
              <a:rPr lang="sv-SE" sz="1600" dirty="0" smtClean="0"/>
              <a:t> 3 or </a:t>
            </a:r>
            <a:r>
              <a:rPr lang="sv-SE" sz="1600" dirty="0" err="1" smtClean="0"/>
              <a:t>angioedema</a:t>
            </a:r>
            <a:endParaRPr lang="sv-SE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 smtClean="0"/>
              <a:t>0.5mg/kg/d </a:t>
            </a:r>
            <a:r>
              <a:rPr lang="sv-SE" sz="1600" dirty="0" err="1" smtClean="0"/>
              <a:t>prednisone</a:t>
            </a:r>
            <a:r>
              <a:rPr lang="sv-SE" sz="1600" dirty="0" smtClean="0"/>
              <a:t> 10-14days </a:t>
            </a:r>
            <a:r>
              <a:rPr lang="sv-SE" sz="1600" dirty="0" err="1" smtClean="0"/>
              <a:t>with</a:t>
            </a:r>
            <a:r>
              <a:rPr lang="sv-SE" sz="1600" dirty="0" smtClean="0"/>
              <a:t> taper</a:t>
            </a:r>
            <a:endParaRPr lang="sv-SE" sz="16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865" y="1465563"/>
            <a:ext cx="7964905" cy="454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62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04862"/>
              </p:ext>
            </p:extLst>
          </p:nvPr>
        </p:nvGraphicFramePr>
        <p:xfrm>
          <a:off x="782053" y="1175920"/>
          <a:ext cx="10515600" cy="494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611763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64078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Management Task </a:t>
                      </a:r>
                      <a:r>
                        <a:rPr lang="sv-SE" dirty="0" err="1" smtClean="0"/>
                        <a:t>regarding</a:t>
                      </a:r>
                      <a:r>
                        <a:rPr lang="sv-SE" dirty="0" smtClean="0"/>
                        <a:t> skin </a:t>
                      </a:r>
                      <a:r>
                        <a:rPr lang="sv-SE" dirty="0" err="1" smtClean="0"/>
                        <a:t>toxicity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Recommendation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62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Risk </a:t>
                      </a:r>
                      <a:r>
                        <a:rPr lang="sv-SE" b="1" dirty="0" err="1" smtClean="0"/>
                        <a:t>assessment</a:t>
                      </a:r>
                      <a:r>
                        <a:rPr lang="sv-SE" b="1" dirty="0" smtClean="0"/>
                        <a:t> by </a:t>
                      </a:r>
                      <a:r>
                        <a:rPr lang="sv-SE" b="1" dirty="0" err="1" smtClean="0"/>
                        <a:t>Oncologist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smtClean="0"/>
                        <a:t>Patients </a:t>
                      </a:r>
                      <a:r>
                        <a:rPr lang="sv-SE" dirty="0" err="1" smtClean="0"/>
                        <a:t>with</a:t>
                      </a:r>
                      <a:r>
                        <a:rPr lang="sv-SE" dirty="0" smtClean="0"/>
                        <a:t> skin </a:t>
                      </a:r>
                      <a:r>
                        <a:rPr lang="sv-SE" dirty="0" err="1" smtClean="0"/>
                        <a:t>diseases</a:t>
                      </a:r>
                      <a:r>
                        <a:rPr lang="sv-SE" dirty="0" smtClean="0"/>
                        <a:t> and/or </a:t>
                      </a:r>
                      <a:r>
                        <a:rPr lang="sv-SE" dirty="0" err="1" smtClean="0"/>
                        <a:t>dry</a:t>
                      </a:r>
                      <a:r>
                        <a:rPr lang="sv-SE" dirty="0" smtClean="0"/>
                        <a:t> skin </a:t>
                      </a:r>
                      <a:r>
                        <a:rPr lang="sv-SE" dirty="0" err="1" smtClean="0"/>
                        <a:t>might</a:t>
                      </a:r>
                      <a:r>
                        <a:rPr lang="sv-SE" dirty="0" smtClean="0"/>
                        <a:t> be </a:t>
                      </a:r>
                      <a:r>
                        <a:rPr lang="sv-SE" dirty="0" err="1" smtClean="0"/>
                        <a:t>of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higher</a:t>
                      </a:r>
                      <a:r>
                        <a:rPr lang="sv-SE" dirty="0" smtClean="0"/>
                        <a:t> risk for </a:t>
                      </a:r>
                      <a:r>
                        <a:rPr lang="sv-SE" dirty="0" err="1" smtClean="0"/>
                        <a:t>alpelisib-induced</a:t>
                      </a:r>
                      <a:r>
                        <a:rPr lang="sv-SE" baseline="0" dirty="0" smtClean="0"/>
                        <a:t> skin </a:t>
                      </a:r>
                      <a:r>
                        <a:rPr lang="sv-SE" baseline="0" dirty="0" err="1" smtClean="0"/>
                        <a:t>toxicity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37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smtClean="0"/>
                        <a:t>Lifestyle </a:t>
                      </a:r>
                      <a:r>
                        <a:rPr lang="sv-SE" b="1" dirty="0" err="1" smtClean="0"/>
                        <a:t>advice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Advise</a:t>
                      </a:r>
                      <a:r>
                        <a:rPr lang="sv-SE" dirty="0" smtClean="0"/>
                        <a:t> patients to </a:t>
                      </a:r>
                      <a:r>
                        <a:rPr lang="sv-SE" dirty="0" err="1" smtClean="0"/>
                        <a:t>avoid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sun</a:t>
                      </a:r>
                      <a:r>
                        <a:rPr lang="sv-SE" dirty="0" smtClean="0"/>
                        <a:t> exposure and </a:t>
                      </a:r>
                      <a:r>
                        <a:rPr lang="sv-SE" dirty="0" err="1" smtClean="0"/>
                        <a:t>irritant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products</a:t>
                      </a:r>
                      <a:endParaRPr lang="sv-S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Advise</a:t>
                      </a:r>
                      <a:r>
                        <a:rPr lang="sv-SE" dirty="0" smtClean="0"/>
                        <a:t> patients to </a:t>
                      </a:r>
                      <a:r>
                        <a:rPr lang="sv-SE" dirty="0" err="1" smtClean="0"/>
                        <a:t>use</a:t>
                      </a:r>
                      <a:r>
                        <a:rPr lang="sv-SE" dirty="0" smtClean="0"/>
                        <a:t> mild, </a:t>
                      </a:r>
                      <a:r>
                        <a:rPr lang="sv-SE" dirty="0" err="1" smtClean="0"/>
                        <a:t>fragrance-free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soap</a:t>
                      </a:r>
                      <a:r>
                        <a:rPr lang="sv-SE" dirty="0" smtClean="0"/>
                        <a:t> for </a:t>
                      </a:r>
                      <a:r>
                        <a:rPr lang="sv-SE" dirty="0" err="1" smtClean="0"/>
                        <a:t>bathing</a:t>
                      </a:r>
                      <a:r>
                        <a:rPr lang="sv-SE" dirty="0" smtClean="0"/>
                        <a:t> and detergents for </a:t>
                      </a:r>
                      <a:r>
                        <a:rPr lang="sv-SE" dirty="0" err="1" smtClean="0"/>
                        <a:t>clothes</a:t>
                      </a:r>
                      <a:r>
                        <a:rPr lang="sv-SE" dirty="0" smtClean="0"/>
                        <a:t> to </a:t>
                      </a:r>
                      <a:r>
                        <a:rPr lang="sv-SE" dirty="0" err="1" smtClean="0"/>
                        <a:t>prevent</a:t>
                      </a:r>
                      <a:r>
                        <a:rPr lang="sv-SE" dirty="0" smtClean="0"/>
                        <a:t> skin </a:t>
                      </a:r>
                      <a:r>
                        <a:rPr lang="sv-SE" dirty="0" err="1" smtClean="0"/>
                        <a:t>dryness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514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Consultation</a:t>
                      </a:r>
                      <a:r>
                        <a:rPr lang="sv-SE" b="1" dirty="0" smtClean="0"/>
                        <a:t> </a:t>
                      </a:r>
                      <a:r>
                        <a:rPr lang="sv-SE" b="1" dirty="0" err="1" smtClean="0"/>
                        <a:t>with</a:t>
                      </a:r>
                      <a:r>
                        <a:rPr lang="sv-SE" b="1" dirty="0" smtClean="0"/>
                        <a:t> specialist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Consider</a:t>
                      </a:r>
                      <a:r>
                        <a:rPr lang="sv-SE" dirty="0" smtClean="0"/>
                        <a:t> in grad &gt;1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32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Preventive</a:t>
                      </a:r>
                      <a:r>
                        <a:rPr lang="sv-SE" b="1" dirty="0" smtClean="0"/>
                        <a:t> </a:t>
                      </a:r>
                      <a:r>
                        <a:rPr lang="sv-SE" b="1" dirty="0" err="1" smtClean="0"/>
                        <a:t>strategies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Antihistamines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once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daily</a:t>
                      </a:r>
                      <a:r>
                        <a:rPr lang="sv-SE" dirty="0" smtClean="0"/>
                        <a:t> for the </a:t>
                      </a:r>
                      <a:r>
                        <a:rPr lang="sv-SE" dirty="0" err="1" smtClean="0"/>
                        <a:t>first</a:t>
                      </a:r>
                      <a:r>
                        <a:rPr lang="sv-SE" dirty="0" smtClean="0"/>
                        <a:t> 8 </a:t>
                      </a:r>
                      <a:r>
                        <a:rPr lang="sv-SE" dirty="0" err="1" smtClean="0"/>
                        <a:t>weeks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of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treatment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347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 err="1" smtClean="0"/>
                        <a:t>Education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Educate</a:t>
                      </a:r>
                      <a:r>
                        <a:rPr lang="sv-SE" dirty="0" smtClean="0"/>
                        <a:t> patients </a:t>
                      </a:r>
                      <a:r>
                        <a:rPr lang="sv-SE" dirty="0" err="1" smtClean="0"/>
                        <a:t>about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lifestyle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modifications</a:t>
                      </a:r>
                      <a:r>
                        <a:rPr lang="sv-SE" dirty="0" smtClean="0"/>
                        <a:t> </a:t>
                      </a:r>
                      <a:r>
                        <a:rPr lang="sv-SE" dirty="0" err="1" smtClean="0"/>
                        <a:t>related</a:t>
                      </a:r>
                      <a:r>
                        <a:rPr lang="sv-SE" dirty="0" smtClean="0"/>
                        <a:t> to skin </a:t>
                      </a:r>
                      <a:r>
                        <a:rPr lang="sv-SE" dirty="0" err="1" smtClean="0"/>
                        <a:t>care</a:t>
                      </a:r>
                      <a:endParaRPr lang="sv-SE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sv-SE" dirty="0" err="1" smtClean="0"/>
                        <a:t>Educate</a:t>
                      </a:r>
                      <a:r>
                        <a:rPr lang="sv-SE" baseline="0" dirty="0" smtClean="0"/>
                        <a:t> patients </a:t>
                      </a:r>
                      <a:r>
                        <a:rPr lang="sv-SE" baseline="0" dirty="0" err="1" smtClean="0"/>
                        <a:t>about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baseline="0" dirty="0" err="1" smtClean="0"/>
                        <a:t>early</a:t>
                      </a:r>
                      <a:r>
                        <a:rPr lang="sv-SE" baseline="0" dirty="0" smtClean="0"/>
                        <a:t> symptoms </a:t>
                      </a:r>
                      <a:r>
                        <a:rPr lang="sv-SE" baseline="0" dirty="0" err="1" smtClean="0"/>
                        <a:t>of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baseline="0" dirty="0" err="1" smtClean="0"/>
                        <a:t>alpelisib-induced</a:t>
                      </a:r>
                      <a:r>
                        <a:rPr lang="sv-SE" baseline="0" dirty="0" smtClean="0"/>
                        <a:t> skin </a:t>
                      </a:r>
                      <a:r>
                        <a:rPr lang="sv-SE" baseline="0" dirty="0" err="1" smtClean="0"/>
                        <a:t>toxicity</a:t>
                      </a:r>
                      <a:r>
                        <a:rPr lang="sv-SE" baseline="0" dirty="0" smtClean="0"/>
                        <a:t> as </a:t>
                      </a:r>
                      <a:r>
                        <a:rPr lang="sv-SE" baseline="0" dirty="0" err="1" smtClean="0"/>
                        <a:t>prutitus</a:t>
                      </a:r>
                      <a:r>
                        <a:rPr lang="sv-SE" baseline="0" dirty="0" smtClean="0"/>
                        <a:t>, </a:t>
                      </a:r>
                      <a:r>
                        <a:rPr lang="sv-SE" baseline="0" dirty="0" err="1" smtClean="0"/>
                        <a:t>dry</a:t>
                      </a:r>
                      <a:r>
                        <a:rPr lang="sv-SE" baseline="0" dirty="0" smtClean="0"/>
                        <a:t> skin, </a:t>
                      </a:r>
                      <a:r>
                        <a:rPr lang="sv-SE" baseline="0" dirty="0" err="1" smtClean="0"/>
                        <a:t>tighness</a:t>
                      </a:r>
                      <a:r>
                        <a:rPr lang="sv-SE" baseline="0" dirty="0" smtClean="0"/>
                        <a:t> or </a:t>
                      </a:r>
                      <a:r>
                        <a:rPr lang="sv-SE" baseline="0" dirty="0" err="1" smtClean="0"/>
                        <a:t>burning</a:t>
                      </a:r>
                      <a:r>
                        <a:rPr lang="sv-SE" baseline="0" dirty="0" smtClean="0"/>
                        <a:t> sensation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357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82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341</Words>
  <Application>Microsoft Office PowerPoint</Application>
  <PresentationFormat>Bredbild</PresentationFormat>
  <Paragraphs>62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Office-tema</vt:lpstr>
      <vt:lpstr>Hantering av biverkningar av Alpelisib</vt:lpstr>
      <vt:lpstr>Hantering av hyperglykemi</vt:lpstr>
      <vt:lpstr>PowerPoint-presentation</vt:lpstr>
      <vt:lpstr>Hantering av hudbiverkningar</vt:lpstr>
      <vt:lpstr>PowerPoint-presentation</vt:lpstr>
    </vt:vector>
  </TitlesOfParts>
  <Company>Region Jönköpings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Hantering av biverkningar av Apelsilib</dc:title>
  <dc:creator>Lundgren Christine</dc:creator>
  <cp:lastModifiedBy>Lundgren Christine</cp:lastModifiedBy>
  <cp:revision>9</cp:revision>
  <dcterms:created xsi:type="dcterms:W3CDTF">2024-11-28T08:23:57Z</dcterms:created>
  <dcterms:modified xsi:type="dcterms:W3CDTF">2024-11-28T11:02:39Z</dcterms:modified>
</cp:coreProperties>
</file>