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9" r:id="rId2"/>
    <p:sldId id="256" r:id="rId3"/>
    <p:sldId id="258" r:id="rId4"/>
    <p:sldId id="262" r:id="rId5"/>
    <p:sldId id="260" r:id="rId6"/>
    <p:sldId id="265" r:id="rId7"/>
    <p:sldId id="261" r:id="rId8"/>
    <p:sldId id="263" r:id="rId9"/>
    <p:sldId id="266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rismart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biotikasmart.se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s.se/globalassets/raf/ovriga-dokument/raf-antibiotikakompendium.pdf" TargetMode="External"/><Relationship Id="rId2" Type="http://schemas.openxmlformats.org/officeDocument/2006/relationships/hyperlink" Target="http://www.antibiotikasmart.s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bakterie, antibiotika och VRI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VRI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smtClean="0"/>
              <a:t>Vårdrelaterad urinvägsinfektion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2401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9788" y="342000"/>
            <a:ext cx="9360000" cy="1296000"/>
          </a:xfrm>
        </p:spPr>
        <p:txBody>
          <a:bodyPr/>
          <a:lstStyle/>
          <a:p>
            <a:r>
              <a:rPr lang="sv-SE" dirty="0"/>
              <a:t>Vårdrelaterad urinvägsinfektion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54000" y="1425979"/>
            <a:ext cx="9359900" cy="3780000"/>
          </a:xfrm>
        </p:spPr>
        <p:txBody>
          <a:bodyPr/>
          <a:lstStyle/>
          <a:p>
            <a:r>
              <a:rPr lang="sv-SE" u="sng" dirty="0" smtClean="0"/>
              <a:t>Praktisk definition – fynd av </a:t>
            </a:r>
            <a:r>
              <a:rPr lang="sv-SE" u="sng" dirty="0" err="1" smtClean="0"/>
              <a:t>bakteriuri</a:t>
            </a:r>
            <a:r>
              <a:rPr lang="sv-SE" u="sng" dirty="0" smtClean="0"/>
              <a:t> 48 timmar eller senare efter inläggning.</a:t>
            </a:r>
          </a:p>
          <a:p>
            <a:r>
              <a:rPr lang="sv-SE" dirty="0" smtClean="0"/>
              <a:t>KAD orsakar cirka 90 procent av all VUVI. Symtom - nytillkommen sveda, trängning och ökad miktionsfrekvens. Generellt stärker inte ospecifika symtom som trötthet och illaluktande urin diagnosen VUVI.</a:t>
            </a:r>
          </a:p>
          <a:p>
            <a:r>
              <a:rPr lang="sv-SE" dirty="0" smtClean="0"/>
              <a:t>Diagnostik: Korrekt diagnostik viktigt. Urinodling innan antibiotika! Förekomst av bakterier i urinen utan symtom är vanligt och ska inte </a:t>
            </a:r>
            <a:r>
              <a:rPr lang="sv-SE" dirty="0" err="1" smtClean="0"/>
              <a:t>antibiotikabehandlas</a:t>
            </a:r>
            <a:r>
              <a:rPr lang="sv-SE" dirty="0" smtClean="0"/>
              <a:t>!</a:t>
            </a:r>
          </a:p>
          <a:p>
            <a:r>
              <a:rPr lang="sv-SE" dirty="0" smtClean="0"/>
              <a:t>Behandling: Antibiotikabehandling i kombination med att ta bort/byta KAD är viktigt i de flesta fall. KAD-associerad </a:t>
            </a:r>
            <a:r>
              <a:rPr lang="sv-SE" dirty="0" err="1" smtClean="0"/>
              <a:t>bakteriuri</a:t>
            </a:r>
            <a:r>
              <a:rPr lang="sv-SE" dirty="0" smtClean="0"/>
              <a:t> ska endast </a:t>
            </a:r>
            <a:r>
              <a:rPr lang="sv-SE" dirty="0" err="1" smtClean="0"/>
              <a:t>antibiotikabehandlas</a:t>
            </a:r>
            <a:r>
              <a:rPr lang="sv-SE" dirty="0" smtClean="0"/>
              <a:t> om patienten har feber som misstänkts utgå från urinvägarna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984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97994" y="1584000"/>
            <a:ext cx="9359900" cy="3780000"/>
          </a:xfrm>
        </p:spPr>
        <p:txBody>
          <a:bodyPr/>
          <a:lstStyle/>
          <a:p>
            <a:r>
              <a:rPr lang="sv-SE" dirty="0" smtClean="0"/>
              <a:t>Vad kan vi göra för att förhindra att patienter får en vårdrelaterad urinvägsinfektion hos oss?</a:t>
            </a:r>
          </a:p>
          <a:p>
            <a:r>
              <a:rPr lang="sv-SE" dirty="0" smtClean="0"/>
              <a:t>Kom ihåg att alla infarter innebär en infektionsrisk!</a:t>
            </a:r>
          </a:p>
          <a:p>
            <a:r>
              <a:rPr lang="sv-SE" dirty="0" smtClean="0"/>
              <a:t>Restriktiv användning av KAD</a:t>
            </a:r>
          </a:p>
          <a:p>
            <a:pPr lvl="2"/>
            <a:r>
              <a:rPr lang="sv-SE" dirty="0" smtClean="0"/>
              <a:t>Eftersträva kortast möjliga behandlingstid vid behov av KAD</a:t>
            </a:r>
          </a:p>
          <a:p>
            <a:pPr lvl="2"/>
            <a:r>
              <a:rPr lang="sv-SE" dirty="0" smtClean="0"/>
              <a:t>Överväg alternativ som RIK eller </a:t>
            </a:r>
            <a:r>
              <a:rPr lang="sv-SE" dirty="0" err="1" smtClean="0"/>
              <a:t>suprapubisk</a:t>
            </a:r>
            <a:r>
              <a:rPr lang="sv-SE" dirty="0" smtClean="0"/>
              <a:t> KAD vid behov av långtidsbehandling med KAD</a:t>
            </a:r>
          </a:p>
          <a:p>
            <a:pPr lvl="2"/>
            <a:r>
              <a:rPr lang="sv-SE" dirty="0" smtClean="0"/>
              <a:t>Kontrollera </a:t>
            </a:r>
            <a:r>
              <a:rPr lang="sv-SE" dirty="0" err="1" smtClean="0"/>
              <a:t>residualurin</a:t>
            </a:r>
            <a:r>
              <a:rPr lang="sv-SE" dirty="0" smtClean="0"/>
              <a:t> för att förebygga ofullständig blåstömning och risk för överfylld urinblåsa</a:t>
            </a:r>
          </a:p>
          <a:p>
            <a:r>
              <a:rPr lang="sv-SE" dirty="0"/>
              <a:t>Läs mer på </a:t>
            </a:r>
            <a:r>
              <a:rPr lang="sv-SE" dirty="0">
                <a:hlinkClick r:id="rId2"/>
              </a:rPr>
              <a:t>www.vrismart.se</a:t>
            </a:r>
            <a:r>
              <a:rPr lang="sv-SE" dirty="0"/>
              <a:t> under FAKTA och vanliga typer av VRI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079788" y="288000"/>
            <a:ext cx="9360000" cy="1296000"/>
          </a:xfrm>
        </p:spPr>
        <p:txBody>
          <a:bodyPr/>
          <a:lstStyle/>
          <a:p>
            <a:r>
              <a:rPr lang="sv-SE" dirty="0"/>
              <a:t>Vårdrelaterad urinvägsinfektion</a:t>
            </a:r>
          </a:p>
        </p:txBody>
      </p:sp>
    </p:spTree>
    <p:extLst>
      <p:ext uri="{BB962C8B-B14F-4D97-AF65-F5344CB8AC3E}">
        <p14:creationId xmlns:p14="http://schemas.microsoft.com/office/powerpoint/2010/main" val="30017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bakterie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err="1"/>
              <a:t>Escherichia</a:t>
            </a:r>
            <a:r>
              <a:rPr lang="sv-SE" dirty="0"/>
              <a:t> </a:t>
            </a:r>
            <a:r>
              <a:rPr lang="sv-SE" sz="3200" dirty="0" smtClean="0"/>
              <a:t> </a:t>
            </a:r>
            <a:r>
              <a:rPr lang="sv-SE" sz="3200" dirty="0" err="1" smtClean="0"/>
              <a:t>coli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Escherichia</a:t>
            </a:r>
            <a:r>
              <a:rPr lang="sv-SE" dirty="0"/>
              <a:t> </a:t>
            </a:r>
            <a:r>
              <a:rPr lang="sv-SE" dirty="0" err="1" smtClean="0"/>
              <a:t>Coli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Gramnegativ bakterie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Finns i normalfloran  i mag-tarmkanalen både hos människor och djur. Det finns flera typer som kan ge sjukdom hos människa.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Vanlig orsak till urinvägsinfektioner men kan exempelvis också ge tarminfektioner och meningit hos nyfödda. 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Flera olika antibiotikatyper kan fungera, till exempel </a:t>
            </a:r>
            <a:r>
              <a:rPr lang="sv-SE" dirty="0" err="1" smtClean="0"/>
              <a:t>pivmecillinam</a:t>
            </a:r>
            <a:r>
              <a:rPr lang="sv-SE" dirty="0" smtClean="0"/>
              <a:t>, </a:t>
            </a:r>
            <a:r>
              <a:rPr lang="sv-SE" dirty="0" err="1" smtClean="0"/>
              <a:t>trimetoprim</a:t>
            </a:r>
            <a:r>
              <a:rPr lang="sv-SE" dirty="0" smtClean="0"/>
              <a:t>. Bredspektrum-antibiotika, en </a:t>
            </a:r>
            <a:r>
              <a:rPr lang="sv-SE" dirty="0" err="1" smtClean="0"/>
              <a:t>cefalosporin</a:t>
            </a:r>
            <a:r>
              <a:rPr lang="sv-SE" dirty="0" smtClean="0"/>
              <a:t>, </a:t>
            </a:r>
            <a:r>
              <a:rPr lang="sv-SE" dirty="0" err="1" smtClean="0"/>
              <a:t>Cefotaxim</a:t>
            </a:r>
            <a:r>
              <a:rPr lang="sv-SE" dirty="0" smtClean="0"/>
              <a:t>, är ofta förstahandsval vid sjukhusvårdskrävande infektioner.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410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antibiotika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err="1" smtClean="0"/>
              <a:t>Cefotaxim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193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2862"/>
            <a:ext cx="11868150" cy="6772275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2533632" y="2000884"/>
            <a:ext cx="1421477" cy="244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2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Läs mer om bakteriers uppbyggnad på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www.antibiotikasmart.se</a:t>
            </a:r>
            <a:r>
              <a:rPr lang="sv-SE" dirty="0" smtClean="0"/>
              <a:t> under delen FAKTA- Bakterier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675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27336"/>
            <a:ext cx="12020550" cy="6819900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2994914" y="2406315"/>
            <a:ext cx="3293591" cy="356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6000" y="288000"/>
            <a:ext cx="9360000" cy="1296000"/>
          </a:xfrm>
        </p:spPr>
        <p:txBody>
          <a:bodyPr/>
          <a:lstStyle/>
          <a:p>
            <a:r>
              <a:rPr lang="sv-SE" dirty="0" err="1" smtClean="0"/>
              <a:t>Cefotaxim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54000" y="1321851"/>
            <a:ext cx="9359900" cy="3780000"/>
          </a:xfrm>
        </p:spPr>
        <p:txBody>
          <a:bodyPr/>
          <a:lstStyle/>
          <a:p>
            <a:r>
              <a:rPr lang="sv-SE" dirty="0" smtClean="0"/>
              <a:t>En </a:t>
            </a:r>
            <a:r>
              <a:rPr lang="sv-SE" dirty="0" err="1" smtClean="0"/>
              <a:t>cefalosporin</a:t>
            </a:r>
            <a:r>
              <a:rPr lang="sv-SE" dirty="0" smtClean="0"/>
              <a:t> för parenteralt bruk med brett spektrum.</a:t>
            </a:r>
          </a:p>
          <a:p>
            <a:r>
              <a:rPr lang="sv-SE" dirty="0" smtClean="0"/>
              <a:t>God aktivitet mot </a:t>
            </a:r>
            <a:r>
              <a:rPr lang="sv-SE" sz="2400" dirty="0" smtClean="0"/>
              <a:t>flertalet grampositiva och aeroba gramnegativa bakterier.</a:t>
            </a:r>
            <a:endParaRPr lang="sv-SE" dirty="0" smtClean="0"/>
          </a:p>
          <a:p>
            <a:r>
              <a:rPr lang="sv-SE" dirty="0" smtClean="0"/>
              <a:t>Förstahandsantibiotika vid samhällsförvärvad urinvägsinfektion, sepsis med okänt fokus, allvarliga infektioner utgående från luftvägar, samt </a:t>
            </a:r>
            <a:r>
              <a:rPr lang="sv-SE" dirty="0" smtClean="0"/>
              <a:t>infektioner </a:t>
            </a:r>
            <a:r>
              <a:rPr lang="sv-SE" dirty="0" smtClean="0"/>
              <a:t>i leder och skelett.</a:t>
            </a:r>
          </a:p>
          <a:p>
            <a:r>
              <a:rPr lang="sv-SE" dirty="0" smtClean="0"/>
              <a:t>Påverkar </a:t>
            </a:r>
            <a:r>
              <a:rPr lang="sv-SE" dirty="0"/>
              <a:t>bakteriers </a:t>
            </a:r>
            <a:r>
              <a:rPr lang="sv-SE" dirty="0" smtClean="0"/>
              <a:t>cellväggssyntes</a:t>
            </a:r>
          </a:p>
          <a:p>
            <a:r>
              <a:rPr lang="sv-SE" dirty="0" err="1" smtClean="0"/>
              <a:t>Cefotaxim</a:t>
            </a:r>
            <a:r>
              <a:rPr lang="sv-SE" dirty="0" smtClean="0"/>
              <a:t>: Vanlig dosering vid urinvägsinfektion 1g x 3, vid sepsis eller misstänkt stafylokockagens är dosen 2g x 3</a:t>
            </a:r>
            <a:r>
              <a:rPr lang="sv-SE" dirty="0" smtClean="0"/>
              <a:t>.</a:t>
            </a:r>
          </a:p>
          <a:p>
            <a:r>
              <a:rPr lang="sv-SE" dirty="0" smtClean="0"/>
              <a:t>Ett brett antibiotika som driver resistens och medför en ökad risk för </a:t>
            </a:r>
            <a:r>
              <a:rPr lang="sv-SE" dirty="0" err="1" smtClean="0"/>
              <a:t>c.difficile</a:t>
            </a:r>
            <a:r>
              <a:rPr lang="sv-SE" dirty="0" smtClean="0"/>
              <a:t>-infektion. </a:t>
            </a:r>
            <a:endParaRPr lang="sv-SE" dirty="0" smtClean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59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Läs mer om antibiotika på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www.antibiotikasmart.se</a:t>
            </a:r>
            <a:r>
              <a:rPr lang="sv-SE" dirty="0" smtClean="0"/>
              <a:t> under FAKTA och antibiotika</a:t>
            </a:r>
          </a:p>
          <a:p>
            <a:r>
              <a:rPr lang="sv-SE" dirty="0" smtClean="0"/>
              <a:t>RAFs </a:t>
            </a:r>
            <a:r>
              <a:rPr lang="sv-SE" dirty="0" err="1" smtClean="0"/>
              <a:t>antibiotikakompendie</a:t>
            </a:r>
            <a:r>
              <a:rPr lang="sv-SE" dirty="0" smtClean="0"/>
              <a:t>: </a:t>
            </a:r>
            <a:r>
              <a:rPr lang="sv-SE" dirty="0">
                <a:hlinkClick r:id="rId3"/>
              </a:rPr>
              <a:t>Antibiotikakompendium (sls.se)</a:t>
            </a:r>
            <a:endParaRPr lang="sv-SE" dirty="0" smtClean="0"/>
          </a:p>
          <a:p>
            <a:r>
              <a:rPr lang="sv-SE" dirty="0" err="1" smtClean="0"/>
              <a:t>Appen</a:t>
            </a:r>
            <a:r>
              <a:rPr lang="sv-SE" dirty="0" smtClean="0"/>
              <a:t> Antibiotikasmart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057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415</TotalTime>
  <Words>381</Words>
  <Application>Microsoft Office PowerPoint</Application>
  <PresentationFormat>Bredbild</PresentationFormat>
  <Paragraphs>44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Månadens bakterie, antibiotika och VRI</vt:lpstr>
      <vt:lpstr>Månadens bakterie</vt:lpstr>
      <vt:lpstr>Escherichia Coli</vt:lpstr>
      <vt:lpstr>Månadens antibiotika</vt:lpstr>
      <vt:lpstr>PowerPoint-presentation</vt:lpstr>
      <vt:lpstr>Läs mer om bakteriers uppbyggnad på </vt:lpstr>
      <vt:lpstr>PowerPoint-presentation</vt:lpstr>
      <vt:lpstr>Cefotaxim</vt:lpstr>
      <vt:lpstr>Läs mer om antibiotika på </vt:lpstr>
      <vt:lpstr>Månadens VRI</vt:lpstr>
      <vt:lpstr>Vårdrelaterad urinvägsinfektion</vt:lpstr>
      <vt:lpstr>Vårdrelaterad urinvägsinfektion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Månadens bakterie, antibiotika och VRI</dc:title>
  <dc:creator>Magnusson Cecilia</dc:creator>
  <cp:lastModifiedBy>Jönsson Karin</cp:lastModifiedBy>
  <cp:revision>32</cp:revision>
  <dcterms:created xsi:type="dcterms:W3CDTF">2022-01-26T07:56:31Z</dcterms:created>
  <dcterms:modified xsi:type="dcterms:W3CDTF">2022-12-15T21:28:45Z</dcterms:modified>
</cp:coreProperties>
</file>