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76" r:id="rId2"/>
    <p:sldMasterId id="2147483683" r:id="rId3"/>
    <p:sldMasterId id="2147483690" r:id="rId4"/>
    <p:sldMasterId id="2147483697" r:id="rId5"/>
  </p:sldMasterIdLst>
  <p:notesMasterIdLst>
    <p:notesMasterId r:id="rId12"/>
  </p:notesMasterIdLst>
  <p:sldIdLst>
    <p:sldId id="268" r:id="rId6"/>
    <p:sldId id="273" r:id="rId7"/>
    <p:sldId id="274" r:id="rId8"/>
    <p:sldId id="278" r:id="rId9"/>
    <p:sldId id="276" r:id="rId10"/>
    <p:sldId id="277" r:id="rId11"/>
  </p:sldIdLst>
  <p:sldSz cx="9144000" cy="6858000" type="screen4x3"/>
  <p:notesSz cx="6789738" cy="99298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Bryant Regular"/>
        <a:cs typeface="Bryant Regular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Bryant Regular"/>
        <a:cs typeface="Bryant Regular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Bryant Regular"/>
        <a:cs typeface="Bryant Regular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Bryant Regular"/>
        <a:cs typeface="Bryant Regular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Bryant Regular"/>
        <a:cs typeface="Bryant Regular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Bryant Regular"/>
        <a:cs typeface="Bryant Regular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Bryant Regular"/>
        <a:cs typeface="Bryant Regular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Bryant Regular"/>
        <a:cs typeface="Bryant Regular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Bryant Regular"/>
        <a:cs typeface="Bryant Regular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6819C1B-EF0A-4380-82A7-E24188266CD3}" type="datetimeFigureOut">
              <a:rPr lang="sv-SE"/>
              <a:pPr>
                <a:defRPr/>
              </a:pPr>
              <a:t>2016-01-14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A13846D-20BE-449A-8B3D-3BF92F37206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1759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Platshållare för anteckninga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v-SE" smtClean="0">
              <a:latin typeface="Arial" pitchFamily="34" charset="0"/>
            </a:endParaRPr>
          </a:p>
        </p:txBody>
      </p:sp>
      <p:sp>
        <p:nvSpPr>
          <p:cNvPr id="78852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75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75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75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75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A0D0BC7-F35F-46AD-862A-D9F8A6014422}" type="slidenum">
              <a:rPr lang="en-GB" smtClean="0"/>
              <a:pPr eaLnBrk="1" hangingPunct="1"/>
              <a:t>5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bakgrund - Rött 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0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sidfot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sv-SE"/>
              <a:t>QULTURUM</a:t>
            </a:r>
            <a:endParaRPr lang="sv-SE" sz="800" b="0" dirty="0"/>
          </a:p>
        </p:txBody>
      </p:sp>
      <p:sp>
        <p:nvSpPr>
          <p:cNvPr id="6" name="Platshållare för bild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0A2FA-4EE8-4D9E-868B-9951628554F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416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4572000" y="5949950"/>
            <a:ext cx="41767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7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/>
          </p:nvPr>
        </p:nvSpPr>
        <p:spPr>
          <a:xfrm>
            <a:off x="-1" y="856800"/>
            <a:ext cx="4212000" cy="6021288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 dirty="0" smtClean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8"/>
          </p:nvPr>
        </p:nvSpPr>
        <p:spPr>
          <a:xfrm>
            <a:off x="7380288" y="5589588"/>
            <a:ext cx="717550" cy="2159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9"/>
          </p:nvPr>
        </p:nvSpPr>
        <p:spPr>
          <a:xfrm>
            <a:off x="4572000" y="5230813"/>
            <a:ext cx="4248150" cy="214312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sv-SE"/>
              <a:t>QULTURUM</a:t>
            </a:r>
            <a:endParaRPr lang="sv-SE" sz="800" b="0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20"/>
          </p:nvPr>
        </p:nvSpPr>
        <p:spPr>
          <a:xfrm>
            <a:off x="8101013" y="5599113"/>
            <a:ext cx="717550" cy="18256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D0074BE-9FB2-4548-ADC2-BC11B60A121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1091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sv-SE"/>
              <a:t>QULTURUM</a:t>
            </a:r>
            <a:endParaRPr lang="sv-SE" sz="800" b="0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7F78E-770D-4FAD-9D40-F8731586878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9350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sv-SE"/>
              <a:t>QULTURUM</a:t>
            </a:r>
            <a:endParaRPr lang="sv-SE" sz="800" b="0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FC981-7E46-4504-85FD-6D922F2AB70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1818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datum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sidfot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sv-SE"/>
              <a:t>QULTURUM</a:t>
            </a:r>
            <a:endParaRPr lang="sv-SE" sz="800" b="0" dirty="0"/>
          </a:p>
        </p:txBody>
      </p:sp>
      <p:sp>
        <p:nvSpPr>
          <p:cNvPr id="9" name="Platshållare för bildnumm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C1159-1616-425A-ADCD-D7C95044996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7909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datum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sidfot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sv-SE"/>
              <a:t>QULTURUM</a:t>
            </a:r>
            <a:endParaRPr lang="sv-SE" sz="800" b="0" dirty="0"/>
          </a:p>
        </p:txBody>
      </p:sp>
      <p:sp>
        <p:nvSpPr>
          <p:cNvPr id="9" name="Platshållare för bildnumm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88E82-FE6F-480C-8620-9F70BD20AB0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1316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sidfot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sv-SE"/>
              <a:t>QULTURUM</a:t>
            </a:r>
            <a:endParaRPr lang="sv-SE" sz="800" b="0" dirty="0"/>
          </a:p>
        </p:txBody>
      </p:sp>
      <p:sp>
        <p:nvSpPr>
          <p:cNvPr id="6" name="Platshållare för bild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1F7DE-8281-49E6-B6DE-B5ACB1956FF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2547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4572000" y="5949950"/>
            <a:ext cx="41767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7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8" name="Platshållare för bild 7"/>
          <p:cNvSpPr>
            <a:spLocks noGrp="1" noChangeAspect="1"/>
          </p:cNvSpPr>
          <p:nvPr>
            <p:ph type="pic" sz="quarter" idx="17"/>
          </p:nvPr>
        </p:nvSpPr>
        <p:spPr>
          <a:xfrm>
            <a:off x="-1" y="856800"/>
            <a:ext cx="4212000" cy="6021288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 dirty="0" smtClean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8"/>
          </p:nvPr>
        </p:nvSpPr>
        <p:spPr>
          <a:xfrm>
            <a:off x="7380288" y="5589588"/>
            <a:ext cx="717550" cy="2159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9"/>
          </p:nvPr>
        </p:nvSpPr>
        <p:spPr>
          <a:xfrm>
            <a:off x="4572000" y="5230813"/>
            <a:ext cx="4248150" cy="214312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sv-SE"/>
              <a:t>QULTURUM</a:t>
            </a:r>
            <a:endParaRPr lang="sv-SE" sz="800" b="0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20"/>
          </p:nvPr>
        </p:nvSpPr>
        <p:spPr>
          <a:xfrm>
            <a:off x="8101013" y="5599113"/>
            <a:ext cx="717550" cy="18256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F4A1C85-FCFD-4357-A809-DF003A74DE8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2652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sv-SE"/>
              <a:t>QULTURUM</a:t>
            </a:r>
            <a:endParaRPr lang="sv-SE" sz="800" b="0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4FDAF-40E0-448A-9D5F-08F4780B631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1255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sv-SE"/>
              <a:t>QULTURUM</a:t>
            </a:r>
            <a:endParaRPr lang="sv-SE" sz="800" b="0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B5060-7B26-4DCC-ACA5-A08BF3D891B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934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0825" y="6427788"/>
            <a:ext cx="5184775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14E67-FED5-4182-86C9-8D3034BC924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8212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datum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sidfot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sv-SE"/>
              <a:t>QULTURUM</a:t>
            </a:r>
            <a:endParaRPr lang="sv-SE" sz="800" b="0" dirty="0"/>
          </a:p>
        </p:txBody>
      </p:sp>
      <p:sp>
        <p:nvSpPr>
          <p:cNvPr id="9" name="Platshållare för bildnumm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3BB4A-2AC2-4474-B0DE-EA9DF3360D5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3331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datum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sidfot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sv-SE"/>
              <a:t>QULTURUM</a:t>
            </a:r>
            <a:endParaRPr lang="sv-SE" sz="800" b="0" dirty="0"/>
          </a:p>
        </p:txBody>
      </p:sp>
      <p:sp>
        <p:nvSpPr>
          <p:cNvPr id="9" name="Platshållare för bildnumm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06C5A-F716-4FF3-A8F1-AAE9CF110D6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0498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sidfot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sv-SE"/>
              <a:t>QULTURUM</a:t>
            </a:r>
            <a:endParaRPr lang="sv-SE" sz="800" b="0" dirty="0"/>
          </a:p>
        </p:txBody>
      </p:sp>
      <p:sp>
        <p:nvSpPr>
          <p:cNvPr id="6" name="Platshållare för bild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D4BC3-0CA9-4A2B-A0FA-2DE879B6E2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8211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bakgrund - Grönt 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024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0825" y="6427788"/>
            <a:ext cx="5184775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5219D-5C42-46A7-B303-5C5E9CE44B99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925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23850" y="6480175"/>
            <a:ext cx="7175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0825" y="6427788"/>
            <a:ext cx="5184775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QULTURUM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42988" y="6496050"/>
            <a:ext cx="719137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EBD46-73BF-46AD-8F91-EF6667C0A83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823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4572000" y="5949950"/>
            <a:ext cx="41767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7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/>
          </p:nvPr>
        </p:nvSpPr>
        <p:spPr>
          <a:xfrm>
            <a:off x="-1" y="856800"/>
            <a:ext cx="4212000" cy="6021288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 dirty="0" smtClean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8"/>
          </p:nvPr>
        </p:nvSpPr>
        <p:spPr>
          <a:xfrm>
            <a:off x="7380288" y="5589588"/>
            <a:ext cx="717550" cy="2159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9"/>
          </p:nvPr>
        </p:nvSpPr>
        <p:spPr>
          <a:xfrm>
            <a:off x="4572000" y="5230813"/>
            <a:ext cx="4248150" cy="214312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sv-SE"/>
              <a:t>QULTURUM</a:t>
            </a:r>
            <a:endParaRPr lang="sv-SE" sz="800" b="0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20"/>
          </p:nvPr>
        </p:nvSpPr>
        <p:spPr>
          <a:xfrm>
            <a:off x="8101013" y="5599113"/>
            <a:ext cx="717550" cy="18256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DE5032AF-788B-43A7-9020-73FC86E45E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147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sv-SE"/>
              <a:t>QULTURUM</a:t>
            </a:r>
            <a:endParaRPr lang="sv-SE" sz="800" b="0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033AC-A21E-41D2-9834-318650D2BFA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445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sv-SE"/>
              <a:t>QULTURUM</a:t>
            </a:r>
            <a:endParaRPr lang="sv-SE" sz="800" b="0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F6BA3-24D2-4E7B-98BA-8E1DCFA10D1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365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datum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sidfot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sv-SE"/>
              <a:t>QULTURUM</a:t>
            </a:r>
            <a:endParaRPr lang="sv-SE" sz="800" b="0" dirty="0"/>
          </a:p>
        </p:txBody>
      </p:sp>
      <p:sp>
        <p:nvSpPr>
          <p:cNvPr id="9" name="Platshållare för bildnumm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B8F8D-D55A-45CF-BD3E-A3531A46867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050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datum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sidfot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sv-SE"/>
              <a:t>QULTURUM</a:t>
            </a:r>
            <a:endParaRPr lang="sv-SE" sz="800" b="0" dirty="0"/>
          </a:p>
        </p:txBody>
      </p:sp>
      <p:sp>
        <p:nvSpPr>
          <p:cNvPr id="9" name="Platshållare för bildnumm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85C21-C4A8-427F-AA6B-28F2A2A222D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569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971550" y="1558925"/>
            <a:ext cx="72723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3075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971550" y="2638425"/>
            <a:ext cx="7272338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397460" cy="3824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108" r:id="rId2"/>
    <p:sldLayoutId id="2147484109" r:id="rId3"/>
    <p:sldLayoutId id="2147484110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850" y="6480175"/>
            <a:ext cx="717550" cy="2159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971550" y="1411288"/>
            <a:ext cx="72723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4100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971550" y="2782888"/>
            <a:ext cx="7272338" cy="26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3850" y="6184900"/>
            <a:ext cx="5184775" cy="2047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sv-SE"/>
              <a:t>QULTURUM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2988" y="6489700"/>
            <a:ext cx="719137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5A8AE2-BC6D-44F3-A1A9-B91CF414300A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4103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1" b="16818"/>
          <a:stretch>
            <a:fillRect/>
          </a:stretch>
        </p:blipFill>
        <p:spPr bwMode="auto">
          <a:xfrm>
            <a:off x="-47625" y="-34925"/>
            <a:ext cx="9210675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7" descr="vardcentralerna_braliv_logo_rgb_150d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175" y="6165850"/>
            <a:ext cx="252253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850" y="6480175"/>
            <a:ext cx="717550" cy="2159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123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971550" y="1411288"/>
            <a:ext cx="72723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5124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971550" y="2782888"/>
            <a:ext cx="7272338" cy="26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3850" y="6184900"/>
            <a:ext cx="5184775" cy="2047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sv-SE"/>
              <a:t>QULTURUM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2988" y="6489700"/>
            <a:ext cx="719137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2893561-5AAF-4FA0-9EFA-76ECCCD79254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5127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1" b="16818"/>
          <a:stretch>
            <a:fillRect/>
          </a:stretch>
        </p:blipFill>
        <p:spPr bwMode="auto">
          <a:xfrm>
            <a:off x="-47625" y="-34925"/>
            <a:ext cx="9210675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20" descr="folktandvarden_logo_rgb_150dpi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138" y="6165850"/>
            <a:ext cx="18065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850" y="6480175"/>
            <a:ext cx="717550" cy="2159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147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971550" y="1411288"/>
            <a:ext cx="72723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6148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971550" y="2782888"/>
            <a:ext cx="7272338" cy="26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3850" y="6184900"/>
            <a:ext cx="5184775" cy="2047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sv-SE"/>
              <a:t>QULTURUM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2988" y="6489700"/>
            <a:ext cx="719137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0E206F5-FE81-4DF5-B9FC-6D5D4077BB25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6151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1" b="16818"/>
          <a:stretch>
            <a:fillRect/>
          </a:stretch>
        </p:blipFill>
        <p:spPr bwMode="auto">
          <a:xfrm>
            <a:off x="-47625" y="-34925"/>
            <a:ext cx="9210675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9" descr="oi_logo_rgb_150dpi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165850"/>
            <a:ext cx="295751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971550" y="1558925"/>
            <a:ext cx="72723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7171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971550" y="2638425"/>
            <a:ext cx="7272338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Bryant Light"/>
          <a:cs typeface="Bryant Ligh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lus.rjl.se/infopage.jsf?nodeId=4316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sv-SE" sz="6700" b="1" dirty="0" smtClean="0"/>
              <a:t/>
            </a:r>
            <a:br>
              <a:rPr lang="sv-SE" sz="6700" b="1" dirty="0" smtClean="0"/>
            </a:br>
            <a:r>
              <a:rPr lang="sv-SE" sz="6700" b="1" dirty="0" smtClean="0"/>
              <a:t>Påverkansanalys</a:t>
            </a:r>
            <a:r>
              <a:rPr lang="sv-SE" sz="6700" b="1" dirty="0" smtClean="0"/>
              <a:t/>
            </a:r>
            <a:br>
              <a:rPr lang="sv-SE" sz="6700" b="1" dirty="0" smtClean="0"/>
            </a:br>
            <a:r>
              <a:rPr lang="sv-SE" sz="6700" b="1" dirty="0" smtClean="0"/>
              <a:t/>
            </a:r>
            <a:br>
              <a:rPr lang="sv-SE" sz="6700" b="1" dirty="0" smtClean="0"/>
            </a:br>
            <a:r>
              <a:rPr lang="sv-SE" sz="2000" dirty="0" err="1" smtClean="0">
                <a:hlinkClick r:id="rId2"/>
              </a:rPr>
              <a:t>Påverkansanalys</a:t>
            </a:r>
            <a:r>
              <a:rPr lang="sv-SE" sz="2000" dirty="0" smtClean="0">
                <a:hlinkClick r:id="rId2"/>
              </a:rPr>
              <a:t> – instruktion och mall, Qulturum</a:t>
            </a:r>
            <a:r>
              <a:rPr lang="sv-SE" sz="1300" dirty="0"/>
              <a:t/>
            </a:r>
            <a:br>
              <a:rPr lang="sv-SE" sz="1300" dirty="0"/>
            </a:br>
            <a:r>
              <a:rPr lang="sv-SE" sz="3200" b="1" dirty="0" smtClean="0"/>
              <a:t/>
            </a:r>
            <a:br>
              <a:rPr lang="sv-SE" sz="3200" b="1" dirty="0" smtClean="0"/>
            </a:br>
            <a:endParaRPr lang="sv-SE" sz="2400" dirty="0" smtClean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7020" y="6497025"/>
            <a:ext cx="32908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900" i="1" dirty="0" smtClean="0">
                <a:cs typeface="Arial" pitchFamily="34" charset="0"/>
              </a:rPr>
              <a:t>Grundmodell Driverdiagram, IHI</a:t>
            </a:r>
            <a:endParaRPr lang="sv-SE" sz="900" i="1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40423" y="1080000"/>
            <a:ext cx="8280000" cy="720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v-SE" sz="3100" b="1" dirty="0" smtClean="0"/>
              <a:t>Påverkansanalys</a:t>
            </a:r>
            <a:endParaRPr lang="sv-SE" sz="2800" b="1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569913" y="1916832"/>
            <a:ext cx="8250559" cy="4525962"/>
          </a:xfrm>
        </p:spPr>
        <p:txBody>
          <a:bodyPr/>
          <a:lstStyle/>
          <a:p>
            <a:pPr>
              <a:buFontTx/>
              <a:buNone/>
            </a:pPr>
            <a:r>
              <a:rPr lang="sv-SE" b="1" dirty="0" smtClean="0"/>
              <a:t>	En påverkansanalys görs för att:</a:t>
            </a:r>
          </a:p>
          <a:p>
            <a:pPr>
              <a:buFontTx/>
              <a:buNone/>
            </a:pPr>
            <a:endParaRPr lang="sv-SE" sz="800" b="1" dirty="0" smtClean="0"/>
          </a:p>
          <a:p>
            <a:pPr marL="1200150" lvl="2" indent="-342900">
              <a:buFont typeface="Arial" pitchFamily="34" charset="0"/>
              <a:buAutoNum type="arabicPeriod"/>
            </a:pPr>
            <a:r>
              <a:rPr lang="sv-SE" sz="1800" b="1" dirty="0" smtClean="0"/>
              <a:t>synliggöra ett mål/målområde</a:t>
            </a:r>
          </a:p>
          <a:p>
            <a:pPr marL="1200150" lvl="2" indent="-342900">
              <a:buFont typeface="Arial" pitchFamily="34" charset="0"/>
              <a:buAutoNum type="arabicPeriod"/>
            </a:pPr>
            <a:r>
              <a:rPr lang="sv-SE" sz="1800" b="1" dirty="0" smtClean="0"/>
              <a:t>identifiera bakomliggande faktorer som skapar förutsättningar för att uppnå ett gott resultat</a:t>
            </a:r>
          </a:p>
          <a:p>
            <a:pPr marL="1200150" lvl="2" indent="-342900">
              <a:buFont typeface="Arial" pitchFamily="34" charset="0"/>
              <a:buAutoNum type="arabicPeriod"/>
            </a:pPr>
            <a:r>
              <a:rPr lang="sv-SE" sz="1800" b="1" dirty="0" smtClean="0"/>
              <a:t>fastställa mått som påverkar målet/målområdets resultat</a:t>
            </a:r>
          </a:p>
          <a:p>
            <a:pPr>
              <a:buFontTx/>
              <a:buNone/>
            </a:pPr>
            <a:endParaRPr lang="sv-SE" sz="800" b="1" dirty="0" smtClean="0"/>
          </a:p>
          <a:p>
            <a:pPr>
              <a:buFontTx/>
              <a:buNone/>
            </a:pPr>
            <a:endParaRPr lang="sv-SE" sz="800" b="1" dirty="0" smtClean="0"/>
          </a:p>
          <a:p>
            <a:pPr>
              <a:buFontTx/>
              <a:buNone/>
            </a:pPr>
            <a:r>
              <a:rPr lang="sv-SE" b="1" dirty="0" smtClean="0"/>
              <a:t>	Analysen bygger på att beskriva ett övergripande mål/målområde, som följs av primära (svarar på frågan ”vad?”) och sekundära (svarar på frågan ”hur?”) påverkansfaktorer.</a:t>
            </a:r>
            <a:br>
              <a:rPr lang="sv-SE" b="1" dirty="0" smtClean="0"/>
            </a:br>
            <a:endParaRPr lang="sv-SE" b="1" dirty="0" smtClean="0"/>
          </a:p>
          <a:p>
            <a:pPr>
              <a:buFontTx/>
              <a:buNone/>
            </a:pPr>
            <a:r>
              <a:rPr lang="sv-SE" b="1" dirty="0" smtClean="0"/>
              <a:t>	Utifrån de sekundära påverkansfaktorerna identifieras förbättringsområden.</a:t>
            </a:r>
          </a:p>
          <a:p>
            <a:pPr>
              <a:buFontTx/>
              <a:buNone/>
            </a:pPr>
            <a:endParaRPr lang="sv-SE" b="1" dirty="0" smtClean="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7920000" y="6480000"/>
            <a:ext cx="6492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000" b="1" dirty="0">
                <a:cs typeface="Arial" pitchFamily="34" charset="0"/>
              </a:rPr>
              <a:t>© </a:t>
            </a:r>
            <a:r>
              <a:rPr lang="en-US" sz="1000" b="1" dirty="0" smtClean="0">
                <a:cs typeface="Arial" pitchFamily="34" charset="0"/>
              </a:rPr>
              <a:t>IHI </a:t>
            </a:r>
            <a:endParaRPr lang="en-US" sz="1000" b="1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14217" y="1589326"/>
            <a:ext cx="8137525" cy="4525962"/>
          </a:xfrm>
        </p:spPr>
        <p:txBody>
          <a:bodyPr/>
          <a:lstStyle/>
          <a:p>
            <a:pPr marL="609600" indent="-609600">
              <a:buFontTx/>
              <a:buAutoNum type="arabicPeriod"/>
              <a:defRPr/>
            </a:pPr>
            <a:r>
              <a:rPr lang="sv-SE" sz="1800" b="1" dirty="0" smtClean="0"/>
              <a:t>Utgå från mål/målområde.</a:t>
            </a:r>
          </a:p>
          <a:p>
            <a:pPr marL="609600" indent="-609600">
              <a:buFontTx/>
              <a:buAutoNum type="arabicPeriod"/>
              <a:defRPr/>
            </a:pPr>
            <a:endParaRPr lang="sv-SE" sz="800" b="1" dirty="0" smtClean="0"/>
          </a:p>
          <a:p>
            <a:pPr marL="609600" indent="-609600">
              <a:buFontTx/>
              <a:buAutoNum type="arabicPeriod"/>
              <a:defRPr/>
            </a:pPr>
            <a:r>
              <a:rPr lang="sv-SE" sz="1800" b="1" dirty="0" smtClean="0"/>
              <a:t>Identifiera alla de faktorer som kan påverka att målet/målområdet nås.</a:t>
            </a:r>
          </a:p>
          <a:p>
            <a:pPr marL="609600" indent="-609600">
              <a:buFontTx/>
              <a:buAutoNum type="arabicPeriod"/>
              <a:defRPr/>
            </a:pPr>
            <a:endParaRPr lang="sv-SE" sz="800" b="1" dirty="0" smtClean="0"/>
          </a:p>
          <a:p>
            <a:pPr marL="609600" indent="-609600">
              <a:buFontTx/>
              <a:buAutoNum type="arabicPeriod"/>
              <a:defRPr/>
            </a:pPr>
            <a:r>
              <a:rPr lang="sv-SE" sz="1800" b="1" dirty="0" smtClean="0"/>
              <a:t>Gruppera identifierade faktorer och fånga de två-fyra viktigaste områdena - dessa utgör de </a:t>
            </a:r>
            <a:r>
              <a:rPr lang="sv-SE" sz="1800" b="1" i="1" dirty="0" smtClean="0">
                <a:solidFill>
                  <a:srgbClr val="0070C0"/>
                </a:solidFill>
              </a:rPr>
              <a:t>primära </a:t>
            </a:r>
            <a:r>
              <a:rPr lang="sv-SE" sz="1800" b="1" i="1" dirty="0" smtClean="0"/>
              <a:t>faktorerna</a:t>
            </a:r>
            <a:r>
              <a:rPr lang="sv-SE" sz="1800" b="1" dirty="0" smtClean="0"/>
              <a:t>.</a:t>
            </a:r>
          </a:p>
          <a:p>
            <a:pPr marL="609600" indent="-609600">
              <a:buFontTx/>
              <a:buAutoNum type="arabicPeriod"/>
              <a:defRPr/>
            </a:pPr>
            <a:endParaRPr lang="sv-SE" sz="800" b="1" dirty="0" smtClean="0"/>
          </a:p>
          <a:p>
            <a:pPr marL="609600" indent="-609600">
              <a:buFontTx/>
              <a:buAutoNum type="arabicPeriod"/>
              <a:defRPr/>
            </a:pPr>
            <a:r>
              <a:rPr lang="sv-SE" sz="1800" b="1" dirty="0" smtClean="0"/>
              <a:t>Beskriv nuläge för var och en av de primära påverkansfaktorerna. Definiera </a:t>
            </a:r>
            <a:r>
              <a:rPr lang="sv-SE" sz="1800" b="1" dirty="0"/>
              <a:t>mått </a:t>
            </a:r>
            <a:r>
              <a:rPr lang="sv-SE" sz="1800" b="1" dirty="0" smtClean="0"/>
              <a:t>för varje primär påverkansfaktor. </a:t>
            </a:r>
          </a:p>
          <a:p>
            <a:pPr marL="609600" indent="-609600">
              <a:buFontTx/>
              <a:buAutoNum type="arabicPeriod"/>
              <a:defRPr/>
            </a:pPr>
            <a:endParaRPr lang="sv-SE" sz="800" b="1" dirty="0" smtClean="0"/>
          </a:p>
          <a:p>
            <a:pPr marL="609600" indent="-609600">
              <a:buFontTx/>
              <a:buAutoNum type="arabicPeriod"/>
              <a:defRPr/>
            </a:pPr>
            <a:r>
              <a:rPr lang="sv-SE" sz="1800" b="1" dirty="0" smtClean="0"/>
              <a:t>Utgå från var och en av de primära påverkansfaktorerna och beskriv vilka arbetssätt som kan bidra till att nå de primära påverkansfaktorerna - dessa utgör de </a:t>
            </a:r>
            <a:r>
              <a:rPr lang="sv-SE" sz="1800" b="1" i="1" dirty="0" smtClean="0">
                <a:solidFill>
                  <a:srgbClr val="C00000"/>
                </a:solidFill>
              </a:rPr>
              <a:t>sekundära </a:t>
            </a:r>
            <a:r>
              <a:rPr lang="sv-SE" sz="1800" b="1" i="1" dirty="0" smtClean="0"/>
              <a:t>faktorerna.</a:t>
            </a:r>
          </a:p>
          <a:p>
            <a:pPr marL="609600" indent="-609600">
              <a:buFontTx/>
              <a:buAutoNum type="arabicPeriod"/>
              <a:defRPr/>
            </a:pPr>
            <a:endParaRPr lang="sv-SE" sz="800" b="1" dirty="0" smtClean="0"/>
          </a:p>
          <a:p>
            <a:pPr marL="609600" indent="-609600">
              <a:buFontTx/>
              <a:buAutoNum type="arabicPeriod"/>
              <a:defRPr/>
            </a:pPr>
            <a:r>
              <a:rPr lang="sv-SE" sz="1800" b="1" dirty="0" smtClean="0"/>
              <a:t>Utifrån nuläget för de primära påverkansfaktorerna prioriteras aktiviteter/förbättringsarbeten, </a:t>
            </a:r>
            <a:r>
              <a:rPr lang="sv-SE" sz="1800" b="1" i="1" dirty="0" smtClean="0"/>
              <a:t>sekundära faktorer</a:t>
            </a:r>
            <a:r>
              <a:rPr lang="sv-SE" sz="1800" b="1" dirty="0" smtClean="0"/>
              <a:t>.</a:t>
            </a:r>
          </a:p>
          <a:p>
            <a:pPr marL="609600" indent="-609600">
              <a:buFontTx/>
              <a:buAutoNum type="arabicPeriod"/>
              <a:defRPr/>
            </a:pPr>
            <a:endParaRPr lang="sv-SE" sz="700" b="1" dirty="0" smtClean="0"/>
          </a:p>
          <a:p>
            <a:pPr marL="0" indent="0">
              <a:buFont typeface="Arial" pitchFamily="34" charset="0"/>
              <a:buNone/>
              <a:defRPr/>
            </a:pPr>
            <a:endParaRPr lang="sv-SE" sz="1800" b="1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32" y="692696"/>
            <a:ext cx="8280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ea typeface="Bryant Light"/>
                <a:cs typeface="Bryant Ligh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ea typeface="Bryant Light"/>
                <a:cs typeface="Bryant Ligh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ea typeface="Bryant Light"/>
                <a:cs typeface="Bryant Ligh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ea typeface="Bryant Light"/>
                <a:cs typeface="Bryant Ligh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ea typeface="Bryant Light"/>
                <a:cs typeface="Bryant Ligh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ea typeface="Bryant Light"/>
                <a:cs typeface="Bryant Ligh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ea typeface="Bryant Light"/>
                <a:cs typeface="Bryant Ligh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ea typeface="Bryant Light"/>
                <a:cs typeface="Bryant Light"/>
              </a:defRPr>
            </a:lvl9pPr>
          </a:lstStyle>
          <a:p>
            <a:pPr>
              <a:defRPr/>
            </a:pPr>
            <a:r>
              <a:rPr lang="sv-SE" sz="3100" b="1" dirty="0"/>
              <a:t>Arbetsgång för påverkansanalys</a:t>
            </a:r>
            <a:endParaRPr lang="sv-SE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24048" y="2852936"/>
            <a:ext cx="2112136" cy="429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522" tIns="29261" rIns="58522" bIns="29261"/>
          <a:lstStyle>
            <a:lvl1pPr marL="519113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algn="ctr" eaLnBrk="1" hangingPunct="1"/>
            <a:r>
              <a:rPr lang="sv-SE" sz="1000" b="1" dirty="0">
                <a:solidFill>
                  <a:srgbClr val="000000"/>
                </a:solidFill>
                <a:cs typeface="Arial" pitchFamily="34" charset="0"/>
              </a:rPr>
              <a:t>Mål/</a:t>
            </a:r>
          </a:p>
          <a:p>
            <a:pPr algn="ctr" eaLnBrk="1" hangingPunct="1"/>
            <a:r>
              <a:rPr lang="sv-SE" sz="1000" b="1" dirty="0">
                <a:solidFill>
                  <a:srgbClr val="000000"/>
                </a:solidFill>
                <a:cs typeface="Arial" pitchFamily="34" charset="0"/>
              </a:rPr>
              <a:t>målområde</a:t>
            </a:r>
            <a:endParaRPr lang="sv-SE" sz="1000" b="1" dirty="0">
              <a:solidFill>
                <a:srgbClr val="333399"/>
              </a:solidFill>
              <a:cs typeface="Arial" pitchFamily="34" charset="0"/>
            </a:endParaRP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5578673" y="5277768"/>
            <a:ext cx="3168204" cy="246063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45060" name="Text Box 20"/>
          <p:cNvSpPr txBox="1">
            <a:spLocks noChangeArrowheads="1"/>
          </p:cNvSpPr>
          <p:nvPr/>
        </p:nvSpPr>
        <p:spPr bwMode="auto">
          <a:xfrm>
            <a:off x="2914848" y="3272756"/>
            <a:ext cx="2112136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 b="1"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endParaRPr lang="sv-SE"/>
          </a:p>
        </p:txBody>
      </p:sp>
      <p:sp>
        <p:nvSpPr>
          <p:cNvPr id="45061" name="Text Box 21"/>
          <p:cNvSpPr txBox="1">
            <a:spLocks noChangeArrowheads="1"/>
          </p:cNvSpPr>
          <p:nvPr/>
        </p:nvSpPr>
        <p:spPr bwMode="auto">
          <a:xfrm>
            <a:off x="5580261" y="2983831"/>
            <a:ext cx="3168203" cy="2476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45062" name="Text Box 22"/>
          <p:cNvSpPr txBox="1">
            <a:spLocks noChangeArrowheads="1"/>
          </p:cNvSpPr>
          <p:nvPr/>
        </p:nvSpPr>
        <p:spPr bwMode="auto">
          <a:xfrm>
            <a:off x="5580261" y="5595268"/>
            <a:ext cx="3168203" cy="244475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45063" name="Text Box 23"/>
          <p:cNvSpPr txBox="1">
            <a:spLocks noChangeArrowheads="1"/>
          </p:cNvSpPr>
          <p:nvPr/>
        </p:nvSpPr>
        <p:spPr bwMode="auto">
          <a:xfrm>
            <a:off x="5578673" y="4788818"/>
            <a:ext cx="3168204" cy="242888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45064" name="Text Box 22"/>
          <p:cNvSpPr txBox="1">
            <a:spLocks noChangeArrowheads="1"/>
          </p:cNvSpPr>
          <p:nvPr/>
        </p:nvSpPr>
        <p:spPr bwMode="auto">
          <a:xfrm>
            <a:off x="5580261" y="5927056"/>
            <a:ext cx="3168203" cy="244475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45065" name="Rectangle 10"/>
          <p:cNvSpPr>
            <a:spLocks noChangeArrowheads="1"/>
          </p:cNvSpPr>
          <p:nvPr/>
        </p:nvSpPr>
        <p:spPr bwMode="auto">
          <a:xfrm>
            <a:off x="324048" y="3267993"/>
            <a:ext cx="2112136" cy="9540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endParaRPr lang="sv-SE" sz="1400" b="1"/>
          </a:p>
          <a:p>
            <a:pPr algn="ctr"/>
            <a:endParaRPr lang="sv-SE" sz="1400" b="1"/>
          </a:p>
          <a:p>
            <a:pPr algn="ctr"/>
            <a:endParaRPr lang="sv-SE" sz="1400" b="1"/>
          </a:p>
          <a:p>
            <a:pPr algn="ctr"/>
            <a:endParaRPr lang="sv-SE" sz="1400" b="1"/>
          </a:p>
        </p:txBody>
      </p:sp>
      <p:sp>
        <p:nvSpPr>
          <p:cNvPr id="45066" name="Text Box 21"/>
          <p:cNvSpPr txBox="1">
            <a:spLocks noChangeArrowheads="1"/>
          </p:cNvSpPr>
          <p:nvPr/>
        </p:nvSpPr>
        <p:spPr bwMode="auto">
          <a:xfrm>
            <a:off x="5580261" y="3304506"/>
            <a:ext cx="3168203" cy="2476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45067" name="Text Box 20"/>
          <p:cNvSpPr txBox="1">
            <a:spLocks noChangeArrowheads="1"/>
          </p:cNvSpPr>
          <p:nvPr/>
        </p:nvSpPr>
        <p:spPr bwMode="auto">
          <a:xfrm>
            <a:off x="2914848" y="4415756"/>
            <a:ext cx="2112136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 b="1"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endParaRPr lang="sv-SE"/>
          </a:p>
        </p:txBody>
      </p:sp>
      <p:sp>
        <p:nvSpPr>
          <p:cNvPr id="45068" name="Text Box 20"/>
          <p:cNvSpPr txBox="1">
            <a:spLocks noChangeArrowheads="1"/>
          </p:cNvSpPr>
          <p:nvPr/>
        </p:nvSpPr>
        <p:spPr bwMode="auto">
          <a:xfrm>
            <a:off x="2914848" y="5565106"/>
            <a:ext cx="2112136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 b="1"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endParaRPr lang="sv-SE"/>
          </a:p>
        </p:txBody>
      </p:sp>
      <p:sp>
        <p:nvSpPr>
          <p:cNvPr id="37902" name="Text Box 4"/>
          <p:cNvSpPr txBox="1">
            <a:spLocks noChangeArrowheads="1"/>
          </p:cNvSpPr>
          <p:nvPr/>
        </p:nvSpPr>
        <p:spPr bwMode="auto">
          <a:xfrm>
            <a:off x="2914848" y="1340768"/>
            <a:ext cx="2112136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sv-SE" sz="1000" b="1" dirty="0">
                <a:solidFill>
                  <a:srgbClr val="000000"/>
                </a:solidFill>
                <a:cs typeface="Arial" pitchFamily="34" charset="0"/>
              </a:rPr>
              <a:t>Primär påverkan</a:t>
            </a:r>
          </a:p>
          <a:p>
            <a:pPr algn="ctr" eaLnBrk="1" hangingPunct="1">
              <a:defRPr/>
            </a:pPr>
            <a:r>
              <a:rPr lang="sv-SE" sz="1000" b="1" dirty="0">
                <a:solidFill>
                  <a:srgbClr val="000000"/>
                </a:solidFill>
                <a:cs typeface="Arial" pitchFamily="34" charset="0"/>
              </a:rPr>
              <a:t>(2-4)</a:t>
            </a:r>
          </a:p>
          <a:p>
            <a:pPr algn="ctr" eaLnBrk="1" hangingPunct="1">
              <a:defRPr/>
            </a:pPr>
            <a:r>
              <a:rPr lang="sv-SE" sz="800" i="1" dirty="0">
                <a:cs typeface="Arial" pitchFamily="34" charset="0"/>
              </a:rPr>
              <a:t>”Vad?”</a:t>
            </a:r>
          </a:p>
        </p:txBody>
      </p:sp>
      <p:sp>
        <p:nvSpPr>
          <p:cNvPr id="37903" name="Text Box 6"/>
          <p:cNvSpPr txBox="1">
            <a:spLocks noChangeArrowheads="1"/>
          </p:cNvSpPr>
          <p:nvPr/>
        </p:nvSpPr>
        <p:spPr bwMode="auto">
          <a:xfrm>
            <a:off x="5580261" y="1340768"/>
            <a:ext cx="3168203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sv-SE" sz="1000" b="1" dirty="0" smtClean="0">
                <a:solidFill>
                  <a:srgbClr val="000000"/>
                </a:solidFill>
                <a:cs typeface="Arial" pitchFamily="34" charset="0"/>
              </a:rPr>
              <a:t>Sekundär påverkan</a:t>
            </a:r>
          </a:p>
          <a:p>
            <a:pPr algn="ctr" eaLnBrk="1" hangingPunct="1">
              <a:defRPr/>
            </a:pPr>
            <a:r>
              <a:rPr lang="sv-SE" sz="800" i="1" dirty="0" smtClean="0">
                <a:cs typeface="Arial" pitchFamily="34" charset="0"/>
              </a:rPr>
              <a:t>”Hur?”</a:t>
            </a:r>
            <a:endParaRPr lang="sv-SE" sz="800" i="1" dirty="0">
              <a:cs typeface="Arial" pitchFamily="34" charset="0"/>
            </a:endParaRPr>
          </a:p>
        </p:txBody>
      </p:sp>
      <p:sp>
        <p:nvSpPr>
          <p:cNvPr id="45072" name="Text Box 20"/>
          <p:cNvSpPr txBox="1">
            <a:spLocks noChangeArrowheads="1"/>
          </p:cNvSpPr>
          <p:nvPr/>
        </p:nvSpPr>
        <p:spPr bwMode="auto">
          <a:xfrm>
            <a:off x="2914848" y="2124993"/>
            <a:ext cx="2112136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r>
              <a:rPr lang="sv-SE" sz="1400" b="1"/>
              <a:t> </a:t>
            </a:r>
            <a:endParaRPr lang="sv-SE" sz="800"/>
          </a:p>
        </p:txBody>
      </p:sp>
      <p:sp>
        <p:nvSpPr>
          <p:cNvPr id="45073" name="Text Box 21"/>
          <p:cNvSpPr txBox="1">
            <a:spLocks noChangeArrowheads="1"/>
          </p:cNvSpPr>
          <p:nvPr/>
        </p:nvSpPr>
        <p:spPr bwMode="auto">
          <a:xfrm>
            <a:off x="5578673" y="1793206"/>
            <a:ext cx="3168204" cy="2476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r>
              <a:rPr lang="sv-SE" sz="800" i="1">
                <a:cs typeface="Arial" pitchFamily="34" charset="0"/>
              </a:rPr>
              <a:t> </a:t>
            </a:r>
          </a:p>
        </p:txBody>
      </p:sp>
      <p:sp>
        <p:nvSpPr>
          <p:cNvPr id="45074" name="Text Box 21"/>
          <p:cNvSpPr txBox="1">
            <a:spLocks noChangeArrowheads="1"/>
          </p:cNvSpPr>
          <p:nvPr/>
        </p:nvSpPr>
        <p:spPr bwMode="auto">
          <a:xfrm>
            <a:off x="5578673" y="2153568"/>
            <a:ext cx="3168204" cy="2476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5578673" y="3637881"/>
            <a:ext cx="3168204" cy="242887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45080" name="Text Box 23"/>
          <p:cNvSpPr txBox="1">
            <a:spLocks noChangeArrowheads="1"/>
          </p:cNvSpPr>
          <p:nvPr/>
        </p:nvSpPr>
        <p:spPr bwMode="auto">
          <a:xfrm>
            <a:off x="5580261" y="2518693"/>
            <a:ext cx="3168203" cy="242888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45081" name="Text Box 23"/>
          <p:cNvSpPr txBox="1">
            <a:spLocks noChangeArrowheads="1"/>
          </p:cNvSpPr>
          <p:nvPr/>
        </p:nvSpPr>
        <p:spPr bwMode="auto">
          <a:xfrm>
            <a:off x="5580261" y="4141118"/>
            <a:ext cx="3168203" cy="242888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45082" name="Text Box 23"/>
          <p:cNvSpPr txBox="1">
            <a:spLocks noChangeArrowheads="1"/>
          </p:cNvSpPr>
          <p:nvPr/>
        </p:nvSpPr>
        <p:spPr bwMode="auto">
          <a:xfrm>
            <a:off x="5580261" y="4455443"/>
            <a:ext cx="3168203" cy="242888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pic>
        <p:nvPicPr>
          <p:cNvPr id="45095" name="Picture 3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548" y="2494956"/>
            <a:ext cx="447374" cy="277737"/>
          </a:xfrm>
          <a:prstGeom prst="rect">
            <a:avLst/>
          </a:prstGeom>
          <a:solidFill>
            <a:schemeClr val="bg1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96" name="Picture 3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848" y="3637881"/>
            <a:ext cx="445711" cy="279401"/>
          </a:xfrm>
          <a:prstGeom prst="rect">
            <a:avLst/>
          </a:prstGeom>
          <a:solidFill>
            <a:schemeClr val="bg1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97" name="Picture 3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548" y="4788818"/>
            <a:ext cx="445711" cy="279401"/>
          </a:xfrm>
          <a:prstGeom prst="rect">
            <a:avLst/>
          </a:prstGeom>
          <a:solidFill>
            <a:schemeClr val="bg1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98" name="Picture 3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548" y="5965629"/>
            <a:ext cx="447374" cy="277738"/>
          </a:xfrm>
          <a:prstGeom prst="rect">
            <a:avLst/>
          </a:prstGeom>
          <a:solidFill>
            <a:schemeClr val="bg1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100" name="Picture 78" descr="pgsa_hju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310" y="1342278"/>
            <a:ext cx="452363" cy="420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101" name="Rubrik 1"/>
          <p:cNvSpPr>
            <a:spLocks noGrp="1"/>
          </p:cNvSpPr>
          <p:nvPr>
            <p:ph type="title"/>
          </p:nvPr>
        </p:nvSpPr>
        <p:spPr>
          <a:xfrm>
            <a:off x="231476" y="692696"/>
            <a:ext cx="7272338" cy="431676"/>
          </a:xfrm>
        </p:spPr>
        <p:txBody>
          <a:bodyPr>
            <a:normAutofit/>
          </a:bodyPr>
          <a:lstStyle/>
          <a:p>
            <a:pPr algn="l" eaLnBrk="1" hangingPunct="1"/>
            <a:r>
              <a:rPr lang="sv-SE" sz="1600" b="1" dirty="0" smtClean="0"/>
              <a:t>Kartläggning av påverkansfaktorer </a:t>
            </a:r>
          </a:p>
        </p:txBody>
      </p:sp>
      <p:pic>
        <p:nvPicPr>
          <p:cNvPr id="45102" name="Picture 3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48" y="4352331"/>
            <a:ext cx="447374" cy="277737"/>
          </a:xfrm>
          <a:prstGeom prst="rect">
            <a:avLst/>
          </a:prstGeom>
          <a:solidFill>
            <a:schemeClr val="bg1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Vinklad  2"/>
          <p:cNvCxnSpPr>
            <a:stCxn id="45065" idx="3"/>
            <a:endCxn id="45072" idx="1"/>
          </p:cNvCxnSpPr>
          <p:nvPr/>
        </p:nvCxnSpPr>
        <p:spPr>
          <a:xfrm flipV="1">
            <a:off x="2436184" y="2282156"/>
            <a:ext cx="478664" cy="1462881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Vinklad  42"/>
          <p:cNvCxnSpPr>
            <a:stCxn id="45065" idx="3"/>
            <a:endCxn id="45060" idx="1"/>
          </p:cNvCxnSpPr>
          <p:nvPr/>
        </p:nvCxnSpPr>
        <p:spPr>
          <a:xfrm flipV="1">
            <a:off x="2436184" y="3426645"/>
            <a:ext cx="478664" cy="318392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Vinklad  43"/>
          <p:cNvCxnSpPr>
            <a:stCxn id="45065" idx="3"/>
            <a:endCxn id="45067" idx="1"/>
          </p:cNvCxnSpPr>
          <p:nvPr/>
        </p:nvCxnSpPr>
        <p:spPr>
          <a:xfrm>
            <a:off x="2436184" y="3745037"/>
            <a:ext cx="478664" cy="82460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Vinklad  44"/>
          <p:cNvCxnSpPr>
            <a:stCxn id="45065" idx="3"/>
            <a:endCxn id="45068" idx="1"/>
          </p:cNvCxnSpPr>
          <p:nvPr/>
        </p:nvCxnSpPr>
        <p:spPr>
          <a:xfrm>
            <a:off x="2436184" y="3745037"/>
            <a:ext cx="478664" cy="197395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Vinklad  45"/>
          <p:cNvCxnSpPr>
            <a:stCxn id="45072" idx="3"/>
          </p:cNvCxnSpPr>
          <p:nvPr/>
        </p:nvCxnSpPr>
        <p:spPr>
          <a:xfrm flipV="1">
            <a:off x="5026984" y="1917032"/>
            <a:ext cx="551689" cy="365124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Vinklad  46"/>
          <p:cNvCxnSpPr>
            <a:stCxn id="45072" idx="3"/>
            <a:endCxn id="45074" idx="1"/>
          </p:cNvCxnSpPr>
          <p:nvPr/>
        </p:nvCxnSpPr>
        <p:spPr>
          <a:xfrm flipV="1">
            <a:off x="5026984" y="2277393"/>
            <a:ext cx="551689" cy="4763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Vinklad  47"/>
          <p:cNvCxnSpPr>
            <a:stCxn id="45072" idx="3"/>
            <a:endCxn id="45080" idx="1"/>
          </p:cNvCxnSpPr>
          <p:nvPr/>
        </p:nvCxnSpPr>
        <p:spPr>
          <a:xfrm>
            <a:off x="5026984" y="2282156"/>
            <a:ext cx="553277" cy="357981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Vinklad  48"/>
          <p:cNvCxnSpPr>
            <a:stCxn id="45060" idx="3"/>
            <a:endCxn id="45061" idx="1"/>
          </p:cNvCxnSpPr>
          <p:nvPr/>
        </p:nvCxnSpPr>
        <p:spPr>
          <a:xfrm flipV="1">
            <a:off x="5026984" y="3107656"/>
            <a:ext cx="553277" cy="318989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Vinklad  49"/>
          <p:cNvCxnSpPr>
            <a:stCxn id="45060" idx="3"/>
            <a:endCxn id="45066" idx="1"/>
          </p:cNvCxnSpPr>
          <p:nvPr/>
        </p:nvCxnSpPr>
        <p:spPr>
          <a:xfrm>
            <a:off x="5026984" y="3426645"/>
            <a:ext cx="553277" cy="1686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Vinklad  50"/>
          <p:cNvCxnSpPr>
            <a:stCxn id="45060" idx="3"/>
            <a:endCxn id="45079" idx="1"/>
          </p:cNvCxnSpPr>
          <p:nvPr/>
        </p:nvCxnSpPr>
        <p:spPr>
          <a:xfrm>
            <a:off x="5026984" y="3426645"/>
            <a:ext cx="551689" cy="332680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Vinklad  51"/>
          <p:cNvCxnSpPr>
            <a:stCxn id="45067" idx="3"/>
            <a:endCxn id="45081" idx="1"/>
          </p:cNvCxnSpPr>
          <p:nvPr/>
        </p:nvCxnSpPr>
        <p:spPr>
          <a:xfrm flipV="1">
            <a:off x="5026984" y="4262562"/>
            <a:ext cx="553277" cy="307083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Vinklad  52"/>
          <p:cNvCxnSpPr>
            <a:stCxn id="45067" idx="3"/>
            <a:endCxn id="45082" idx="1"/>
          </p:cNvCxnSpPr>
          <p:nvPr/>
        </p:nvCxnSpPr>
        <p:spPr>
          <a:xfrm>
            <a:off x="5026984" y="4569645"/>
            <a:ext cx="553277" cy="7242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Vinklad  53"/>
          <p:cNvCxnSpPr>
            <a:stCxn id="45068" idx="3"/>
            <a:endCxn id="45059" idx="1"/>
          </p:cNvCxnSpPr>
          <p:nvPr/>
        </p:nvCxnSpPr>
        <p:spPr>
          <a:xfrm flipV="1">
            <a:off x="5026984" y="5400800"/>
            <a:ext cx="551689" cy="318195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Vinklad  54"/>
          <p:cNvCxnSpPr>
            <a:stCxn id="45067" idx="3"/>
            <a:endCxn id="45063" idx="1"/>
          </p:cNvCxnSpPr>
          <p:nvPr/>
        </p:nvCxnSpPr>
        <p:spPr>
          <a:xfrm>
            <a:off x="5026984" y="4569645"/>
            <a:ext cx="551689" cy="340617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Vinklad  81"/>
          <p:cNvCxnSpPr>
            <a:stCxn id="45068" idx="3"/>
            <a:endCxn id="45062" idx="1"/>
          </p:cNvCxnSpPr>
          <p:nvPr/>
        </p:nvCxnSpPr>
        <p:spPr>
          <a:xfrm flipV="1">
            <a:off x="5026984" y="5717506"/>
            <a:ext cx="553277" cy="1489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Vinklad  82"/>
          <p:cNvCxnSpPr>
            <a:stCxn id="45068" idx="3"/>
            <a:endCxn id="45064" idx="1"/>
          </p:cNvCxnSpPr>
          <p:nvPr/>
        </p:nvCxnSpPr>
        <p:spPr>
          <a:xfrm>
            <a:off x="5026984" y="5718995"/>
            <a:ext cx="553277" cy="330299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925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19125"/>
            <a:ext cx="8251825" cy="592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90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72084" y="3429595"/>
            <a:ext cx="1587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522" tIns="29261" rIns="58522" bIns="29261"/>
          <a:lstStyle>
            <a:lvl1pPr marL="519113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sv-SE" sz="1400" b="1" i="1" dirty="0">
                <a:solidFill>
                  <a:srgbClr val="000000"/>
                </a:solidFill>
                <a:cs typeface="Arial" pitchFamily="34" charset="0"/>
              </a:rPr>
              <a:t>Mål/</a:t>
            </a:r>
          </a:p>
          <a:p>
            <a:pPr algn="ctr" eaLnBrk="1" hangingPunct="1"/>
            <a:r>
              <a:rPr lang="sv-SE" sz="1400" b="1" i="1" dirty="0">
                <a:solidFill>
                  <a:srgbClr val="000000"/>
                </a:solidFill>
                <a:cs typeface="Arial" pitchFamily="34" charset="0"/>
              </a:rPr>
              <a:t>målområde</a:t>
            </a:r>
            <a:endParaRPr lang="sv-SE" sz="1400" b="1" i="1" dirty="0">
              <a:solidFill>
                <a:srgbClr val="333399"/>
              </a:solidFill>
              <a:cs typeface="Arial" pitchFamily="34" charset="0"/>
            </a:endParaRPr>
          </a:p>
        </p:txBody>
      </p:sp>
      <p:sp>
        <p:nvSpPr>
          <p:cNvPr id="20483" name="Text Box 20"/>
          <p:cNvSpPr txBox="1">
            <a:spLocks noChangeArrowheads="1"/>
          </p:cNvSpPr>
          <p:nvPr/>
        </p:nvSpPr>
        <p:spPr bwMode="auto">
          <a:xfrm>
            <a:off x="2754909" y="3977283"/>
            <a:ext cx="2347912" cy="738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sv-SE" sz="1400" b="1"/>
              <a:t>Hur vet vi att en förändring är en förbättring?</a:t>
            </a:r>
            <a:endParaRPr lang="sv-SE" sz="800"/>
          </a:p>
        </p:txBody>
      </p:sp>
      <p:sp>
        <p:nvSpPr>
          <p:cNvPr id="20484" name="Text Box 21"/>
          <p:cNvSpPr txBox="1">
            <a:spLocks noChangeArrowheads="1"/>
          </p:cNvSpPr>
          <p:nvPr/>
        </p:nvSpPr>
        <p:spPr bwMode="auto">
          <a:xfrm>
            <a:off x="5752109" y="3904258"/>
            <a:ext cx="3024187" cy="247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sv-SE" sz="1100" i="1">
                <a:cs typeface="Arial" pitchFamily="34" charset="0"/>
              </a:rPr>
              <a:t>Ideér – nya eller tidigare beprövade</a:t>
            </a:r>
          </a:p>
        </p:txBody>
      </p:sp>
      <p:sp>
        <p:nvSpPr>
          <p:cNvPr id="20485" name="Text Box 23"/>
          <p:cNvSpPr txBox="1">
            <a:spLocks noChangeArrowheads="1"/>
          </p:cNvSpPr>
          <p:nvPr/>
        </p:nvSpPr>
        <p:spPr bwMode="auto">
          <a:xfrm>
            <a:off x="5750521" y="5926733"/>
            <a:ext cx="3024188" cy="242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sv-SE" sz="1200" i="1">
                <a:cs typeface="Arial" pitchFamily="34" charset="0"/>
              </a:rPr>
              <a:t>Ideér – nya eller tidigare beprövade</a:t>
            </a:r>
          </a:p>
        </p:txBody>
      </p:sp>
      <p:sp>
        <p:nvSpPr>
          <p:cNvPr id="20486" name="Rectangle 9"/>
          <p:cNvSpPr>
            <a:spLocks noGrp="1" noChangeArrowheads="1"/>
          </p:cNvSpPr>
          <p:nvPr>
            <p:ph type="title"/>
          </p:nvPr>
        </p:nvSpPr>
        <p:spPr>
          <a:xfrm>
            <a:off x="153476" y="569504"/>
            <a:ext cx="8604250" cy="5492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algn="l"/>
            <a:r>
              <a:rPr lang="sv-SE" sz="3200" b="1" dirty="0" smtClean="0"/>
              <a:t>Påverkansanalys</a:t>
            </a:r>
            <a:endParaRPr lang="sv-SE" sz="3600" b="1" dirty="0" smtClean="0"/>
          </a:p>
        </p:txBody>
      </p:sp>
      <p:sp>
        <p:nvSpPr>
          <p:cNvPr id="20487" name="Rectangle 10"/>
          <p:cNvSpPr>
            <a:spLocks noChangeArrowheads="1"/>
          </p:cNvSpPr>
          <p:nvPr/>
        </p:nvSpPr>
        <p:spPr bwMode="auto">
          <a:xfrm>
            <a:off x="453034" y="4020145"/>
            <a:ext cx="1582737" cy="64611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sv-SE" b="1"/>
              <a:t>Vad vill vi uppnå?</a:t>
            </a:r>
          </a:p>
        </p:txBody>
      </p:sp>
      <p:sp>
        <p:nvSpPr>
          <p:cNvPr id="20488" name="Text Box 21"/>
          <p:cNvSpPr txBox="1">
            <a:spLocks noChangeArrowheads="1"/>
          </p:cNvSpPr>
          <p:nvPr/>
        </p:nvSpPr>
        <p:spPr bwMode="auto">
          <a:xfrm>
            <a:off x="5752109" y="4224933"/>
            <a:ext cx="3024187" cy="247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sv-SE" sz="1200" i="1">
                <a:cs typeface="Arial" pitchFamily="34" charset="0"/>
              </a:rPr>
              <a:t>Ideér – nya eller tidigare beprövade</a:t>
            </a:r>
          </a:p>
        </p:txBody>
      </p:sp>
      <p:sp>
        <p:nvSpPr>
          <p:cNvPr id="20489" name="Text Box 20"/>
          <p:cNvSpPr txBox="1">
            <a:spLocks noChangeArrowheads="1"/>
          </p:cNvSpPr>
          <p:nvPr/>
        </p:nvSpPr>
        <p:spPr bwMode="auto">
          <a:xfrm>
            <a:off x="2754909" y="5347295"/>
            <a:ext cx="2347912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sv-SE" sz="1400" b="1"/>
              <a:t>Hur vet vi att en förändring är en förbättring?</a:t>
            </a:r>
            <a:endParaRPr lang="sv-SE" sz="800"/>
          </a:p>
        </p:txBody>
      </p:sp>
      <p:sp>
        <p:nvSpPr>
          <p:cNvPr id="20490" name="Text Box 4"/>
          <p:cNvSpPr txBox="1">
            <a:spLocks noChangeArrowheads="1"/>
          </p:cNvSpPr>
          <p:nvPr/>
        </p:nvSpPr>
        <p:spPr bwMode="auto">
          <a:xfrm>
            <a:off x="2805113" y="2056194"/>
            <a:ext cx="20891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sv-SE" sz="1100" b="1" i="1" dirty="0">
                <a:cs typeface="Arial" pitchFamily="34" charset="0"/>
              </a:rPr>
              <a:t>Primära påverkansfaktorer (2-4)</a:t>
            </a:r>
          </a:p>
          <a:p>
            <a:pPr algn="ctr" eaLnBrk="1" hangingPunct="1"/>
            <a:r>
              <a:rPr lang="sv-SE" sz="700" b="1" i="1" dirty="0">
                <a:cs typeface="Arial" pitchFamily="34" charset="0"/>
              </a:rPr>
              <a:t>”Vad?”</a:t>
            </a:r>
          </a:p>
        </p:txBody>
      </p:sp>
      <p:sp>
        <p:nvSpPr>
          <p:cNvPr id="20491" name="Text Box 6"/>
          <p:cNvSpPr txBox="1">
            <a:spLocks noChangeArrowheads="1"/>
          </p:cNvSpPr>
          <p:nvPr/>
        </p:nvSpPr>
        <p:spPr bwMode="auto">
          <a:xfrm>
            <a:off x="6119813" y="2056194"/>
            <a:ext cx="23749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sv-SE" sz="1100" b="1" i="1">
                <a:cs typeface="Arial" pitchFamily="34" charset="0"/>
              </a:rPr>
              <a:t>Sekundära påverkansfaktorer</a:t>
            </a:r>
          </a:p>
          <a:p>
            <a:pPr algn="ctr" eaLnBrk="1" hangingPunct="1"/>
            <a:r>
              <a:rPr lang="sv-SE" sz="700" b="1" i="1">
                <a:cs typeface="Arial" pitchFamily="34" charset="0"/>
              </a:rPr>
              <a:t>”Hur?”</a:t>
            </a:r>
          </a:p>
        </p:txBody>
      </p:sp>
      <p:sp>
        <p:nvSpPr>
          <p:cNvPr id="20492" name="Text Box 20"/>
          <p:cNvSpPr txBox="1">
            <a:spLocks noChangeArrowheads="1"/>
          </p:cNvSpPr>
          <p:nvPr/>
        </p:nvSpPr>
        <p:spPr bwMode="auto">
          <a:xfrm>
            <a:off x="2754909" y="2635845"/>
            <a:ext cx="2347912" cy="769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sv-SE" sz="1600" b="1"/>
              <a:t> </a:t>
            </a:r>
            <a:r>
              <a:rPr lang="sv-SE" sz="1400" b="1"/>
              <a:t>Hur vet vi att en förändring är en förbättring?</a:t>
            </a:r>
            <a:endParaRPr lang="sv-SE" sz="800"/>
          </a:p>
        </p:txBody>
      </p:sp>
      <p:sp>
        <p:nvSpPr>
          <p:cNvPr id="20493" name="Text Box 21"/>
          <p:cNvSpPr txBox="1">
            <a:spLocks noChangeArrowheads="1"/>
          </p:cNvSpPr>
          <p:nvPr/>
        </p:nvSpPr>
        <p:spPr bwMode="auto">
          <a:xfrm>
            <a:off x="5744171" y="2523133"/>
            <a:ext cx="3024188" cy="247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sv-SE" sz="1200" i="1">
                <a:cs typeface="Arial" pitchFamily="34" charset="0"/>
              </a:rPr>
              <a:t>Ideér – nya eller tidigare beprövade</a:t>
            </a:r>
          </a:p>
        </p:txBody>
      </p:sp>
      <p:sp>
        <p:nvSpPr>
          <p:cNvPr id="20494" name="Text Box 21"/>
          <p:cNvSpPr txBox="1">
            <a:spLocks noChangeArrowheads="1"/>
          </p:cNvSpPr>
          <p:nvPr/>
        </p:nvSpPr>
        <p:spPr bwMode="auto">
          <a:xfrm>
            <a:off x="5750521" y="2902545"/>
            <a:ext cx="3024188" cy="247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sv-SE" sz="1200" i="1">
                <a:cs typeface="Arial" pitchFamily="34" charset="0"/>
              </a:rPr>
              <a:t>Ideér – nya eller tidigare beprövade</a:t>
            </a:r>
          </a:p>
        </p:txBody>
      </p:sp>
      <p:cxnSp>
        <p:nvCxnSpPr>
          <p:cNvPr id="20495" name="AutoShape 20"/>
          <p:cNvCxnSpPr>
            <a:cxnSpLocks noChangeShapeType="1"/>
            <a:stCxn id="20492" idx="1"/>
            <a:endCxn id="20487" idx="3"/>
          </p:cNvCxnSpPr>
          <p:nvPr/>
        </p:nvCxnSpPr>
        <p:spPr bwMode="auto">
          <a:xfrm rot="10800000" flipV="1">
            <a:off x="2035771" y="3021608"/>
            <a:ext cx="719138" cy="1320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6" name="AutoShape 21"/>
          <p:cNvCxnSpPr>
            <a:cxnSpLocks noChangeShapeType="1"/>
            <a:stCxn id="20483" idx="1"/>
            <a:endCxn id="20487" idx="3"/>
          </p:cNvCxnSpPr>
          <p:nvPr/>
        </p:nvCxnSpPr>
        <p:spPr bwMode="auto">
          <a:xfrm rot="10800000">
            <a:off x="2035771" y="4342408"/>
            <a:ext cx="719138" cy="31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7" name="AutoShape 22"/>
          <p:cNvCxnSpPr>
            <a:cxnSpLocks noChangeShapeType="1"/>
            <a:stCxn id="20489" idx="1"/>
            <a:endCxn id="20487" idx="3"/>
          </p:cNvCxnSpPr>
          <p:nvPr/>
        </p:nvCxnSpPr>
        <p:spPr bwMode="auto">
          <a:xfrm rot="10800000">
            <a:off x="2035771" y="4342408"/>
            <a:ext cx="719138" cy="13747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98" name="Text Box 23"/>
          <p:cNvSpPr txBox="1">
            <a:spLocks noChangeArrowheads="1"/>
          </p:cNvSpPr>
          <p:nvPr/>
        </p:nvSpPr>
        <p:spPr bwMode="auto">
          <a:xfrm>
            <a:off x="5750521" y="4558308"/>
            <a:ext cx="3024188" cy="242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sv-SE" sz="1200" i="1">
                <a:cs typeface="Arial" pitchFamily="34" charset="0"/>
              </a:rPr>
              <a:t>Ideér – nya eller tidigare beprövade</a:t>
            </a:r>
          </a:p>
        </p:txBody>
      </p:sp>
      <p:sp>
        <p:nvSpPr>
          <p:cNvPr id="20499" name="Text Box 23"/>
          <p:cNvSpPr txBox="1">
            <a:spLocks noChangeArrowheads="1"/>
          </p:cNvSpPr>
          <p:nvPr/>
        </p:nvSpPr>
        <p:spPr bwMode="auto">
          <a:xfrm>
            <a:off x="5752109" y="3267670"/>
            <a:ext cx="3024187" cy="242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sv-SE" sz="1200" i="1">
                <a:cs typeface="Arial" pitchFamily="34" charset="0"/>
              </a:rPr>
              <a:t>Ideér – nya eller tidigare beprövade</a:t>
            </a:r>
          </a:p>
        </p:txBody>
      </p:sp>
      <p:sp>
        <p:nvSpPr>
          <p:cNvPr id="20500" name="Text Box 23"/>
          <p:cNvSpPr txBox="1">
            <a:spLocks noChangeArrowheads="1"/>
          </p:cNvSpPr>
          <p:nvPr/>
        </p:nvSpPr>
        <p:spPr bwMode="auto">
          <a:xfrm>
            <a:off x="5752109" y="5279033"/>
            <a:ext cx="3024187" cy="242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sv-SE" sz="1200" i="1">
                <a:cs typeface="Arial" pitchFamily="34" charset="0"/>
              </a:rPr>
              <a:t>Ideér – nya eller tidigare beprövade</a:t>
            </a:r>
          </a:p>
        </p:txBody>
      </p:sp>
      <p:sp>
        <p:nvSpPr>
          <p:cNvPr id="20501" name="Text Box 23"/>
          <p:cNvSpPr txBox="1">
            <a:spLocks noChangeArrowheads="1"/>
          </p:cNvSpPr>
          <p:nvPr/>
        </p:nvSpPr>
        <p:spPr bwMode="auto">
          <a:xfrm>
            <a:off x="5752109" y="5593358"/>
            <a:ext cx="3024187" cy="242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sv-SE" sz="1200" i="1">
                <a:cs typeface="Arial" pitchFamily="34" charset="0"/>
              </a:rPr>
              <a:t>Ideér – nya eller tidigare beprövade</a:t>
            </a:r>
          </a:p>
        </p:txBody>
      </p:sp>
      <p:cxnSp>
        <p:nvCxnSpPr>
          <p:cNvPr id="20502" name="AutoShape 28"/>
          <p:cNvCxnSpPr>
            <a:cxnSpLocks noChangeShapeType="1"/>
            <a:stCxn id="20493" idx="1"/>
            <a:endCxn id="20492" idx="3"/>
          </p:cNvCxnSpPr>
          <p:nvPr/>
        </p:nvCxnSpPr>
        <p:spPr bwMode="auto">
          <a:xfrm rot="10800000" flipV="1">
            <a:off x="5102821" y="2646958"/>
            <a:ext cx="641350" cy="3746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3" name="AutoShape 29"/>
          <p:cNvCxnSpPr>
            <a:cxnSpLocks noChangeShapeType="1"/>
            <a:stCxn id="20494" idx="1"/>
            <a:endCxn id="20492" idx="3"/>
          </p:cNvCxnSpPr>
          <p:nvPr/>
        </p:nvCxnSpPr>
        <p:spPr bwMode="auto">
          <a:xfrm rot="10800000">
            <a:off x="5102821" y="3021608"/>
            <a:ext cx="647700" cy="47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4" name="AutoShape 30"/>
          <p:cNvCxnSpPr>
            <a:cxnSpLocks noChangeShapeType="1"/>
            <a:stCxn id="20499" idx="1"/>
            <a:endCxn id="20492" idx="3"/>
          </p:cNvCxnSpPr>
          <p:nvPr/>
        </p:nvCxnSpPr>
        <p:spPr bwMode="auto">
          <a:xfrm rot="10800000">
            <a:off x="5102821" y="3021608"/>
            <a:ext cx="649288" cy="3683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5" name="AutoShape 31"/>
          <p:cNvCxnSpPr>
            <a:cxnSpLocks noChangeShapeType="1"/>
            <a:stCxn id="20498" idx="1"/>
            <a:endCxn id="20483" idx="3"/>
          </p:cNvCxnSpPr>
          <p:nvPr/>
        </p:nvCxnSpPr>
        <p:spPr bwMode="auto">
          <a:xfrm rot="10800000">
            <a:off x="5102821" y="4345583"/>
            <a:ext cx="647700" cy="3349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6" name="AutoShape 32"/>
          <p:cNvCxnSpPr>
            <a:cxnSpLocks noChangeShapeType="1"/>
            <a:stCxn id="20500" idx="1"/>
            <a:endCxn id="20489" idx="3"/>
          </p:cNvCxnSpPr>
          <p:nvPr/>
        </p:nvCxnSpPr>
        <p:spPr bwMode="auto">
          <a:xfrm rot="10800000" flipV="1">
            <a:off x="5102821" y="5401270"/>
            <a:ext cx="649288" cy="3159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7" name="AutoShape 33"/>
          <p:cNvCxnSpPr>
            <a:cxnSpLocks noChangeShapeType="1"/>
            <a:stCxn id="20501" idx="1"/>
            <a:endCxn id="20489" idx="3"/>
          </p:cNvCxnSpPr>
          <p:nvPr/>
        </p:nvCxnSpPr>
        <p:spPr bwMode="auto">
          <a:xfrm rot="10800000" flipV="1">
            <a:off x="5102821" y="5715595"/>
            <a:ext cx="649288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8" name="AutoShape 34"/>
          <p:cNvCxnSpPr>
            <a:cxnSpLocks noChangeShapeType="1"/>
            <a:stCxn id="20485" idx="1"/>
            <a:endCxn id="20489" idx="3"/>
          </p:cNvCxnSpPr>
          <p:nvPr/>
        </p:nvCxnSpPr>
        <p:spPr bwMode="auto">
          <a:xfrm rot="10800000">
            <a:off x="5102821" y="5717183"/>
            <a:ext cx="647700" cy="3317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9" name="AutoShape 38"/>
          <p:cNvCxnSpPr>
            <a:cxnSpLocks noChangeShapeType="1"/>
            <a:stCxn id="20484" idx="1"/>
            <a:endCxn id="20483" idx="3"/>
          </p:cNvCxnSpPr>
          <p:nvPr/>
        </p:nvCxnSpPr>
        <p:spPr bwMode="auto">
          <a:xfrm rot="10800000" flipV="1">
            <a:off x="5102821" y="4028083"/>
            <a:ext cx="649288" cy="3175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10" name="AutoShape 39"/>
          <p:cNvCxnSpPr>
            <a:cxnSpLocks noChangeShapeType="1"/>
            <a:stCxn id="20488" idx="1"/>
            <a:endCxn id="20483" idx="3"/>
          </p:cNvCxnSpPr>
          <p:nvPr/>
        </p:nvCxnSpPr>
        <p:spPr bwMode="auto">
          <a:xfrm rot="10800000">
            <a:off x="5102821" y="4345583"/>
            <a:ext cx="649288" cy="31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8952" name="Picture 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9971" y="3270845"/>
            <a:ext cx="625475" cy="392113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271" y="4763095"/>
            <a:ext cx="747713" cy="4699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9971" y="4605933"/>
            <a:ext cx="625475" cy="392112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9971" y="5917208"/>
            <a:ext cx="625475" cy="392112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6" name="Picture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1288554"/>
            <a:ext cx="8019256" cy="5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01" y="1961805"/>
            <a:ext cx="577007" cy="522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textruta 12"/>
          <p:cNvSpPr txBox="1">
            <a:spLocks noChangeArrowheads="1"/>
          </p:cNvSpPr>
          <p:nvPr/>
        </p:nvSpPr>
        <p:spPr bwMode="auto">
          <a:xfrm>
            <a:off x="7183438" y="594009"/>
            <a:ext cx="1778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sv-SE" b="1" i="1" dirty="0">
                <a:solidFill>
                  <a:srgbClr val="00B050"/>
                </a:solidFill>
              </a:rPr>
              <a:t>Vad</a:t>
            </a:r>
            <a:r>
              <a:rPr lang="sv-SE" b="1" i="1" dirty="0"/>
              <a:t> vi mäter…</a:t>
            </a:r>
          </a:p>
        </p:txBody>
      </p:sp>
    </p:spTree>
    <p:extLst>
      <p:ext uri="{BB962C8B-B14F-4D97-AF65-F5344CB8AC3E}">
        <p14:creationId xmlns:p14="http://schemas.microsoft.com/office/powerpoint/2010/main" val="1311468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t Bakgrund - Rött Tema">
  <a:themeElements>
    <a:clrScheme name="Landstinget Rö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1001E"/>
      </a:accent1>
      <a:accent2>
        <a:srgbClr val="DC1A12"/>
      </a:accent2>
      <a:accent3>
        <a:srgbClr val="F36E6F"/>
      </a:accent3>
      <a:accent4>
        <a:srgbClr val="FBC7B5"/>
      </a:accent4>
      <a:accent5>
        <a:srgbClr val="DC1A12"/>
      </a:accent5>
      <a:accent6>
        <a:srgbClr val="8D0017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årdcentralerna Bra Liv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olktandvården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dontologiska Institutionen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Vit Bakgrund - Grönt Tema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Landstinget</Template>
  <TotalTime>365</TotalTime>
  <Words>233</Words>
  <Application>Microsoft Office PowerPoint</Application>
  <PresentationFormat>Bildspel på skärmen (4:3)</PresentationFormat>
  <Paragraphs>59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Vit Bakgrund - Rött Tema</vt:lpstr>
      <vt:lpstr>Vårdcentralerna Bra Liv</vt:lpstr>
      <vt:lpstr>Folktandvården</vt:lpstr>
      <vt:lpstr>Odontologiska Institutionen</vt:lpstr>
      <vt:lpstr>Vit Bakgrund - Grönt Tema</vt:lpstr>
      <vt:lpstr> Påverkansanalys  Påverkansanalys – instruktion och mall, Qulturum  </vt:lpstr>
      <vt:lpstr>Påverkansanalys</vt:lpstr>
      <vt:lpstr>PowerPoint-presentation</vt:lpstr>
      <vt:lpstr>Kartläggning av påverkansfaktorer </vt:lpstr>
      <vt:lpstr>PowerPoint-presentation</vt:lpstr>
      <vt:lpstr>Påverkansanalys</vt:lpstr>
    </vt:vector>
  </TitlesOfParts>
  <Company>Landstinget i Jönköpings län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Påverkansanalys</dc:title>
  <dc:creator>berit.axelsson@rjl.se</dc:creator>
  <cp:keywords>påverkansfaktorer, förbättringsmodell, bakomliggande faktorer, Region Jönköpings län, Qulturum</cp:keywords>
  <cp:lastModifiedBy>IT-centrum</cp:lastModifiedBy>
  <cp:revision>28</cp:revision>
  <cp:lastPrinted>2013-09-16T18:36:23Z</cp:lastPrinted>
  <dcterms:created xsi:type="dcterms:W3CDTF">2012-11-29T10:34:02Z</dcterms:created>
  <dcterms:modified xsi:type="dcterms:W3CDTF">2016-01-14T13:31:41Z</dcterms:modified>
</cp:coreProperties>
</file>