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60" r:id="rId4"/>
    <p:sldId id="257" r:id="rId5"/>
    <p:sldId id="259" r:id="rId6"/>
  </p:sldIdLst>
  <p:sldSz cx="9144000" cy="6858000" type="screen4x3"/>
  <p:notesSz cx="6797675" cy="987425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llanmörkt forma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llanmörkt format 2 - Dekorfärg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llanmörkt format 2 - Dekorfärg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B4B98B0-60AC-42C2-AFA5-B58CD77FA1E5}" styleName="Ljust format 1 - Dekorfär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llanmörkt format 4 - Dekorfärg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Mellanmörkt format 1 - Dekorfärg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just format 2 - Dekorfärg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E9639D4-E3E2-4D34-9284-5A2195B3D0D7}" styleName="Ljust forma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just format 2 - Dekorfärg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Ljust format 2 - Dekorfärg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just format 2 - Dekorfärg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Ljust format 2 - Dekorfärg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Ljust format 2 - Dekorfärg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16DA210-FB5B-4158-B5E0-FEB733F419BA}" styleName="Ljust forma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just format 3 - Dekorfärg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llanmörkt forma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Ljust forma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llanmörkt format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llanmörkt forma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E25E649-3F16-4E02-A733-19D2CDBF48F0}" styleName="Mellanmörkt format 3 - Dekorfärg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llanmörkt format 3 - Dekorfärg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ellanmörkt format 3 - Dekorfärg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Mellanmörkt format 3 - Dekorfärg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Mellanmörkt format 3 - Dekorfärg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llanmörkt format 3 - Dekorfärg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44" autoAdjust="0"/>
    <p:restoredTop sz="94611"/>
  </p:normalViewPr>
  <p:slideViewPr>
    <p:cSldViewPr>
      <p:cViewPr>
        <p:scale>
          <a:sx n="125" d="100"/>
          <a:sy n="125" d="100"/>
        </p:scale>
        <p:origin x="667" y="-13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96B2AA-BE28-4D98-92DC-C6764A63AF8D}" type="datetimeFigureOut">
              <a:rPr lang="sv-SE" smtClean="0"/>
              <a:t>2024-10-28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 dirty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986FDA-BAEF-4007-94C2-366A3FBC78BF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53963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986FDA-BAEF-4007-94C2-366A3FBC78BF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96446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3225D-72AC-44D9-B90A-890E17409534}" type="datetime1">
              <a:rPr lang="sv-SE" smtClean="0"/>
              <a:t>2024-10-28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Christine Lundgren 2019-09-25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84097-72F8-4E4D-898B-D2A9BC121F0D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27585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9FA4D-6E29-417A-8C12-2950E7B92900}" type="datetime1">
              <a:rPr lang="sv-SE" smtClean="0"/>
              <a:t>2024-10-28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Christine Lundgren 2019-09-25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84097-72F8-4E4D-898B-D2A9BC121F0D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09175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8DC41-6C88-444C-8A3B-29B9777503EA}" type="datetime1">
              <a:rPr lang="sv-SE" smtClean="0"/>
              <a:t>2024-10-28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Christine Lundgren 2019-09-25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84097-72F8-4E4D-898B-D2A9BC121F0D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9741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7C8FC-7D74-409B-B893-24E629EEA7A8}" type="datetime1">
              <a:rPr lang="sv-SE" smtClean="0"/>
              <a:t>2024-10-28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Christine Lundgren 2019-09-25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84097-72F8-4E4D-898B-D2A9BC121F0D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87067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511DB-6CCD-4932-93A4-6F5A38560B9F}" type="datetime1">
              <a:rPr lang="sv-SE" smtClean="0"/>
              <a:t>2024-10-28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Christine Lundgren 2019-09-25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84097-72F8-4E4D-898B-D2A9BC121F0D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86932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4BF1-D46C-4DC2-89AA-2E8DBFB36CA8}" type="datetime1">
              <a:rPr lang="sv-SE" smtClean="0"/>
              <a:t>2024-10-28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Christine Lundgren 2019-09-25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84097-72F8-4E4D-898B-D2A9BC121F0D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15912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E1D48-B5C6-4DF3-AD58-F08F89AD210E}" type="datetime1">
              <a:rPr lang="sv-SE" smtClean="0"/>
              <a:t>2024-10-28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Christine Lundgren 2019-09-25</a:t>
            </a:r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84097-72F8-4E4D-898B-D2A9BC121F0D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89955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A8EE-3299-4F47-A102-9F27EB56C68A}" type="datetime1">
              <a:rPr lang="sv-SE" smtClean="0"/>
              <a:t>2024-10-28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Christine Lundgren 2019-09-25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84097-72F8-4E4D-898B-D2A9BC121F0D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75188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93401-FB3E-4606-9FF2-8174FEA0795A}" type="datetime1">
              <a:rPr lang="sv-SE" smtClean="0"/>
              <a:t>2024-10-28</a:t>
            </a:fld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Christine Lundgren 2019-09-25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84097-72F8-4E4D-898B-D2A9BC121F0D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1183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CE341-922E-4767-BFBA-CB3D18A2D2E5}" type="datetime1">
              <a:rPr lang="sv-SE" smtClean="0"/>
              <a:t>2024-10-28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Christine Lundgren 2019-09-25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84097-72F8-4E4D-898B-D2A9BC121F0D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70439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525DC-FD9B-4896-8C52-6FBF50C15A0C}" type="datetime1">
              <a:rPr lang="sv-SE" smtClean="0"/>
              <a:t>2024-10-28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Christine Lundgren 2019-09-25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84097-72F8-4E4D-898B-D2A9BC121F0D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11329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15600-BE8D-4C82-9FCD-5A5008F2EC86}" type="datetime1">
              <a:rPr lang="sv-SE" smtClean="0"/>
              <a:t>2024-10-28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v-SE" dirty="0"/>
              <a:t>Christine Lundgren 2019-09-25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84097-72F8-4E4D-898B-D2A9BC121F0D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94831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64165" y="0"/>
            <a:ext cx="7772400" cy="1470025"/>
          </a:xfrm>
        </p:spPr>
        <p:txBody>
          <a:bodyPr>
            <a:normAutofit/>
          </a:bodyPr>
          <a:lstStyle/>
          <a:p>
            <a:r>
              <a:rPr lang="sv-SE" sz="2000" b="1" dirty="0"/>
              <a:t>RIKTLINJER FÖR DOSJUSTERING OCH HANTERING AV </a:t>
            </a:r>
            <a:br>
              <a:rPr lang="sv-SE" sz="2000" b="1" dirty="0"/>
            </a:br>
            <a:r>
              <a:rPr lang="sv-SE" sz="2000" b="1" dirty="0" smtClean="0"/>
              <a:t>NEUTROPENI (ANC)*</a:t>
            </a:r>
            <a:r>
              <a:rPr lang="sv-SE" sz="2000" b="1" dirty="0"/>
              <a:t/>
            </a:r>
            <a:br>
              <a:rPr lang="sv-SE" sz="2000" b="1" dirty="0"/>
            </a:br>
            <a:r>
              <a:rPr lang="sv-SE" sz="2000" b="1" dirty="0"/>
              <a:t>CYKEL 1+2</a:t>
            </a:r>
          </a:p>
        </p:txBody>
      </p:sp>
      <p:cxnSp>
        <p:nvCxnSpPr>
          <p:cNvPr id="11" name="Rak pil 10"/>
          <p:cNvCxnSpPr>
            <a:cxnSpLocks/>
          </p:cNvCxnSpPr>
          <p:nvPr/>
        </p:nvCxnSpPr>
        <p:spPr>
          <a:xfrm>
            <a:off x="6084168" y="3717032"/>
            <a:ext cx="0" cy="46140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ruta 38"/>
          <p:cNvSpPr txBox="1"/>
          <p:nvPr/>
        </p:nvSpPr>
        <p:spPr>
          <a:xfrm>
            <a:off x="164721" y="5059122"/>
            <a:ext cx="4454937" cy="63094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dk1"/>
            </a:solidFill>
          </a:ln>
        </p:spPr>
        <p:txBody>
          <a:bodyPr wrap="square" rtlCol="0">
            <a:spAutoFit/>
          </a:bodyPr>
          <a:lstStyle/>
          <a:p>
            <a:r>
              <a:rPr lang="sv-SE" sz="700" b="1" dirty="0">
                <a:latin typeface="Arial" panose="020B0604020202020204" pitchFamily="34" charset="0"/>
                <a:cs typeface="Arial" panose="020B0604020202020204" pitchFamily="34" charset="0"/>
              </a:rPr>
              <a:t>PROVTAGNING</a:t>
            </a:r>
            <a:r>
              <a:rPr lang="sv-SE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sv-SE" sz="7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sv-SE" sz="7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700" dirty="0">
                <a:latin typeface="Arial" panose="020B0604020202020204" pitchFamily="34" charset="0"/>
                <a:cs typeface="Arial" panose="020B0604020202020204" pitchFamily="34" charset="0"/>
              </a:rPr>
              <a:t>Inför cykel </a:t>
            </a:r>
            <a:r>
              <a:rPr lang="sv-SE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1 + 2: </a:t>
            </a:r>
            <a:r>
              <a:rPr lang="sv-SE" sz="700" dirty="0">
                <a:latin typeface="Arial" panose="020B0604020202020204" pitchFamily="34" charset="0"/>
                <a:cs typeface="Arial" panose="020B0604020202020204" pitchFamily="34" charset="0"/>
              </a:rPr>
              <a:t>dag 1: blodstatus (inkl. neutrofila</a:t>
            </a:r>
            <a:r>
              <a:rPr lang="sv-SE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sv-SE" sz="700" dirty="0">
                <a:latin typeface="Arial" panose="020B0604020202020204" pitchFamily="34" charset="0"/>
                <a:cs typeface="Arial" panose="020B0604020202020204" pitchFamily="34" charset="0"/>
              </a:rPr>
              <a:t>njurstatus (</a:t>
            </a:r>
            <a:r>
              <a:rPr lang="sv-SE" sz="700" dirty="0" err="1">
                <a:latin typeface="Arial" panose="020B0604020202020204" pitchFamily="34" charset="0"/>
                <a:cs typeface="Arial" panose="020B0604020202020204" pitchFamily="34" charset="0"/>
              </a:rPr>
              <a:t>inkl</a:t>
            </a:r>
            <a:r>
              <a:rPr lang="sv-SE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v-SE" sz="700" dirty="0" err="1">
                <a:latin typeface="Arial" panose="020B0604020202020204" pitchFamily="34" charset="0"/>
                <a:cs typeface="Arial" panose="020B0604020202020204" pitchFamily="34" charset="0"/>
              </a:rPr>
              <a:t>cystatin</a:t>
            </a:r>
            <a:r>
              <a:rPr lang="sv-SE" sz="700" dirty="0">
                <a:latin typeface="Arial" panose="020B0604020202020204" pitchFamily="34" charset="0"/>
                <a:cs typeface="Arial" panose="020B0604020202020204" pitchFamily="34" charset="0"/>
              </a:rPr>
              <a:t>-C)</a:t>
            </a:r>
            <a:r>
              <a:rPr lang="sv-SE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v-SE" sz="700" dirty="0">
                <a:latin typeface="Arial" panose="020B0604020202020204" pitchFamily="34" charset="0"/>
                <a:cs typeface="Arial" panose="020B0604020202020204" pitchFamily="34" charset="0"/>
              </a:rPr>
              <a:t>leverstatus (inkl. ASAT</a:t>
            </a:r>
            <a:r>
              <a:rPr lang="sv-SE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sv-SE" sz="700" dirty="0">
                <a:latin typeface="Arial" panose="020B0604020202020204" pitchFamily="34" charset="0"/>
                <a:cs typeface="Arial" panose="020B0604020202020204" pitchFamily="34" charset="0"/>
              </a:rPr>
              <a:t>Inför cykel </a:t>
            </a:r>
            <a:r>
              <a:rPr lang="sv-SE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1 + 2: </a:t>
            </a:r>
            <a:r>
              <a:rPr lang="sv-SE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dag 14: </a:t>
            </a:r>
            <a:r>
              <a:rPr lang="sv-SE" sz="700" dirty="0">
                <a:latin typeface="Arial" panose="020B0604020202020204" pitchFamily="34" charset="0"/>
                <a:cs typeface="Arial" panose="020B0604020202020204" pitchFamily="34" charset="0"/>
              </a:rPr>
              <a:t>blodstatus (inkl. neutrofila</a:t>
            </a:r>
            <a:r>
              <a:rPr lang="sv-SE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sv-SE" sz="700" dirty="0">
                <a:latin typeface="Arial" panose="020B0604020202020204" pitchFamily="34" charset="0"/>
                <a:cs typeface="Arial" panose="020B0604020202020204" pitchFamily="34" charset="0"/>
              </a:rPr>
              <a:t>leverstatus (inkl. ASAT</a:t>
            </a:r>
            <a:r>
              <a:rPr lang="sv-SE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sv-SE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Inför </a:t>
            </a:r>
            <a:r>
              <a:rPr lang="sv-SE" sz="700" dirty="0">
                <a:latin typeface="Arial" panose="020B0604020202020204" pitchFamily="34" charset="0"/>
                <a:cs typeface="Arial" panose="020B0604020202020204" pitchFamily="34" charset="0"/>
              </a:rPr>
              <a:t>cykel </a:t>
            </a:r>
            <a:r>
              <a:rPr lang="sv-SE" sz="700" dirty="0">
                <a:latin typeface="Arial" panose="020B0604020202020204" pitchFamily="34" charset="0"/>
                <a:cs typeface="Arial" panose="020B0604020202020204" pitchFamily="34" charset="0"/>
              </a:rPr>
              <a:t>3-6 </a:t>
            </a:r>
            <a:r>
              <a:rPr lang="sv-SE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dag 1</a:t>
            </a:r>
            <a:r>
              <a:rPr lang="sv-SE" sz="700" dirty="0">
                <a:latin typeface="Arial" panose="020B0604020202020204" pitchFamily="34" charset="0"/>
                <a:cs typeface="Arial" panose="020B0604020202020204" pitchFamily="34" charset="0"/>
              </a:rPr>
              <a:t>: blodstatus (inkl. neutrofila), njurstatus (</a:t>
            </a:r>
            <a:r>
              <a:rPr lang="sv-SE" sz="700" dirty="0" err="1">
                <a:latin typeface="Arial" panose="020B0604020202020204" pitchFamily="34" charset="0"/>
                <a:cs typeface="Arial" panose="020B0604020202020204" pitchFamily="34" charset="0"/>
              </a:rPr>
              <a:t>inkl</a:t>
            </a:r>
            <a:r>
              <a:rPr lang="sv-SE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v-SE" sz="700" dirty="0" err="1">
                <a:latin typeface="Arial" panose="020B0604020202020204" pitchFamily="34" charset="0"/>
                <a:cs typeface="Arial" panose="020B0604020202020204" pitchFamily="34" charset="0"/>
              </a:rPr>
              <a:t>cystatin</a:t>
            </a:r>
            <a:r>
              <a:rPr lang="sv-SE" sz="700" dirty="0">
                <a:latin typeface="Arial" panose="020B0604020202020204" pitchFamily="34" charset="0"/>
                <a:cs typeface="Arial" panose="020B0604020202020204" pitchFamily="34" charset="0"/>
              </a:rPr>
              <a:t>-C), leverstatus (inkl. ASAT)</a:t>
            </a:r>
          </a:p>
          <a:p>
            <a:r>
              <a:rPr lang="sv-SE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Efter cykel 6: individuell bedömning (ej obligat monitorering)</a:t>
            </a:r>
            <a:endParaRPr lang="sv-SE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5" name="Grupp 44"/>
          <p:cNvGrpSpPr/>
          <p:nvPr/>
        </p:nvGrpSpPr>
        <p:grpSpPr>
          <a:xfrm>
            <a:off x="2155473" y="1340768"/>
            <a:ext cx="5308749" cy="4146079"/>
            <a:chOff x="2302185" y="1227148"/>
            <a:chExt cx="5308749" cy="4146079"/>
          </a:xfrm>
        </p:grpSpPr>
        <p:sp>
          <p:nvSpPr>
            <p:cNvPr id="4" name="Rektangel med rundade hörn 3"/>
            <p:cNvSpPr/>
            <p:nvPr/>
          </p:nvSpPr>
          <p:spPr>
            <a:xfrm>
              <a:off x="3757151" y="1227148"/>
              <a:ext cx="1800200" cy="57606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/>
                <a:t>DAG 1</a:t>
              </a:r>
            </a:p>
          </p:txBody>
        </p:sp>
        <p:sp>
          <p:nvSpPr>
            <p:cNvPr id="5" name="Rektangel med rundade hörn 4"/>
            <p:cNvSpPr/>
            <p:nvPr/>
          </p:nvSpPr>
          <p:spPr>
            <a:xfrm>
              <a:off x="3824868" y="2608990"/>
              <a:ext cx="1827252" cy="57606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/>
                <a:t>DAG 14</a:t>
              </a:r>
            </a:p>
          </p:txBody>
        </p:sp>
        <p:sp>
          <p:nvSpPr>
            <p:cNvPr id="6" name="Rektangel 5"/>
            <p:cNvSpPr/>
            <p:nvPr/>
          </p:nvSpPr>
          <p:spPr>
            <a:xfrm>
              <a:off x="3010302" y="1915742"/>
              <a:ext cx="3445049" cy="367453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800" dirty="0">
                  <a:solidFill>
                    <a:schemeClr val="tx1"/>
                  </a:solidFill>
                </a:rPr>
                <a:t>Kontrollera att neutrofiltal (ANC) är ≥1,0 x 10</a:t>
              </a:r>
              <a:r>
                <a:rPr lang="sv-SE" sz="800" baseline="30000" dirty="0">
                  <a:solidFill>
                    <a:schemeClr val="tx1"/>
                  </a:solidFill>
                </a:rPr>
                <a:t>9</a:t>
              </a:r>
              <a:r>
                <a:rPr lang="sv-SE" sz="800" dirty="0">
                  <a:solidFill>
                    <a:schemeClr val="tx1"/>
                  </a:solidFill>
                </a:rPr>
                <a:t>/l och trombocyter ≥50 x </a:t>
              </a:r>
              <a:r>
                <a:rPr lang="sv-SE" sz="800" dirty="0" smtClean="0">
                  <a:solidFill>
                    <a:schemeClr val="tx1"/>
                  </a:solidFill>
                </a:rPr>
                <a:t>10</a:t>
              </a:r>
              <a:r>
                <a:rPr lang="sv-SE" sz="800" baseline="30000" dirty="0" smtClean="0">
                  <a:solidFill>
                    <a:schemeClr val="tx1"/>
                  </a:solidFill>
                </a:rPr>
                <a:t>9</a:t>
              </a:r>
              <a:r>
                <a:rPr lang="sv-SE" sz="800" dirty="0" smtClean="0">
                  <a:solidFill>
                    <a:schemeClr val="tx1"/>
                  </a:solidFill>
                </a:rPr>
                <a:t>/l</a:t>
              </a:r>
            </a:p>
            <a:p>
              <a:pPr algn="ctr"/>
              <a:r>
                <a:rPr lang="sv-SE" sz="800" dirty="0" smtClean="0">
                  <a:solidFill>
                    <a:schemeClr val="tx1"/>
                  </a:solidFill>
                </a:rPr>
                <a:t>Samt att </a:t>
              </a:r>
              <a:r>
                <a:rPr lang="sv-SE" sz="800" dirty="0">
                  <a:solidFill>
                    <a:schemeClr val="tx1"/>
                  </a:solidFill>
                </a:rPr>
                <a:t>QTcF &lt; 450 msek</a:t>
              </a:r>
              <a:r>
                <a:rPr lang="sv-SE" sz="800" dirty="0" smtClean="0">
                  <a:solidFill>
                    <a:schemeClr val="tx1"/>
                  </a:solidFill>
                </a:rPr>
                <a:t> (Ribociclib) </a:t>
              </a:r>
              <a:r>
                <a:rPr lang="sv-SE" sz="800" dirty="0">
                  <a:solidFill>
                    <a:schemeClr val="tx1"/>
                  </a:solidFill>
                </a:rPr>
                <a:t>innan behandlingen inleds</a:t>
              </a:r>
            </a:p>
          </p:txBody>
        </p:sp>
        <p:cxnSp>
          <p:nvCxnSpPr>
            <p:cNvPr id="8" name="Rak pil 7"/>
            <p:cNvCxnSpPr>
              <a:cxnSpLocks/>
              <a:stCxn id="6" idx="2"/>
              <a:endCxn id="5" idx="0"/>
            </p:cNvCxnSpPr>
            <p:nvPr/>
          </p:nvCxnSpPr>
          <p:spPr>
            <a:xfrm>
              <a:off x="4732827" y="2283195"/>
              <a:ext cx="5667" cy="325795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Rak pil 8"/>
            <p:cNvCxnSpPr>
              <a:cxnSpLocks/>
            </p:cNvCxnSpPr>
            <p:nvPr/>
          </p:nvCxnSpPr>
          <p:spPr>
            <a:xfrm>
              <a:off x="3235564" y="3597508"/>
              <a:ext cx="0" cy="479223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ak 12"/>
            <p:cNvCxnSpPr>
              <a:cxnSpLocks/>
            </p:cNvCxnSpPr>
            <p:nvPr/>
          </p:nvCxnSpPr>
          <p:spPr>
            <a:xfrm>
              <a:off x="3235564" y="3597508"/>
              <a:ext cx="3003769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ktangel 13"/>
            <p:cNvSpPr/>
            <p:nvPr/>
          </p:nvSpPr>
          <p:spPr>
            <a:xfrm>
              <a:off x="2310638" y="4077072"/>
              <a:ext cx="1914294" cy="28803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000" b="1" dirty="0"/>
                <a:t>Grad ≤ 3 </a:t>
              </a:r>
            </a:p>
          </p:txBody>
        </p:sp>
        <p:sp>
          <p:nvSpPr>
            <p:cNvPr id="15" name="Rektangel 14"/>
            <p:cNvSpPr/>
            <p:nvPr/>
          </p:nvSpPr>
          <p:spPr>
            <a:xfrm>
              <a:off x="4922230" y="4064819"/>
              <a:ext cx="2676459" cy="32964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700" b="1" dirty="0" smtClean="0"/>
                <a:t>Grad </a:t>
              </a:r>
              <a:r>
                <a:rPr lang="sv-SE" sz="700" b="1" dirty="0"/>
                <a:t>3 ANC  + </a:t>
              </a:r>
              <a:r>
                <a:rPr lang="sv-SE" sz="700" b="1" dirty="0" smtClean="0"/>
                <a:t>feber </a:t>
              </a:r>
              <a:r>
                <a:rPr lang="sv-SE" sz="700" b="1" dirty="0"/>
                <a:t>&gt;38,3 °C vid ett tillfälle (eller över 38 °C i mer än en timme och/eller samtidig </a:t>
              </a:r>
              <a:r>
                <a:rPr lang="sv-SE" sz="700" b="1" dirty="0" smtClean="0"/>
                <a:t>infektion) och/eller </a:t>
              </a:r>
              <a:r>
                <a:rPr lang="sv-SE" sz="700" b="1" dirty="0"/>
                <a:t>Grad 4</a:t>
              </a:r>
            </a:p>
          </p:txBody>
        </p:sp>
        <p:sp>
          <p:nvSpPr>
            <p:cNvPr id="17" name="Rektangel 16"/>
            <p:cNvSpPr/>
            <p:nvPr/>
          </p:nvSpPr>
          <p:spPr>
            <a:xfrm>
              <a:off x="4922230" y="4451342"/>
              <a:ext cx="2688704" cy="448214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000" dirty="0"/>
                <a:t>BEHANDLINGSUPPEHÅLL </a:t>
              </a:r>
            </a:p>
            <a:p>
              <a:pPr algn="ctr"/>
              <a:r>
                <a:rPr lang="sv-SE" sz="800" dirty="0"/>
                <a:t>Klinisk handläggning  och provtagning proaktivt </a:t>
              </a:r>
            </a:p>
          </p:txBody>
        </p:sp>
        <p:cxnSp>
          <p:nvCxnSpPr>
            <p:cNvPr id="24" name="Rak pil 23"/>
            <p:cNvCxnSpPr>
              <a:cxnSpLocks/>
            </p:cNvCxnSpPr>
            <p:nvPr/>
          </p:nvCxnSpPr>
          <p:spPr>
            <a:xfrm>
              <a:off x="4751070" y="3185054"/>
              <a:ext cx="0" cy="412454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Rektangel 35"/>
            <p:cNvSpPr/>
            <p:nvPr/>
          </p:nvSpPr>
          <p:spPr>
            <a:xfrm>
              <a:off x="2302185" y="4481199"/>
              <a:ext cx="1914294" cy="288032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000" dirty="0"/>
                <a:t>FORTSÄTT med samma dos</a:t>
              </a:r>
            </a:p>
          </p:txBody>
        </p:sp>
        <p:sp>
          <p:nvSpPr>
            <p:cNvPr id="38" name="Rektangel 37"/>
            <p:cNvSpPr/>
            <p:nvPr/>
          </p:nvSpPr>
          <p:spPr>
            <a:xfrm>
              <a:off x="4918781" y="4969022"/>
              <a:ext cx="2688704" cy="404205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000" dirty="0"/>
                <a:t>Återstarta </a:t>
              </a:r>
              <a:r>
                <a:rPr lang="sv-SE" sz="1000" b="1" dirty="0"/>
                <a:t>med </a:t>
              </a:r>
              <a:r>
                <a:rPr lang="sv-SE" sz="1000" b="1" dirty="0">
                  <a:solidFill>
                    <a:schemeClr val="tx1"/>
                  </a:solidFill>
                </a:rPr>
                <a:t>nästa lägre </a:t>
              </a:r>
              <a:r>
                <a:rPr lang="sv-SE" sz="1000" b="1" dirty="0"/>
                <a:t>dos</a:t>
              </a:r>
              <a:endParaRPr lang="sv-SE" sz="1000" dirty="0"/>
            </a:p>
            <a:p>
              <a:pPr algn="ctr"/>
              <a:r>
                <a:rPr lang="sv-SE" sz="1000" b="1" dirty="0"/>
                <a:t>vid Grad </a:t>
              </a:r>
              <a:r>
                <a:rPr lang="sv-SE" sz="1000" dirty="0"/>
                <a:t>≤</a:t>
              </a:r>
              <a:r>
                <a:rPr lang="sv-SE" sz="1000" b="1" dirty="0"/>
                <a:t>2</a:t>
              </a:r>
              <a:endParaRPr lang="sv-SE" sz="1000" dirty="0"/>
            </a:p>
          </p:txBody>
        </p:sp>
      </p:grp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3561" y="1484784"/>
            <a:ext cx="428625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8330" y="2852936"/>
            <a:ext cx="428625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Rektangel 26">
            <a:extLst>
              <a:ext uri="{FF2B5EF4-FFF2-40B4-BE49-F238E27FC236}">
                <a16:creationId xmlns:a16="http://schemas.microsoft.com/office/drawing/2014/main" id="{97AC449C-2E82-FC45-9814-7FE137B5FEE2}"/>
              </a:ext>
            </a:extLst>
          </p:cNvPr>
          <p:cNvSpPr/>
          <p:nvPr/>
        </p:nvSpPr>
        <p:spPr>
          <a:xfrm>
            <a:off x="6575980" y="1396610"/>
            <a:ext cx="1899751" cy="52022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900" b="1" dirty="0" smtClean="0"/>
              <a:t>EKG</a:t>
            </a:r>
            <a:r>
              <a:rPr lang="sv-SE" sz="900" dirty="0" smtClean="0"/>
              <a:t> </a:t>
            </a:r>
            <a:r>
              <a:rPr lang="sv-SE" sz="900" dirty="0"/>
              <a:t>(Ribociklib</a:t>
            </a:r>
            <a:r>
              <a:rPr lang="sv-SE" sz="900" dirty="0" smtClean="0"/>
              <a:t>)</a:t>
            </a:r>
          </a:p>
          <a:p>
            <a:pPr algn="ctr"/>
            <a:r>
              <a:rPr lang="sv-SE" sz="900" dirty="0" smtClean="0"/>
              <a:t>Inför kur 1  dag 1 </a:t>
            </a:r>
            <a:r>
              <a:rPr lang="sv-SE" sz="900" dirty="0" smtClean="0"/>
              <a:t>och kur 1 </a:t>
            </a:r>
            <a:r>
              <a:rPr lang="sv-SE" sz="900" dirty="0" smtClean="0"/>
              <a:t>dag 14 </a:t>
            </a:r>
            <a:endParaRPr lang="sv-SE" sz="900" dirty="0"/>
          </a:p>
        </p:txBody>
      </p:sp>
      <p:cxnSp>
        <p:nvCxnSpPr>
          <p:cNvPr id="25" name="Rak pil 24">
            <a:extLst>
              <a:ext uri="{FF2B5EF4-FFF2-40B4-BE49-F238E27FC236}">
                <a16:creationId xmlns:a16="http://schemas.microsoft.com/office/drawing/2014/main" id="{8E9276B4-8098-674E-B059-FD27930DE51E}"/>
              </a:ext>
            </a:extLst>
          </p:cNvPr>
          <p:cNvCxnSpPr>
            <a:cxnSpLocks/>
          </p:cNvCxnSpPr>
          <p:nvPr/>
        </p:nvCxnSpPr>
        <p:spPr>
          <a:xfrm>
            <a:off x="5402186" y="1671778"/>
            <a:ext cx="1186038" cy="0"/>
          </a:xfrm>
          <a:prstGeom prst="straightConnector1">
            <a:avLst/>
          </a:prstGeom>
          <a:ln w="28575">
            <a:solidFill>
              <a:schemeClr val="accent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latshållare för bildnumm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84097-72F8-4E4D-898B-D2A9BC121F0D}" type="slidenum">
              <a:rPr lang="sv-SE" smtClean="0"/>
              <a:t>1</a:t>
            </a:fld>
            <a:endParaRPr lang="sv-SE" dirty="0"/>
          </a:p>
        </p:txBody>
      </p:sp>
      <p:graphicFrame>
        <p:nvGraphicFramePr>
          <p:cNvPr id="28" name="Tabell 27">
            <a:extLst>
              <a:ext uri="{FF2B5EF4-FFF2-40B4-BE49-F238E27FC236}">
                <a16:creationId xmlns:a16="http://schemas.microsoft.com/office/drawing/2014/main" id="{EC1327F1-9F07-5D48-8597-241BBB5B29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45773"/>
              </p:ext>
            </p:extLst>
          </p:nvPr>
        </p:nvGraphicFramePr>
        <p:xfrm>
          <a:off x="179512" y="5783576"/>
          <a:ext cx="1737613" cy="731520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781685">
                  <a:extLst>
                    <a:ext uri="{9D8B030D-6E8A-4147-A177-3AD203B41FA5}">
                      <a16:colId xmlns:a16="http://schemas.microsoft.com/office/drawing/2014/main" val="2664500676"/>
                    </a:ext>
                  </a:extLst>
                </a:gridCol>
                <a:gridCol w="955928">
                  <a:extLst>
                    <a:ext uri="{9D8B030D-6E8A-4147-A177-3AD203B41FA5}">
                      <a16:colId xmlns:a16="http://schemas.microsoft.com/office/drawing/2014/main" val="51255904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800" dirty="0">
                          <a:effectLst/>
                        </a:rPr>
                        <a:t> CTCAE 4.0</a:t>
                      </a:r>
                      <a:endParaRPr lang="sv-S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800" dirty="0">
                          <a:effectLst/>
                        </a:rPr>
                        <a:t>Neutrofila (x10</a:t>
                      </a:r>
                      <a:r>
                        <a:rPr lang="sv-SE" sz="800" baseline="30000" dirty="0">
                          <a:effectLst/>
                        </a:rPr>
                        <a:t>9</a:t>
                      </a:r>
                      <a:r>
                        <a:rPr lang="sv-SE" sz="800" dirty="0">
                          <a:effectLst/>
                        </a:rPr>
                        <a:t>/l)</a:t>
                      </a:r>
                      <a:endParaRPr lang="sv-S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785849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800" dirty="0">
                          <a:effectLst/>
                        </a:rPr>
                        <a:t>Grad 1</a:t>
                      </a:r>
                      <a:endParaRPr lang="sv-S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800" dirty="0">
                          <a:effectLst/>
                        </a:rPr>
                        <a:t>1,5–1,6</a:t>
                      </a:r>
                      <a:endParaRPr lang="sv-S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352961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800" dirty="0">
                          <a:effectLst/>
                        </a:rPr>
                        <a:t>Grad 2</a:t>
                      </a:r>
                      <a:endParaRPr lang="sv-S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800" dirty="0">
                          <a:effectLst/>
                        </a:rPr>
                        <a:t>1,0–1,4</a:t>
                      </a:r>
                      <a:endParaRPr lang="sv-S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55928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800" dirty="0">
                          <a:effectLst/>
                        </a:rPr>
                        <a:t>Grad 3</a:t>
                      </a:r>
                      <a:endParaRPr lang="sv-S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800" dirty="0" smtClean="0">
                          <a:effectLst/>
                        </a:rPr>
                        <a:t>0,5-0,99</a:t>
                      </a:r>
                      <a:endParaRPr lang="sv-S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408559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800" dirty="0">
                          <a:effectLst/>
                        </a:rPr>
                        <a:t>Grad 4</a:t>
                      </a:r>
                      <a:endParaRPr lang="sv-S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800" dirty="0">
                          <a:effectLst/>
                        </a:rPr>
                        <a:t>&lt;0,5</a:t>
                      </a:r>
                      <a:endParaRPr lang="sv-S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011534246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800" dirty="0">
                          <a:effectLst/>
                        </a:rPr>
                        <a:t>ANC: absolut neutrofiltal</a:t>
                      </a:r>
                      <a:endParaRPr lang="sv-S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0222494"/>
                  </a:ext>
                </a:extLst>
              </a:tr>
            </a:tbl>
          </a:graphicData>
        </a:graphic>
      </p:graphicFrame>
      <p:sp>
        <p:nvSpPr>
          <p:cNvPr id="30" name="textruta 29"/>
          <p:cNvSpPr txBox="1"/>
          <p:nvPr/>
        </p:nvSpPr>
        <p:spPr>
          <a:xfrm>
            <a:off x="136121" y="6534940"/>
            <a:ext cx="219002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800" b="1" dirty="0" smtClean="0"/>
              <a:t>*Övriga hematologiska biverkningar, se sidan 3</a:t>
            </a:r>
            <a:endParaRPr lang="sv-SE" sz="800" b="1" dirty="0"/>
          </a:p>
        </p:txBody>
      </p:sp>
    </p:spTree>
    <p:extLst>
      <p:ext uri="{BB962C8B-B14F-4D97-AF65-F5344CB8AC3E}">
        <p14:creationId xmlns:p14="http://schemas.microsoft.com/office/powerpoint/2010/main" val="511393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21884" y="160110"/>
            <a:ext cx="8069021" cy="1526335"/>
          </a:xfrm>
        </p:spPr>
        <p:txBody>
          <a:bodyPr>
            <a:normAutofit/>
          </a:bodyPr>
          <a:lstStyle/>
          <a:p>
            <a:r>
              <a:rPr lang="sv-SE" sz="2000" b="1" dirty="0"/>
              <a:t>RIKTLINJER FÖR DOSJUSTERING OCH HANTERING AV </a:t>
            </a:r>
            <a:br>
              <a:rPr lang="sv-SE" sz="2000" b="1" dirty="0"/>
            </a:br>
            <a:r>
              <a:rPr lang="sv-SE" sz="2000" b="1" dirty="0" smtClean="0"/>
              <a:t>NEUTROPENI (ANC)*</a:t>
            </a:r>
            <a:r>
              <a:rPr lang="sv-SE" sz="2000" b="1" dirty="0"/>
              <a:t/>
            </a:r>
            <a:br>
              <a:rPr lang="sv-SE" sz="2000" b="1" dirty="0"/>
            </a:br>
            <a:r>
              <a:rPr lang="sv-SE" sz="2000" b="1" dirty="0"/>
              <a:t>CYKEL 3-6 (därefter individuell bedömning)</a:t>
            </a:r>
          </a:p>
        </p:txBody>
      </p:sp>
      <p:sp>
        <p:nvSpPr>
          <p:cNvPr id="4" name="Rektangel med rundade hörn 3"/>
          <p:cNvSpPr/>
          <p:nvPr/>
        </p:nvSpPr>
        <p:spPr>
          <a:xfrm>
            <a:off x="3728511" y="1826336"/>
            <a:ext cx="1800200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DAG 1</a:t>
            </a:r>
          </a:p>
        </p:txBody>
      </p:sp>
      <p:grpSp>
        <p:nvGrpSpPr>
          <p:cNvPr id="1029" name="Grupp 1028"/>
          <p:cNvGrpSpPr/>
          <p:nvPr/>
        </p:nvGrpSpPr>
        <p:grpSpPr>
          <a:xfrm>
            <a:off x="1322451" y="1905397"/>
            <a:ext cx="7395570" cy="3159526"/>
            <a:chOff x="1331640" y="1500666"/>
            <a:chExt cx="7395570" cy="3159526"/>
          </a:xfrm>
        </p:grpSpPr>
        <p:cxnSp>
          <p:nvCxnSpPr>
            <p:cNvPr id="9" name="Rak pil 8"/>
            <p:cNvCxnSpPr/>
            <p:nvPr/>
          </p:nvCxnSpPr>
          <p:spPr>
            <a:xfrm>
              <a:off x="2288787" y="2252202"/>
              <a:ext cx="0" cy="453048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Rak pil 10"/>
            <p:cNvCxnSpPr/>
            <p:nvPr/>
          </p:nvCxnSpPr>
          <p:spPr>
            <a:xfrm>
              <a:off x="4657251" y="2270802"/>
              <a:ext cx="0" cy="415848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ak 12"/>
            <p:cNvCxnSpPr>
              <a:cxnSpLocks/>
            </p:cNvCxnSpPr>
            <p:nvPr/>
          </p:nvCxnSpPr>
          <p:spPr>
            <a:xfrm>
              <a:off x="2288787" y="2252202"/>
              <a:ext cx="5172722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ktangel 13"/>
            <p:cNvSpPr/>
            <p:nvPr/>
          </p:nvSpPr>
          <p:spPr>
            <a:xfrm>
              <a:off x="1331640" y="2701151"/>
              <a:ext cx="1914294" cy="28803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000" b="1" dirty="0"/>
                <a:t>Grad≤2 </a:t>
              </a:r>
            </a:p>
          </p:txBody>
        </p:sp>
        <p:sp>
          <p:nvSpPr>
            <p:cNvPr id="17" name="Rektangel 16"/>
            <p:cNvSpPr/>
            <p:nvPr/>
          </p:nvSpPr>
          <p:spPr>
            <a:xfrm>
              <a:off x="3609620" y="3119992"/>
              <a:ext cx="2130318" cy="496942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 dirty="0"/>
            </a:p>
            <a:p>
              <a:pPr algn="ctr"/>
              <a:r>
                <a:rPr lang="sv-SE" sz="1000" dirty="0"/>
                <a:t>BEHANDLINGSUPPEHÅLL </a:t>
              </a:r>
            </a:p>
            <a:p>
              <a:pPr algn="ctr"/>
              <a:r>
                <a:rPr lang="sv-SE" sz="800" b="1" dirty="0"/>
                <a:t>Kontrollera  prover om 1 vecka</a:t>
              </a:r>
            </a:p>
            <a:p>
              <a:pPr algn="ctr"/>
              <a:r>
                <a:rPr lang="sv-SE" sz="800" b="1" dirty="0"/>
                <a:t> </a:t>
              </a:r>
              <a:endParaRPr lang="sv-SE" sz="800" dirty="0"/>
            </a:p>
          </p:txBody>
        </p:sp>
        <p:sp>
          <p:nvSpPr>
            <p:cNvPr id="18" name="Rektangel 17"/>
            <p:cNvSpPr/>
            <p:nvPr/>
          </p:nvSpPr>
          <p:spPr>
            <a:xfrm>
              <a:off x="3609619" y="4163258"/>
              <a:ext cx="2130317" cy="496934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000" dirty="0"/>
                <a:t>Vid </a:t>
              </a:r>
              <a:r>
                <a:rPr lang="sv-SE" sz="1000" b="1" dirty="0"/>
                <a:t>upprepad</a:t>
              </a:r>
              <a:r>
                <a:rPr lang="sv-SE" sz="1000" dirty="0"/>
                <a:t> Grad 3</a:t>
              </a:r>
            </a:p>
            <a:p>
              <a:pPr algn="ctr"/>
              <a:r>
                <a:rPr lang="sv-SE" sz="1000" dirty="0"/>
                <a:t>eller långsam återgång till Grad 2</a:t>
              </a:r>
            </a:p>
            <a:p>
              <a:pPr algn="ctr"/>
              <a:r>
                <a:rPr lang="sv-SE" sz="1000" dirty="0"/>
                <a:t>Återstarta </a:t>
              </a:r>
              <a:r>
                <a:rPr lang="sv-SE" sz="1000" b="1" dirty="0"/>
                <a:t>med nästa lägre dos</a:t>
              </a:r>
              <a:endParaRPr lang="sv-SE" sz="1000" dirty="0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17250" y="1500666"/>
              <a:ext cx="428625" cy="371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24" name="Rak pil 23"/>
            <p:cNvCxnSpPr/>
            <p:nvPr/>
          </p:nvCxnSpPr>
          <p:spPr>
            <a:xfrm>
              <a:off x="4656395" y="1831133"/>
              <a:ext cx="856" cy="424345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ektangel 19"/>
            <p:cNvSpPr/>
            <p:nvPr/>
          </p:nvSpPr>
          <p:spPr>
            <a:xfrm>
              <a:off x="3609620" y="2686649"/>
              <a:ext cx="2130318" cy="32096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000" b="1" dirty="0"/>
                <a:t>Grad 3 </a:t>
              </a:r>
            </a:p>
          </p:txBody>
        </p:sp>
        <p:sp>
          <p:nvSpPr>
            <p:cNvPr id="21" name="Rektangel 20"/>
            <p:cNvSpPr/>
            <p:nvPr/>
          </p:nvSpPr>
          <p:spPr>
            <a:xfrm>
              <a:off x="1333691" y="3119992"/>
              <a:ext cx="1914294" cy="288032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000" dirty="0"/>
                <a:t>FORTSÄTT med samma dos</a:t>
              </a:r>
            </a:p>
          </p:txBody>
        </p:sp>
        <p:cxnSp>
          <p:nvCxnSpPr>
            <p:cNvPr id="25" name="Rak pil 24"/>
            <p:cNvCxnSpPr/>
            <p:nvPr/>
          </p:nvCxnSpPr>
          <p:spPr>
            <a:xfrm>
              <a:off x="7461509" y="2270802"/>
              <a:ext cx="856" cy="424345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ktangel 27"/>
            <p:cNvSpPr/>
            <p:nvPr/>
          </p:nvSpPr>
          <p:spPr>
            <a:xfrm>
              <a:off x="6042287" y="3710166"/>
              <a:ext cx="2684923" cy="379416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000" dirty="0"/>
                <a:t>Återstarta </a:t>
              </a:r>
              <a:r>
                <a:rPr lang="sv-SE" sz="1000" b="1" dirty="0"/>
                <a:t>med </a:t>
              </a:r>
              <a:r>
                <a:rPr lang="sv-SE" sz="1000" b="1" dirty="0">
                  <a:solidFill>
                    <a:schemeClr val="tx1"/>
                  </a:solidFill>
                </a:rPr>
                <a:t>nästa lägre </a:t>
              </a:r>
              <a:r>
                <a:rPr lang="sv-SE" sz="1000" b="1" dirty="0"/>
                <a:t>dos</a:t>
              </a:r>
              <a:endParaRPr lang="sv-SE" sz="1000" dirty="0"/>
            </a:p>
            <a:p>
              <a:pPr algn="ctr"/>
              <a:r>
                <a:rPr lang="sv-SE" sz="1000" b="1" dirty="0"/>
                <a:t>vid Grad </a:t>
              </a:r>
              <a:r>
                <a:rPr lang="sv-SE" sz="1000" dirty="0"/>
                <a:t>≤</a:t>
              </a:r>
              <a:r>
                <a:rPr lang="sv-SE" sz="1000" b="1" dirty="0"/>
                <a:t>2</a:t>
              </a:r>
              <a:endParaRPr lang="sv-SE" sz="1000" dirty="0"/>
            </a:p>
          </p:txBody>
        </p:sp>
        <p:sp>
          <p:nvSpPr>
            <p:cNvPr id="29" name="Rektangel 28"/>
            <p:cNvSpPr/>
            <p:nvPr/>
          </p:nvSpPr>
          <p:spPr>
            <a:xfrm>
              <a:off x="3609620" y="3710166"/>
              <a:ext cx="2130318" cy="379416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000" b="1" dirty="0"/>
                <a:t>Återstarta med </a:t>
              </a:r>
              <a:r>
                <a:rPr lang="sv-SE" sz="1000" b="1" dirty="0">
                  <a:solidFill>
                    <a:schemeClr val="tx1"/>
                  </a:solidFill>
                </a:rPr>
                <a:t>samma</a:t>
              </a:r>
              <a:r>
                <a:rPr lang="sv-SE" sz="1000" b="1" dirty="0"/>
                <a:t> dos vid  </a:t>
              </a:r>
            </a:p>
            <a:p>
              <a:pPr algn="ctr"/>
              <a:r>
                <a:rPr lang="sv-SE" sz="1000" b="1" dirty="0"/>
                <a:t>Grad </a:t>
              </a:r>
              <a:r>
                <a:rPr lang="sv-SE" sz="1000" dirty="0"/>
                <a:t>≤</a:t>
              </a:r>
              <a:r>
                <a:rPr lang="sv-SE" sz="1000" b="1" dirty="0"/>
                <a:t>2</a:t>
              </a:r>
              <a:endParaRPr lang="sv-SE" sz="1000" dirty="0"/>
            </a:p>
          </p:txBody>
        </p:sp>
      </p:grpSp>
      <p:sp>
        <p:nvSpPr>
          <p:cNvPr id="33" name="Rektangel 32">
            <a:extLst>
              <a:ext uri="{FF2B5EF4-FFF2-40B4-BE49-F238E27FC236}">
                <a16:creationId xmlns:a16="http://schemas.microsoft.com/office/drawing/2014/main" id="{A6962958-D11A-B241-899E-D35B105A046E}"/>
              </a:ext>
            </a:extLst>
          </p:cNvPr>
          <p:cNvSpPr/>
          <p:nvPr/>
        </p:nvSpPr>
        <p:spPr>
          <a:xfrm>
            <a:off x="6029318" y="3524723"/>
            <a:ext cx="2688703" cy="49694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/>
              <a:t>BEHANDLINGSUPPEHÅLL </a:t>
            </a:r>
          </a:p>
          <a:p>
            <a:pPr algn="ctr"/>
            <a:r>
              <a:rPr lang="sv-SE" sz="800" dirty="0"/>
              <a:t>Klinisk handläggning  och provtagning proaktivt </a:t>
            </a:r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84097-72F8-4E4D-898B-D2A9BC121F0D}" type="slidenum">
              <a:rPr lang="sv-SE" smtClean="0"/>
              <a:t>2</a:t>
            </a:fld>
            <a:endParaRPr lang="sv-SE" dirty="0"/>
          </a:p>
        </p:txBody>
      </p:sp>
      <p:sp>
        <p:nvSpPr>
          <p:cNvPr id="23" name="Rektangel 22"/>
          <p:cNvSpPr/>
          <p:nvPr/>
        </p:nvSpPr>
        <p:spPr>
          <a:xfrm>
            <a:off x="6030867" y="3109981"/>
            <a:ext cx="2676459" cy="329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700" b="1" dirty="0" smtClean="0"/>
              <a:t>Grad </a:t>
            </a:r>
            <a:r>
              <a:rPr lang="sv-SE" sz="700" b="1" dirty="0"/>
              <a:t>3 ANC  + </a:t>
            </a:r>
            <a:r>
              <a:rPr lang="sv-SE" sz="700" b="1" dirty="0" smtClean="0"/>
              <a:t>feber </a:t>
            </a:r>
            <a:r>
              <a:rPr lang="sv-SE" sz="700" b="1" dirty="0"/>
              <a:t>&gt;38,3 °C vid ett tillfälle (eller över 38 °C i mer än en timme och/eller samtidig </a:t>
            </a:r>
            <a:r>
              <a:rPr lang="sv-SE" sz="700" b="1" dirty="0" smtClean="0"/>
              <a:t>infektion) och/eller </a:t>
            </a:r>
            <a:r>
              <a:rPr lang="sv-SE" sz="700" b="1" dirty="0"/>
              <a:t>Grad 4</a:t>
            </a:r>
          </a:p>
        </p:txBody>
      </p:sp>
      <p:graphicFrame>
        <p:nvGraphicFramePr>
          <p:cNvPr id="26" name="Tabell 25">
            <a:extLst>
              <a:ext uri="{FF2B5EF4-FFF2-40B4-BE49-F238E27FC236}">
                <a16:creationId xmlns:a16="http://schemas.microsoft.com/office/drawing/2014/main" id="{EC1327F1-9F07-5D48-8597-241BBB5B29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9923954"/>
              </p:ext>
            </p:extLst>
          </p:nvPr>
        </p:nvGraphicFramePr>
        <p:xfrm>
          <a:off x="179512" y="5783576"/>
          <a:ext cx="1737613" cy="731520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781685">
                  <a:extLst>
                    <a:ext uri="{9D8B030D-6E8A-4147-A177-3AD203B41FA5}">
                      <a16:colId xmlns:a16="http://schemas.microsoft.com/office/drawing/2014/main" val="2664500676"/>
                    </a:ext>
                  </a:extLst>
                </a:gridCol>
                <a:gridCol w="955928">
                  <a:extLst>
                    <a:ext uri="{9D8B030D-6E8A-4147-A177-3AD203B41FA5}">
                      <a16:colId xmlns:a16="http://schemas.microsoft.com/office/drawing/2014/main" val="51255904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800" dirty="0">
                          <a:effectLst/>
                        </a:rPr>
                        <a:t> CTCAE 4.0</a:t>
                      </a:r>
                      <a:endParaRPr lang="sv-S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800" dirty="0">
                          <a:effectLst/>
                        </a:rPr>
                        <a:t>Neutrofila (x10</a:t>
                      </a:r>
                      <a:r>
                        <a:rPr lang="sv-SE" sz="800" baseline="30000" dirty="0">
                          <a:effectLst/>
                        </a:rPr>
                        <a:t>9</a:t>
                      </a:r>
                      <a:r>
                        <a:rPr lang="sv-SE" sz="800" dirty="0">
                          <a:effectLst/>
                        </a:rPr>
                        <a:t>/l)</a:t>
                      </a:r>
                      <a:endParaRPr lang="sv-S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785849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800" dirty="0">
                          <a:effectLst/>
                        </a:rPr>
                        <a:t>Grad 1</a:t>
                      </a:r>
                      <a:endParaRPr lang="sv-S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800" dirty="0">
                          <a:effectLst/>
                        </a:rPr>
                        <a:t>1,5–1,6</a:t>
                      </a:r>
                      <a:endParaRPr lang="sv-S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352961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800" dirty="0">
                          <a:effectLst/>
                        </a:rPr>
                        <a:t>Grad 2</a:t>
                      </a:r>
                      <a:endParaRPr lang="sv-S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800" dirty="0">
                          <a:effectLst/>
                        </a:rPr>
                        <a:t>1,0–1,4</a:t>
                      </a:r>
                      <a:endParaRPr lang="sv-S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55928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800" dirty="0">
                          <a:effectLst/>
                        </a:rPr>
                        <a:t>Grad 3</a:t>
                      </a:r>
                      <a:endParaRPr lang="sv-S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800" dirty="0" smtClean="0">
                          <a:effectLst/>
                        </a:rPr>
                        <a:t>0,5-0,99</a:t>
                      </a:r>
                      <a:endParaRPr lang="sv-S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408559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800" dirty="0">
                          <a:effectLst/>
                        </a:rPr>
                        <a:t>Grad 4</a:t>
                      </a:r>
                      <a:endParaRPr lang="sv-S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800" dirty="0">
                          <a:effectLst/>
                        </a:rPr>
                        <a:t>&lt;0,5</a:t>
                      </a:r>
                      <a:endParaRPr lang="sv-S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011534246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800" dirty="0">
                          <a:effectLst/>
                        </a:rPr>
                        <a:t>ANC: absolut neutrofiltal</a:t>
                      </a:r>
                      <a:endParaRPr lang="sv-S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0222494"/>
                  </a:ext>
                </a:extLst>
              </a:tr>
            </a:tbl>
          </a:graphicData>
        </a:graphic>
      </p:graphicFrame>
      <p:sp>
        <p:nvSpPr>
          <p:cNvPr id="27" name="textruta 26"/>
          <p:cNvSpPr txBox="1"/>
          <p:nvPr/>
        </p:nvSpPr>
        <p:spPr>
          <a:xfrm>
            <a:off x="136121" y="6534940"/>
            <a:ext cx="219002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800" b="1" dirty="0" smtClean="0"/>
              <a:t>*Övriga hematologiska biverkningar, se sidan 3</a:t>
            </a:r>
            <a:endParaRPr lang="sv-SE" sz="800" b="1" dirty="0"/>
          </a:p>
        </p:txBody>
      </p:sp>
    </p:spTree>
    <p:extLst>
      <p:ext uri="{BB962C8B-B14F-4D97-AF65-F5344CB8AC3E}">
        <p14:creationId xmlns:p14="http://schemas.microsoft.com/office/powerpoint/2010/main" val="2619962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568952" cy="1143000"/>
          </a:xfrm>
        </p:spPr>
        <p:txBody>
          <a:bodyPr>
            <a:normAutofit/>
          </a:bodyPr>
          <a:lstStyle/>
          <a:p>
            <a:r>
              <a:rPr lang="sv-SE" sz="2000" b="1" dirty="0" smtClean="0"/>
              <a:t>HANDLÄGGNING AV ÖVRIGA HEMATOLOGISKA TOXICITETER (inkl. Hb, TPK (ej ANC)</a:t>
            </a:r>
            <a:endParaRPr lang="sv-SE" sz="2000" b="1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84097-72F8-4E4D-898B-D2A9BC121F0D}" type="slidenum">
              <a:rPr lang="sv-SE" smtClean="0"/>
              <a:t>3</a:t>
            </a:fld>
            <a:endParaRPr lang="sv-SE" dirty="0"/>
          </a:p>
        </p:txBody>
      </p:sp>
      <p:graphicFrame>
        <p:nvGraphicFramePr>
          <p:cNvPr id="6" name="Tabell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5440149"/>
              </p:ext>
            </p:extLst>
          </p:nvPr>
        </p:nvGraphicFramePr>
        <p:xfrm>
          <a:off x="683568" y="2025552"/>
          <a:ext cx="3744416" cy="2448272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11240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203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4681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b="1" dirty="0" smtClean="0"/>
                        <a:t>Ribociclib</a:t>
                      </a:r>
                      <a:endParaRPr lang="sv-SE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sv-SE" sz="8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468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800" u="none" baseline="0" dirty="0" smtClean="0">
                          <a:solidFill>
                            <a:schemeClr val="tx1"/>
                          </a:solidFill>
                        </a:rPr>
                        <a:t>Grad 1 eller 2</a:t>
                      </a:r>
                      <a:endParaRPr lang="sv-SE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v-SE" sz="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Ingen dosjustering krävs. Sätt in lämplig läkemedelsbehandling och övervaka såsom kliniskt indicerat</a:t>
                      </a:r>
                      <a:endParaRPr lang="sv-SE" sz="8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59807">
                <a:tc>
                  <a:txBody>
                    <a:bodyPr/>
                    <a:lstStyle/>
                    <a:p>
                      <a:pPr algn="ctr"/>
                      <a:r>
                        <a:rPr lang="sv-SE" sz="800" b="1" dirty="0" smtClean="0"/>
                        <a:t>Grad 3</a:t>
                      </a:r>
                      <a:endParaRPr lang="sv-SE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sv-SE" sz="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Behandlingsuppehåll tills återhämtning skett till grad ≤1, återuppta sedan CDK4/6</a:t>
                      </a:r>
                      <a:r>
                        <a:rPr lang="sv-SE" sz="8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med samma dos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sv-SE" sz="8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sv-SE" sz="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Om grad 3 toxicitet återkommer ska CDK4/6 återupptas med nästa lägre dosnivå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sv-SE" sz="8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584">
                <a:tc>
                  <a:txBody>
                    <a:bodyPr/>
                    <a:lstStyle/>
                    <a:p>
                      <a:pPr algn="ctr"/>
                      <a:r>
                        <a:rPr lang="sv-SE" sz="800" dirty="0" smtClean="0"/>
                        <a:t>Grad 4</a:t>
                      </a:r>
                      <a:endParaRPr lang="sv-SE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sv-SE" sz="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Sätt ut CDK4/6 </a:t>
                      </a:r>
                      <a:endParaRPr lang="sv-SE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Rubrik 1"/>
          <p:cNvSpPr txBox="1">
            <a:spLocks/>
          </p:cNvSpPr>
          <p:nvPr/>
        </p:nvSpPr>
        <p:spPr>
          <a:xfrm>
            <a:off x="539552" y="1454052"/>
            <a:ext cx="3672408" cy="571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v-SE" sz="2400" b="1" dirty="0"/>
          </a:p>
        </p:txBody>
      </p:sp>
      <p:sp>
        <p:nvSpPr>
          <p:cNvPr id="10" name="Rubrik 1"/>
          <p:cNvSpPr txBox="1">
            <a:spLocks/>
          </p:cNvSpPr>
          <p:nvPr/>
        </p:nvSpPr>
        <p:spPr>
          <a:xfrm>
            <a:off x="4684732" y="1860848"/>
            <a:ext cx="3744416" cy="7292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v-SE" sz="2400" b="1" dirty="0"/>
          </a:p>
        </p:txBody>
      </p:sp>
      <p:graphicFrame>
        <p:nvGraphicFramePr>
          <p:cNvPr id="11" name="Tabell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5120825"/>
              </p:ext>
            </p:extLst>
          </p:nvPr>
        </p:nvGraphicFramePr>
        <p:xfrm>
          <a:off x="4684732" y="2025552"/>
          <a:ext cx="3847708" cy="2448272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11550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926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9201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b="1" dirty="0" smtClean="0"/>
                        <a:t>Palbociclib</a:t>
                      </a:r>
                      <a:endParaRPr lang="sv-SE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sv-SE" sz="8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920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800" u="none" baseline="0" dirty="0" smtClean="0">
                          <a:solidFill>
                            <a:schemeClr val="tx1"/>
                          </a:solidFill>
                        </a:rPr>
                        <a:t>Grad 1 eller 2</a:t>
                      </a:r>
                      <a:endParaRPr lang="sv-SE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v-SE" sz="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Ingen dosjustering krävs. </a:t>
                      </a:r>
                      <a:endParaRPr lang="sv-SE" sz="8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38795">
                <a:tc>
                  <a:txBody>
                    <a:bodyPr/>
                    <a:lstStyle/>
                    <a:p>
                      <a:pPr algn="ctr"/>
                      <a:r>
                        <a:rPr lang="sv-SE" sz="800" b="1" dirty="0" smtClean="0"/>
                        <a:t>Grad 3</a:t>
                      </a:r>
                      <a:endParaRPr lang="sv-SE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sv-SE" sz="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Dag 1 i cykeln</a:t>
                      </a:r>
                      <a:r>
                        <a:rPr lang="sv-SE" sz="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sv-SE" sz="8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v-SE" sz="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Behandlingsuppehåll tills återhämtning skett till grad ≤2.</a:t>
                      </a:r>
                      <a:r>
                        <a:rPr lang="sv-SE" sz="8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v-SE" sz="8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lang="sv-SE" sz="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ontrollera fullständig blodstatus på nytt inom 1 vecka. Efter återhämtning till grad ≤ 2, inled nästa cykel med samma dos.</a:t>
                      </a:r>
                      <a:endParaRPr lang="sv-SE" sz="800" b="0" i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sv-SE" sz="800" b="0" i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sv-SE" sz="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Dag 14 första 2 cyklerna: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sv-SE" sz="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Fortsätt med CDK4/6 i samma dos.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sv-SE" sz="8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1075">
                <a:tc>
                  <a:txBody>
                    <a:bodyPr/>
                    <a:lstStyle/>
                    <a:p>
                      <a:pPr algn="ctr"/>
                      <a:r>
                        <a:rPr lang="sv-SE" sz="800" dirty="0" smtClean="0"/>
                        <a:t>Grad 4</a:t>
                      </a:r>
                      <a:endParaRPr lang="sv-SE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sv-SE" sz="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Behandlingsuppehåll tills återhämtning skett till grad ≤ 2.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sv-SE" sz="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Återuppta behandlingen med nästa lägre dos</a:t>
                      </a:r>
                      <a:endParaRPr lang="sv-SE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Tabell 11">
            <a:extLst>
              <a:ext uri="{FF2B5EF4-FFF2-40B4-BE49-F238E27FC236}">
                <a16:creationId xmlns:a16="http://schemas.microsoft.com/office/drawing/2014/main" id="{EC1327F1-9F07-5D48-8597-241BBB5B29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6275268"/>
              </p:ext>
            </p:extLst>
          </p:nvPr>
        </p:nvGraphicFramePr>
        <p:xfrm>
          <a:off x="251520" y="5877272"/>
          <a:ext cx="3688080" cy="609600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781685">
                  <a:extLst>
                    <a:ext uri="{9D8B030D-6E8A-4147-A177-3AD203B41FA5}">
                      <a16:colId xmlns:a16="http://schemas.microsoft.com/office/drawing/2014/main" val="2664500676"/>
                    </a:ext>
                  </a:extLst>
                </a:gridCol>
                <a:gridCol w="840105">
                  <a:extLst>
                    <a:ext uri="{9D8B030D-6E8A-4147-A177-3AD203B41FA5}">
                      <a16:colId xmlns:a16="http://schemas.microsoft.com/office/drawing/2014/main" val="301391645"/>
                    </a:ext>
                  </a:extLst>
                </a:gridCol>
                <a:gridCol w="989965">
                  <a:extLst>
                    <a:ext uri="{9D8B030D-6E8A-4147-A177-3AD203B41FA5}">
                      <a16:colId xmlns:a16="http://schemas.microsoft.com/office/drawing/2014/main" val="673441763"/>
                    </a:ext>
                  </a:extLst>
                </a:gridCol>
                <a:gridCol w="1076325">
                  <a:extLst>
                    <a:ext uri="{9D8B030D-6E8A-4147-A177-3AD203B41FA5}">
                      <a16:colId xmlns:a16="http://schemas.microsoft.com/office/drawing/2014/main" val="45213947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800" dirty="0">
                          <a:effectLst/>
                        </a:rPr>
                        <a:t> CTCAE 4.0</a:t>
                      </a:r>
                      <a:endParaRPr lang="sv-S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800" dirty="0">
                          <a:effectLst/>
                        </a:rPr>
                        <a:t>Hb (g/l)</a:t>
                      </a:r>
                      <a:endParaRPr lang="sv-S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800" dirty="0">
                          <a:effectLst/>
                        </a:rPr>
                        <a:t>TPK (x10</a:t>
                      </a:r>
                      <a:r>
                        <a:rPr lang="sv-SE" sz="800" baseline="30000" dirty="0">
                          <a:effectLst/>
                        </a:rPr>
                        <a:t>9</a:t>
                      </a:r>
                      <a:r>
                        <a:rPr lang="sv-SE" sz="800" dirty="0">
                          <a:effectLst/>
                        </a:rPr>
                        <a:t>/l)</a:t>
                      </a:r>
                      <a:endParaRPr lang="sv-S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800" dirty="0">
                          <a:effectLst/>
                        </a:rPr>
                        <a:t>LPK (x10</a:t>
                      </a:r>
                      <a:r>
                        <a:rPr lang="sv-SE" sz="800" baseline="30000" dirty="0">
                          <a:effectLst/>
                        </a:rPr>
                        <a:t>9</a:t>
                      </a:r>
                      <a:r>
                        <a:rPr lang="sv-SE" sz="800" dirty="0">
                          <a:effectLst/>
                        </a:rPr>
                        <a:t>/l)</a:t>
                      </a:r>
                      <a:endParaRPr lang="sv-S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785849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800" dirty="0">
                          <a:effectLst/>
                        </a:rPr>
                        <a:t>Grad 1</a:t>
                      </a:r>
                      <a:endParaRPr lang="sv-S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800" dirty="0">
                          <a:effectLst/>
                        </a:rPr>
                        <a:t>100-116</a:t>
                      </a:r>
                      <a:endParaRPr lang="sv-S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800" dirty="0">
                          <a:effectLst/>
                        </a:rPr>
                        <a:t>75-164</a:t>
                      </a:r>
                      <a:endParaRPr lang="sv-S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800" dirty="0">
                          <a:effectLst/>
                        </a:rPr>
                        <a:t>3,0–3,4</a:t>
                      </a:r>
                      <a:endParaRPr lang="sv-S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352961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800" dirty="0">
                          <a:effectLst/>
                        </a:rPr>
                        <a:t>Grad 2</a:t>
                      </a:r>
                      <a:endParaRPr lang="sv-S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800" dirty="0">
                          <a:effectLst/>
                        </a:rPr>
                        <a:t>80-99</a:t>
                      </a:r>
                      <a:endParaRPr lang="sv-S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800" dirty="0">
                          <a:effectLst/>
                        </a:rPr>
                        <a:t>50-74</a:t>
                      </a:r>
                      <a:endParaRPr lang="sv-S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800" dirty="0">
                          <a:effectLst/>
                        </a:rPr>
                        <a:t>2,0–2,9</a:t>
                      </a:r>
                      <a:endParaRPr lang="sv-S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55928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800" dirty="0">
                          <a:effectLst/>
                        </a:rPr>
                        <a:t>Grad 3</a:t>
                      </a:r>
                      <a:endParaRPr lang="sv-S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800" dirty="0">
                          <a:effectLst/>
                        </a:rPr>
                        <a:t>&lt;80</a:t>
                      </a:r>
                      <a:endParaRPr lang="sv-S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800" dirty="0">
                          <a:effectLst/>
                        </a:rPr>
                        <a:t>25-49</a:t>
                      </a:r>
                      <a:endParaRPr lang="sv-S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800" dirty="0">
                          <a:effectLst/>
                        </a:rPr>
                        <a:t>1,0–1,9</a:t>
                      </a:r>
                      <a:endParaRPr lang="sv-S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408559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800" dirty="0">
                          <a:effectLst/>
                        </a:rPr>
                        <a:t>Grad 4</a:t>
                      </a:r>
                      <a:endParaRPr lang="sv-S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800" dirty="0">
                          <a:effectLst/>
                        </a:rPr>
                        <a:t>livshotande</a:t>
                      </a:r>
                      <a:endParaRPr lang="sv-S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800" dirty="0">
                          <a:effectLst/>
                        </a:rPr>
                        <a:t>&lt;25</a:t>
                      </a:r>
                      <a:endParaRPr lang="sv-S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800" dirty="0">
                          <a:effectLst/>
                        </a:rPr>
                        <a:t>&lt;1,0</a:t>
                      </a:r>
                      <a:endParaRPr lang="sv-S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0115342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1876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23528" y="446504"/>
            <a:ext cx="8229600" cy="1143000"/>
          </a:xfrm>
        </p:spPr>
        <p:txBody>
          <a:bodyPr>
            <a:normAutofit/>
          </a:bodyPr>
          <a:lstStyle/>
          <a:p>
            <a:pPr lvl="0"/>
            <a:r>
              <a:rPr lang="sv-SE" altLang="sv-SE" sz="20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HANDLÄGGNING AV H</a:t>
            </a:r>
            <a:r>
              <a:rPr kumimoji="0" lang="sv-SE" altLang="sv-SE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EPATOBILIÄR TOXICITET</a:t>
            </a:r>
            <a:br>
              <a:rPr kumimoji="0" lang="sv-SE" altLang="sv-SE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sv-SE" altLang="sv-SE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sv-SE" altLang="sv-SE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lang="sv-SE" sz="2000" b="1" dirty="0"/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4957744"/>
              </p:ext>
            </p:extLst>
          </p:nvPr>
        </p:nvGraphicFramePr>
        <p:xfrm>
          <a:off x="1763688" y="1340768"/>
          <a:ext cx="5786492" cy="4212664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6605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31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428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450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  <a:endParaRPr lang="sv-SE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100" dirty="0">
                          <a:solidFill>
                            <a:schemeClr val="tx1"/>
                          </a:solidFill>
                          <a:effectLst/>
                        </a:rPr>
                        <a:t>ASAT och </a:t>
                      </a:r>
                      <a:r>
                        <a:rPr lang="sv-SE" sz="1100" dirty="0" smtClean="0">
                          <a:solidFill>
                            <a:schemeClr val="tx1"/>
                          </a:solidFill>
                          <a:effectLst/>
                        </a:rPr>
                        <a:t>ALAT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800" dirty="0" smtClean="0">
                          <a:solidFill>
                            <a:schemeClr val="tx1"/>
                          </a:solidFill>
                          <a:effectLst/>
                        </a:rPr>
                        <a:t>(utan ökning av totalt bilirubin &gt; 2 x</a:t>
                      </a:r>
                      <a:r>
                        <a:rPr lang="sv-SE" sz="800" baseline="0" dirty="0" smtClean="0">
                          <a:solidFill>
                            <a:schemeClr val="tx1"/>
                          </a:solidFill>
                          <a:effectLst/>
                        </a:rPr>
                        <a:t> ULN)</a:t>
                      </a:r>
                      <a:endParaRPr lang="sv-SE" sz="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  <a:endParaRPr lang="sv-SE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41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Grad 1</a:t>
                      </a:r>
                      <a:endParaRPr lang="sv-SE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≤3xULN </a:t>
                      </a:r>
                      <a:endParaRPr lang="sv-SE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Ingen dosjustering</a:t>
                      </a:r>
                      <a:endParaRPr lang="sv-SE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4509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Grad 2</a:t>
                      </a:r>
                      <a:endParaRPr lang="sv-SE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&gt;3-5,0 x ULN </a:t>
                      </a:r>
                      <a:br>
                        <a:rPr lang="sv-SE" sz="1100" dirty="0">
                          <a:effectLst/>
                        </a:rPr>
                      </a:br>
                      <a:r>
                        <a:rPr lang="sv-SE" sz="1100" dirty="0">
                          <a:effectLst/>
                        </a:rPr>
                        <a:t/>
                      </a:r>
                      <a:br>
                        <a:rPr lang="sv-SE" sz="1100" dirty="0">
                          <a:effectLst/>
                        </a:rPr>
                      </a:br>
                      <a:r>
                        <a:rPr lang="sv-SE" sz="1100" dirty="0">
                          <a:effectLst/>
                        </a:rPr>
                        <a:t> </a:t>
                      </a:r>
                      <a:endParaRPr lang="sv-SE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Vid första tillfället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Om patienten vid baseline hade ASAT- och/eller ALAT-värden Grad 1 och vid provtagning hamnar på Grad 2: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  <a:sym typeface="Wingdings" pitchFamily="2" charset="2"/>
                        </a:rPr>
                        <a:t></a:t>
                      </a:r>
                      <a:r>
                        <a:rPr lang="sv-SE" sz="1100" dirty="0">
                          <a:effectLst/>
                        </a:rPr>
                        <a:t> behandlingsuppehåll tills återhämtning skett till Grad 1.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CDK</a:t>
                      </a:r>
                      <a:r>
                        <a:rPr lang="sv-SE" sz="1100" baseline="0" dirty="0">
                          <a:effectLst/>
                        </a:rPr>
                        <a:t>4/6-hämmare </a:t>
                      </a:r>
                      <a:r>
                        <a:rPr lang="sv-SE" sz="1100" dirty="0">
                          <a:effectLst/>
                        </a:rPr>
                        <a:t>återupptas då i samma </a:t>
                      </a:r>
                      <a:r>
                        <a:rPr lang="sv-SE" sz="1100" dirty="0" smtClean="0">
                          <a:effectLst/>
                        </a:rPr>
                        <a:t>dos</a:t>
                      </a:r>
                      <a:endParaRPr lang="sv-SE" sz="1100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/>
                      </a:r>
                      <a:br>
                        <a:rPr lang="sv-SE" sz="1100" dirty="0">
                          <a:effectLst/>
                        </a:rPr>
                      </a:br>
                      <a:r>
                        <a:rPr lang="sv-SE" sz="1100" dirty="0">
                          <a:effectLst/>
                        </a:rPr>
                        <a:t>Om Grad 2 inträffar igen: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  <a:sym typeface="Wingdings" pitchFamily="2" charset="2"/>
                        </a:rPr>
                        <a:t></a:t>
                      </a:r>
                      <a:r>
                        <a:rPr lang="sv-SE" sz="1100" dirty="0">
                          <a:effectLst/>
                        </a:rPr>
                        <a:t> återuppta CDK</a:t>
                      </a:r>
                      <a:r>
                        <a:rPr lang="sv-SE" sz="1100" baseline="0" dirty="0">
                          <a:effectLst/>
                        </a:rPr>
                        <a:t>4/6-hämmare </a:t>
                      </a:r>
                      <a:r>
                        <a:rPr lang="sv-SE" sz="1100" dirty="0">
                          <a:effectLst/>
                        </a:rPr>
                        <a:t>minskat med en </a:t>
                      </a:r>
                      <a:r>
                        <a:rPr lang="sv-SE" sz="1100" dirty="0" smtClean="0">
                          <a:effectLst/>
                        </a:rPr>
                        <a:t>dosnivå</a:t>
                      </a:r>
                      <a:endParaRPr lang="sv-SE" sz="1200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  <a:endParaRPr lang="sv-SE" sz="1200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Om patienten vid baseline hade ASAT- och/eller ASAT-värden Grad 2 och vid provtagning hamnar på Grad 2 görs inget </a:t>
                      </a:r>
                      <a:r>
                        <a:rPr lang="sv-SE" sz="1100" dirty="0" smtClean="0">
                          <a:effectLst/>
                        </a:rPr>
                        <a:t>behandlingsuppehåll</a:t>
                      </a:r>
                      <a:endParaRPr lang="sv-SE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803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Grad 3</a:t>
                      </a:r>
                      <a:endParaRPr lang="sv-SE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&gt;5-20 x ULN </a:t>
                      </a:r>
                      <a:br>
                        <a:rPr lang="sv-SE" sz="1100" dirty="0">
                          <a:effectLst/>
                        </a:rPr>
                      </a:br>
                      <a:r>
                        <a:rPr lang="sv-SE" sz="1100" dirty="0">
                          <a:effectLst/>
                        </a:rPr>
                        <a:t/>
                      </a:r>
                      <a:br>
                        <a:rPr lang="sv-SE" sz="1100" dirty="0">
                          <a:effectLst/>
                        </a:rPr>
                      </a:br>
                      <a:endParaRPr lang="sv-SE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Vid första tillfället: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  <a:sym typeface="Wingdings" pitchFamily="2" charset="2"/>
                        </a:rPr>
                        <a:t></a:t>
                      </a:r>
                      <a:r>
                        <a:rPr lang="sv-SE" sz="1100" dirty="0">
                          <a:effectLst/>
                        </a:rPr>
                        <a:t>behandlingsuppehåll tills återhämtning till samma grad eller lägre som vid </a:t>
                      </a:r>
                      <a:r>
                        <a:rPr lang="sv-SE" sz="1100" dirty="0" smtClean="0">
                          <a:effectLst/>
                        </a:rPr>
                        <a:t>baseline</a:t>
                      </a:r>
                      <a:endParaRPr lang="sv-SE" sz="1100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CDK</a:t>
                      </a:r>
                      <a:r>
                        <a:rPr lang="sv-SE" sz="1100" baseline="0" dirty="0">
                          <a:effectLst/>
                        </a:rPr>
                        <a:t>4/6-hämmare </a:t>
                      </a:r>
                      <a:r>
                        <a:rPr lang="sv-SE" sz="1100" dirty="0">
                          <a:effectLst/>
                        </a:rPr>
                        <a:t>återupptas sedan minskad med en dosnivå.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/>
                      </a:r>
                      <a:br>
                        <a:rPr lang="sv-SE" sz="1100" dirty="0">
                          <a:effectLst/>
                        </a:rPr>
                      </a:br>
                      <a:r>
                        <a:rPr lang="sv-SE" sz="1100" dirty="0">
                          <a:effectLst/>
                        </a:rPr>
                        <a:t>Om Grad 3 inträffar igen: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  <a:sym typeface="Wingdings" pitchFamily="2" charset="2"/>
                        </a:rPr>
                        <a:t></a:t>
                      </a:r>
                      <a:r>
                        <a:rPr lang="sv-SE" sz="1100" dirty="0">
                          <a:effectLst/>
                        </a:rPr>
                        <a:t> Sätt ut </a:t>
                      </a:r>
                      <a:r>
                        <a:rPr lang="sv-SE" sz="1100" dirty="0" smtClean="0">
                          <a:effectLst/>
                        </a:rPr>
                        <a:t>CDK</a:t>
                      </a:r>
                      <a:r>
                        <a:rPr lang="sv-SE" sz="1100" baseline="0" dirty="0" smtClean="0">
                          <a:effectLst/>
                        </a:rPr>
                        <a:t>4/6-hämmare</a:t>
                      </a:r>
                      <a:r>
                        <a:rPr lang="sv-SE" sz="1100" dirty="0" smtClean="0">
                          <a:effectLst/>
                        </a:rPr>
                        <a:t> </a:t>
                      </a:r>
                      <a:endParaRPr lang="sv-SE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960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Grad 4</a:t>
                      </a:r>
                      <a:endParaRPr lang="sv-SE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&gt;20 x ULN </a:t>
                      </a:r>
                      <a:endParaRPr lang="sv-SE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CDK</a:t>
                      </a:r>
                      <a:r>
                        <a:rPr lang="sv-SE" sz="1100" baseline="0" dirty="0">
                          <a:effectLst/>
                        </a:rPr>
                        <a:t>4/6-hämmare </a:t>
                      </a:r>
                      <a:r>
                        <a:rPr lang="sv-SE" sz="1100" dirty="0">
                          <a:effectLst/>
                        </a:rPr>
                        <a:t>sätts ut</a:t>
                      </a:r>
                      <a:endParaRPr lang="sv-SE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004048" y="5949280"/>
            <a:ext cx="398699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sv-SE" altLang="sv-SE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OBS!</a:t>
            </a:r>
          </a:p>
          <a:p>
            <a:pPr lvl="0"/>
            <a:r>
              <a:rPr lang="sv-SE" sz="1000" b="1" dirty="0"/>
              <a:t>Om patienten får ALAT och/eller ASAT-värden på &gt; 3 x ULN och samtidigt totalt bilirubin på &gt;2 x ULN oavsett grad vid baseline, ska CDK4/6-hämmare sättas ut</a:t>
            </a:r>
            <a:endParaRPr kumimoji="0" lang="sv-SE" altLang="sv-SE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Tabell 8">
            <a:extLst>
              <a:ext uri="{FF2B5EF4-FFF2-40B4-BE49-F238E27FC236}">
                <a16:creationId xmlns:a16="http://schemas.microsoft.com/office/drawing/2014/main" id="{37D282BF-DF07-F240-8319-A1510F281C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0592154"/>
              </p:ext>
            </p:extLst>
          </p:nvPr>
        </p:nvGraphicFramePr>
        <p:xfrm>
          <a:off x="107504" y="5877272"/>
          <a:ext cx="4707078" cy="808530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752475">
                  <a:extLst>
                    <a:ext uri="{9D8B030D-6E8A-4147-A177-3AD203B41FA5}">
                      <a16:colId xmlns:a16="http://schemas.microsoft.com/office/drawing/2014/main" val="2664500676"/>
                    </a:ext>
                  </a:extLst>
                </a:gridCol>
                <a:gridCol w="902227">
                  <a:extLst>
                    <a:ext uri="{9D8B030D-6E8A-4147-A177-3AD203B41FA5}">
                      <a16:colId xmlns:a16="http://schemas.microsoft.com/office/drawing/2014/main" val="301391645"/>
                    </a:ext>
                  </a:extLst>
                </a:gridCol>
                <a:gridCol w="1063169">
                  <a:extLst>
                    <a:ext uri="{9D8B030D-6E8A-4147-A177-3AD203B41FA5}">
                      <a16:colId xmlns:a16="http://schemas.microsoft.com/office/drawing/2014/main" val="673441763"/>
                    </a:ext>
                  </a:extLst>
                </a:gridCol>
                <a:gridCol w="1155914">
                  <a:extLst>
                    <a:ext uri="{9D8B030D-6E8A-4147-A177-3AD203B41FA5}">
                      <a16:colId xmlns:a16="http://schemas.microsoft.com/office/drawing/2014/main" val="452139473"/>
                    </a:ext>
                  </a:extLst>
                </a:gridCol>
                <a:gridCol w="833293">
                  <a:extLst>
                    <a:ext uri="{9D8B030D-6E8A-4147-A177-3AD203B41FA5}">
                      <a16:colId xmlns:a16="http://schemas.microsoft.com/office/drawing/2014/main" val="512559040"/>
                    </a:ext>
                  </a:extLst>
                </a:gridCol>
              </a:tblGrid>
              <a:tr h="127895"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u="none" strike="noStrike" dirty="0">
                          <a:effectLst/>
                        </a:rPr>
                        <a:t>Män/Kvinnor</a:t>
                      </a:r>
                      <a:endParaRPr lang="sv-SE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sv-SE" sz="800" u="none" strike="noStrike" dirty="0">
                          <a:effectLst/>
                        </a:rPr>
                        <a:t>CTCEA 4.0</a:t>
                      </a:r>
                      <a:endParaRPr lang="sv-SE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78584906"/>
                  </a:ext>
                </a:extLst>
              </a:tr>
              <a:tr h="127895">
                <a:tc>
                  <a:txBody>
                    <a:bodyPr/>
                    <a:lstStyle/>
                    <a:p>
                      <a:pPr algn="l" fontAlgn="b"/>
                      <a:endParaRPr lang="sv-S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1" u="none" strike="noStrike" dirty="0">
                          <a:effectLst/>
                        </a:rPr>
                        <a:t>Grad 1</a:t>
                      </a:r>
                      <a:endParaRPr lang="sv-SE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1" u="none" strike="noStrike" dirty="0">
                          <a:effectLst/>
                        </a:rPr>
                        <a:t>Grad 2</a:t>
                      </a:r>
                      <a:endParaRPr lang="sv-SE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1" u="none" strike="noStrike" dirty="0">
                          <a:effectLst/>
                        </a:rPr>
                        <a:t>Grad 3</a:t>
                      </a:r>
                      <a:endParaRPr lang="sv-SE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1" u="none" strike="noStrike" dirty="0">
                          <a:effectLst/>
                        </a:rPr>
                        <a:t>Grad 4</a:t>
                      </a:r>
                      <a:endParaRPr lang="sv-SE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35296123"/>
                  </a:ext>
                </a:extLst>
              </a:tr>
              <a:tr h="138734"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u="none" strike="noStrike" dirty="0" smtClean="0">
                          <a:effectLst/>
                        </a:rPr>
                        <a:t>ALAT (1,2/0,76)</a:t>
                      </a:r>
                      <a:endParaRPr lang="sv-SE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u="none" strike="noStrike" dirty="0" smtClean="0">
                          <a:effectLst/>
                        </a:rPr>
                        <a:t>≤3,6/≤2,28</a:t>
                      </a:r>
                      <a:endParaRPr lang="sv-S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u="none" strike="noStrike" dirty="0" smtClean="0">
                          <a:effectLst/>
                        </a:rPr>
                        <a:t>&gt;3,6-6/&gt;2,28-3,8</a:t>
                      </a:r>
                      <a:endParaRPr lang="sv-S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u="none" strike="noStrike" dirty="0" smtClean="0">
                          <a:effectLst/>
                        </a:rPr>
                        <a:t>&gt;6-24/&gt;3,8-15,2</a:t>
                      </a:r>
                      <a:endParaRPr lang="sv-S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u="none" strike="noStrike" dirty="0">
                          <a:effectLst/>
                        </a:rPr>
                        <a:t>&gt;24/&gt;15,2</a:t>
                      </a:r>
                      <a:endParaRPr lang="sv-S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5592886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u="none" strike="noStrike" dirty="0" smtClean="0">
                          <a:effectLst/>
                        </a:rPr>
                        <a:t>ASAT (0,76/0,61)</a:t>
                      </a:r>
                      <a:endParaRPr lang="sv-SE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u="none" strike="noStrike" dirty="0" smtClean="0">
                          <a:effectLst/>
                        </a:rPr>
                        <a:t>≤2,28/≤1,83</a:t>
                      </a:r>
                      <a:endParaRPr lang="sv-S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u="none" strike="noStrike" dirty="0" smtClean="0">
                          <a:effectLst/>
                        </a:rPr>
                        <a:t>&gt;2,28-3,8/&gt;1,83-3,05</a:t>
                      </a:r>
                      <a:endParaRPr lang="sv-S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u="none" strike="noStrike" dirty="0" smtClean="0">
                          <a:effectLst/>
                        </a:rPr>
                        <a:t>&gt;3,8-15,2/&gt;3,05-12.2</a:t>
                      </a:r>
                      <a:endParaRPr lang="sv-S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u="none" strike="noStrike" dirty="0">
                          <a:effectLst/>
                        </a:rPr>
                        <a:t>&gt;15,2/&gt;12.2</a:t>
                      </a:r>
                      <a:endParaRPr lang="sv-S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40855915"/>
                  </a:ext>
                </a:extLst>
              </a:tr>
              <a:tr h="127895"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u="none" strike="noStrike" dirty="0" smtClean="0">
                          <a:effectLst/>
                        </a:rPr>
                        <a:t>ALP (1.8)</a:t>
                      </a:r>
                      <a:endParaRPr lang="sv-SE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u="none" strike="noStrike" dirty="0" smtClean="0">
                          <a:effectLst/>
                        </a:rPr>
                        <a:t>≤4,5</a:t>
                      </a:r>
                      <a:endParaRPr lang="sv-S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u="none" strike="noStrike" dirty="0" smtClean="0">
                          <a:effectLst/>
                        </a:rPr>
                        <a:t>&gt;4,5-9</a:t>
                      </a:r>
                      <a:endParaRPr lang="sv-S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u="none" strike="noStrike" dirty="0" smtClean="0">
                          <a:effectLst/>
                        </a:rPr>
                        <a:t>&gt;9-36</a:t>
                      </a:r>
                      <a:endParaRPr lang="sv-S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u="none" strike="noStrike" dirty="0">
                          <a:effectLst/>
                        </a:rPr>
                        <a:t>&gt;36</a:t>
                      </a:r>
                      <a:endParaRPr lang="sv-S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011534246"/>
                  </a:ext>
                </a:extLst>
              </a:tr>
              <a:tr h="127895"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u="none" strike="noStrike" dirty="0">
                          <a:effectLst/>
                        </a:rPr>
                        <a:t>B</a:t>
                      </a:r>
                      <a:r>
                        <a:rPr lang="sv-SE" sz="800" u="none" strike="noStrike" dirty="0" smtClean="0">
                          <a:effectLst/>
                        </a:rPr>
                        <a:t>ilirubin</a:t>
                      </a:r>
                      <a:endParaRPr lang="sv-SE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u="none" strike="noStrike" dirty="0" smtClean="0">
                          <a:effectLst/>
                        </a:rPr>
                        <a:t>≤39</a:t>
                      </a:r>
                      <a:endParaRPr lang="sv-S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u="none" strike="noStrike" dirty="0" smtClean="0">
                          <a:effectLst/>
                        </a:rPr>
                        <a:t>&gt;39-78</a:t>
                      </a:r>
                      <a:endParaRPr lang="sv-S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u="none" strike="noStrike" dirty="0" smtClean="0">
                          <a:effectLst/>
                        </a:rPr>
                        <a:t>&gt;78-260</a:t>
                      </a:r>
                      <a:endParaRPr lang="sv-S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u="none" strike="noStrike" dirty="0">
                          <a:effectLst/>
                        </a:rPr>
                        <a:t>&gt;260</a:t>
                      </a:r>
                      <a:endParaRPr lang="sv-S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0222494"/>
                  </a:ext>
                </a:extLst>
              </a:tr>
            </a:tbl>
          </a:graphicData>
        </a:graphic>
      </p:graphicFrame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84097-72F8-4E4D-898B-D2A9BC121F0D}" type="slidenum">
              <a:rPr lang="sv-SE" smtClean="0"/>
              <a:t>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26739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3568" y="476672"/>
            <a:ext cx="8229600" cy="1143000"/>
          </a:xfrm>
        </p:spPr>
        <p:txBody>
          <a:bodyPr>
            <a:normAutofit/>
          </a:bodyPr>
          <a:lstStyle/>
          <a:p>
            <a:r>
              <a:rPr lang="sv-SE" sz="2400" b="1" dirty="0"/>
              <a:t>HANDLÄGGNING AV EKG (RIBOCIKLIB)</a:t>
            </a:r>
            <a:r>
              <a:rPr lang="sv-SE" sz="2000" b="1" dirty="0"/>
              <a:t/>
            </a:r>
            <a:br>
              <a:rPr lang="sv-SE" sz="2000" b="1" dirty="0"/>
            </a:br>
            <a:endParaRPr lang="sv-SE" sz="2000" b="1" dirty="0"/>
          </a:p>
        </p:txBody>
      </p:sp>
      <p:graphicFrame>
        <p:nvGraphicFramePr>
          <p:cNvPr id="4" name="Tabel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3300188"/>
              </p:ext>
            </p:extLst>
          </p:nvPr>
        </p:nvGraphicFramePr>
        <p:xfrm>
          <a:off x="1979712" y="1556792"/>
          <a:ext cx="5544616" cy="4297680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21247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198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u="none" baseline="0" dirty="0" smtClean="0">
                          <a:solidFill>
                            <a:schemeClr val="tx1"/>
                          </a:solidFill>
                        </a:rPr>
                        <a:t>QcF &lt; 450 msek</a:t>
                      </a:r>
                      <a:endParaRPr lang="sv-SE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v-SE" sz="1200" b="0" dirty="0" smtClean="0"/>
                        <a:t>Ribociclib</a:t>
                      </a:r>
                      <a:r>
                        <a:rPr lang="sv-SE" sz="1200" b="0" baseline="0" dirty="0" smtClean="0"/>
                        <a:t> ska enbart sättas in till patienter med </a:t>
                      </a:r>
                      <a:r>
                        <a:rPr lang="sv-SE" sz="1200" b="0" u="none" baseline="0" dirty="0" smtClean="0">
                          <a:solidFill>
                            <a:schemeClr val="tx1"/>
                          </a:solidFill>
                        </a:rPr>
                        <a:t>QcF &lt; 450 msek</a:t>
                      </a:r>
                      <a:endParaRPr lang="sv-SE" sz="1200" b="0" dirty="0" smtClean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sv-SE" sz="12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96084">
                <a:tc>
                  <a:txBody>
                    <a:bodyPr/>
                    <a:lstStyle/>
                    <a:p>
                      <a:pPr algn="ctr"/>
                      <a:r>
                        <a:rPr lang="sv-SE" sz="1200" b="1" dirty="0"/>
                        <a:t>QTcF </a:t>
                      </a:r>
                      <a:r>
                        <a:rPr lang="sv-SE" sz="1200" b="1" dirty="0" smtClean="0"/>
                        <a:t>&gt; 480 </a:t>
                      </a:r>
                      <a:r>
                        <a:rPr lang="sv-SE" sz="1200" b="1" dirty="0"/>
                        <a:t>msek</a:t>
                      </a:r>
                      <a:r>
                        <a:rPr lang="sv-SE" sz="1200" dirty="0"/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sv-SE" sz="1200" b="0" dirty="0"/>
                        <a:t>Gör uppehåll i behandlingen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endParaRPr lang="sv-SE" sz="1200" b="0" dirty="0"/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sv-SE" sz="1200" b="0" dirty="0"/>
                        <a:t>Om QTcF-förlängningen återgår till </a:t>
                      </a:r>
                      <a:r>
                        <a:rPr lang="sv-SE" sz="1200" b="0" dirty="0" smtClean="0"/>
                        <a:t>&lt; 481 </a:t>
                      </a:r>
                      <a:r>
                        <a:rPr lang="sv-SE" sz="1200" b="0" dirty="0"/>
                        <a:t>msek återupptas behandlingen med nästa lägre dosnivå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endParaRPr lang="sv-SE" sz="1200" b="0" dirty="0"/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sv-SE" sz="1200" b="0" dirty="0"/>
                        <a:t>Om QTcF förlängning </a:t>
                      </a:r>
                      <a:r>
                        <a:rPr lang="sv-SE" sz="1200" b="0" dirty="0" smtClean="0"/>
                        <a:t>≥ 481 </a:t>
                      </a:r>
                      <a:r>
                        <a:rPr lang="sv-SE" sz="1200" b="0" dirty="0"/>
                        <a:t>msek återkommer görs uppehåll tills QTcF återgått till </a:t>
                      </a:r>
                      <a:r>
                        <a:rPr lang="sv-SE" sz="1200" b="0" dirty="0" smtClean="0"/>
                        <a:t>&lt; 481 </a:t>
                      </a:r>
                      <a:r>
                        <a:rPr lang="sv-SE" sz="1200" b="0" dirty="0"/>
                        <a:t>msek. Återuppta sedan </a:t>
                      </a:r>
                      <a:r>
                        <a:rPr lang="sv-SE" sz="1200" dirty="0" smtClean="0"/>
                        <a:t>Ribociclib</a:t>
                      </a:r>
                      <a:r>
                        <a:rPr lang="sv-SE" sz="1200" baseline="0" dirty="0" smtClean="0"/>
                        <a:t> </a:t>
                      </a:r>
                      <a:r>
                        <a:rPr lang="sv-SE" sz="1200" b="0" dirty="0" smtClean="0"/>
                        <a:t>med </a:t>
                      </a:r>
                      <a:r>
                        <a:rPr lang="sv-SE" sz="1200" b="0" dirty="0"/>
                        <a:t>nästa lägre dosnivå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96084">
                <a:tc>
                  <a:txBody>
                    <a:bodyPr/>
                    <a:lstStyle/>
                    <a:p>
                      <a:pPr algn="ctr"/>
                      <a:r>
                        <a:rPr lang="sv-SE" sz="1200" b="1" dirty="0"/>
                        <a:t>QTcF </a:t>
                      </a:r>
                      <a:r>
                        <a:rPr lang="sv-SE" sz="1200" b="1" dirty="0" smtClean="0"/>
                        <a:t>&gt; 500 </a:t>
                      </a:r>
                      <a:r>
                        <a:rPr lang="sv-SE" sz="1200" b="1" dirty="0"/>
                        <a:t>msek</a:t>
                      </a:r>
                      <a:r>
                        <a:rPr lang="sv-SE" sz="1200" dirty="0"/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sv-SE" sz="1200" dirty="0"/>
                        <a:t>Om QTcF överstiger 500 msek, gör uppehåll med </a:t>
                      </a:r>
                      <a:r>
                        <a:rPr lang="sv-SE" sz="1200" dirty="0" smtClean="0"/>
                        <a:t>Ribociclib</a:t>
                      </a:r>
                      <a:r>
                        <a:rPr lang="sv-SE" sz="1200" baseline="0" dirty="0" smtClean="0"/>
                        <a:t> </a:t>
                      </a:r>
                      <a:r>
                        <a:rPr lang="sv-SE" sz="1200" dirty="0" smtClean="0"/>
                        <a:t>tills </a:t>
                      </a:r>
                      <a:r>
                        <a:rPr lang="sv-SE" sz="1200" dirty="0"/>
                        <a:t>QTcF åter är </a:t>
                      </a:r>
                      <a:r>
                        <a:rPr lang="sv-SE" sz="1200" dirty="0" smtClean="0"/>
                        <a:t>&lt; 481 </a:t>
                      </a:r>
                      <a:r>
                        <a:rPr lang="sv-SE" sz="1200" dirty="0"/>
                        <a:t>msek, återuppta sedan med nästa lägre dosnivå.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sv-SE" sz="1200" dirty="0"/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sv-SE" sz="1200" dirty="0"/>
                        <a:t>Vid QTcF-förlängning till över 500 msek eller förändring från baseline med mer än 60 msek sker i kombination med torsade de pointes eller polymorf kammartakykardi eller tecken/symtom på allvarlig arytmi, sätt ut </a:t>
                      </a:r>
                      <a:r>
                        <a:rPr lang="sv-SE" sz="1200" dirty="0" smtClean="0"/>
                        <a:t>Ribociclib</a:t>
                      </a:r>
                      <a:r>
                        <a:rPr lang="sv-SE" sz="1200" baseline="0" dirty="0" smtClean="0"/>
                        <a:t> </a:t>
                      </a:r>
                      <a:r>
                        <a:rPr lang="sv-SE" sz="1200" dirty="0" smtClean="0"/>
                        <a:t>permanent.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84097-72F8-4E4D-898B-D2A9BC121F0D}" type="slidenum">
              <a:rPr lang="sv-SE" smtClean="0"/>
              <a:t>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452600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1242</TotalTime>
  <Words>969</Words>
  <Application>Microsoft Office PowerPoint</Application>
  <PresentationFormat>Bildspel på skärmen (4:3)</PresentationFormat>
  <Paragraphs>179</Paragraphs>
  <Slides>5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10" baseType="lpstr">
      <vt:lpstr>Arial</vt:lpstr>
      <vt:lpstr>Calibri</vt:lpstr>
      <vt:lpstr>Times New Roman</vt:lpstr>
      <vt:lpstr>Wingdings</vt:lpstr>
      <vt:lpstr>Office-tema</vt:lpstr>
      <vt:lpstr>RIKTLINJER FÖR DOSJUSTERING OCH HANTERING AV  NEUTROPENI (ANC)* CYKEL 1+2</vt:lpstr>
      <vt:lpstr>RIKTLINJER FÖR DOSJUSTERING OCH HANTERING AV  NEUTROPENI (ANC)* CYKEL 3-6 (därefter individuell bedömning)</vt:lpstr>
      <vt:lpstr>HANDLÄGGNING AV ÖVRIGA HEMATOLOGISKA TOXICITETER (inkl. Hb, TPK (ej ANC)</vt:lpstr>
      <vt:lpstr>HANDLÄGGNING AV HEPATOBILIÄR TOXICITET  </vt:lpstr>
      <vt:lpstr>HANDLÄGGNING AV EKG (RIBOCIKLIB) </vt:lpstr>
    </vt:vector>
  </TitlesOfParts>
  <Company>Region Jönköpings län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RIKTLINJER FÖR DOSJUSTERING OCH HANTERING AV HEMATOLOGISKA BIVERKNINGAR CYKEL 1+2</dc:title>
  <dc:creator>Lundgren Christine</dc:creator>
  <cp:lastModifiedBy>Lundgren Christine</cp:lastModifiedBy>
  <cp:revision>75</cp:revision>
  <cp:lastPrinted>2019-11-13T09:01:45Z</cp:lastPrinted>
  <dcterms:created xsi:type="dcterms:W3CDTF">2019-05-28T11:14:57Z</dcterms:created>
  <dcterms:modified xsi:type="dcterms:W3CDTF">2024-10-28T13:16:47Z</dcterms:modified>
</cp:coreProperties>
</file>