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422C4-5809-4555-AC54-0828D8B9214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5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9786B-02CD-4D2E-8DBE-B82B6C4FA42A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8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6EAF-8551-4095-956D-EB38448944C2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6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4F56C-8E0B-4FF9-8D08-69BA0D1C9615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1"/>
            <a:ext cx="7272339" cy="266242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6F66-E2F7-4FAA-B8FE-7777CD5C50FD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74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79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931F-F649-43A3-971B-E6A63F026B59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1D5C-5A49-4619-A580-1AA5E65B589F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3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BD059-27EB-4A4D-AD3B-88BE2928412B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43F9-5BA6-4B39-94D0-3EB10181D826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8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1E3D-EF2F-4295-9BDC-B8ED84FCFC78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1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A89A-F72B-44E5-BCFA-B66BF33151A4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7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7361F-4A31-4972-80DC-000CF06B49B0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2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DA9CD-D61C-4FDF-9160-1C5702B3E0A7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3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6F4E8F-DC5F-4C2F-B7DE-DDFE621DDD5B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33" name="Rektangel 2"/>
          <p:cNvSpPr>
            <a:spLocks noChangeArrowheads="1"/>
          </p:cNvSpPr>
          <p:nvPr userDrawn="1"/>
        </p:nvSpPr>
        <p:spPr bwMode="auto">
          <a:xfrm>
            <a:off x="1423778" y="6575102"/>
            <a:ext cx="6222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sz="800" b="1" dirty="0">
                <a:solidFill>
                  <a:srgbClr val="990000"/>
                </a:solidFill>
                <a:latin typeface="Calibri" pitchFamily="34" charset="0"/>
                <a:cs typeface="Calibri" pitchFamily="34" charset="0"/>
              </a:rPr>
              <a:t>Qulturum </a:t>
            </a:r>
            <a:endParaRPr lang="sv-SE" sz="1600" dirty="0">
              <a:solidFill>
                <a:srgbClr val="99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Rektangel 11"/>
          <p:cNvSpPr>
            <a:spLocks noChangeArrowheads="1"/>
          </p:cNvSpPr>
          <p:nvPr userDrawn="1"/>
        </p:nvSpPr>
        <p:spPr bwMode="auto">
          <a:xfrm>
            <a:off x="8532708" y="6665914"/>
            <a:ext cx="5757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sz="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Bergeling 2014</a:t>
            </a:r>
            <a:endParaRPr lang="sv-SE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Bild 1" descr="logo_region_jonkopings_lan_rgb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29" y="6399653"/>
            <a:ext cx="1279749" cy="35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31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/>
          <p:cNvSpPr txBox="1"/>
          <p:nvPr/>
        </p:nvSpPr>
        <p:spPr>
          <a:xfrm>
            <a:off x="176031" y="169890"/>
            <a:ext cx="8861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Kartläggning av kundprocesser inom kommun och landsting</a:t>
            </a:r>
            <a:endParaRPr lang="sv-SE" sz="2400" b="1" dirty="0"/>
          </a:p>
          <a:p>
            <a:r>
              <a:rPr lang="sv-SE" sz="1400" b="1" dirty="0" smtClean="0">
                <a:solidFill>
                  <a:srgbClr val="000000"/>
                </a:solidFill>
              </a:rPr>
              <a:t>Personcentrerad </a:t>
            </a:r>
            <a:r>
              <a:rPr lang="sv-SE" sz="1400" b="1" dirty="0">
                <a:solidFill>
                  <a:srgbClr val="000000"/>
                </a:solidFill>
              </a:rPr>
              <a:t>processkartläggning – </a:t>
            </a:r>
            <a:r>
              <a:rPr lang="sv-SE" sz="1400" b="1" dirty="0" smtClean="0">
                <a:solidFill>
                  <a:srgbClr val="000000"/>
                </a:solidFill>
              </a:rPr>
              <a:t>PCP</a:t>
            </a:r>
            <a:endParaRPr lang="sv-SE" sz="1400" b="1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" y="1369367"/>
            <a:ext cx="9107487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323528" y="4259848"/>
            <a:ext cx="8715863" cy="19774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>
                <a:solidFill>
                  <a:srgbClr val="000000"/>
                </a:solidFill>
              </a:rPr>
              <a:t>Frågor att besvara i </a:t>
            </a:r>
            <a:r>
              <a:rPr lang="sv-SE" sz="1400" b="1" u="sng" dirty="0">
                <a:solidFill>
                  <a:srgbClr val="000000"/>
                </a:solidFill>
              </a:rPr>
              <a:t>varje steg </a:t>
            </a:r>
            <a:r>
              <a:rPr lang="sv-SE" sz="1400" b="1" dirty="0">
                <a:solidFill>
                  <a:srgbClr val="000000"/>
                </a:solidFill>
              </a:rPr>
              <a:t>av </a:t>
            </a:r>
            <a:r>
              <a:rPr lang="sv-SE" sz="1400" b="1" dirty="0" smtClean="0">
                <a:solidFill>
                  <a:srgbClr val="000000"/>
                </a:solidFill>
              </a:rPr>
              <a:t>processen</a:t>
            </a:r>
          </a:p>
          <a:p>
            <a:endParaRPr lang="sv-SE" sz="500" b="1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+mj-lt"/>
              <a:buAutoNum type="arabicPeriod"/>
            </a:pPr>
            <a:r>
              <a:rPr lang="sv-SE" sz="1100" b="1" i="1" dirty="0" smtClean="0">
                <a:solidFill>
                  <a:srgbClr val="000000"/>
                </a:solidFill>
              </a:rPr>
              <a:t>Vad är viktigt för kund/invånare/patient/brukare/närstående/elev/klient/etc</a:t>
            </a:r>
            <a:r>
              <a:rPr lang="sv-SE" sz="1100" b="1" i="1" dirty="0">
                <a:solidFill>
                  <a:srgbClr val="000000"/>
                </a:solidFill>
              </a:rPr>
              <a:t>. </a:t>
            </a:r>
            <a:r>
              <a:rPr lang="sv-SE" sz="1100" b="1" i="1" dirty="0" smtClean="0">
                <a:solidFill>
                  <a:srgbClr val="000000"/>
                </a:solidFill>
              </a:rPr>
              <a:t>utifrån sina behov?</a:t>
            </a:r>
            <a:endParaRPr lang="sv-SE" sz="1100" b="1" i="1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+mj-lt"/>
              <a:buAutoNum type="arabicPeriod"/>
            </a:pPr>
            <a:r>
              <a:rPr lang="sv-SE" sz="1100" b="1" i="1" dirty="0" smtClean="0">
                <a:solidFill>
                  <a:srgbClr val="000000"/>
                </a:solidFill>
              </a:rPr>
              <a:t>Vad och hur gör vi för att tillmötesgå dessa behov?</a:t>
            </a:r>
          </a:p>
          <a:p>
            <a:pPr marL="285750" indent="-285750">
              <a:lnSpc>
                <a:spcPct val="150000"/>
              </a:lnSpc>
              <a:buFont typeface="+mj-lt"/>
              <a:buAutoNum type="arabicPeriod"/>
            </a:pPr>
            <a:r>
              <a:rPr lang="sv-SE" sz="1100" b="1" i="1" dirty="0" smtClean="0">
                <a:solidFill>
                  <a:srgbClr val="000000"/>
                </a:solidFill>
              </a:rPr>
              <a:t>Vad säger riktlinjer/erfarenheter/evidens om vad som skulle behöva göras?</a:t>
            </a:r>
          </a:p>
          <a:p>
            <a:pPr marL="285750" indent="-285750">
              <a:lnSpc>
                <a:spcPct val="150000"/>
              </a:lnSpc>
              <a:buFont typeface="+mj-lt"/>
              <a:buAutoNum type="arabicPeriod"/>
            </a:pPr>
            <a:r>
              <a:rPr lang="sv-SE" sz="1100" b="1" i="1" dirty="0" smtClean="0">
                <a:solidFill>
                  <a:srgbClr val="000000"/>
                </a:solidFill>
              </a:rPr>
              <a:t>Vad och på vilka sätt ges information till kund/invånare/patient/brukare/närstående/elev/klient/etc.?</a:t>
            </a:r>
          </a:p>
          <a:p>
            <a:pPr marL="285750" indent="-285750">
              <a:lnSpc>
                <a:spcPct val="150000"/>
              </a:lnSpc>
              <a:buFont typeface="+mj-lt"/>
              <a:buAutoNum type="arabicPeriod"/>
            </a:pPr>
            <a:r>
              <a:rPr lang="sv-SE" sz="1100" b="1" i="1" dirty="0" smtClean="0">
                <a:solidFill>
                  <a:srgbClr val="000000"/>
                </a:solidFill>
              </a:rPr>
              <a:t>Vilka </a:t>
            </a:r>
            <a:r>
              <a:rPr lang="sv-SE" sz="1100" b="1" i="1" dirty="0">
                <a:solidFill>
                  <a:srgbClr val="000000"/>
                </a:solidFill>
              </a:rPr>
              <a:t>förutsättningar behöver finnas på plats</a:t>
            </a:r>
            <a:r>
              <a:rPr lang="sv-SE" sz="1100" i="1" dirty="0">
                <a:solidFill>
                  <a:srgbClr val="000000"/>
                </a:solidFill>
              </a:rPr>
              <a:t> (kompetenser, samverkan, teknik, </a:t>
            </a:r>
            <a:r>
              <a:rPr lang="sv-SE" sz="1100" i="1" dirty="0" smtClean="0">
                <a:solidFill>
                  <a:srgbClr val="000000"/>
                </a:solidFill>
              </a:rPr>
              <a:t>e-tjänster, kapacitet</a:t>
            </a:r>
            <a:r>
              <a:rPr lang="sv-SE" sz="1100" i="1" dirty="0">
                <a:solidFill>
                  <a:srgbClr val="000000"/>
                </a:solidFill>
              </a:rPr>
              <a:t>, behov av flexibilitet</a:t>
            </a:r>
            <a:r>
              <a:rPr lang="sv-SE" sz="1100" i="1" dirty="0" smtClean="0">
                <a:solidFill>
                  <a:srgbClr val="000000"/>
                </a:solidFill>
              </a:rPr>
              <a:t>)?</a:t>
            </a:r>
            <a:endParaRPr lang="sv-SE" sz="1100" i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sv-SE" sz="300" b="1" i="1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sv-SE" sz="1100" b="1" i="1" dirty="0" smtClean="0">
                <a:solidFill>
                  <a:srgbClr val="000000"/>
                </a:solidFill>
              </a:rPr>
              <a:t>Utifrån </a:t>
            </a:r>
            <a:r>
              <a:rPr lang="sv-SE" sz="1100" b="1" i="1" dirty="0">
                <a:solidFill>
                  <a:srgbClr val="000000"/>
                </a:solidFill>
              </a:rPr>
              <a:t>svaren, vilka risker finns och vad skulle vi kunna förbättra</a:t>
            </a:r>
            <a:r>
              <a:rPr lang="sv-SE" sz="1100" b="1" i="1" dirty="0" smtClean="0">
                <a:solidFill>
                  <a:srgbClr val="000000"/>
                </a:solidFill>
              </a:rPr>
              <a:t>?</a:t>
            </a:r>
            <a:endParaRPr lang="sv-SE" sz="11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07504" y="0"/>
            <a:ext cx="5227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b="1" dirty="0">
                <a:solidFill>
                  <a:srgbClr val="000000"/>
                </a:solidFill>
              </a:rPr>
              <a:t>Förebyggande</a:t>
            </a:r>
          </a:p>
        </p:txBody>
      </p:sp>
    </p:spTree>
    <p:extLst>
      <p:ext uri="{BB962C8B-B14F-4D97-AF65-F5344CB8AC3E}">
        <p14:creationId xmlns:p14="http://schemas.microsoft.com/office/powerpoint/2010/main" val="23493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7504" y="0"/>
            <a:ext cx="8790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b="1" dirty="0">
                <a:solidFill>
                  <a:srgbClr val="000000"/>
                </a:solidFill>
              </a:rPr>
              <a:t>Behov uppstår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7504" y="44624"/>
            <a:ext cx="6734939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b="1" dirty="0">
                <a:solidFill>
                  <a:srgbClr val="000000"/>
                </a:solidFill>
              </a:rPr>
              <a:t>Kontakt</a:t>
            </a:r>
            <a:endParaRPr lang="sv-SE" sz="2400" b="1" dirty="0">
              <a:solidFill>
                <a:srgbClr val="000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7504" y="44624"/>
            <a:ext cx="6845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b="1" dirty="0">
                <a:solidFill>
                  <a:srgbClr val="000000"/>
                </a:solidFill>
              </a:rPr>
              <a:t>Utredning</a:t>
            </a:r>
            <a:endParaRPr lang="sv-SE" sz="2400" b="1" dirty="0">
              <a:solidFill>
                <a:srgbClr val="000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251520" y="142990"/>
            <a:ext cx="7668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000000"/>
                </a:solidFill>
              </a:rPr>
              <a:t>Beslut om åtgärd/behandling</a:t>
            </a:r>
            <a:endParaRPr lang="sv-SE" sz="2400" b="1" dirty="0">
              <a:solidFill>
                <a:srgbClr val="000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7504" y="15252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000000"/>
                </a:solidFill>
              </a:rPr>
              <a:t>Genomföra åtgärd/behandling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7504" y="116632"/>
            <a:ext cx="6700993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b="1" dirty="0">
                <a:solidFill>
                  <a:srgbClr val="000000"/>
                </a:solidFill>
              </a:rPr>
              <a:t>Uppföljning</a:t>
            </a:r>
            <a:endParaRPr lang="sv-SE" sz="2400" b="1" dirty="0">
              <a:solidFill>
                <a:srgbClr val="000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88632" y="1052736"/>
            <a:ext cx="83529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700" b="1" dirty="0">
              <a:solidFill>
                <a:srgbClr val="000000"/>
              </a:solidFill>
            </a:endParaRPr>
          </a:p>
          <a:p>
            <a:endParaRPr lang="sv-SE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7354" y="116632"/>
            <a:ext cx="8640960" cy="810090"/>
          </a:xfrm>
        </p:spPr>
        <p:txBody>
          <a:bodyPr/>
          <a:lstStyle/>
          <a:p>
            <a:pPr algn="l"/>
            <a:r>
              <a:rPr lang="sv-SE" sz="2400" b="1" dirty="0" smtClean="0"/>
              <a:t>Resultatåterkoppling – vad behöver vi följa upp?</a:t>
            </a:r>
            <a:endParaRPr lang="sv-SE" sz="2400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467544" y="1052736"/>
            <a:ext cx="836058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 smtClean="0">
                <a:solidFill>
                  <a:srgbClr val="000000"/>
                </a:solidFill>
              </a:rPr>
              <a:t>Kund/patienterfarenheter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 smtClean="0">
                <a:solidFill>
                  <a:srgbClr val="000000"/>
                </a:solidFill>
              </a:rPr>
              <a:t>Professionellt genomförande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 smtClean="0">
                <a:solidFill>
                  <a:srgbClr val="000000"/>
                </a:solidFill>
              </a:rPr>
              <a:t>Funktionella resultat (fysiskt, psykiskt, socialt)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 smtClean="0">
                <a:solidFill>
                  <a:srgbClr val="000000"/>
                </a:solidFill>
              </a:rPr>
              <a:t>Resurser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126</Words>
  <Application>Microsoft Office PowerPoint</Application>
  <PresentationFormat>Bildspel på skärmen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Resultatåterkoppling – vad behöver vi följa upp?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Bergeling-Thorell Mari</dc:creator>
  <cp:lastModifiedBy>IT-centrum</cp:lastModifiedBy>
  <cp:revision>31</cp:revision>
  <cp:lastPrinted>2015-01-16T12:09:28Z</cp:lastPrinted>
  <dcterms:created xsi:type="dcterms:W3CDTF">2014-02-04T12:50:49Z</dcterms:created>
  <dcterms:modified xsi:type="dcterms:W3CDTF">2017-03-20T13:59:41Z</dcterms:modified>
</cp:coreProperties>
</file>