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9" r:id="rId2"/>
  </p:sldIdLst>
  <p:sldSz cx="9144000" cy="6858000" type="screen4x3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58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26E2B-1DCE-4E67-8651-773FE85CB0A3}" type="datetimeFigureOut">
              <a:rPr lang="sv-SE" smtClean="0"/>
              <a:t>2016-09-19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AD9D5-C8D2-44A6-94F5-8E992B4729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3228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2016-09-19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7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2016-09-19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14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2016-09-19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5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2016-09-19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22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2016-09-19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76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2016-09-19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18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2016-09-19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41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2016-09-19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2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2016-09-19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3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2016-09-19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216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2016-09-19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62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9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0" name="Textruta 2"/>
          <p:cNvSpPr txBox="1">
            <a:spLocks noChangeArrowheads="1"/>
          </p:cNvSpPr>
          <p:nvPr userDrawn="1"/>
        </p:nvSpPr>
        <p:spPr bwMode="auto">
          <a:xfrm>
            <a:off x="323528" y="6568701"/>
            <a:ext cx="8352928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sv-SE" sz="700" dirty="0">
                <a:solidFill>
                  <a:srgbClr val="808080"/>
                </a:solidFill>
                <a:effectLst/>
                <a:latin typeface="Calibri"/>
                <a:ea typeface="Calibri"/>
                <a:cs typeface="Times New Roman"/>
              </a:rPr>
              <a:t>Bearbetning, text och layout - Qulturum, Region Jönköpings </a:t>
            </a:r>
            <a:r>
              <a:rPr lang="sv-SE" sz="700" dirty="0" smtClean="0">
                <a:solidFill>
                  <a:srgbClr val="808080"/>
                </a:solidFill>
                <a:effectLst/>
                <a:latin typeface="Calibri"/>
                <a:ea typeface="Calibri"/>
                <a:cs typeface="Times New Roman"/>
              </a:rPr>
              <a:t>län</a:t>
            </a:r>
          </a:p>
          <a:p>
            <a:pPr algn="ctr"/>
            <a:r>
              <a:rPr lang="en-US" sz="700" kern="1200" dirty="0" smtClean="0">
                <a:solidFill>
                  <a:srgbClr val="808080"/>
                </a:solidFill>
                <a:effectLst/>
                <a:latin typeface="Calibri"/>
                <a:ea typeface="Calibri"/>
                <a:cs typeface="Times New Roman"/>
              </a:rPr>
              <a:t>Linking Sustainability Research to Intervention Types</a:t>
            </a:r>
            <a:r>
              <a:rPr lang="sv-SE" sz="700" kern="1200" dirty="0" smtClean="0">
                <a:solidFill>
                  <a:srgbClr val="808080"/>
                </a:solidFill>
                <a:effectLst/>
                <a:latin typeface="Calibri"/>
                <a:ea typeface="Calibri"/>
                <a:cs typeface="Times New Roman"/>
              </a:rPr>
              <a:t>,</a:t>
            </a:r>
            <a:r>
              <a:rPr lang="sv-SE" sz="700" kern="1200" baseline="0" dirty="0" smtClean="0">
                <a:solidFill>
                  <a:srgbClr val="808080"/>
                </a:solidFill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sz="700" kern="1200" dirty="0" smtClean="0">
                <a:solidFill>
                  <a:srgbClr val="808080"/>
                </a:solidFill>
                <a:effectLst/>
                <a:latin typeface="Calibri"/>
                <a:ea typeface="Calibri"/>
                <a:cs typeface="Times New Roman"/>
              </a:rPr>
              <a:t>Mary Ann </a:t>
            </a:r>
            <a:r>
              <a:rPr lang="en-US" sz="700" kern="1200" dirty="0" err="1" smtClean="0">
                <a:solidFill>
                  <a:srgbClr val="808080"/>
                </a:solidFill>
                <a:effectLst/>
                <a:latin typeface="Calibri"/>
                <a:ea typeface="Calibri"/>
                <a:cs typeface="Times New Roman"/>
              </a:rPr>
              <a:t>Scheirer</a:t>
            </a:r>
            <a:r>
              <a:rPr lang="en-US" sz="700" kern="1200" baseline="0" dirty="0" smtClean="0">
                <a:solidFill>
                  <a:srgbClr val="808080"/>
                </a:solidFill>
                <a:effectLst/>
                <a:latin typeface="Calibri"/>
                <a:ea typeface="Calibri"/>
                <a:cs typeface="Times New Roman"/>
              </a:rPr>
              <a:t>;</a:t>
            </a:r>
            <a:r>
              <a:rPr lang="en-US" sz="700" kern="1200" dirty="0" smtClean="0">
                <a:solidFill>
                  <a:srgbClr val="808080"/>
                </a:solidFill>
                <a:effectLst/>
                <a:latin typeface="Calibri"/>
                <a:ea typeface="Calibri"/>
                <a:cs typeface="Times New Roman"/>
              </a:rPr>
              <a:t> Am J Public Health.</a:t>
            </a:r>
            <a:r>
              <a:rPr lang="en-US" sz="700" kern="1200" baseline="0" dirty="0" smtClean="0">
                <a:solidFill>
                  <a:srgbClr val="808080"/>
                </a:solidFill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sz="700" kern="1200" dirty="0" smtClean="0">
                <a:solidFill>
                  <a:srgbClr val="808080"/>
                </a:solidFill>
                <a:effectLst/>
                <a:latin typeface="Calibri"/>
                <a:ea typeface="Calibri"/>
                <a:cs typeface="Times New Roman"/>
              </a:rPr>
              <a:t>2013, Apr;103(4):e73-80. </a:t>
            </a:r>
            <a:r>
              <a:rPr lang="en-US" sz="700" kern="1200" dirty="0" err="1" smtClean="0">
                <a:solidFill>
                  <a:srgbClr val="808080"/>
                </a:solidFill>
                <a:effectLst/>
                <a:latin typeface="Calibri"/>
                <a:ea typeface="Calibri"/>
                <a:cs typeface="Times New Roman"/>
              </a:rPr>
              <a:t>doi</a:t>
            </a:r>
            <a:r>
              <a:rPr lang="en-US" sz="700" kern="1200" dirty="0" smtClean="0">
                <a:solidFill>
                  <a:srgbClr val="808080"/>
                </a:solidFill>
                <a:effectLst/>
                <a:latin typeface="Calibri"/>
                <a:ea typeface="Calibri"/>
                <a:cs typeface="Times New Roman"/>
              </a:rPr>
              <a:t>: 10.2105/AJPH.2012.300976. </a:t>
            </a:r>
            <a:endParaRPr lang="sv-SE" sz="700" kern="1200" dirty="0" smtClean="0">
              <a:solidFill>
                <a:srgbClr val="808080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sv-SE" sz="1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ruta 2"/>
          <p:cNvSpPr txBox="1"/>
          <p:nvPr userDrawn="1"/>
        </p:nvSpPr>
        <p:spPr>
          <a:xfrm>
            <a:off x="6660232" y="44624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200" b="1" i="1" dirty="0" smtClean="0"/>
              <a:t>Hållbarhet i förbättringsarbete</a:t>
            </a:r>
            <a:endParaRPr lang="sv-SE" sz="1200" b="1" i="1" dirty="0"/>
          </a:p>
        </p:txBody>
      </p:sp>
      <p:sp>
        <p:nvSpPr>
          <p:cNvPr id="11" name="textruta 10"/>
          <p:cNvSpPr txBox="1"/>
          <p:nvPr userDrawn="1"/>
        </p:nvSpPr>
        <p:spPr>
          <a:xfrm>
            <a:off x="8349237" y="6603826"/>
            <a:ext cx="8995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kern="1200" dirty="0" smtClean="0">
                <a:solidFill>
                  <a:srgbClr val="808080"/>
                </a:solidFill>
                <a:effectLst/>
                <a:latin typeface="Calibri"/>
                <a:ea typeface="Calibri"/>
                <a:cs typeface="Times New Roman"/>
              </a:rPr>
              <a:t>2016-08-08</a:t>
            </a:r>
            <a:endParaRPr lang="sv-SE" sz="800" kern="1200" dirty="0">
              <a:solidFill>
                <a:srgbClr val="80808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869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537803"/>
              </p:ext>
            </p:extLst>
          </p:nvPr>
        </p:nvGraphicFramePr>
        <p:xfrm>
          <a:off x="107504" y="332655"/>
          <a:ext cx="8928992" cy="6111667"/>
        </p:xfrm>
        <a:graphic>
          <a:graphicData uri="http://schemas.openxmlformats.org/drawingml/2006/table">
            <a:tbl>
              <a:tblPr firstRow="1" firstCol="1" bandRow="1"/>
              <a:tblGrid>
                <a:gridCol w="1368152"/>
                <a:gridCol w="3672408"/>
                <a:gridCol w="3888432"/>
              </a:tblGrid>
              <a:tr h="313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Typ av åtgärd</a:t>
                      </a:r>
                    </a:p>
                  </a:txBody>
                  <a:tcPr marL="21524" marR="21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Strategitips </a:t>
                      </a:r>
                      <a:r>
                        <a:rPr lang="sv-SE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enligt </a:t>
                      </a:r>
                      <a:r>
                        <a:rPr lang="sv-SE" sz="12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Scheirer</a:t>
                      </a:r>
                      <a:endParaRPr lang="sv-SE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4" marR="21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Din strategi</a:t>
                      </a:r>
                    </a:p>
                  </a:txBody>
                  <a:tcPr marL="21524" marR="21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0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sv-SE" sz="1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Åtgärder </a:t>
                      </a: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som genomförs  av enskilda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1524" marR="2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Implementera ordentligt.</a:t>
                      </a:r>
                    </a:p>
                    <a:p>
                      <a:pPr marL="228600" lvl="0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Utbilda de som ska utföra jobbet.</a:t>
                      </a:r>
                    </a:p>
                    <a:p>
                      <a:pPr marL="228600" lvl="0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Prestationsbaserad ersättning kan fungera som start</a:t>
                      </a:r>
                      <a:r>
                        <a:rPr lang="sv-SE" sz="1000" noProof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228600" lvl="0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Motivation är A och</a:t>
                      </a:r>
                      <a:r>
                        <a:rPr lang="sv-SE" sz="1000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v-SE" sz="10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O!</a:t>
                      </a:r>
                      <a:r>
                        <a:rPr lang="sv-SE" sz="1000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K</a:t>
                      </a:r>
                      <a:r>
                        <a:rPr lang="sv-SE" sz="10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onstant feedback nödvändig för att behålla motivationen.</a:t>
                      </a:r>
                      <a:endParaRPr lang="sv-SE" sz="1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4" marR="2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1524" marR="2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0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sv-SE" sz="1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Åtgärder </a:t>
                      </a: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som kräver samordning mellan personal inom samma organisation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1524" marR="2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Administrativt </a:t>
                      </a: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stöd och ledarskap extra </a:t>
                      </a: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viktigt.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lvl="0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Multiprofessionell </a:t>
                      </a: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utbildning.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lvl="0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Hur </a:t>
                      </a: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väl</a:t>
                      </a:r>
                      <a:r>
                        <a:rPr lang="sv-SE" sz="1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överensstämmer åtgärden </a:t>
                      </a: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 </a:t>
                      </a: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organisationens vision och övriga program och riktlinjer?</a:t>
                      </a:r>
                    </a:p>
                    <a:p>
                      <a:pPr marL="228600" lvl="0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Om </a:t>
                      </a: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åtgärden </a:t>
                      </a: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är beroende av </a:t>
                      </a: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bidrag</a:t>
                      </a:r>
                      <a:r>
                        <a:rPr lang="sv-SE" sz="1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skapa en långsiktig </a:t>
                      </a: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gemensam ekonomisk </a:t>
                      </a: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plan</a:t>
                      </a:r>
                      <a:r>
                        <a:rPr lang="sv-SE" sz="1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sv-SE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4" marR="2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1524" marR="2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2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sv-SE" sz="1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Nya </a:t>
                      </a: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riktlinjer, tekniker, behandlingsmetoder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1524" marR="2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Intensiv implementeringsperiod.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Teknisk </a:t>
                      </a: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support.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Synliggör</a:t>
                      </a:r>
                      <a:r>
                        <a:rPr lang="sv-SE" sz="100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konstant</a:t>
                      </a:r>
                      <a:r>
                        <a:rPr lang="sv-SE" sz="1000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sv-SE" sz="100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v-SE" sz="1000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mätningar </a:t>
                      </a: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och feedback hur gör vi?</a:t>
                      </a:r>
                    </a:p>
                  </a:txBody>
                  <a:tcPr marL="21524" marR="2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1524" marR="2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4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sv-SE" sz="1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Kapacitetsplanering </a:t>
                      </a:r>
                      <a:b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eller </a:t>
                      </a: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effektivisera infrastruktur </a:t>
                      </a:r>
                    </a:p>
                  </a:txBody>
                  <a:tcPr marL="21524" marR="2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Kontinuitet </a:t>
                      </a: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kunskap.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Behåll kompetent personal och säker ställ att kompetensen alltid </a:t>
                      </a: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finns. 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Beroende av det politiska </a:t>
                      </a: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klimatet.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4" marR="2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1524" marR="2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1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sv-SE" sz="1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Partnerskap </a:t>
                      </a: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eller samverkansstrukturer mellan olika organisationer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1524" marR="2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Stort </a:t>
                      </a: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behov av gemensamma mötesplatser som skapar värde för alla </a:t>
                      </a: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deltagare (så att </a:t>
                      </a: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alla fortsätter att komma</a:t>
                      </a: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).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Fundera hur du lyckas behålla engagemanget i alla </a:t>
                      </a: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organisationer.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Fortsätt att fokusera på nya gemensamma problemområden, </a:t>
                      </a: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förbättringsmöjligheter.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4" marR="2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1524" marR="2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78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sv-SE" sz="1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Bredskaliga system- </a:t>
                      </a: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förändringar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1524" marR="2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Behöver </a:t>
                      </a: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lång </a:t>
                      </a: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tidsperspektiv.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Säkerställ ekonomiska </a:t>
                      </a: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förutsättningarna.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Starkt </a:t>
                      </a: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beroende av om patienter eller mottagare inser värdet av nya systemet och förespråkar det ändrade </a:t>
                      </a: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systemet. 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Ekonomi och politisk turbulens påverkar systemet.</a:t>
                      </a: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Ständig feedback och </a:t>
                      </a: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resultatuppföljning.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Starkt beroende av kontext, svårt att kopiera till en annan </a:t>
                      </a:r>
                      <a:r>
                        <a:rPr lang="sv-SE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kontext.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4" marR="2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v-S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1524" marR="2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33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233</Words>
  <Application>Microsoft Office PowerPoint</Application>
  <PresentationFormat>Bildspel på skärmen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1_Office-tema</vt:lpstr>
      <vt:lpstr>PowerPoint-presentation</vt:lpstr>
    </vt:vector>
  </TitlesOfParts>
  <Company>Landstinget i Jönköpings län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Bergeling-Thorell Mari</dc:creator>
  <cp:lastModifiedBy>IT-centrum</cp:lastModifiedBy>
  <cp:revision>74</cp:revision>
  <cp:lastPrinted>2016-06-20T10:58:20Z</cp:lastPrinted>
  <dcterms:created xsi:type="dcterms:W3CDTF">2013-12-09T11:35:51Z</dcterms:created>
  <dcterms:modified xsi:type="dcterms:W3CDTF">2016-09-19T10:27:41Z</dcterms:modified>
</cp:coreProperties>
</file>