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7" r:id="rId2"/>
  </p:sldMasterIdLst>
  <p:notesMasterIdLst>
    <p:notesMasterId r:id="rId19"/>
  </p:notesMasterIdLst>
  <p:handoutMasterIdLst>
    <p:handoutMasterId r:id="rId20"/>
  </p:handoutMasterIdLst>
  <p:sldIdLst>
    <p:sldId id="275" r:id="rId3"/>
    <p:sldId id="312" r:id="rId4"/>
    <p:sldId id="311" r:id="rId5"/>
    <p:sldId id="318" r:id="rId6"/>
    <p:sldId id="294" r:id="rId7"/>
    <p:sldId id="295" r:id="rId8"/>
    <p:sldId id="296" r:id="rId9"/>
    <p:sldId id="297" r:id="rId10"/>
    <p:sldId id="323" r:id="rId11"/>
    <p:sldId id="298" r:id="rId12"/>
    <p:sldId id="322" r:id="rId13"/>
    <p:sldId id="309" r:id="rId14"/>
    <p:sldId id="299" r:id="rId15"/>
    <p:sldId id="310" r:id="rId16"/>
    <p:sldId id="302" r:id="rId17"/>
    <p:sldId id="307" r:id="rId18"/>
  </p:sldIdLst>
  <p:sldSz cx="12192000" cy="6858000"/>
  <p:notesSz cx="6797675" cy="9928225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063A"/>
    <a:srgbClr val="AE172E"/>
    <a:srgbClr val="AE1738"/>
    <a:srgbClr val="82112B"/>
    <a:srgbClr val="7907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1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20" y="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218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525FD-98D7-48B4-B6A3-598D5EA0F79A}" type="datetimeFigureOut">
              <a:rPr lang="sv-SE" smtClean="0"/>
              <a:t>2025-12-12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A6AA0C-1291-437D-AD49-7017771EA460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677736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9E57BE-6F8E-41A8-AAB0-3D37B669DA70}" type="datetimeFigureOut">
              <a:rPr lang="sv-SE" smtClean="0"/>
              <a:t>2025-12-12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48704B-E6AF-4C66-88B6-B76772BB746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06843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2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ida">
    <p:bg>
      <p:bgPr>
        <a:solidFill>
          <a:srgbClr val="AE17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E3B30222-82BC-AE48-A936-EC0D8BCB9F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  <a:effectLst/>
        </p:spPr>
      </p:pic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2160000" y="1080000"/>
            <a:ext cx="7920000" cy="324000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4800" b="1" cap="none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Här skriver du in titeln på din presentation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160000" y="4320000"/>
            <a:ext cx="7920000" cy="1440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1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Här placerar du undertiteln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85EEA9C-FE56-F441-A9C0-E8E4F0314C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40000" y="6217632"/>
            <a:ext cx="1376570" cy="34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8104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">
    <p:bg>
      <p:bgPr>
        <a:solidFill>
          <a:srgbClr val="AE17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E3B30222-82BC-AE48-A936-EC0D8BCB9F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  <a:effectLst/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485EEA9C-FE56-F441-A9C0-E8E4F0314C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81876" y="5382466"/>
            <a:ext cx="2252571" cy="564115"/>
          </a:xfrm>
          <a:prstGeom prst="rect">
            <a:avLst/>
          </a:prstGeom>
        </p:spPr>
      </p:pic>
      <p:sp>
        <p:nvSpPr>
          <p:cNvPr id="5" name="textruta 4"/>
          <p:cNvSpPr txBox="1"/>
          <p:nvPr userDrawn="1"/>
        </p:nvSpPr>
        <p:spPr>
          <a:xfrm>
            <a:off x="3403077" y="3330102"/>
            <a:ext cx="5400000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200" b="1" dirty="0">
                <a:solidFill>
                  <a:schemeClr val="bg1"/>
                </a:solidFill>
              </a:rPr>
              <a:t>Region Jönköpings</a:t>
            </a:r>
            <a:r>
              <a:rPr lang="sv-SE" sz="2200" b="1" baseline="0" dirty="0">
                <a:solidFill>
                  <a:schemeClr val="bg1"/>
                </a:solidFill>
              </a:rPr>
              <a:t> län</a:t>
            </a:r>
            <a:endParaRPr lang="sv-SE" sz="2200" b="1" dirty="0">
              <a:solidFill>
                <a:schemeClr val="bg1"/>
              </a:solidFill>
            </a:endParaRPr>
          </a:p>
        </p:txBody>
      </p:sp>
      <p:sp>
        <p:nvSpPr>
          <p:cNvPr id="22" name="textruta 21"/>
          <p:cNvSpPr txBox="1"/>
          <p:nvPr userDrawn="1"/>
        </p:nvSpPr>
        <p:spPr>
          <a:xfrm>
            <a:off x="3405425" y="3731272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b="0" u="none" dirty="0">
                <a:solidFill>
                  <a:schemeClr val="bg1"/>
                </a:solidFill>
              </a:rPr>
              <a:t>www.rjl.se</a:t>
            </a:r>
          </a:p>
        </p:txBody>
      </p:sp>
      <p:pic>
        <p:nvPicPr>
          <p:cNvPr id="21" name="Bildobjekt 20">
            <a:extLst>
              <a:ext uri="{FF2B5EF4-FFF2-40B4-BE49-F238E27FC236}">
                <a16:creationId xmlns:a16="http://schemas.microsoft.com/office/drawing/2014/main" id="{9C4A87F3-A64E-4FC1-ABDC-78C60D96F3D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570" y="2016541"/>
            <a:ext cx="3736856" cy="127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2086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 för ut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 11"/>
          <p:cNvGrpSpPr/>
          <p:nvPr userDrawn="1"/>
        </p:nvGrpSpPr>
        <p:grpSpPr>
          <a:xfrm>
            <a:off x="3937444" y="1977174"/>
            <a:ext cx="4333836" cy="761546"/>
            <a:chOff x="3862028" y="1977174"/>
            <a:chExt cx="4333836" cy="761546"/>
          </a:xfrm>
        </p:grpSpPr>
        <p:sp>
          <p:nvSpPr>
            <p:cNvPr id="13" name="Ellips 12">
              <a:extLst>
                <a:ext uri="{FF2B5EF4-FFF2-40B4-BE49-F238E27FC236}">
                  <a16:creationId xmlns:a16="http://schemas.microsoft.com/office/drawing/2014/main" id="{7BEA6346-EE7D-DF4F-8BEA-2C7A0BE6A97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862028" y="1977174"/>
              <a:ext cx="761544" cy="76154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pic>
          <p:nvPicPr>
            <p:cNvPr id="14" name="Bildobjekt 13">
              <a:extLst>
                <a:ext uri="{FF2B5EF4-FFF2-40B4-BE49-F238E27FC236}">
                  <a16:creationId xmlns:a16="http://schemas.microsoft.com/office/drawing/2014/main" id="{2C8866A6-1447-4C4D-8601-CED83278E7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132190" y="2159547"/>
              <a:ext cx="211077" cy="409124"/>
            </a:xfrm>
            <a:prstGeom prst="rect">
              <a:avLst/>
            </a:prstGeom>
          </p:spPr>
        </p:pic>
        <p:sp>
          <p:nvSpPr>
            <p:cNvPr id="15" name="Ellips 14">
              <a:extLst>
                <a:ext uri="{FF2B5EF4-FFF2-40B4-BE49-F238E27FC236}">
                  <a16:creationId xmlns:a16="http://schemas.microsoft.com/office/drawing/2014/main" id="{0352A41F-5C1B-2547-A459-0E5CA6601C6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052792" y="1977176"/>
              <a:ext cx="761544" cy="76154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pic>
          <p:nvPicPr>
            <p:cNvPr id="16" name="Bildobjekt 15">
              <a:extLst>
                <a:ext uri="{FF2B5EF4-FFF2-40B4-BE49-F238E27FC236}">
                  <a16:creationId xmlns:a16="http://schemas.microsoft.com/office/drawing/2014/main" id="{69370DD6-C6D8-0E4A-8750-557EAC2A75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258248" y="2122547"/>
              <a:ext cx="411730" cy="409124"/>
            </a:xfrm>
            <a:prstGeom prst="rect">
              <a:avLst/>
            </a:prstGeom>
          </p:spPr>
        </p:pic>
        <p:sp>
          <p:nvSpPr>
            <p:cNvPr id="17" name="Ellips 16">
              <a:extLst>
                <a:ext uri="{FF2B5EF4-FFF2-40B4-BE49-F238E27FC236}">
                  <a16:creationId xmlns:a16="http://schemas.microsoft.com/office/drawing/2014/main" id="{834B6F64-F2EF-9E4B-927B-2D5F4354138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243556" y="1977175"/>
              <a:ext cx="761544" cy="76154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pic>
          <p:nvPicPr>
            <p:cNvPr id="18" name="Bildobjekt 17">
              <a:extLst>
                <a:ext uri="{FF2B5EF4-FFF2-40B4-BE49-F238E27FC236}">
                  <a16:creationId xmlns:a16="http://schemas.microsoft.com/office/drawing/2014/main" id="{8096E689-BAD4-F647-90E4-CF3B5232A2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420257" y="2148720"/>
              <a:ext cx="406519" cy="406519"/>
            </a:xfrm>
            <a:prstGeom prst="rect">
              <a:avLst/>
            </a:prstGeom>
          </p:spPr>
        </p:pic>
        <p:sp>
          <p:nvSpPr>
            <p:cNvPr id="19" name="Ellips 18">
              <a:extLst>
                <a:ext uri="{FF2B5EF4-FFF2-40B4-BE49-F238E27FC236}">
                  <a16:creationId xmlns:a16="http://schemas.microsoft.com/office/drawing/2014/main" id="{FBABADBC-30EF-DE42-938F-7E556DECD17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434320" y="1977174"/>
              <a:ext cx="761544" cy="76154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pic>
          <p:nvPicPr>
            <p:cNvPr id="20" name="Bildobjekt 19">
              <a:extLst>
                <a:ext uri="{FF2B5EF4-FFF2-40B4-BE49-F238E27FC236}">
                  <a16:creationId xmlns:a16="http://schemas.microsoft.com/office/drawing/2014/main" id="{6A5E258B-24A3-404D-9100-DE9E0AAF9D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567532" y="2162152"/>
              <a:ext cx="495119" cy="406519"/>
            </a:xfrm>
            <a:prstGeom prst="rect">
              <a:avLst/>
            </a:prstGeom>
          </p:spPr>
        </p:pic>
      </p:grpSp>
      <p:sp>
        <p:nvSpPr>
          <p:cNvPr id="5" name="textruta 4"/>
          <p:cNvSpPr txBox="1"/>
          <p:nvPr userDrawn="1"/>
        </p:nvSpPr>
        <p:spPr>
          <a:xfrm>
            <a:off x="3403077" y="3330102"/>
            <a:ext cx="5400000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200" b="1" dirty="0">
                <a:solidFill>
                  <a:srgbClr val="B1063A"/>
                </a:solidFill>
              </a:rPr>
              <a:t>Region Jönköpings</a:t>
            </a:r>
            <a:r>
              <a:rPr lang="sv-SE" sz="2200" b="1" baseline="0" dirty="0">
                <a:solidFill>
                  <a:srgbClr val="B1063A"/>
                </a:solidFill>
              </a:rPr>
              <a:t> län</a:t>
            </a:r>
            <a:endParaRPr lang="sv-SE" sz="2200" b="1" dirty="0">
              <a:solidFill>
                <a:srgbClr val="B1063A"/>
              </a:solidFill>
            </a:endParaRPr>
          </a:p>
        </p:txBody>
      </p:sp>
      <p:sp>
        <p:nvSpPr>
          <p:cNvPr id="22" name="textruta 21"/>
          <p:cNvSpPr txBox="1"/>
          <p:nvPr userDrawn="1"/>
        </p:nvSpPr>
        <p:spPr>
          <a:xfrm>
            <a:off x="3405425" y="3731272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b="0" u="none" dirty="0">
                <a:solidFill>
                  <a:srgbClr val="B1063A"/>
                </a:solidFill>
              </a:rPr>
              <a:t>www.rjl.se</a:t>
            </a:r>
          </a:p>
        </p:txBody>
      </p:sp>
      <p:pic>
        <p:nvPicPr>
          <p:cNvPr id="21" name="Bildobjekt 20">
            <a:extLst>
              <a:ext uri="{FF2B5EF4-FFF2-40B4-BE49-F238E27FC236}">
                <a16:creationId xmlns:a16="http://schemas.microsoft.com/office/drawing/2014/main" id="{894FDCCA-D973-4BBB-B66D-650C5760AF6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496" y="5331408"/>
            <a:ext cx="2181162" cy="542465"/>
          </a:xfrm>
          <a:prstGeom prst="rect">
            <a:avLst/>
          </a:prstGeom>
        </p:spPr>
      </p:pic>
      <p:pic>
        <p:nvPicPr>
          <p:cNvPr id="23" name="Bildobjekt 22">
            <a:extLst>
              <a:ext uri="{FF2B5EF4-FFF2-40B4-BE49-F238E27FC236}">
                <a16:creationId xmlns:a16="http://schemas.microsoft.com/office/drawing/2014/main" id="{1F1C37D8-7E59-4532-B401-60F8D5005BD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649" y="2025310"/>
            <a:ext cx="3736856" cy="127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410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192000" y="1800000"/>
            <a:ext cx="5472000" cy="1310400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288000" y="3348000"/>
            <a:ext cx="5472000" cy="131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6096000" y="5949950"/>
            <a:ext cx="5568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 sz="1800" dirty="0"/>
          </a:p>
        </p:txBody>
      </p:sp>
      <p:sp>
        <p:nvSpPr>
          <p:cNvPr id="10" name="Line 11"/>
          <p:cNvSpPr>
            <a:spLocks noChangeShapeType="1"/>
          </p:cNvSpPr>
          <p:nvPr userDrawn="1"/>
        </p:nvSpPr>
        <p:spPr bwMode="auto">
          <a:xfrm>
            <a:off x="6096000" y="5949950"/>
            <a:ext cx="5568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 sz="1800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7" hasCustomPrompt="1"/>
          </p:nvPr>
        </p:nvSpPr>
        <p:spPr>
          <a:xfrm>
            <a:off x="-1" y="856800"/>
            <a:ext cx="5616000" cy="60212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 smtClean="0"/>
              <a:t>För att infoga bild: </a:t>
            </a:r>
            <a:br>
              <a:rPr lang="sv-SE" dirty="0" smtClean="0"/>
            </a:br>
            <a:r>
              <a:rPr lang="sv-SE" dirty="0" smtClean="0"/>
              <a:t>1) Klicka här för att markera bildramen. </a:t>
            </a:r>
            <a:br>
              <a:rPr lang="sv-SE" dirty="0" smtClean="0"/>
            </a:br>
            <a:r>
              <a:rPr lang="sv-SE" dirty="0" smtClean="0"/>
              <a:t>2a) Välj bild från "Bildbank": Klicka på knappen ”Bildbank” i verktygsfältet ovan. </a:t>
            </a:r>
            <a:br>
              <a:rPr lang="sv-SE" dirty="0" smtClean="0"/>
            </a:br>
            <a:r>
              <a:rPr lang="sv-SE" dirty="0" smtClean="0"/>
              <a:t>2b) Välj bild från egen hårddisk: Klicka på ikonen nedan.</a:t>
            </a:r>
          </a:p>
        </p:txBody>
      </p:sp>
    </p:spTree>
    <p:extLst>
      <p:ext uri="{BB962C8B-B14F-4D97-AF65-F5344CB8AC3E}">
        <p14:creationId xmlns:p14="http://schemas.microsoft.com/office/powerpoint/2010/main" val="2397589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96000" y="1411200"/>
            <a:ext cx="9696000" cy="648000"/>
          </a:xfrm>
        </p:spPr>
        <p:txBody>
          <a:bodyPr anchor="t"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 dirty="0" smtClean="0"/>
              <a:t>Psykiatriska kliniken Jönköping  Mona Lindell Bunis och Karin Skog</a:t>
            </a:r>
            <a:endParaRPr lang="sv-SE" sz="800" b="0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378D-1D2D-4DB9-B9D8-A6B719AA0047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4"/>
          </p:nvPr>
        </p:nvSpPr>
        <p:spPr>
          <a:xfrm>
            <a:off x="1295467" y="2782800"/>
            <a:ext cx="9696451" cy="2662424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3" name="Line 11"/>
          <p:cNvSpPr>
            <a:spLocks noChangeShapeType="1"/>
          </p:cNvSpPr>
          <p:nvPr userDrawn="1"/>
        </p:nvSpPr>
        <p:spPr bwMode="auto">
          <a:xfrm>
            <a:off x="527051" y="5949950"/>
            <a:ext cx="111379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 sz="1800" dirty="0"/>
          </a:p>
        </p:txBody>
      </p:sp>
    </p:spTree>
    <p:extLst>
      <p:ext uri="{BB962C8B-B14F-4D97-AF65-F5344CB8AC3E}">
        <p14:creationId xmlns:p14="http://schemas.microsoft.com/office/powerpoint/2010/main" val="3897611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392000" y="1800000"/>
            <a:ext cx="9600000" cy="1310400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92000" y="3348000"/>
            <a:ext cx="9600000" cy="7020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 dirty="0" smtClean="0"/>
              <a:t>Psykiatriska kliniken Jönköping  Mona Lindell Bunis och Karin Skog</a:t>
            </a:r>
            <a:endParaRPr lang="sv-SE" sz="800" b="0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378D-1D2D-4DB9-B9D8-A6B719AA0047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527051" y="5949950"/>
            <a:ext cx="111379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 sz="1800" dirty="0"/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527051" y="5949950"/>
            <a:ext cx="111379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 sz="1800" dirty="0"/>
          </a:p>
        </p:txBody>
      </p:sp>
    </p:spTree>
    <p:extLst>
      <p:ext uri="{BB962C8B-B14F-4D97-AF65-F5344CB8AC3E}">
        <p14:creationId xmlns:p14="http://schemas.microsoft.com/office/powerpoint/2010/main" val="1836978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96000" y="1411200"/>
            <a:ext cx="9696000" cy="648000"/>
          </a:xfrm>
        </p:spPr>
        <p:txBody>
          <a:bodyPr anchor="t"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 dirty="0" smtClean="0"/>
              <a:t>Psykiatriska kliniken Jönköping  Mona Lindell Bunis och Karin Skog</a:t>
            </a:r>
            <a:endParaRPr lang="sv-SE" sz="800" b="0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378D-1D2D-4DB9-B9D8-A6B719AA0047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4" hasCustomPrompt="1"/>
          </p:nvPr>
        </p:nvSpPr>
        <p:spPr>
          <a:xfrm>
            <a:off x="6672064" y="2780929"/>
            <a:ext cx="4320117" cy="266357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att infoga objekt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5"/>
          </p:nvPr>
        </p:nvSpPr>
        <p:spPr>
          <a:xfrm>
            <a:off x="1295467" y="2780928"/>
            <a:ext cx="5088467" cy="2664470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4" name="Line 11"/>
          <p:cNvSpPr>
            <a:spLocks noChangeShapeType="1"/>
          </p:cNvSpPr>
          <p:nvPr userDrawn="1"/>
        </p:nvSpPr>
        <p:spPr bwMode="auto">
          <a:xfrm>
            <a:off x="527051" y="5949950"/>
            <a:ext cx="111379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 sz="1800" dirty="0"/>
          </a:p>
        </p:txBody>
      </p:sp>
    </p:spTree>
    <p:extLst>
      <p:ext uri="{BB962C8B-B14F-4D97-AF65-F5344CB8AC3E}">
        <p14:creationId xmlns:p14="http://schemas.microsoft.com/office/powerpoint/2010/main" val="1532284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296000" y="1411200"/>
            <a:ext cx="9696000" cy="648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enradig rubrik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 dirty="0" smtClean="0"/>
              <a:t>Psykiatriska kliniken Jönköping  Mona Lindell Bunis och Karin Skog</a:t>
            </a:r>
            <a:endParaRPr lang="sv-SE" sz="800" b="0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378D-1D2D-4DB9-B9D8-A6B719AA0047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4" hasCustomPrompt="1"/>
          </p:nvPr>
        </p:nvSpPr>
        <p:spPr>
          <a:xfrm>
            <a:off x="1487489" y="2276872"/>
            <a:ext cx="9503833" cy="25906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att infoga objekt</a:t>
            </a:r>
          </a:p>
        </p:txBody>
      </p:sp>
      <p:sp>
        <p:nvSpPr>
          <p:cNvPr id="10" name="Line 11"/>
          <p:cNvSpPr>
            <a:spLocks noChangeShapeType="1"/>
          </p:cNvSpPr>
          <p:nvPr userDrawn="1"/>
        </p:nvSpPr>
        <p:spPr bwMode="auto">
          <a:xfrm>
            <a:off x="527051" y="5949950"/>
            <a:ext cx="111379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 sz="1800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 hasCustomPrompt="1"/>
          </p:nvPr>
        </p:nvSpPr>
        <p:spPr>
          <a:xfrm>
            <a:off x="1391477" y="5085184"/>
            <a:ext cx="9601200" cy="360362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sv-SE" dirty="0" smtClean="0"/>
              <a:t>Klicka här för att lägga till text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77727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fritt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 dirty="0" smtClean="0"/>
              <a:t>Psykiatriska kliniken Jönköping  Mona Lindell Bunis och Karin Skog</a:t>
            </a:r>
            <a:endParaRPr lang="sv-SE" sz="800" b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4378D-1D2D-4DB9-B9D8-A6B719AA0047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5" name="Line 11"/>
          <p:cNvSpPr>
            <a:spLocks noChangeShapeType="1"/>
          </p:cNvSpPr>
          <p:nvPr userDrawn="1"/>
        </p:nvSpPr>
        <p:spPr bwMode="auto">
          <a:xfrm>
            <a:off x="527051" y="5949950"/>
            <a:ext cx="111379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 sz="1800" dirty="0"/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527051" y="1080000"/>
            <a:ext cx="11137900" cy="468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att infoga objekt</a:t>
            </a:r>
          </a:p>
        </p:txBody>
      </p:sp>
    </p:spTree>
    <p:extLst>
      <p:ext uri="{BB962C8B-B14F-4D97-AF65-F5344CB8AC3E}">
        <p14:creationId xmlns:p14="http://schemas.microsoft.com/office/powerpoint/2010/main" val="706887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t bakgrund - Rött T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357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ida för ut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4109FD55-718D-438B-8297-319021B743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5000"/>
          </a:blip>
          <a:srcRect l="-4818" t="21737" r="62723" b="30128"/>
          <a:stretch/>
        </p:blipFill>
        <p:spPr>
          <a:xfrm>
            <a:off x="5807968" y="-11875"/>
            <a:ext cx="6384032" cy="6875813"/>
          </a:xfrm>
          <a:prstGeom prst="rect">
            <a:avLst/>
          </a:prstGeom>
          <a:noFill/>
          <a:effectLst/>
        </p:spPr>
      </p:pic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2160000" y="1080000"/>
            <a:ext cx="7920000" cy="324000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4800" b="1" cap="none" baseline="0">
                <a:solidFill>
                  <a:srgbClr val="B1063A"/>
                </a:solidFill>
              </a:defRPr>
            </a:lvl1pPr>
          </a:lstStyle>
          <a:p>
            <a:r>
              <a:rPr lang="sv-SE" dirty="0"/>
              <a:t>Här skriver du in titeln på din presentation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160000" y="4320000"/>
            <a:ext cx="7920000" cy="1440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1" cap="none" baseline="0">
                <a:solidFill>
                  <a:srgbClr val="B1063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Här placerar du undertiteln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85EEA9C-FE56-F441-A9C0-E8E4F0314C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40000" y="6217632"/>
            <a:ext cx="1376570" cy="34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700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bg>
      <p:bgPr>
        <a:solidFill>
          <a:srgbClr val="8211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EADEDBF6-7D1C-7243-942C-5D79C3651C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5000"/>
          </a:blip>
          <a:srcRect l="-4818" t="21696" r="62723" b="28424"/>
          <a:stretch/>
        </p:blipFill>
        <p:spPr>
          <a:xfrm>
            <a:off x="5807968" y="0"/>
            <a:ext cx="6384032" cy="6858000"/>
          </a:xfrm>
          <a:prstGeom prst="rect">
            <a:avLst/>
          </a:prstGeom>
          <a:noFill/>
        </p:spPr>
      </p:pic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160000" y="522244"/>
            <a:ext cx="7920000" cy="540000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Avsnittsrubrik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85EEA9C-FE56-F441-A9C0-E8E4F0314C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40000" y="6217632"/>
            <a:ext cx="1376570" cy="344736"/>
          </a:xfrm>
          <a:prstGeom prst="rect">
            <a:avLst/>
          </a:prstGeom>
        </p:spPr>
      </p:pic>
      <p:sp>
        <p:nvSpPr>
          <p:cNvPr id="5" name="Platshållare för bild 6"/>
          <p:cNvSpPr>
            <a:spLocks noGrp="1"/>
          </p:cNvSpPr>
          <p:nvPr>
            <p:ph type="pic" sz="quarter" idx="14" hasCustomPrompt="1"/>
          </p:nvPr>
        </p:nvSpPr>
        <p:spPr>
          <a:xfrm>
            <a:off x="10476000" y="288000"/>
            <a:ext cx="1404000" cy="14040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Här kan du infoga en ikon från bildgalleriet på intranätet.</a:t>
            </a:r>
          </a:p>
        </p:txBody>
      </p:sp>
    </p:spTree>
    <p:extLst>
      <p:ext uri="{BB962C8B-B14F-4D97-AF65-F5344CB8AC3E}">
        <p14:creationId xmlns:p14="http://schemas.microsoft.com/office/powerpoint/2010/main" val="3101517842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80025" y="900000"/>
            <a:ext cx="9360000" cy="12960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b="1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1080000" y="6228000"/>
            <a:ext cx="3600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Presentationsrubrik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EEB9E62-4301-493A-8C73-0409F1A2D539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A13CF048-BC28-7141-B930-8EC3F94E91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40000" y="6228000"/>
            <a:ext cx="1375200" cy="338815"/>
          </a:xfrm>
          <a:prstGeom prst="rect">
            <a:avLst/>
          </a:prstGeom>
        </p:spPr>
      </p:pic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860000" y="6228000"/>
            <a:ext cx="2484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Avsnittsrubrik</a:t>
            </a: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 hasCustomPrompt="1"/>
          </p:nvPr>
        </p:nvSpPr>
        <p:spPr>
          <a:xfrm>
            <a:off x="1079888" y="2196000"/>
            <a:ext cx="9359900" cy="3780000"/>
          </a:xfrm>
        </p:spPr>
        <p:txBody>
          <a:bodyPr>
            <a:noAutofit/>
          </a:bodyPr>
          <a:lstStyle>
            <a:lvl1pPr>
              <a:lnSpc>
                <a:spcPts val="3400"/>
              </a:lnSpc>
              <a:defRPr sz="2200"/>
            </a:lvl1pPr>
            <a:lvl2pPr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 sz="2200"/>
            </a:lvl2pPr>
            <a:lvl3pPr>
              <a:lnSpc>
                <a:spcPct val="100000"/>
              </a:lnSpc>
              <a:spcAft>
                <a:spcPts val="1200"/>
              </a:spcAft>
              <a:defRPr sz="2200"/>
            </a:lvl3pPr>
            <a:lvl4pPr>
              <a:lnSpc>
                <a:spcPct val="100000"/>
              </a:lnSpc>
              <a:spcAft>
                <a:spcPts val="1200"/>
              </a:spcAft>
              <a:defRPr sz="2200"/>
            </a:lvl4pPr>
            <a:lvl5pPr>
              <a:lnSpc>
                <a:spcPct val="100000"/>
              </a:lnSpc>
              <a:spcAft>
                <a:spcPts val="1200"/>
              </a:spcAft>
              <a:defRPr sz="2200"/>
            </a:lvl5pPr>
          </a:lstStyle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" name="Platshållare för bild 6"/>
          <p:cNvSpPr>
            <a:spLocks noGrp="1"/>
          </p:cNvSpPr>
          <p:nvPr>
            <p:ph type="pic" sz="quarter" idx="14" hasCustomPrompt="1"/>
          </p:nvPr>
        </p:nvSpPr>
        <p:spPr>
          <a:xfrm>
            <a:off x="10476000" y="288000"/>
            <a:ext cx="1404000" cy="14040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Här kan du infoga en ikon från bildgalleriet på intranätet.</a:t>
            </a:r>
          </a:p>
        </p:txBody>
      </p:sp>
    </p:spTree>
    <p:extLst>
      <p:ext uri="{BB962C8B-B14F-4D97-AF65-F5344CB8AC3E}">
        <p14:creationId xmlns:p14="http://schemas.microsoft.com/office/powerpoint/2010/main" val="2875201940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8050" y="900000"/>
            <a:ext cx="9360000" cy="12960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dirty="0"/>
              <a:t>Avsnittsrubrik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080000" y="6228000"/>
            <a:ext cx="3600000" cy="365125"/>
          </a:xfrm>
        </p:spPr>
        <p:txBody>
          <a:bodyPr/>
          <a:lstStyle/>
          <a:p>
            <a:r>
              <a:rPr lang="sv-SE" dirty="0"/>
              <a:t>Presentationsrubrik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13CF048-BC28-7141-B930-8EC3F94E91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40000" y="6228000"/>
            <a:ext cx="1375200" cy="338815"/>
          </a:xfrm>
          <a:prstGeom prst="rect">
            <a:avLst/>
          </a:prstGeom>
        </p:spPr>
      </p:pic>
      <p:sp>
        <p:nvSpPr>
          <p:cNvPr id="8" name="Platshållare för text 7"/>
          <p:cNvSpPr>
            <a:spLocks noGrp="1"/>
          </p:cNvSpPr>
          <p:nvPr>
            <p:ph type="body" sz="quarter" idx="13"/>
          </p:nvPr>
        </p:nvSpPr>
        <p:spPr>
          <a:xfrm>
            <a:off x="1077913" y="2196000"/>
            <a:ext cx="9359900" cy="3780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1200"/>
              </a:spcAft>
              <a:buFontTx/>
              <a:buNone/>
              <a:defRPr sz="2200"/>
            </a:lvl1pPr>
            <a:lvl2pPr>
              <a:lnSpc>
                <a:spcPct val="100000"/>
              </a:lnSpc>
              <a:spcAft>
                <a:spcPts val="1200"/>
              </a:spcAft>
              <a:defRPr sz="2200"/>
            </a:lvl2pPr>
            <a:lvl3pPr>
              <a:lnSpc>
                <a:spcPct val="100000"/>
              </a:lnSpc>
              <a:spcAft>
                <a:spcPts val="1200"/>
              </a:spcAft>
              <a:defRPr sz="2200"/>
            </a:lvl3pPr>
            <a:lvl4pPr>
              <a:lnSpc>
                <a:spcPct val="100000"/>
              </a:lnSpc>
              <a:spcAft>
                <a:spcPts val="1200"/>
              </a:spcAft>
              <a:defRPr sz="2200"/>
            </a:lvl4pPr>
            <a:lvl5pPr>
              <a:lnSpc>
                <a:spcPct val="100000"/>
              </a:lnSpc>
              <a:spcAft>
                <a:spcPts val="1200"/>
              </a:spcAft>
              <a:defRPr sz="2200"/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1" name="Platshållare för bild 6"/>
          <p:cNvSpPr>
            <a:spLocks noGrp="1"/>
          </p:cNvSpPr>
          <p:nvPr>
            <p:ph type="pic" sz="quarter" idx="14" hasCustomPrompt="1"/>
          </p:nvPr>
        </p:nvSpPr>
        <p:spPr>
          <a:xfrm>
            <a:off x="10476000" y="288000"/>
            <a:ext cx="1404000" cy="14040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Här kan du infoga en ikon från bildgalleriet på intranätet.</a:t>
            </a:r>
          </a:p>
        </p:txBody>
      </p:sp>
    </p:spTree>
    <p:extLst>
      <p:ext uri="{BB962C8B-B14F-4D97-AF65-F5344CB8AC3E}">
        <p14:creationId xmlns:p14="http://schemas.microsoft.com/office/powerpoint/2010/main" val="4278308319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vänster/grafik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16838" y="553660"/>
            <a:ext cx="5184000" cy="17280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>
          <a:xfrm>
            <a:off x="1080000" y="6228000"/>
            <a:ext cx="24840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 dirty="0"/>
              <a:t>Avsnittsrubrik</a:t>
            </a: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>
          <a:xfrm>
            <a:off x="6116838" y="6228000"/>
            <a:ext cx="39600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 dirty="0"/>
              <a:t>Presentationsrubrik</a:t>
            </a: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1" name="Platshållare för bild 10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486400" cy="68580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B1063A"/>
              </a:buClr>
              <a:buFontTx/>
              <a:buNone/>
              <a:defRPr lang="sv-SE" sz="2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sv-SE" dirty="0"/>
              <a:t>Klicka på symbolen för bild för att lägga till foto eller grafik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A13CF048-BC28-7141-B930-8EC3F94E91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40000" y="6228000"/>
            <a:ext cx="1375200" cy="338815"/>
          </a:xfrm>
          <a:prstGeom prst="rect">
            <a:avLst/>
          </a:prstGeom>
        </p:spPr>
      </p:pic>
      <p:sp>
        <p:nvSpPr>
          <p:cNvPr id="4" name="Platshållare för text 3"/>
          <p:cNvSpPr>
            <a:spLocks noGrp="1"/>
          </p:cNvSpPr>
          <p:nvPr>
            <p:ph type="body" sz="quarter" idx="14"/>
          </p:nvPr>
        </p:nvSpPr>
        <p:spPr>
          <a:xfrm>
            <a:off x="6120000" y="2304000"/>
            <a:ext cx="5184775" cy="3888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1200"/>
              </a:spcAft>
              <a:buFontTx/>
              <a:buNone/>
              <a:defRPr sz="2200"/>
            </a:lvl1pPr>
            <a:lvl2pPr>
              <a:lnSpc>
                <a:spcPct val="100000"/>
              </a:lnSpc>
              <a:spcAft>
                <a:spcPts val="1200"/>
              </a:spcAft>
              <a:defRPr sz="2200"/>
            </a:lvl2pPr>
            <a:lvl3pPr>
              <a:lnSpc>
                <a:spcPct val="100000"/>
              </a:lnSpc>
              <a:spcAft>
                <a:spcPts val="1200"/>
              </a:spcAft>
              <a:defRPr sz="2200"/>
            </a:lvl3pPr>
            <a:lvl4pPr>
              <a:lnSpc>
                <a:spcPct val="100000"/>
              </a:lnSpc>
              <a:spcAft>
                <a:spcPts val="1200"/>
              </a:spcAft>
              <a:defRPr sz="2200"/>
            </a:lvl4pPr>
            <a:lvl5pPr>
              <a:lnSpc>
                <a:spcPct val="100000"/>
              </a:lnSpc>
              <a:spcAft>
                <a:spcPts val="1200"/>
              </a:spcAft>
              <a:defRPr sz="2200"/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307346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höger/grafik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2000" y="553660"/>
            <a:ext cx="5184000" cy="17280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>
          <a:xfrm>
            <a:off x="1080000" y="6228000"/>
            <a:ext cx="24840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 dirty="0"/>
              <a:t>Avsnittsrubrik</a:t>
            </a: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>
          <a:xfrm>
            <a:off x="6116838" y="6228000"/>
            <a:ext cx="39600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 dirty="0"/>
              <a:t>Presentationsrubrik</a:t>
            </a: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1" name="Platshållare för bild 10"/>
          <p:cNvSpPr>
            <a:spLocks noGrp="1"/>
          </p:cNvSpPr>
          <p:nvPr>
            <p:ph type="pic" sz="quarter" idx="13" hasCustomPrompt="1"/>
          </p:nvPr>
        </p:nvSpPr>
        <p:spPr>
          <a:xfrm>
            <a:off x="6705600" y="0"/>
            <a:ext cx="5486400" cy="68580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B1063A"/>
              </a:buClr>
              <a:buFontTx/>
              <a:buNone/>
              <a:defRPr lang="sv-SE" sz="2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sv-SE" dirty="0"/>
              <a:t>Klicka på symbolen för bild för att lägga till foto eller grafik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A13CF048-BC28-7141-B930-8EC3F94E91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40000" y="6228000"/>
            <a:ext cx="1375200" cy="338815"/>
          </a:xfrm>
          <a:prstGeom prst="rect">
            <a:avLst/>
          </a:prstGeom>
        </p:spPr>
      </p:pic>
      <p:sp>
        <p:nvSpPr>
          <p:cNvPr id="4" name="Platshållare för text 3"/>
          <p:cNvSpPr>
            <a:spLocks noGrp="1"/>
          </p:cNvSpPr>
          <p:nvPr>
            <p:ph type="body" sz="quarter" idx="14"/>
          </p:nvPr>
        </p:nvSpPr>
        <p:spPr>
          <a:xfrm>
            <a:off x="912000" y="2304000"/>
            <a:ext cx="5184775" cy="3888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1200"/>
              </a:spcAft>
              <a:buFontTx/>
              <a:buNone/>
              <a:defRPr sz="2200"/>
            </a:lvl1pPr>
            <a:lvl2pPr>
              <a:lnSpc>
                <a:spcPct val="100000"/>
              </a:lnSpc>
              <a:spcAft>
                <a:spcPts val="1200"/>
              </a:spcAft>
              <a:defRPr sz="2200"/>
            </a:lvl2pPr>
            <a:lvl3pPr>
              <a:lnSpc>
                <a:spcPct val="100000"/>
              </a:lnSpc>
              <a:spcAft>
                <a:spcPts val="1200"/>
              </a:spcAft>
              <a:defRPr sz="2200"/>
            </a:lvl3pPr>
            <a:lvl4pPr>
              <a:lnSpc>
                <a:spcPct val="100000"/>
              </a:lnSpc>
              <a:spcAft>
                <a:spcPts val="1200"/>
              </a:spcAft>
              <a:defRPr sz="2200"/>
            </a:lvl4pPr>
            <a:lvl5pPr>
              <a:lnSpc>
                <a:spcPct val="100000"/>
              </a:lnSpc>
              <a:spcAft>
                <a:spcPts val="1200"/>
              </a:spcAft>
              <a:defRPr sz="2200"/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600438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eller grafik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sz="quarter" idx="15" hasCustomPrompt="1"/>
          </p:nvPr>
        </p:nvSpPr>
        <p:spPr>
          <a:xfrm>
            <a:off x="0" y="1"/>
            <a:ext cx="12192000" cy="68580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B1063A"/>
              </a:buClr>
              <a:buFontTx/>
              <a:buNone/>
              <a:defRPr lang="sv-SE" sz="2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B1063A"/>
              </a:buClr>
              <a:buFontTx/>
              <a:buNone/>
            </a:pPr>
            <a:r>
              <a:rPr lang="sv-SE" dirty="0"/>
              <a:t>Klicka på symbolen för bild för att lägga till foto eller grafik</a:t>
            </a:r>
          </a:p>
        </p:txBody>
      </p:sp>
      <p:sp>
        <p:nvSpPr>
          <p:cNvPr id="3" name="Platshållare för bild 6"/>
          <p:cNvSpPr>
            <a:spLocks noGrp="1"/>
          </p:cNvSpPr>
          <p:nvPr>
            <p:ph type="pic" sz="quarter" idx="16" hasCustomPrompt="1"/>
          </p:nvPr>
        </p:nvSpPr>
        <p:spPr>
          <a:xfrm>
            <a:off x="10476000" y="288000"/>
            <a:ext cx="1404000" cy="14040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Här kan du infoga en ikon från bildgalleriet på intranätet.</a:t>
            </a:r>
          </a:p>
        </p:txBody>
      </p:sp>
    </p:spTree>
    <p:extLst>
      <p:ext uri="{BB962C8B-B14F-4D97-AF65-F5344CB8AC3E}">
        <p14:creationId xmlns:p14="http://schemas.microsoft.com/office/powerpoint/2010/main" val="3180611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/grafik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quarter" idx="10" hasCustomPrompt="1"/>
          </p:nvPr>
        </p:nvSpPr>
        <p:spPr>
          <a:xfrm>
            <a:off x="1440000" y="2196000"/>
            <a:ext cx="9360000" cy="378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Klicka på den ikon du vill använda</a:t>
            </a:r>
          </a:p>
        </p:txBody>
      </p:sp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1440000" y="900000"/>
            <a:ext cx="9360000" cy="12960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b="1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1080000" y="6228000"/>
            <a:ext cx="3600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Presentationsrubrik</a:t>
            </a:r>
          </a:p>
        </p:txBody>
      </p:sp>
      <p:sp>
        <p:nvSpPr>
          <p:cNvPr id="6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432000" y="6228000"/>
            <a:ext cx="522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EEB9E62-4301-493A-8C73-0409F1A2D539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13CF048-BC28-7141-B930-8EC3F94E91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40000" y="6228000"/>
            <a:ext cx="1375200" cy="338815"/>
          </a:xfrm>
          <a:prstGeom prst="rect">
            <a:avLst/>
          </a:prstGeom>
        </p:spPr>
      </p:pic>
      <p:sp>
        <p:nvSpPr>
          <p:cNvPr id="8" name="Platshållare för datum 4"/>
          <p:cNvSpPr>
            <a:spLocks noGrp="1"/>
          </p:cNvSpPr>
          <p:nvPr>
            <p:ph type="dt" sz="half" idx="13"/>
          </p:nvPr>
        </p:nvSpPr>
        <p:spPr>
          <a:xfrm>
            <a:off x="4860000" y="6228000"/>
            <a:ext cx="2484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Avsnittsrubrik</a:t>
            </a:r>
          </a:p>
        </p:txBody>
      </p:sp>
      <p:sp>
        <p:nvSpPr>
          <p:cNvPr id="10" name="Platshållare för bild 6"/>
          <p:cNvSpPr>
            <a:spLocks noGrp="1"/>
          </p:cNvSpPr>
          <p:nvPr>
            <p:ph type="pic" sz="quarter" idx="14" hasCustomPrompt="1"/>
          </p:nvPr>
        </p:nvSpPr>
        <p:spPr>
          <a:xfrm>
            <a:off x="10476000" y="288000"/>
            <a:ext cx="1404000" cy="14040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Här kan du infoga en ikon från bildgalleriet på intranätet.</a:t>
            </a:r>
          </a:p>
        </p:txBody>
      </p:sp>
    </p:spTree>
    <p:extLst>
      <p:ext uri="{BB962C8B-B14F-4D97-AF65-F5344CB8AC3E}">
        <p14:creationId xmlns:p14="http://schemas.microsoft.com/office/powerpoint/2010/main" val="26148918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4.png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080000" y="540000"/>
            <a:ext cx="9360000" cy="129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860000" y="6228000"/>
            <a:ext cx="248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pc="1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Avsnittsrubrik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080000" y="6228000"/>
            <a:ext cx="360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Presentationsrubrik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432000" y="6228000"/>
            <a:ext cx="52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8EEB9E62-4301-493A-8C73-0409F1A2D53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idx="1"/>
          </p:nvPr>
        </p:nvSpPr>
        <p:spPr>
          <a:xfrm>
            <a:off x="1080000" y="1836000"/>
            <a:ext cx="9360000" cy="414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866280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1" r:id="rId3"/>
    <p:sldLayoutId id="2147483660" r:id="rId4"/>
    <p:sldLayoutId id="2147483650" r:id="rId5"/>
    <p:sldLayoutId id="2147483653" r:id="rId6"/>
    <p:sldLayoutId id="2147483663" r:id="rId7"/>
    <p:sldLayoutId id="2147483654" r:id="rId8"/>
    <p:sldLayoutId id="2147483661" r:id="rId9"/>
    <p:sldLayoutId id="2147483662" r:id="rId10"/>
    <p:sldLayoutId id="2147483665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kern="1200" baseline="0">
          <a:solidFill>
            <a:srgbClr val="B1063A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B1063A"/>
        </a:buClr>
        <a:buFont typeface="Arial" panose="020B0604020202020204" pitchFamily="34" charset="0"/>
        <a:buChar char="•"/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B1063A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2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B1063A"/>
        </a:buClr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B1063A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44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B1063A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31371" y="6480000"/>
            <a:ext cx="957428" cy="21602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296000" y="1411200"/>
            <a:ext cx="9696000" cy="64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296000" y="2782800"/>
            <a:ext cx="9696000" cy="26624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32000" y="6184801"/>
            <a:ext cx="6912000" cy="205681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="1">
                <a:solidFill>
                  <a:schemeClr val="accent6"/>
                </a:solidFill>
              </a:defRPr>
            </a:lvl1pPr>
          </a:lstStyle>
          <a:p>
            <a:r>
              <a:rPr lang="sv-SE" dirty="0" smtClean="0"/>
              <a:t>Psykiatriska kliniken Jönköping  Mona Lindell Bunis och Karin Skog</a:t>
            </a:r>
            <a:endParaRPr lang="sv-SE" sz="800" b="0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391478" y="6496484"/>
            <a:ext cx="957428" cy="1832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4378D-1D2D-4DB9-B9D8-A6B719AA004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0" name="Picture 13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9226" y="0"/>
            <a:ext cx="12242881" cy="85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360" y="6156791"/>
            <a:ext cx="2361189" cy="48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373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160000" y="1225478"/>
            <a:ext cx="7920000" cy="2752964"/>
          </a:xfrm>
        </p:spPr>
        <p:txBody>
          <a:bodyPr/>
          <a:lstStyle/>
          <a:p>
            <a:r>
              <a:rPr lang="sv-SE" sz="5000" dirty="0" smtClean="0"/>
              <a:t>Psykiatri vårdplan</a:t>
            </a:r>
            <a:br>
              <a:rPr lang="sv-SE" sz="5000" dirty="0" smtClean="0"/>
            </a:br>
            <a:r>
              <a:rPr lang="sv-SE" sz="2800" b="0" dirty="0" smtClean="0"/>
              <a:t>fast vårdkontakt, familjeformulär</a:t>
            </a:r>
            <a:endParaRPr lang="sv-SE" sz="2800" b="0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2160000" y="4267199"/>
            <a:ext cx="7920000" cy="1748631"/>
          </a:xfrm>
        </p:spPr>
        <p:txBody>
          <a:bodyPr/>
          <a:lstStyle/>
          <a:p>
            <a:r>
              <a:rPr lang="sv-SE" sz="1800" b="0" dirty="0" smtClean="0"/>
              <a:t>Utbildning 2026 </a:t>
            </a:r>
            <a:br>
              <a:rPr lang="sv-SE" sz="1800" b="0" dirty="0" smtClean="0"/>
            </a:br>
            <a:r>
              <a:rPr lang="sv-SE" sz="1400" b="0" dirty="0" smtClean="0"/>
              <a:t>psykiatriska kliniken</a:t>
            </a:r>
            <a:endParaRPr lang="sv-SE" sz="1400" b="0" dirty="0"/>
          </a:p>
        </p:txBody>
      </p:sp>
    </p:spTree>
    <p:extLst>
      <p:ext uri="{BB962C8B-B14F-4D97-AF65-F5344CB8AC3E}">
        <p14:creationId xmlns:p14="http://schemas.microsoft.com/office/powerpoint/2010/main" val="389911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2395" y="253330"/>
            <a:ext cx="9360000" cy="687699"/>
          </a:xfrm>
        </p:spPr>
        <p:txBody>
          <a:bodyPr/>
          <a:lstStyle/>
          <a:p>
            <a:r>
              <a:rPr lang="sv-SE" sz="2800" dirty="0" smtClean="0"/>
              <a:t>Innehåll i Psykiatri vårdplan?</a:t>
            </a:r>
            <a:endParaRPr lang="sv-SE" sz="28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8EEB9E62-4301-493A-8C73-0409F1A2D539}" type="slidenum">
              <a:rPr lang="sv-SE" sz="1000">
                <a:solidFill>
                  <a:prstClr val="black"/>
                </a:solidFill>
                <a:latin typeface="Arial"/>
              </a:rPr>
              <a:pPr/>
              <a:t>10</a:t>
            </a:fld>
            <a:endParaRPr lang="sv-SE" sz="10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>
          <a:xfrm>
            <a:off x="822395" y="865212"/>
            <a:ext cx="6658268" cy="5362788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sv-SE" sz="2000" dirty="0" smtClean="0">
                <a:cs typeface="Calibri" panose="020F0502020204030204" pitchFamily="34" charset="0"/>
              </a:rPr>
              <a:t>Vårdplanens sökord ger en vägledning till vad som ska dokumenteras, det behöver dock inte finnas information under precis alla sökord. 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v-SE" sz="2000" dirty="0" smtClean="0">
                <a:cs typeface="Calibri" panose="020F0502020204030204" pitchFamily="34" charset="0"/>
              </a:rPr>
              <a:t>Dokumentera vem som är ansvarig läkare och fast vårdkontakt under de inledande sökorden, uppgiften kommer då att synas i gemensamma dokument </a:t>
            </a:r>
            <a:br>
              <a:rPr lang="sv-SE" sz="2000" dirty="0" smtClean="0">
                <a:cs typeface="Calibri" panose="020F0502020204030204" pitchFamily="34" charset="0"/>
              </a:rPr>
            </a:br>
            <a:r>
              <a:rPr lang="sv-SE" sz="2000" i="1" dirty="0" smtClean="0">
                <a:cs typeface="Calibri" panose="020F0502020204030204" pitchFamily="34" charset="0"/>
              </a:rPr>
              <a:t>Läsvy Psykiatri</a:t>
            </a:r>
            <a:r>
              <a:rPr lang="sv-SE" sz="2000" dirty="0" smtClean="0">
                <a:cs typeface="Calibri" panose="020F0502020204030204" pitchFamily="34" charset="0"/>
              </a:rPr>
              <a:t>. Ange vilka som närvarade vid upprättande av vårdplanen.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v-SE" sz="2000" dirty="0" smtClean="0">
                <a:cs typeface="Calibri" panose="020F0502020204030204" pitchFamily="34" charset="0"/>
              </a:rPr>
              <a:t>Dokumentera de problemområden, resurser och mål som finns, planerade aktiviteter och eventuella tidsbegränsningar för utvärdering.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v-SE" sz="2000" dirty="0" smtClean="0">
                <a:cs typeface="Calibri" panose="020F0502020204030204" pitchFamily="34" charset="0"/>
              </a:rPr>
              <a:t>Under överenskommelse beskrivs vilka aktiviteter patienten ansvarar för att göra och vilka aktiviteter vården ansvarar för att göra. Här kan också nästa steg dokumenteras </a:t>
            </a:r>
            <a:r>
              <a:rPr lang="sv-SE" sz="1800" dirty="0" smtClean="0">
                <a:cs typeface="Calibri" panose="020F0502020204030204" pitchFamily="34" charset="0"/>
              </a:rPr>
              <a:t>(observera att psykiatrins fasta vårdkontakt ska dokumenteras under sökord </a:t>
            </a:r>
            <a:r>
              <a:rPr lang="sv-SE" sz="1800" i="1" dirty="0" smtClean="0">
                <a:cs typeface="Calibri" panose="020F0502020204030204" pitchFamily="34" charset="0"/>
              </a:rPr>
              <a:t>Fast vårdkontakt psykiatri</a:t>
            </a:r>
            <a:r>
              <a:rPr lang="sv-SE" sz="1800" dirty="0" smtClean="0">
                <a:cs typeface="Calibri" panose="020F0502020204030204" pitchFamily="34" charset="0"/>
              </a:rPr>
              <a:t>)</a:t>
            </a:r>
          </a:p>
          <a:p>
            <a:r>
              <a:rPr lang="sv-SE" dirty="0" smtClean="0"/>
              <a:t> </a:t>
            </a:r>
            <a:endParaRPr lang="sv-SE" dirty="0"/>
          </a:p>
        </p:txBody>
      </p:sp>
      <p:sp>
        <p:nvSpPr>
          <p:cNvPr id="10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1080000" y="6292735"/>
            <a:ext cx="3600000" cy="30039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1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Psykiatri vårdplan, utbildning 2026</a:t>
            </a:r>
            <a:endParaRPr kumimoji="0" lang="sv-SE" sz="1000" b="0" i="0" u="none" strike="noStrike" kern="1200" cap="none" spc="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Bildobjekt 8"/>
          <p:cNvPicPr/>
          <p:nvPr/>
        </p:nvPicPr>
        <p:blipFill>
          <a:blip r:embed="rId2"/>
          <a:stretch>
            <a:fillRect/>
          </a:stretch>
        </p:blipFill>
        <p:spPr>
          <a:xfrm rot="821120">
            <a:off x="8274918" y="732662"/>
            <a:ext cx="2536802" cy="36343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Bildobjekt 11"/>
          <p:cNvPicPr/>
          <p:nvPr/>
        </p:nvPicPr>
        <p:blipFill>
          <a:blip r:embed="rId3"/>
          <a:stretch>
            <a:fillRect/>
          </a:stretch>
        </p:blipFill>
        <p:spPr>
          <a:xfrm rot="828768">
            <a:off x="9470027" y="3970076"/>
            <a:ext cx="1943100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634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54000" y="237614"/>
            <a:ext cx="9360000" cy="687699"/>
          </a:xfrm>
        </p:spPr>
        <p:txBody>
          <a:bodyPr/>
          <a:lstStyle/>
          <a:p>
            <a:r>
              <a:rPr lang="sv-SE" sz="2800" dirty="0" smtClean="0"/>
              <a:t>Innehåll i Psykiatri vårdplan?</a:t>
            </a:r>
            <a:endParaRPr lang="sv-SE" sz="28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8EEB9E62-4301-493A-8C73-0409F1A2D539}" type="slidenum">
              <a:rPr lang="sv-SE" sz="1000">
                <a:solidFill>
                  <a:prstClr val="black"/>
                </a:solidFill>
                <a:latin typeface="Arial"/>
              </a:rPr>
              <a:pPr/>
              <a:t>11</a:t>
            </a:fld>
            <a:endParaRPr lang="sv-SE" sz="10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>
          <a:xfrm>
            <a:off x="954000" y="925313"/>
            <a:ext cx="10648604" cy="5367422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sv-SE" sz="2000" dirty="0" smtClean="0">
                <a:cs typeface="Calibri" panose="020F0502020204030204" pitchFamily="34" charset="0"/>
              </a:rPr>
              <a:t>Om vårdplanen även innehåller en krisplan behöver dokumentering göras både under sökord </a:t>
            </a:r>
            <a:r>
              <a:rPr lang="sv-SE" sz="2000" i="1" dirty="0" smtClean="0">
                <a:cs typeface="Calibri" panose="020F0502020204030204" pitchFamily="34" charset="0"/>
              </a:rPr>
              <a:t>Tidiga tecken </a:t>
            </a:r>
            <a:r>
              <a:rPr lang="sv-SE" sz="2000" dirty="0" smtClean="0">
                <a:cs typeface="Calibri" panose="020F0502020204030204" pitchFamily="34" charset="0"/>
              </a:rPr>
              <a:t>och sökord </a:t>
            </a:r>
            <a:r>
              <a:rPr lang="sv-SE" sz="2000" i="1" dirty="0" smtClean="0">
                <a:cs typeface="Calibri" panose="020F0502020204030204" pitchFamily="34" charset="0"/>
              </a:rPr>
              <a:t>Krisplan</a:t>
            </a:r>
            <a:r>
              <a:rPr lang="sv-SE" sz="2000" dirty="0" smtClean="0">
                <a:cs typeface="Calibri" panose="020F0502020204030204" pitchFamily="34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v-SE" sz="2000" dirty="0" smtClean="0">
                <a:solidFill>
                  <a:srgbClr val="B1063A"/>
                </a:solidFill>
                <a:cs typeface="Calibri" panose="020F0502020204030204" pitchFamily="34" charset="0"/>
              </a:rPr>
              <a:t>Tidiga tecken: </a:t>
            </a:r>
            <a:r>
              <a:rPr lang="sv-SE" sz="2000" dirty="0" smtClean="0">
                <a:cs typeface="Calibri" panose="020F0502020204030204" pitchFamily="34" charset="0"/>
              </a:rPr>
              <a:t>Beskrivning av tidiga symtom och tecken som hos patienten kan föregå försämring eller återinsjuknande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v-SE" sz="2000" dirty="0" smtClean="0">
                <a:solidFill>
                  <a:srgbClr val="B1063A"/>
                </a:solidFill>
                <a:cs typeface="Calibri" panose="020F0502020204030204" pitchFamily="34" charset="0"/>
              </a:rPr>
              <a:t>Krisplan: </a:t>
            </a:r>
            <a:r>
              <a:rPr lang="sv-SE" sz="2000" dirty="0" smtClean="0">
                <a:cs typeface="Calibri" panose="020F0502020204030204" pitchFamily="34" charset="0"/>
              </a:rPr>
              <a:t>Utförlig och stegvis beskrivning av åtgärder som patienten och andra aktörer bör vidta om tidiga tecken uppträder. Beskrivningen inkluderar de kontakter och kontaktvägar som finns för patienten.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v-SE" sz="2000" dirty="0" smtClean="0">
                <a:cs typeface="Calibri" panose="020F0502020204030204" pitchFamily="34" charset="0"/>
              </a:rPr>
              <a:t>Informationen kan kompletteras med frasminne </a:t>
            </a:r>
            <a:r>
              <a:rPr lang="sv-SE" sz="2000" i="1" dirty="0" smtClean="0">
                <a:cs typeface="Calibri" panose="020F0502020204030204" pitchFamily="34" charset="0"/>
              </a:rPr>
              <a:t>krisvpl</a:t>
            </a:r>
            <a:r>
              <a:rPr lang="sv-SE" sz="2000" dirty="0" smtClean="0">
                <a:cs typeface="Calibri" panose="020F0502020204030204" pitchFamily="34" charset="0"/>
              </a:rPr>
              <a:t> som innehåller standardiserade formuleringar för kontaktuppgifter </a:t>
            </a:r>
            <a:r>
              <a:rPr lang="sv-SE" sz="2000" dirty="0">
                <a:cs typeface="Calibri" panose="020F0502020204030204" pitchFamily="34" charset="0"/>
              </a:rPr>
              <a:t>till </a:t>
            </a:r>
            <a:r>
              <a:rPr lang="sv-SE" sz="2000" dirty="0" smtClean="0">
                <a:cs typeface="Calibri" panose="020F0502020204030204" pitchFamily="34" charset="0"/>
              </a:rPr>
              <a:t>kontaktperson/fast vårdkontakt och psykiatrisk akutmottagning</a:t>
            </a:r>
            <a:endParaRPr lang="sv-SE" sz="2000" dirty="0">
              <a:cs typeface="Calibri" panose="020F0502020204030204" pitchFamily="34" charset="0"/>
            </a:endParaRPr>
          </a:p>
          <a:p>
            <a:r>
              <a:rPr lang="sv-SE" dirty="0" smtClean="0"/>
              <a:t> </a:t>
            </a:r>
            <a:endParaRPr lang="sv-SE" dirty="0"/>
          </a:p>
        </p:txBody>
      </p:sp>
      <p:pic>
        <p:nvPicPr>
          <p:cNvPr id="10" name="Bildobjekt 9"/>
          <p:cNvPicPr/>
          <p:nvPr/>
        </p:nvPicPr>
        <p:blipFill>
          <a:blip r:embed="rId2"/>
          <a:stretch>
            <a:fillRect/>
          </a:stretch>
        </p:blipFill>
        <p:spPr>
          <a:xfrm>
            <a:off x="3445036" y="4314421"/>
            <a:ext cx="6201294" cy="19783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1080000" y="6292735"/>
            <a:ext cx="3600000" cy="30039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1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Psykiatri vårdplan, utbildning 2026</a:t>
            </a:r>
            <a:endParaRPr kumimoji="0" lang="sv-SE" sz="1000" b="0" i="0" u="none" strike="noStrike" kern="1200" cap="none" spc="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450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8025" y="309020"/>
            <a:ext cx="9825644" cy="655007"/>
          </a:xfrm>
        </p:spPr>
        <p:txBody>
          <a:bodyPr/>
          <a:lstStyle/>
          <a:p>
            <a:r>
              <a:rPr lang="sv-SE" sz="2800" dirty="0" smtClean="0"/>
              <a:t>Kan jag använda information från en tidigare vårdplan?</a:t>
            </a:r>
            <a:endParaRPr lang="sv-SE" sz="28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8EEB9E62-4301-493A-8C73-0409F1A2D539}" type="slidenum">
              <a:rPr lang="sv-SE" sz="1000">
                <a:solidFill>
                  <a:prstClr val="black"/>
                </a:solidFill>
                <a:latin typeface="Arial"/>
              </a:rPr>
              <a:pPr/>
              <a:t>12</a:t>
            </a:fld>
            <a:endParaRPr lang="sv-SE" sz="10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>
          <a:xfrm>
            <a:off x="918025" y="970522"/>
            <a:ext cx="10515600" cy="5328708"/>
          </a:xfrm>
        </p:spPr>
        <p:txBody>
          <a:bodyPr/>
          <a:lstStyle/>
          <a:p>
            <a:r>
              <a:rPr lang="sv-SE" sz="2000" dirty="0" smtClean="0">
                <a:latin typeface="+mj-lt"/>
                <a:cs typeface="Calibri" panose="020F0502020204030204" pitchFamily="34" charset="0"/>
              </a:rPr>
              <a:t>Tidigare signerad vårdplan </a:t>
            </a:r>
            <a:r>
              <a:rPr lang="sv-SE" sz="2000" dirty="0">
                <a:latin typeface="+mj-lt"/>
                <a:cs typeface="Calibri" panose="020F0502020204030204" pitchFamily="34" charset="0"/>
              </a:rPr>
              <a:t>är kopplad till en tidigare genomförd </a:t>
            </a:r>
            <a:r>
              <a:rPr lang="sv-SE" sz="2000" dirty="0" smtClean="0">
                <a:latin typeface="+mj-lt"/>
                <a:cs typeface="Calibri" panose="020F0502020204030204" pitchFamily="34" charset="0"/>
              </a:rPr>
              <a:t>vårdkontakt och är därför låst för revidering, men…</a:t>
            </a:r>
          </a:p>
          <a:p>
            <a:r>
              <a:rPr lang="sv-SE" sz="2000" dirty="0">
                <a:latin typeface="+mj-lt"/>
                <a:cs typeface="Calibri" panose="020F0502020204030204" pitchFamily="34" charset="0"/>
              </a:rPr>
              <a:t>S</a:t>
            </a:r>
            <a:r>
              <a:rPr lang="sv-SE" sz="2000" dirty="0" smtClean="0">
                <a:latin typeface="+mj-lt"/>
                <a:cs typeface="Calibri" panose="020F0502020204030204" pitchFamily="34" charset="0"/>
              </a:rPr>
              <a:t>kulle du behöva flytta över viktig information till den nya vårdplanen går det att kopiera information via knappen/symbolen för </a:t>
            </a:r>
            <a:r>
              <a:rPr lang="sv-SE" sz="2000" i="1" dirty="0" smtClean="0">
                <a:latin typeface="+mj-lt"/>
                <a:cs typeface="Calibri" panose="020F0502020204030204" pitchFamily="34" charset="0"/>
              </a:rPr>
              <a:t>Historik/Tidigare värden från min enhet. </a:t>
            </a:r>
            <a:endParaRPr lang="sv-SE" sz="2000" dirty="0" smtClean="0">
              <a:latin typeface="+mj-lt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sv-SE" sz="2000" dirty="0" smtClean="0">
                <a:latin typeface="+mj-lt"/>
                <a:cs typeface="Calibri" panose="020F0502020204030204" pitchFamily="34" charset="0"/>
              </a:rPr>
              <a:t>Markera det sökord du vill hämta information från. Klicka på knappen/symbolen för </a:t>
            </a:r>
            <a:r>
              <a:rPr lang="sv-SE" sz="2000" i="1" dirty="0" smtClean="0">
                <a:latin typeface="+mj-lt"/>
                <a:cs typeface="Calibri" panose="020F0502020204030204" pitchFamily="34" charset="0"/>
              </a:rPr>
              <a:t>Historik. </a:t>
            </a:r>
          </a:p>
          <a:p>
            <a:pPr>
              <a:spcAft>
                <a:spcPts val="600"/>
              </a:spcAft>
            </a:pPr>
            <a:r>
              <a:rPr lang="sv-SE" sz="2000" dirty="0" smtClean="0">
                <a:latin typeface="+mj-lt"/>
                <a:cs typeface="Calibri" panose="020F0502020204030204" pitchFamily="34" charset="0"/>
              </a:rPr>
              <a:t>Markera det anteckningsdatum som är aktuellt och klicka på </a:t>
            </a:r>
            <a:r>
              <a:rPr lang="sv-SE" sz="2000" i="1" dirty="0" smtClean="0">
                <a:latin typeface="+mj-lt"/>
                <a:cs typeface="Calibri" panose="020F0502020204030204" pitchFamily="34" charset="0"/>
              </a:rPr>
              <a:t>Kopiera. </a:t>
            </a:r>
            <a:r>
              <a:rPr lang="sv-SE" sz="2000" dirty="0" smtClean="0">
                <a:latin typeface="+mj-lt"/>
                <a:cs typeface="Calibri" panose="020F0502020204030204" pitchFamily="34" charset="0"/>
              </a:rPr>
              <a:t>Den kopierade texten kan nu ses i respektive sökordsfältfält för den nya vårdplanen.</a:t>
            </a:r>
            <a:endParaRPr lang="sv-SE" sz="2000" dirty="0">
              <a:latin typeface="+mj-lt"/>
              <a:cs typeface="Calibri" panose="020F0502020204030204" pitchFamily="34" charset="0"/>
            </a:endParaRPr>
          </a:p>
          <a:p>
            <a:endParaRPr lang="sv-SE" sz="2000" dirty="0">
              <a:latin typeface="+mj-lt"/>
              <a:cs typeface="Calibri" panose="020F0502020204030204" pitchFamily="34" charset="0"/>
            </a:endParaRPr>
          </a:p>
          <a:p>
            <a:endParaRPr lang="sv-SE" sz="2000" dirty="0" smtClean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8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1080000" y="6292735"/>
            <a:ext cx="3600000" cy="30039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1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Psykiatri vårdplan, utbildning 2026</a:t>
            </a:r>
            <a:endParaRPr kumimoji="0" lang="sv-SE" sz="1000" b="0" i="0" u="none" strike="noStrike" kern="1200" cap="none" spc="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Bildobjekt 6"/>
          <p:cNvPicPr/>
          <p:nvPr/>
        </p:nvPicPr>
        <p:blipFill rotWithShape="1">
          <a:blip r:embed="rId2"/>
          <a:srcRect t="13926" b="4183"/>
          <a:stretch/>
        </p:blipFill>
        <p:spPr bwMode="auto">
          <a:xfrm>
            <a:off x="3640449" y="3701143"/>
            <a:ext cx="5250996" cy="2708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Bildobjekt 9"/>
          <p:cNvPicPr/>
          <p:nvPr/>
        </p:nvPicPr>
        <p:blipFill>
          <a:blip r:embed="rId3"/>
          <a:stretch>
            <a:fillRect/>
          </a:stretch>
        </p:blipFill>
        <p:spPr>
          <a:xfrm>
            <a:off x="7315830" y="4166961"/>
            <a:ext cx="2890616" cy="814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649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59386" y="268189"/>
            <a:ext cx="9869173" cy="975797"/>
          </a:xfrm>
        </p:spPr>
        <p:txBody>
          <a:bodyPr/>
          <a:lstStyle/>
          <a:p>
            <a:r>
              <a:rPr lang="sv-SE" sz="2800" dirty="0" smtClean="0"/>
              <a:t>Hur gör jag för att komma ihåg när det är dags att upprätta en ny Psykiatri vårdplan?</a:t>
            </a:r>
            <a:endParaRPr lang="sv-SE" sz="28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8EEB9E62-4301-493A-8C73-0409F1A2D539}" type="slidenum">
              <a:rPr lang="sv-SE" sz="1000">
                <a:solidFill>
                  <a:prstClr val="black"/>
                </a:solidFill>
                <a:latin typeface="Arial"/>
              </a:rPr>
              <a:pPr/>
              <a:t>13</a:t>
            </a:fld>
            <a:endParaRPr lang="sv-SE" sz="10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>
          <a:xfrm>
            <a:off x="859386" y="1255220"/>
            <a:ext cx="10058402" cy="5037515"/>
          </a:xfrm>
        </p:spPr>
        <p:txBody>
          <a:bodyPr/>
          <a:lstStyle/>
          <a:p>
            <a:r>
              <a:rPr lang="sv-SE" sz="2000" dirty="0" smtClean="0">
                <a:cs typeface="Calibri" panose="020F0502020204030204" pitchFamily="34" charset="0"/>
              </a:rPr>
              <a:t>Direkt </a:t>
            </a:r>
            <a:r>
              <a:rPr lang="sv-SE" sz="2000" dirty="0">
                <a:cs typeface="Calibri" panose="020F0502020204030204" pitchFamily="34" charset="0"/>
              </a:rPr>
              <a:t>efter den vårdkontakt där </a:t>
            </a:r>
            <a:r>
              <a:rPr lang="sv-SE" sz="2000" dirty="0" smtClean="0">
                <a:cs typeface="Calibri" panose="020F0502020204030204" pitchFamily="34" charset="0"/>
              </a:rPr>
              <a:t>upprättande </a:t>
            </a:r>
            <a:r>
              <a:rPr lang="sv-SE" sz="2000" dirty="0">
                <a:cs typeface="Calibri" panose="020F0502020204030204" pitchFamily="34" charset="0"/>
              </a:rPr>
              <a:t>av psykiatri vårdplan har </a:t>
            </a:r>
            <a:r>
              <a:rPr lang="sv-SE" sz="2000" dirty="0" smtClean="0">
                <a:cs typeface="Calibri" panose="020F0502020204030204" pitchFamily="34" charset="0"/>
              </a:rPr>
              <a:t>gjorts kan du skapa ett nytt bokningsunderlag för bevakning av årligt upprättande av vårdplan.  </a:t>
            </a:r>
          </a:p>
          <a:p>
            <a:r>
              <a:rPr lang="sv-SE" sz="2000" dirty="0" smtClean="0">
                <a:cs typeface="Calibri" panose="020F0502020204030204" pitchFamily="34" charset="0"/>
              </a:rPr>
              <a:t>Välj ditt namn under ansvarig vårdpersonal, välj vårdtjänst </a:t>
            </a:r>
            <a:r>
              <a:rPr lang="sv-SE" sz="2000" i="1" dirty="0" smtClean="0">
                <a:cs typeface="Calibri" panose="020F0502020204030204" pitchFamily="34" charset="0"/>
              </a:rPr>
              <a:t>Psykiatri vårdplan </a:t>
            </a:r>
            <a:r>
              <a:rPr lang="sv-SE" sz="2000" dirty="0" smtClean="0">
                <a:cs typeface="Calibri" panose="020F0502020204030204" pitchFamily="34" charset="0"/>
              </a:rPr>
              <a:t>och ange </a:t>
            </a:r>
            <a:br>
              <a:rPr lang="sv-SE" sz="2000" dirty="0" smtClean="0">
                <a:cs typeface="Calibri" panose="020F0502020204030204" pitchFamily="34" charset="0"/>
              </a:rPr>
            </a:br>
            <a:r>
              <a:rPr lang="sv-SE" sz="2000" dirty="0" smtClean="0">
                <a:cs typeface="Calibri" panose="020F0502020204030204" pitchFamily="34" charset="0"/>
              </a:rPr>
              <a:t>bevakningsdatum ett år framåt i tiden (det datum då ny psykiatri vårdplan </a:t>
            </a:r>
            <a:r>
              <a:rPr lang="sv-SE" sz="2000" b="1" dirty="0" smtClean="0">
                <a:cs typeface="Calibri" panose="020F0502020204030204" pitchFamily="34" charset="0"/>
              </a:rPr>
              <a:t>senast</a:t>
            </a:r>
            <a:r>
              <a:rPr lang="sv-SE" sz="2000" dirty="0" smtClean="0">
                <a:cs typeface="Calibri" panose="020F0502020204030204" pitchFamily="34" charset="0"/>
              </a:rPr>
              <a:t> ska vara upprättad). </a:t>
            </a:r>
          </a:p>
          <a:p>
            <a:endParaRPr lang="sv-SE" sz="2000" dirty="0" smtClean="0">
              <a:cs typeface="Calibri" panose="020F0502020204030204" pitchFamily="34" charset="0"/>
            </a:endParaRPr>
          </a:p>
          <a:p>
            <a:endParaRPr lang="sv-SE" sz="2000" dirty="0">
              <a:cs typeface="Calibri" panose="020F0502020204030204" pitchFamily="34" charset="0"/>
            </a:endParaRPr>
          </a:p>
          <a:p>
            <a:endParaRPr lang="sv-SE" sz="2000" dirty="0" smtClean="0">
              <a:cs typeface="Calibri" panose="020F0502020204030204" pitchFamily="34" charset="0"/>
            </a:endParaRPr>
          </a:p>
          <a:p>
            <a:r>
              <a:rPr lang="sv-SE" sz="2000" dirty="0" smtClean="0">
                <a:cs typeface="Calibri" panose="020F0502020204030204" pitchFamily="34" charset="0"/>
              </a:rPr>
              <a:t>Som </a:t>
            </a:r>
            <a:r>
              <a:rPr lang="sv-SE" sz="2000" dirty="0">
                <a:cs typeface="Calibri" panose="020F0502020204030204" pitchFamily="34" charset="0"/>
              </a:rPr>
              <a:t>förberedelse inför denna vårdkontakt </a:t>
            </a:r>
            <a:r>
              <a:rPr lang="sv-SE" sz="2000" dirty="0" smtClean="0">
                <a:cs typeface="Calibri" panose="020F0502020204030204" pitchFamily="34" charset="0"/>
              </a:rPr>
              <a:t>ska patienten </a:t>
            </a:r>
            <a:r>
              <a:rPr lang="sv-SE" sz="2000" dirty="0">
                <a:cs typeface="Calibri" panose="020F0502020204030204" pitchFamily="34" charset="0"/>
              </a:rPr>
              <a:t>erbjudas att fylla i formuläret </a:t>
            </a:r>
            <a:r>
              <a:rPr lang="sv-SE" sz="2000" dirty="0" smtClean="0">
                <a:cs typeface="Calibri" panose="020F0502020204030204" pitchFamily="34" charset="0"/>
              </a:rPr>
              <a:t/>
            </a:r>
            <a:br>
              <a:rPr lang="sv-SE" sz="2000" dirty="0" smtClean="0">
                <a:cs typeface="Calibri" panose="020F0502020204030204" pitchFamily="34" charset="0"/>
              </a:rPr>
            </a:br>
            <a:r>
              <a:rPr lang="sv-SE" sz="2000" i="1" dirty="0" smtClean="0">
                <a:cs typeface="Calibri" panose="020F0502020204030204" pitchFamily="34" charset="0"/>
              </a:rPr>
              <a:t>Psykiatri </a:t>
            </a:r>
            <a:r>
              <a:rPr lang="sv-SE" sz="2000" i="1" dirty="0">
                <a:cs typeface="Calibri" panose="020F0502020204030204" pitchFamily="34" charset="0"/>
              </a:rPr>
              <a:t>vårdplan </a:t>
            </a:r>
            <a:r>
              <a:rPr lang="sv-SE" sz="2000" dirty="0">
                <a:cs typeface="Calibri" panose="020F0502020204030204" pitchFamily="34" charset="0"/>
              </a:rPr>
              <a:t>via e-tjänsten </a:t>
            </a:r>
            <a:r>
              <a:rPr lang="sv-SE" sz="2000" i="1" dirty="0">
                <a:cs typeface="Calibri" panose="020F0502020204030204" pitchFamily="34" charset="0"/>
              </a:rPr>
              <a:t>Egenregistrering via nätet (CheckWare)</a:t>
            </a:r>
            <a:r>
              <a:rPr lang="sv-SE" sz="2000" dirty="0">
                <a:cs typeface="Calibri" panose="020F0502020204030204" pitchFamily="34" charset="0"/>
              </a:rPr>
              <a:t>.</a:t>
            </a:r>
            <a:r>
              <a:rPr lang="sv-SE" sz="2000" i="1" dirty="0">
                <a:cs typeface="Calibri" panose="020F0502020204030204" pitchFamily="34" charset="0"/>
              </a:rPr>
              <a:t> </a:t>
            </a:r>
            <a:r>
              <a:rPr lang="sv-SE" sz="2000" dirty="0" smtClean="0">
                <a:cs typeface="Calibri" panose="020F0502020204030204" pitchFamily="34" charset="0"/>
              </a:rPr>
              <a:t>Notera gärna det som en påminnelse i bokningsinformationen. </a:t>
            </a:r>
            <a:endParaRPr lang="sv-SE" sz="2000" dirty="0">
              <a:cs typeface="Calibri" panose="020F0502020204030204" pitchFamily="34" charset="0"/>
            </a:endParaRPr>
          </a:p>
          <a:p>
            <a:r>
              <a:rPr lang="sv-SE" sz="2000" dirty="0" smtClean="0">
                <a:cs typeface="Calibri" panose="020F0502020204030204" pitchFamily="34" charset="0"/>
              </a:rPr>
              <a:t>Bokningsunderlaget kan filtreras fram under </a:t>
            </a:r>
            <a:r>
              <a:rPr lang="sv-SE" sz="2000" i="1" dirty="0" smtClean="0">
                <a:cs typeface="Calibri" panose="020F0502020204030204" pitchFamily="34" charset="0"/>
              </a:rPr>
              <a:t>Planerade vårdåtgärder </a:t>
            </a:r>
            <a:r>
              <a:rPr lang="sv-SE" sz="2000" dirty="0" smtClean="0">
                <a:cs typeface="Calibri" panose="020F0502020204030204" pitchFamily="34" charset="0"/>
              </a:rPr>
              <a:t>och används vid bokning av den vårdkontakt där nytt upprättande av psykiatri vårdplan kommer att ske. 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 rotWithShape="1">
          <a:blip r:embed="rId2"/>
          <a:srcRect t="25622" b="1"/>
          <a:stretch/>
        </p:blipFill>
        <p:spPr>
          <a:xfrm>
            <a:off x="3287031" y="2742342"/>
            <a:ext cx="5013881" cy="16719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1080000" y="6292735"/>
            <a:ext cx="3600000" cy="30039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1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Psykiatri vårdplan, utbildning 2026</a:t>
            </a:r>
            <a:endParaRPr kumimoji="0" lang="sv-SE" sz="1000" b="0" i="0" u="none" strike="noStrike" kern="1200" cap="none" spc="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358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54000" y="558751"/>
            <a:ext cx="9977235" cy="637855"/>
          </a:xfrm>
        </p:spPr>
        <p:txBody>
          <a:bodyPr/>
          <a:lstStyle/>
          <a:p>
            <a:r>
              <a:rPr lang="sv-SE" sz="2800" dirty="0" smtClean="0"/>
              <a:t>Förberedelser, delaktighet och tillgänglig information</a:t>
            </a:r>
            <a:endParaRPr lang="sv-SE" sz="28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8EEB9E62-4301-493A-8C73-0409F1A2D539}" type="slidenum">
              <a:rPr lang="sv-SE" sz="1000">
                <a:solidFill>
                  <a:prstClr val="black"/>
                </a:solidFill>
                <a:latin typeface="Arial"/>
              </a:rPr>
              <a:pPr/>
              <a:t>14</a:t>
            </a:fld>
            <a:endParaRPr lang="sv-SE" sz="10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>
          <a:xfrm>
            <a:off x="954000" y="1196605"/>
            <a:ext cx="6056400" cy="5096129"/>
          </a:xfrm>
        </p:spPr>
        <p:txBody>
          <a:bodyPr/>
          <a:lstStyle/>
          <a:p>
            <a:r>
              <a:rPr lang="sv-SE" sz="2000" dirty="0" smtClean="0">
                <a:cs typeface="Calibri" panose="020F0502020204030204" pitchFamily="34" charset="0"/>
              </a:rPr>
              <a:t>I god tid inför planerad kontakt för upprättande eller uppdatering av </a:t>
            </a:r>
            <a:r>
              <a:rPr lang="sv-SE" sz="2000" i="1" dirty="0" smtClean="0">
                <a:cs typeface="Calibri" panose="020F0502020204030204" pitchFamily="34" charset="0"/>
              </a:rPr>
              <a:t>Psykiatri vårdplan </a:t>
            </a:r>
            <a:r>
              <a:rPr lang="sv-SE" sz="2000" dirty="0" smtClean="0">
                <a:cs typeface="Calibri" panose="020F0502020204030204" pitchFamily="34" charset="0"/>
              </a:rPr>
              <a:t>skickar </a:t>
            </a:r>
            <a:r>
              <a:rPr lang="sv-SE" sz="2000" dirty="0">
                <a:cs typeface="Calibri" panose="020F0502020204030204" pitchFamily="34" charset="0"/>
              </a:rPr>
              <a:t>du </a:t>
            </a:r>
            <a:r>
              <a:rPr lang="sv-SE" sz="2000" dirty="0" smtClean="0">
                <a:cs typeface="Calibri" panose="020F0502020204030204" pitchFamily="34" charset="0"/>
              </a:rPr>
              <a:t>som behandlare information till patienten om att fylla i formuläret </a:t>
            </a:r>
            <a:r>
              <a:rPr lang="sv-SE" sz="2000" i="1" dirty="0" smtClean="0">
                <a:cs typeface="Calibri" panose="020F0502020204030204" pitchFamily="34" charset="0"/>
              </a:rPr>
              <a:t>Psykiatri </a:t>
            </a:r>
            <a:r>
              <a:rPr lang="sv-SE" sz="2000" i="1" dirty="0">
                <a:cs typeface="Calibri" panose="020F0502020204030204" pitchFamily="34" charset="0"/>
              </a:rPr>
              <a:t>vårdplan </a:t>
            </a:r>
            <a:r>
              <a:rPr lang="sv-SE" sz="2000" dirty="0">
                <a:cs typeface="Calibri" panose="020F0502020204030204" pitchFamily="34" charset="0"/>
              </a:rPr>
              <a:t>via </a:t>
            </a:r>
            <a:r>
              <a:rPr lang="sv-SE" sz="2000" i="1" dirty="0">
                <a:cs typeface="Calibri" panose="020F0502020204030204" pitchFamily="34" charset="0"/>
              </a:rPr>
              <a:t>Egenregistrering via nätet </a:t>
            </a:r>
            <a:r>
              <a:rPr lang="sv-SE" sz="2000" i="1" dirty="0" smtClean="0">
                <a:cs typeface="Calibri" panose="020F0502020204030204" pitchFamily="34" charset="0"/>
              </a:rPr>
              <a:t>(</a:t>
            </a:r>
            <a:r>
              <a:rPr lang="sv-SE" sz="2000" i="1" dirty="0">
                <a:cs typeface="Calibri" panose="020F0502020204030204" pitchFamily="34" charset="0"/>
              </a:rPr>
              <a:t>CheckWare</a:t>
            </a:r>
            <a:r>
              <a:rPr lang="sv-SE" sz="2000" i="1" dirty="0" smtClean="0">
                <a:cs typeface="Calibri" panose="020F0502020204030204" pitchFamily="34" charset="0"/>
              </a:rPr>
              <a:t>)</a:t>
            </a:r>
            <a:r>
              <a:rPr lang="sv-SE" sz="2000" dirty="0" smtClean="0">
                <a:cs typeface="Calibri" panose="020F0502020204030204" pitchFamily="34" charset="0"/>
              </a:rPr>
              <a:t>.</a:t>
            </a:r>
            <a:r>
              <a:rPr lang="sv-SE" sz="2000" i="1" dirty="0" smtClean="0">
                <a:cs typeface="Calibri" panose="020F0502020204030204" pitchFamily="34" charset="0"/>
              </a:rPr>
              <a:t> </a:t>
            </a:r>
            <a:br>
              <a:rPr lang="sv-SE" sz="2000" i="1" dirty="0" smtClean="0">
                <a:cs typeface="Calibri" panose="020F0502020204030204" pitchFamily="34" charset="0"/>
              </a:rPr>
            </a:br>
            <a:endParaRPr lang="sv-SE" sz="800" i="1" dirty="0" smtClean="0">
              <a:cs typeface="Calibri" panose="020F0502020204030204" pitchFamily="34" charset="0"/>
            </a:endParaRPr>
          </a:p>
          <a:p>
            <a:r>
              <a:rPr lang="sv-SE" sz="2000" dirty="0" smtClean="0">
                <a:cs typeface="Calibri" panose="020F0502020204030204" pitchFamily="34" charset="0"/>
              </a:rPr>
              <a:t>Patienten ges då möjlighet </a:t>
            </a:r>
            <a:r>
              <a:rPr lang="sv-SE" sz="2000" dirty="0">
                <a:cs typeface="Calibri" panose="020F0502020204030204" pitchFamily="34" charset="0"/>
              </a:rPr>
              <a:t>att </a:t>
            </a:r>
            <a:r>
              <a:rPr lang="sv-SE" sz="2000" dirty="0" smtClean="0">
                <a:cs typeface="Calibri" panose="020F0502020204030204" pitchFamily="34" charset="0"/>
              </a:rPr>
              <a:t>förbereda sig genom att i förväg fundera över och själv kommentera frågorna i vårdplansformuläret.</a:t>
            </a:r>
            <a:br>
              <a:rPr lang="sv-SE" sz="2000" dirty="0" smtClean="0">
                <a:cs typeface="Calibri" panose="020F0502020204030204" pitchFamily="34" charset="0"/>
              </a:rPr>
            </a:br>
            <a:endParaRPr lang="sv-SE" sz="1200" dirty="0" smtClean="0">
              <a:cs typeface="Calibri" panose="020F0502020204030204" pitchFamily="34" charset="0"/>
            </a:endParaRPr>
          </a:p>
          <a:p>
            <a:r>
              <a:rPr lang="sv-SE" sz="2000" b="1" dirty="0" smtClean="0">
                <a:cs typeface="Calibri" panose="020F0502020204030204" pitchFamily="34" charset="0"/>
              </a:rPr>
              <a:t>När vårdplanen är klar…</a:t>
            </a:r>
            <a:br>
              <a:rPr lang="sv-SE" sz="2000" b="1" dirty="0" smtClean="0">
                <a:cs typeface="Calibri" panose="020F0502020204030204" pitchFamily="34" charset="0"/>
              </a:rPr>
            </a:br>
            <a:r>
              <a:rPr lang="sv-SE" sz="2000" dirty="0" smtClean="0">
                <a:cs typeface="Calibri" panose="020F0502020204030204" pitchFamily="34" charset="0"/>
              </a:rPr>
              <a:t>Informera patienten om att den psykiatriska vårdplanen kan ses som en </a:t>
            </a:r>
            <a:r>
              <a:rPr lang="sv-SE" sz="2000" u="sng" dirty="0" smtClean="0">
                <a:cs typeface="Calibri" panose="020F0502020204030204" pitchFamily="34" charset="0"/>
              </a:rPr>
              <a:t>journalanteckning</a:t>
            </a:r>
            <a:r>
              <a:rPr lang="sv-SE" sz="2000" dirty="0" smtClean="0">
                <a:cs typeface="Calibri" panose="020F0502020204030204" pitchFamily="34" charset="0"/>
              </a:rPr>
              <a:t> </a:t>
            </a:r>
            <a:br>
              <a:rPr lang="sv-SE" sz="2000" dirty="0" smtClean="0">
                <a:cs typeface="Calibri" panose="020F0502020204030204" pitchFamily="34" charset="0"/>
              </a:rPr>
            </a:br>
            <a:r>
              <a:rPr lang="sv-SE" sz="2000" dirty="0" smtClean="0">
                <a:cs typeface="Calibri" panose="020F0502020204030204" pitchFamily="34" charset="0"/>
              </a:rPr>
              <a:t>via inloggning i </a:t>
            </a:r>
            <a:r>
              <a:rPr lang="sv-SE" sz="2000" i="1" dirty="0" smtClean="0">
                <a:cs typeface="Calibri" panose="020F0502020204030204" pitchFamily="34" charset="0"/>
              </a:rPr>
              <a:t>1177 Journalen</a:t>
            </a:r>
            <a:r>
              <a:rPr lang="sv-SE" sz="2000" dirty="0" smtClean="0">
                <a:cs typeface="Calibri" panose="020F0502020204030204" pitchFamily="34" charset="0"/>
              </a:rPr>
              <a:t>. </a:t>
            </a:r>
          </a:p>
          <a:p>
            <a:r>
              <a:rPr lang="sv-SE" sz="2000" dirty="0" smtClean="0">
                <a:cs typeface="Calibri" panose="020F0502020204030204" pitchFamily="34" charset="0"/>
              </a:rPr>
              <a:t>Om önskemål finns är det också möjligt att skriva ut vårdplanen i pappersformat.</a:t>
            </a:r>
          </a:p>
        </p:txBody>
      </p:sp>
      <p:sp>
        <p:nvSpPr>
          <p:cNvPr id="9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1080000" y="6292735"/>
            <a:ext cx="3600000" cy="30039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1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Psykiatri vårdplan, utbildning 2026</a:t>
            </a:r>
            <a:endParaRPr kumimoji="0" lang="sv-SE" sz="1000" b="0" i="0" u="none" strike="noStrike" kern="1200" cap="none" spc="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 rotWithShape="1">
          <a:blip r:embed="rId2"/>
          <a:srcRect r="28153"/>
          <a:stretch/>
        </p:blipFill>
        <p:spPr>
          <a:xfrm rot="790885">
            <a:off x="7628931" y="1797056"/>
            <a:ext cx="3580374" cy="39012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1927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7813" y="482888"/>
            <a:ext cx="9360000" cy="745920"/>
          </a:xfrm>
        </p:spPr>
        <p:txBody>
          <a:bodyPr/>
          <a:lstStyle/>
          <a:p>
            <a:r>
              <a:rPr lang="sv-SE" sz="2800" dirty="0" smtClean="0"/>
              <a:t>Här hittar du mer information…</a:t>
            </a:r>
            <a:endParaRPr lang="sv-SE" sz="28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8EEB9E62-4301-493A-8C73-0409F1A2D539}" type="slidenum">
              <a:rPr lang="sv-SE" sz="1000">
                <a:solidFill>
                  <a:prstClr val="black"/>
                </a:solidFill>
                <a:latin typeface="Arial"/>
              </a:rPr>
              <a:pPr/>
              <a:t>15</a:t>
            </a:fld>
            <a:endParaRPr lang="sv-SE" sz="10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>
          <a:xfrm>
            <a:off x="1077913" y="1194872"/>
            <a:ext cx="9359900" cy="5033127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sv-SE" sz="2000" dirty="0" smtClean="0">
                <a:cs typeface="Calibri" panose="020F0502020204030204" pitchFamily="34" charset="0"/>
              </a:rPr>
              <a:t>Intranät, arbetsplatsyta: </a:t>
            </a:r>
          </a:p>
          <a:p>
            <a:pPr>
              <a:spcAft>
                <a:spcPts val="600"/>
              </a:spcAft>
            </a:pPr>
            <a:r>
              <a:rPr lang="sv-SE" sz="2000" i="1" dirty="0" smtClean="0">
                <a:cs typeface="Calibri" panose="020F0502020204030204" pitchFamily="34" charset="0"/>
              </a:rPr>
              <a:t>Folkhälsa och sjukvård/ Vårdstöd/ Medicinska områden/ Psykisk hälsa vuxna – Administrativa rutiner och riktlinjer/ Psykiatri vårdplan och fast vårdkontakt </a:t>
            </a:r>
            <a:endParaRPr lang="sv-SE" sz="1000" dirty="0" smtClean="0">
              <a:cs typeface="Calibri" panose="020F0502020204030204" pitchFamily="34" charset="0"/>
            </a:endParaRPr>
          </a:p>
          <a:p>
            <a:endParaRPr lang="sv-SE" sz="1600" dirty="0" smtClean="0">
              <a:cs typeface="Calibri" panose="020F0502020204030204" pitchFamily="34" charset="0"/>
            </a:endParaRPr>
          </a:p>
          <a:p>
            <a:r>
              <a:rPr lang="sv-SE" sz="2000" dirty="0" smtClean="0">
                <a:cs typeface="Calibri" panose="020F0502020204030204" pitchFamily="34" charset="0"/>
              </a:rPr>
              <a:t>Mottagningarnas kontaktinformation på 1177.se:</a:t>
            </a:r>
            <a:endParaRPr lang="sv-SE" sz="2000" i="1" dirty="0">
              <a:cs typeface="Calibri" panose="020F0502020204030204" pitchFamily="34" charset="0"/>
            </a:endParaRPr>
          </a:p>
        </p:txBody>
      </p:sp>
      <p:pic>
        <p:nvPicPr>
          <p:cNvPr id="8" name="Platshållare för innehåll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1459" y="4561051"/>
            <a:ext cx="1741043" cy="1232069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813" y="3094019"/>
            <a:ext cx="7783011" cy="3057952"/>
          </a:xfrm>
          <a:prstGeom prst="rect">
            <a:avLst/>
          </a:prstGeom>
        </p:spPr>
      </p:pic>
      <p:sp>
        <p:nvSpPr>
          <p:cNvPr id="9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1080000" y="6292735"/>
            <a:ext cx="3600000" cy="30039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1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Psykiatri vårdplan, utbildning 2026</a:t>
            </a:r>
            <a:endParaRPr kumimoji="0" lang="sv-SE" sz="1000" b="0" i="0" u="none" strike="noStrike" kern="1200" cap="none" spc="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678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986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90456" y="570533"/>
            <a:ext cx="9634449" cy="892507"/>
          </a:xfrm>
        </p:spPr>
        <p:txBody>
          <a:bodyPr/>
          <a:lstStyle/>
          <a:p>
            <a:r>
              <a:rPr lang="sv-SE" sz="2800" dirty="0"/>
              <a:t>Psykiatri </a:t>
            </a:r>
            <a:r>
              <a:rPr lang="sv-SE" sz="2800" dirty="0" smtClean="0"/>
              <a:t>vårdplan, fast vårdkontakt</a:t>
            </a:r>
            <a:r>
              <a:rPr lang="sv-SE" sz="2800" dirty="0"/>
              <a:t> </a:t>
            </a:r>
            <a:r>
              <a:rPr lang="sv-SE" sz="2800" dirty="0" smtClean="0"/>
              <a:t>och familjeformulär</a:t>
            </a:r>
            <a:endParaRPr lang="sv-SE" sz="2800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06828" y="1463040"/>
            <a:ext cx="9235440" cy="4871258"/>
          </a:xfrm>
        </p:spPr>
        <p:txBody>
          <a:bodyPr/>
          <a:lstStyle/>
          <a:p>
            <a:r>
              <a:rPr lang="sv-SE" sz="1800" dirty="0" smtClean="0">
                <a:cs typeface="Calibri" panose="020F0502020204030204" pitchFamily="34" charset="0"/>
              </a:rPr>
              <a:t>PSYKIATRI VÅRDPLAN</a:t>
            </a:r>
            <a:br>
              <a:rPr lang="sv-SE" sz="1800" dirty="0" smtClean="0">
                <a:cs typeface="Calibri" panose="020F0502020204030204" pitchFamily="34" charset="0"/>
              </a:rPr>
            </a:br>
            <a:r>
              <a:rPr lang="sv-SE" sz="1800" b="0" dirty="0">
                <a:cs typeface="Calibri" panose="020F0502020204030204" pitchFamily="34" charset="0"/>
              </a:rPr>
              <a:t>L</a:t>
            </a:r>
            <a:r>
              <a:rPr lang="sv-SE" sz="1800" b="0" dirty="0" smtClean="0">
                <a:cs typeface="Calibri" panose="020F0502020204030204" pitchFamily="34" charset="0"/>
              </a:rPr>
              <a:t>igger </a:t>
            </a:r>
            <a:r>
              <a:rPr lang="sv-SE" sz="1800" b="0" dirty="0">
                <a:cs typeface="Calibri" panose="020F0502020204030204" pitchFamily="34" charset="0"/>
              </a:rPr>
              <a:t>till grund för planering av vården för patienter som bedömts behöva kontakt inom den specialiserade psykiatrins </a:t>
            </a:r>
            <a:r>
              <a:rPr lang="sv-SE" sz="1800" b="0" dirty="0" smtClean="0">
                <a:cs typeface="Calibri" panose="020F0502020204030204" pitchFamily="34" charset="0"/>
              </a:rPr>
              <a:t>öppenvård. </a:t>
            </a:r>
          </a:p>
          <a:p>
            <a:r>
              <a:rPr lang="sv-SE" sz="1800" b="0" dirty="0" smtClean="0">
                <a:cs typeface="Calibri" panose="020F0502020204030204" pitchFamily="34" charset="0"/>
              </a:rPr>
              <a:t>Vårdplanen </a:t>
            </a:r>
            <a:r>
              <a:rPr lang="sv-SE" sz="1800" b="0" dirty="0">
                <a:cs typeface="Calibri" panose="020F0502020204030204" pitchFamily="34" charset="0"/>
              </a:rPr>
              <a:t>betraktas som patientens övergripande långsiktiga vårdplan med giltighet oavsett var patienten befinner sig i </a:t>
            </a:r>
            <a:r>
              <a:rPr lang="sv-SE" sz="1800" b="0" dirty="0" smtClean="0">
                <a:cs typeface="Calibri" panose="020F0502020204030204" pitchFamily="34" charset="0"/>
              </a:rPr>
              <a:t>vårdkedjan. </a:t>
            </a:r>
          </a:p>
          <a:p>
            <a:r>
              <a:rPr lang="sv-SE" sz="1800" b="0" dirty="0" smtClean="0">
                <a:cs typeface="Calibri" panose="020F0502020204030204" pitchFamily="34" charset="0"/>
              </a:rPr>
              <a:t>Psykiatri vårdplan </a:t>
            </a:r>
            <a:r>
              <a:rPr lang="sv-SE" sz="1800" b="0" dirty="0">
                <a:cs typeface="Calibri" panose="020F0502020204030204" pitchFamily="34" charset="0"/>
              </a:rPr>
              <a:t>upprättas senast vid tredje besöket i </a:t>
            </a:r>
            <a:r>
              <a:rPr lang="sv-SE" sz="1800" b="0" dirty="0" smtClean="0">
                <a:cs typeface="Calibri" panose="020F0502020204030204" pitchFamily="34" charset="0"/>
              </a:rPr>
              <a:t>öppenvården </a:t>
            </a:r>
            <a:r>
              <a:rPr lang="sv-SE" sz="1800" b="0" dirty="0">
                <a:cs typeface="Calibri" panose="020F0502020204030204" pitchFamily="34" charset="0"/>
              </a:rPr>
              <a:t>och därefter </a:t>
            </a:r>
            <a:r>
              <a:rPr lang="sv-SE" sz="1800" b="0" dirty="0" smtClean="0">
                <a:cs typeface="Calibri" panose="020F0502020204030204" pitchFamily="34" charset="0"/>
              </a:rPr>
              <a:t>uppdateras/upprättas </a:t>
            </a:r>
            <a:r>
              <a:rPr lang="sv-SE" sz="1800" b="0" dirty="0">
                <a:cs typeface="Calibri" panose="020F0502020204030204" pitchFamily="34" charset="0"/>
              </a:rPr>
              <a:t>en ny vårdplan </a:t>
            </a:r>
            <a:r>
              <a:rPr lang="sv-SE" sz="1800" b="0" dirty="0" smtClean="0">
                <a:cs typeface="Calibri" panose="020F0502020204030204" pitchFamily="34" charset="0"/>
              </a:rPr>
              <a:t>årligen. </a:t>
            </a:r>
            <a:endParaRPr lang="sv-SE" sz="1800" b="0" dirty="0">
              <a:cs typeface="Calibri" panose="020F0502020204030204" pitchFamily="34" charset="0"/>
            </a:endParaRPr>
          </a:p>
          <a:p>
            <a:r>
              <a:rPr lang="sv-SE" sz="1800" b="0" dirty="0">
                <a:cs typeface="Calibri" panose="020F0502020204030204" pitchFamily="34" charset="0"/>
              </a:rPr>
              <a:t>Mål, planering och överenskommelser följs upp vid </a:t>
            </a:r>
            <a:r>
              <a:rPr lang="sv-SE" sz="1800" b="0" dirty="0" smtClean="0">
                <a:cs typeface="Calibri" panose="020F0502020204030204" pitchFamily="34" charset="0"/>
              </a:rPr>
              <a:t>återbesöken. </a:t>
            </a:r>
            <a:endParaRPr lang="sv-SE" sz="1800" b="0" dirty="0">
              <a:cs typeface="Calibri" panose="020F0502020204030204" pitchFamily="34" charset="0"/>
            </a:endParaRPr>
          </a:p>
          <a:p>
            <a:r>
              <a:rPr lang="sv-SE" sz="1800" dirty="0" smtClean="0">
                <a:cs typeface="Calibri" panose="020F0502020204030204" pitchFamily="34" charset="0"/>
              </a:rPr>
              <a:t>FAST VÅRDKONTAKT </a:t>
            </a:r>
            <a:br>
              <a:rPr lang="sv-SE" sz="1800" dirty="0" smtClean="0">
                <a:cs typeface="Calibri" panose="020F0502020204030204" pitchFamily="34" charset="0"/>
              </a:rPr>
            </a:br>
            <a:r>
              <a:rPr lang="sv-SE" sz="1800" b="0" dirty="0" smtClean="0">
                <a:cs typeface="Calibri" panose="020F0502020204030204" pitchFamily="34" charset="0"/>
              </a:rPr>
              <a:t>Fast vårdkontakt psykiatri utses </a:t>
            </a:r>
            <a:r>
              <a:rPr lang="sv-SE" sz="1800" b="0" dirty="0">
                <a:cs typeface="Calibri" panose="020F0502020204030204" pitchFamily="34" charset="0"/>
              </a:rPr>
              <a:t>vid etablerande av en patientkontakt i </a:t>
            </a:r>
            <a:r>
              <a:rPr lang="sv-SE" sz="1800" b="0" dirty="0" smtClean="0">
                <a:cs typeface="Calibri" panose="020F0502020204030204" pitchFamily="34" charset="0"/>
              </a:rPr>
              <a:t>öppenvården. </a:t>
            </a:r>
          </a:p>
          <a:p>
            <a:r>
              <a:rPr lang="sv-SE" sz="1800" dirty="0" smtClean="0">
                <a:cs typeface="Calibri" panose="020F0502020204030204" pitchFamily="34" charset="0"/>
              </a:rPr>
              <a:t>FAMILJEFORMULÄR</a:t>
            </a:r>
            <a:r>
              <a:rPr lang="sv-SE" sz="1800" b="0" dirty="0" smtClean="0">
                <a:cs typeface="Calibri" panose="020F0502020204030204" pitchFamily="34" charset="0"/>
              </a:rPr>
              <a:t> </a:t>
            </a:r>
            <a:br>
              <a:rPr lang="sv-SE" sz="1800" b="0" dirty="0" smtClean="0">
                <a:cs typeface="Calibri" panose="020F0502020204030204" pitchFamily="34" charset="0"/>
              </a:rPr>
            </a:br>
            <a:r>
              <a:rPr lang="sv-SE" sz="1800" b="0" dirty="0" smtClean="0">
                <a:cs typeface="Calibri" panose="020F0502020204030204" pitchFamily="34" charset="0"/>
              </a:rPr>
              <a:t>Blanketten fylls i om det finns minderåriga barn som bor tillsammans med </a:t>
            </a:r>
            <a:r>
              <a:rPr lang="sv-SE" sz="1800" b="0" dirty="0">
                <a:cs typeface="Calibri" panose="020F0502020204030204" pitchFamily="34" charset="0"/>
              </a:rPr>
              <a:t>patienten. </a:t>
            </a:r>
            <a:endParaRPr lang="sv-SE" sz="1800" b="0" dirty="0" smtClean="0">
              <a:cs typeface="Calibri" panose="020F0502020204030204" pitchFamily="34" charset="0"/>
            </a:endParaRPr>
          </a:p>
          <a:p>
            <a:r>
              <a:rPr lang="sv-SE" sz="1800" b="0" dirty="0" smtClean="0">
                <a:cs typeface="Calibri" panose="020F0502020204030204" pitchFamily="34" charset="0"/>
              </a:rPr>
              <a:t>Familjeformuläret uppdateras vid varje nytt upprättande av psykiatri vårdplan.</a:t>
            </a:r>
            <a:endParaRPr lang="sv-SE" sz="1800" b="0" dirty="0">
              <a:cs typeface="Calibri" panose="020F0502020204030204" pitchFamily="34" charset="0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9330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54000" y="498601"/>
            <a:ext cx="10143491" cy="664872"/>
          </a:xfrm>
        </p:spPr>
        <p:txBody>
          <a:bodyPr/>
          <a:lstStyle/>
          <a:p>
            <a:r>
              <a:rPr lang="sv-SE" sz="2800" dirty="0" smtClean="0"/>
              <a:t>Varför psykiatri vårdplan?</a:t>
            </a:r>
            <a:endParaRPr lang="sv-SE" sz="28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>
          <a:xfrm>
            <a:off x="432000" y="6292735"/>
            <a:ext cx="522000" cy="30039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EB9E62-4301-493A-8C73-0409F1A2D539}" type="slidenum">
              <a:rPr kumimoji="0" lang="sv-SE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>
          <a:xfrm>
            <a:off x="996545" y="1288161"/>
            <a:ext cx="10143492" cy="4879886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 smtClean="0"/>
              <a:t>Öka patientens delaktighet i planerad vård och behandling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 smtClean="0"/>
              <a:t>Öka möjligheten till kontinuitet, samordning och samverkan </a:t>
            </a:r>
            <a:endParaRPr lang="sv-SE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 smtClean="0"/>
              <a:t>Öka patientsäkerheten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 smtClean="0"/>
              <a:t>Information och ömsesidig förståelse för vad som görs och varför, vem som ansvarar för vad och vilka överenskommelser som gjorts</a:t>
            </a:r>
            <a:endParaRPr lang="sv-S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 smtClean="0"/>
              <a:t>Underlätta för tidiga insatser, förebygga och skapa trygghet för patient, närstående och personal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/>
              <a:t>Resurseffektiv </a:t>
            </a:r>
            <a:r>
              <a:rPr lang="sv-SE" sz="2000" dirty="0" smtClean="0"/>
              <a:t>vård, vården </a:t>
            </a:r>
            <a:r>
              <a:rPr lang="sv-SE" sz="2000" dirty="0"/>
              <a:t>får ett tydligt syfte och </a:t>
            </a:r>
            <a:r>
              <a:rPr lang="sv-SE" sz="2000" dirty="0" smtClean="0"/>
              <a:t>mål, rätt </a:t>
            </a:r>
            <a:r>
              <a:rPr lang="sv-SE" sz="2000" dirty="0"/>
              <a:t>insats sätts in i rätt tid, möjlighet att utvärdera de insatser som </a:t>
            </a:r>
            <a:r>
              <a:rPr lang="sv-SE" sz="2000" dirty="0" smtClean="0"/>
              <a:t>görs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 smtClean="0"/>
              <a:t>Politiskt och lagstadgat beslut </a:t>
            </a:r>
            <a:br>
              <a:rPr lang="sv-SE" sz="2000" dirty="0" smtClean="0"/>
            </a:br>
            <a:r>
              <a:rPr lang="sv-SE" sz="600" dirty="0" smtClean="0"/>
              <a:t/>
            </a:r>
            <a:br>
              <a:rPr lang="sv-SE" sz="600" dirty="0" smtClean="0"/>
            </a:br>
            <a:r>
              <a:rPr lang="sv-SE" sz="1600" i="1" dirty="0" smtClean="0"/>
              <a:t>Patientdatalag </a:t>
            </a:r>
            <a:r>
              <a:rPr lang="sv-SE" sz="1600" i="1" dirty="0"/>
              <a:t>(</a:t>
            </a:r>
            <a:r>
              <a:rPr lang="sv-SE" sz="1600" i="1" dirty="0" smtClean="0"/>
              <a:t>2008:355, 3 </a:t>
            </a:r>
            <a:r>
              <a:rPr lang="sv-SE" sz="1600" i="1" dirty="0"/>
              <a:t>kap. 6 </a:t>
            </a:r>
            <a:r>
              <a:rPr lang="sv-SE" sz="1600" i="1" dirty="0" smtClean="0"/>
              <a:t>§), Patientjournalen </a:t>
            </a:r>
            <a:r>
              <a:rPr lang="sv-SE" sz="1600" i="1" dirty="0"/>
              <a:t>ska innehålla de uppgifter som behövs för en god och säker </a:t>
            </a:r>
            <a:r>
              <a:rPr lang="sv-SE" sz="1600" i="1" dirty="0" smtClean="0"/>
              <a:t>vård, </a:t>
            </a:r>
            <a:r>
              <a:rPr lang="sv-SE" sz="1600" i="1" dirty="0" smtClean="0">
                <a:solidFill>
                  <a:srgbClr val="B1063A"/>
                </a:solidFill>
              </a:rPr>
              <a:t>väsentliga uppgifter om bakgrunden till vården, vidtagna och planerade åtgärder</a:t>
            </a:r>
            <a:endParaRPr lang="sv-SE" sz="1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/>
          </a:p>
          <a:p>
            <a:endParaRPr lang="sv-SE" sz="2000" dirty="0"/>
          </a:p>
          <a:p>
            <a:endParaRPr lang="sv-SE" sz="2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6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1080000" y="6292735"/>
            <a:ext cx="3600000" cy="30039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1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Psykiatri vårdplan, utbildning 2026</a:t>
            </a:r>
            <a:endParaRPr kumimoji="0" lang="sv-SE" sz="1000" b="0" i="0" u="none" strike="noStrike" kern="1200" cap="none" spc="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047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54000" y="464213"/>
            <a:ext cx="8954761" cy="569903"/>
          </a:xfrm>
        </p:spPr>
        <p:txBody>
          <a:bodyPr/>
          <a:lstStyle/>
          <a:p>
            <a:r>
              <a:rPr lang="sv-SE" sz="2800" dirty="0" smtClean="0"/>
              <a:t>Varför familjeformulär?</a:t>
            </a:r>
            <a:endParaRPr lang="sv-SE" sz="28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8EEB9E62-4301-493A-8C73-0409F1A2D539}" type="slidenum">
              <a:rPr lang="sv-SE" sz="1000">
                <a:solidFill>
                  <a:prstClr val="black"/>
                </a:solidFill>
                <a:latin typeface="Arial"/>
              </a:rPr>
              <a:pPr/>
              <a:t>4</a:t>
            </a:fld>
            <a:endParaRPr lang="sv-SE" sz="10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>
          <a:xfrm>
            <a:off x="954000" y="1118641"/>
            <a:ext cx="9872151" cy="4796959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sv-SE" sz="2000" dirty="0" smtClean="0"/>
              <a:t>Familjeformuläret är ett verktyg för att identifiera barns behov och lämpliga insatser för barn som anhöriga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v-SE" sz="2000" dirty="0" smtClean="0"/>
              <a:t>I </a:t>
            </a:r>
            <a:r>
              <a:rPr lang="sv-SE" sz="2000" dirty="0"/>
              <a:t>samband med att vårdplan upprättas ska blanketten familjeformulär fyllas </a:t>
            </a:r>
            <a:r>
              <a:rPr lang="sv-SE" sz="2000" dirty="0" smtClean="0"/>
              <a:t>i </a:t>
            </a:r>
            <a:r>
              <a:rPr lang="sv-SE" sz="2000" dirty="0"/>
              <a:t>om det finns minderåriga barn som varaktigt bor tillsammans med </a:t>
            </a:r>
            <a:r>
              <a:rPr lang="sv-SE" sz="2000" dirty="0" smtClean="0"/>
              <a:t>patienten. Uppdatering av familjeformulär ingår </a:t>
            </a:r>
            <a:r>
              <a:rPr lang="sv-SE" sz="2000" dirty="0"/>
              <a:t>enligt </a:t>
            </a:r>
            <a:r>
              <a:rPr lang="sv-SE" sz="2000" dirty="0" smtClean="0"/>
              <a:t>rutin </a:t>
            </a:r>
            <a:r>
              <a:rPr lang="sv-SE" sz="2000" dirty="0"/>
              <a:t>vid </a:t>
            </a:r>
            <a:r>
              <a:rPr lang="sv-SE" sz="2000" dirty="0" smtClean="0"/>
              <a:t>upprättande </a:t>
            </a:r>
            <a:r>
              <a:rPr lang="sv-SE" sz="2000" dirty="0"/>
              <a:t>av psykiatri vårdplan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v-SE" sz="2000" dirty="0" smtClean="0"/>
              <a:t>Fyll i blanketten i Cosmic: </a:t>
            </a:r>
            <a:br>
              <a:rPr lang="sv-SE" sz="2000" dirty="0" smtClean="0"/>
            </a:br>
            <a:r>
              <a:rPr lang="sv-SE" sz="1800" i="1" dirty="0" smtClean="0"/>
              <a:t>Journal/ Ny blankett/ Familjeformulär/ Fyll i blankett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sv-SE" sz="2000" dirty="0">
                <a:solidFill>
                  <a:prstClr val="black"/>
                </a:solidFill>
              </a:rPr>
              <a:t>Ifylld blankett </a:t>
            </a:r>
            <a:r>
              <a:rPr lang="sv-SE" sz="2000" dirty="0" smtClean="0">
                <a:solidFill>
                  <a:prstClr val="black"/>
                </a:solidFill>
              </a:rPr>
              <a:t>för familjeformulär </a:t>
            </a:r>
            <a:r>
              <a:rPr lang="sv-SE" sz="2000" dirty="0">
                <a:solidFill>
                  <a:prstClr val="black"/>
                </a:solidFill>
              </a:rPr>
              <a:t>kan hittas via:</a:t>
            </a:r>
            <a:br>
              <a:rPr lang="sv-SE" sz="2000" dirty="0">
                <a:solidFill>
                  <a:prstClr val="black"/>
                </a:solidFill>
              </a:rPr>
            </a:br>
            <a:r>
              <a:rPr lang="sv-SE" sz="2000" dirty="0">
                <a:solidFill>
                  <a:srgbClr val="B1063A"/>
                </a:solidFill>
              </a:rPr>
              <a:t>- </a:t>
            </a:r>
            <a:r>
              <a:rPr lang="sv-SE" sz="1800" i="1" dirty="0">
                <a:solidFill>
                  <a:prstClr val="black"/>
                </a:solidFill>
              </a:rPr>
              <a:t>Journalen/journalträdet under rubrik </a:t>
            </a:r>
            <a:r>
              <a:rPr lang="sv-SE" sz="1800" i="1" dirty="0" smtClean="0">
                <a:solidFill>
                  <a:prstClr val="black"/>
                </a:solidFill>
              </a:rPr>
              <a:t>Enhetens blanketter </a:t>
            </a:r>
            <a:r>
              <a:rPr lang="sv-SE" sz="1800" i="1" dirty="0">
                <a:solidFill>
                  <a:prstClr val="black"/>
                </a:solidFill>
              </a:rPr>
              <a:t>och intyg</a:t>
            </a:r>
            <a:br>
              <a:rPr lang="sv-SE" sz="1800" i="1" dirty="0">
                <a:solidFill>
                  <a:prstClr val="black"/>
                </a:solidFill>
              </a:rPr>
            </a:br>
            <a:r>
              <a:rPr lang="sv-SE" sz="1800" i="1" dirty="0">
                <a:solidFill>
                  <a:srgbClr val="B1063A"/>
                </a:solidFill>
              </a:rPr>
              <a:t>- </a:t>
            </a:r>
            <a:r>
              <a:rPr lang="sv-SE" sz="1800" i="1" dirty="0">
                <a:solidFill>
                  <a:prstClr val="black"/>
                </a:solidFill>
              </a:rPr>
              <a:t>Filterpanelens sökfunktion, anteckningstyp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sv-SE" sz="1800" i="1" dirty="0" smtClean="0"/>
          </a:p>
          <a:p>
            <a:r>
              <a:rPr lang="sv-SE" dirty="0"/>
              <a:t/>
            </a:r>
            <a:br>
              <a:rPr lang="sv-SE" dirty="0"/>
            </a:br>
            <a:endParaRPr lang="sv-SE" sz="2000" dirty="0"/>
          </a:p>
        </p:txBody>
      </p:sp>
      <p:pic>
        <p:nvPicPr>
          <p:cNvPr id="10" name="Bildobjekt 9"/>
          <p:cNvPicPr/>
          <p:nvPr/>
        </p:nvPicPr>
        <p:blipFill>
          <a:blip r:embed="rId2"/>
          <a:stretch>
            <a:fillRect/>
          </a:stretch>
        </p:blipFill>
        <p:spPr>
          <a:xfrm>
            <a:off x="9110569" y="2904791"/>
            <a:ext cx="2560321" cy="2269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1080000" y="6292735"/>
            <a:ext cx="3600000" cy="30039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1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Psykiatri vårdplan, utbildning 2026</a:t>
            </a:r>
            <a:endParaRPr kumimoji="0" lang="sv-SE" sz="1000" b="0" i="0" u="none" strike="noStrike" kern="1200" cap="none" spc="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Bildobjekt 8"/>
          <p:cNvPicPr/>
          <p:nvPr/>
        </p:nvPicPr>
        <p:blipFill>
          <a:blip r:embed="rId3"/>
          <a:stretch>
            <a:fillRect/>
          </a:stretch>
        </p:blipFill>
        <p:spPr>
          <a:xfrm>
            <a:off x="3735978" y="4684616"/>
            <a:ext cx="5076275" cy="17670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195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54000" y="430974"/>
            <a:ext cx="6367550" cy="621449"/>
          </a:xfrm>
        </p:spPr>
        <p:txBody>
          <a:bodyPr/>
          <a:lstStyle/>
          <a:p>
            <a:r>
              <a:rPr lang="sv-SE" sz="2800" dirty="0" smtClean="0"/>
              <a:t>Varför fast vårdkontakt?</a:t>
            </a:r>
            <a:endParaRPr lang="sv-SE" sz="28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8EEB9E62-4301-493A-8C73-0409F1A2D539}" type="slidenum">
              <a:rPr lang="sv-SE" sz="1000">
                <a:solidFill>
                  <a:prstClr val="black"/>
                </a:solidFill>
                <a:latin typeface="Arial"/>
              </a:rPr>
              <a:pPr/>
              <a:t>5</a:t>
            </a:fld>
            <a:endParaRPr lang="sv-SE" sz="10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>
          <a:xfrm>
            <a:off x="954000" y="1052422"/>
            <a:ext cx="10118553" cy="5175577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sv-SE" sz="2000" dirty="0"/>
              <a:t>B</a:t>
            </a:r>
            <a:r>
              <a:rPr lang="sv-SE" sz="2000" dirty="0" smtClean="0"/>
              <a:t>istå </a:t>
            </a:r>
            <a:r>
              <a:rPr lang="sv-SE" sz="2000" dirty="0"/>
              <a:t>patienten i att samordna vårdens insatser, informera om vårdsituationen, förmedla kontakter samt vara patientens </a:t>
            </a:r>
            <a:r>
              <a:rPr lang="sv-SE" sz="2000" dirty="0" smtClean="0"/>
              <a:t>kontaktperson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v-SE" sz="2000" dirty="0"/>
              <a:t>T</a:t>
            </a:r>
            <a:r>
              <a:rPr lang="sv-SE" sz="2000" dirty="0" smtClean="0"/>
              <a:t>illgodose </a:t>
            </a:r>
            <a:r>
              <a:rPr lang="sv-SE" sz="2000" dirty="0"/>
              <a:t>patientens behov av </a:t>
            </a:r>
            <a:r>
              <a:rPr lang="sv-SE" sz="2000" dirty="0" smtClean="0"/>
              <a:t>trygghet och </a:t>
            </a:r>
            <a:r>
              <a:rPr lang="sv-SE" sz="2000" dirty="0"/>
              <a:t>kontinuitet samt samordning och koordinering av vårdinsatser för att skapa tydlighet i planering av nästa steg i vård och </a:t>
            </a:r>
            <a:r>
              <a:rPr lang="sv-SE" sz="2000" dirty="0" smtClean="0"/>
              <a:t>behandling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v-SE" sz="2000" dirty="0" smtClean="0"/>
              <a:t>I </a:t>
            </a:r>
            <a:r>
              <a:rPr lang="sv-SE" sz="2000" dirty="0"/>
              <a:t>samordningsansvaret ingår även att </a:t>
            </a:r>
            <a:r>
              <a:rPr lang="sv-SE" sz="2000" dirty="0" smtClean="0"/>
              <a:t>delta eller kalla </a:t>
            </a:r>
            <a:r>
              <a:rPr lang="sv-SE" sz="2000" dirty="0"/>
              <a:t>till SIP om det bedöms att en sådan plan </a:t>
            </a:r>
            <a:r>
              <a:rPr lang="sv-SE" sz="2000" dirty="0" smtClean="0"/>
              <a:t>krävs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v-SE" sz="2000" i="1" dirty="0" smtClean="0"/>
              <a:t>Psykiatri vårdplan </a:t>
            </a:r>
            <a:r>
              <a:rPr lang="sv-SE" sz="2000" dirty="0" smtClean="0"/>
              <a:t>och </a:t>
            </a:r>
            <a:r>
              <a:rPr lang="sv-SE" sz="2000" i="1" dirty="0" smtClean="0"/>
              <a:t>Fast vårdkontakt psykiatri </a:t>
            </a:r>
            <a:r>
              <a:rPr lang="sv-SE" sz="2000" dirty="0" smtClean="0"/>
              <a:t>hänger ihop och är viktiga förutsättningar för delaktighet och samverkan. Vårdplan och uppgifter om fast vårdkontakt uppdateras vid behov och ska inte vara äldre än 12 månader </a:t>
            </a:r>
            <a:endParaRPr lang="sv-SE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v-SE" sz="2000" dirty="0" smtClean="0"/>
              <a:t>Kom ihåg att fast vårdkontakt ska registreras på två ställen:</a:t>
            </a:r>
            <a:br>
              <a:rPr lang="sv-SE" sz="2000" dirty="0" smtClean="0"/>
            </a:br>
            <a:r>
              <a:rPr lang="sv-SE" sz="600" dirty="0" smtClean="0"/>
              <a:t/>
            </a:r>
            <a:br>
              <a:rPr lang="sv-SE" sz="600" dirty="0" smtClean="0"/>
            </a:br>
            <a:r>
              <a:rPr lang="sv-SE" sz="1800" dirty="0" smtClean="0">
                <a:solidFill>
                  <a:srgbClr val="B1063A"/>
                </a:solidFill>
              </a:rPr>
              <a:t>-</a:t>
            </a:r>
            <a:r>
              <a:rPr lang="sv-SE" sz="1800" dirty="0" smtClean="0"/>
              <a:t> Under fliken </a:t>
            </a:r>
            <a:r>
              <a:rPr lang="sv-SE" sz="1800" i="1" dirty="0" smtClean="0"/>
              <a:t>Fast vårdkontakt </a:t>
            </a:r>
            <a:r>
              <a:rPr lang="sv-SE" sz="1800" dirty="0" smtClean="0"/>
              <a:t>i </a:t>
            </a:r>
            <a:r>
              <a:rPr lang="sv-SE" sz="1800" i="1" dirty="0" smtClean="0"/>
              <a:t>Patientkortet</a:t>
            </a:r>
            <a:r>
              <a:rPr lang="sv-SE" sz="1800" dirty="0" smtClean="0"/>
              <a:t> (ger statistikredovisning i Diver)</a:t>
            </a:r>
            <a:br>
              <a:rPr lang="sv-SE" sz="1800" dirty="0" smtClean="0"/>
            </a:br>
            <a:r>
              <a:rPr lang="sv-SE" sz="600" dirty="0" smtClean="0"/>
              <a:t/>
            </a:r>
            <a:br>
              <a:rPr lang="sv-SE" sz="600" dirty="0" smtClean="0"/>
            </a:br>
            <a:r>
              <a:rPr lang="sv-SE" sz="1800" dirty="0" smtClean="0">
                <a:solidFill>
                  <a:srgbClr val="B1063A"/>
                </a:solidFill>
              </a:rPr>
              <a:t>-</a:t>
            </a:r>
            <a:r>
              <a:rPr lang="sv-SE" sz="1800" dirty="0" smtClean="0"/>
              <a:t> Under sökordet </a:t>
            </a:r>
            <a:r>
              <a:rPr lang="sv-SE" sz="1800" i="1" dirty="0" smtClean="0"/>
              <a:t>Fast vårdkontakt Psykiatri </a:t>
            </a:r>
            <a:r>
              <a:rPr lang="sv-SE" sz="1800" dirty="0" smtClean="0"/>
              <a:t>i journalmall </a:t>
            </a:r>
            <a:r>
              <a:rPr lang="sv-SE" sz="1800" i="1" dirty="0" smtClean="0"/>
              <a:t>Psykiatri vårdplan, Psykiatri besök</a:t>
            </a:r>
            <a:r>
              <a:rPr lang="sv-SE" sz="1800" i="1" dirty="0"/>
              <a:t> </a:t>
            </a:r>
            <a:r>
              <a:rPr lang="sv-SE" sz="1800" dirty="0" smtClean="0"/>
              <a:t>eller </a:t>
            </a:r>
            <a:r>
              <a:rPr lang="sv-SE" sz="1800" i="1" dirty="0" smtClean="0"/>
              <a:t>Psykiatri administrativ vårdkontakt </a:t>
            </a:r>
            <a:r>
              <a:rPr lang="sv-SE" sz="1800" dirty="0" smtClean="0"/>
              <a:t>(ger automatisk visning i </a:t>
            </a:r>
            <a:r>
              <a:rPr lang="sv-SE" sz="1800" i="1" dirty="0" smtClean="0"/>
              <a:t>Läsvy Psykiatri</a:t>
            </a:r>
            <a:r>
              <a:rPr lang="sv-SE" sz="1800" dirty="0" smtClean="0"/>
              <a:t>)</a:t>
            </a:r>
            <a:r>
              <a:rPr lang="sv-SE" sz="1800" dirty="0"/>
              <a:t/>
            </a:r>
            <a:br>
              <a:rPr lang="sv-SE" sz="1800" dirty="0"/>
            </a:br>
            <a:endParaRPr lang="sv-SE" sz="1800" dirty="0" smtClean="0"/>
          </a:p>
        </p:txBody>
      </p:sp>
      <p:sp>
        <p:nvSpPr>
          <p:cNvPr id="6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1080000" y="6292735"/>
            <a:ext cx="3600000" cy="30039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1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Psykiatri vårdplan, utbildning 2026</a:t>
            </a:r>
            <a:endParaRPr kumimoji="0" lang="sv-SE" sz="1000" b="0" i="0" u="none" strike="noStrike" kern="1200" cap="none" spc="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83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47898" y="350604"/>
            <a:ext cx="10568976" cy="1010466"/>
          </a:xfrm>
        </p:spPr>
        <p:txBody>
          <a:bodyPr/>
          <a:lstStyle/>
          <a:p>
            <a:r>
              <a:rPr lang="sv-SE" sz="2800" dirty="0" smtClean="0"/>
              <a:t>Var hittas information om fast vårdkontakt och senast upprättad psykiatri vårdplan?</a:t>
            </a:r>
            <a:endParaRPr lang="sv-SE" sz="28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8EEB9E62-4301-493A-8C73-0409F1A2D539}" type="slidenum">
              <a:rPr lang="sv-SE" sz="1000">
                <a:solidFill>
                  <a:prstClr val="black"/>
                </a:solidFill>
                <a:latin typeface="Arial"/>
              </a:rPr>
              <a:pPr/>
              <a:t>6</a:t>
            </a:fld>
            <a:endParaRPr lang="sv-SE" sz="10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>
          <a:xfrm>
            <a:off x="847898" y="1427814"/>
            <a:ext cx="10764982" cy="4733441"/>
          </a:xfrm>
        </p:spPr>
        <p:txBody>
          <a:bodyPr/>
          <a:lstStyle/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sv-SE" sz="2000" dirty="0" smtClean="0"/>
              <a:t>Via journal</a:t>
            </a:r>
            <a:r>
              <a:rPr lang="sv-SE" sz="2000" dirty="0">
                <a:sym typeface="Symbol" panose="05050102010706020507" pitchFamily="18" charset="2"/>
              </a:rPr>
              <a:t>  </a:t>
            </a:r>
            <a:r>
              <a:rPr lang="sv-SE" sz="2000" i="1" dirty="0" smtClean="0"/>
              <a:t>Gemensamma dokument</a:t>
            </a:r>
            <a:r>
              <a:rPr lang="sv-SE" sz="2000" i="1" dirty="0">
                <a:sym typeface="Symbol" panose="05050102010706020507" pitchFamily="18" charset="2"/>
              </a:rPr>
              <a:t> </a:t>
            </a:r>
            <a:r>
              <a:rPr lang="sv-SE" sz="2000" dirty="0">
                <a:sym typeface="Symbol" panose="05050102010706020507" pitchFamily="18" charset="2"/>
              </a:rPr>
              <a:t> </a:t>
            </a:r>
            <a:r>
              <a:rPr lang="sv-SE" sz="2000" i="1" dirty="0" smtClean="0"/>
              <a:t>Läsvy psykiatri </a:t>
            </a:r>
            <a:r>
              <a:rPr lang="sv-SE" sz="2000" dirty="0" smtClean="0"/>
              <a:t/>
            </a:r>
            <a:br>
              <a:rPr lang="sv-SE" sz="2000" dirty="0" smtClean="0"/>
            </a:br>
            <a:r>
              <a:rPr lang="sv-SE" sz="2000" dirty="0" smtClean="0"/>
              <a:t>Här finns information om fast </a:t>
            </a:r>
            <a:r>
              <a:rPr lang="sv-SE" sz="2000" dirty="0"/>
              <a:t>vårdkontakt </a:t>
            </a:r>
            <a:r>
              <a:rPr lang="sv-SE" sz="2000" dirty="0" smtClean="0"/>
              <a:t>psykiatri och </a:t>
            </a:r>
            <a:r>
              <a:rPr lang="sv-SE" sz="2000" dirty="0"/>
              <a:t>när senaste </a:t>
            </a:r>
            <a:r>
              <a:rPr lang="sv-SE" sz="2000" dirty="0" smtClean="0"/>
              <a:t>vårdplan upprättades</a:t>
            </a:r>
            <a:r>
              <a:rPr lang="sv-SE" sz="2000" dirty="0"/>
              <a:t>. </a:t>
            </a:r>
            <a:r>
              <a:rPr lang="sv-SE" sz="2000" dirty="0" smtClean="0"/>
              <a:t/>
            </a:r>
            <a:br>
              <a:rPr lang="sv-SE" sz="2000" dirty="0" smtClean="0"/>
            </a:br>
            <a:r>
              <a:rPr lang="sv-SE" sz="2000" dirty="0" smtClean="0"/>
              <a:t>Tidigare uppgifter kan ses genom att klicka på nedåtpilen, till höger om sökordet </a:t>
            </a:r>
            <a:endParaRPr lang="sv-SE" sz="2000" dirty="0"/>
          </a:p>
          <a:p>
            <a:pPr lvl="0"/>
            <a:endParaRPr lang="sv-SE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sv-SE" sz="2000" dirty="0" smtClean="0"/>
          </a:p>
          <a:p>
            <a:endParaRPr lang="sv-SE" sz="2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v-SE" sz="2000" dirty="0" smtClean="0"/>
              <a:t>Via journal </a:t>
            </a:r>
            <a:r>
              <a:rPr lang="sv-SE" sz="2000" dirty="0" smtClean="0">
                <a:sym typeface="Symbol" panose="05050102010706020507" pitchFamily="18" charset="2"/>
              </a:rPr>
              <a:t> </a:t>
            </a:r>
            <a:r>
              <a:rPr lang="sv-SE" sz="2000" dirty="0" smtClean="0"/>
              <a:t>Enhetens anteckningar</a:t>
            </a:r>
            <a:r>
              <a:rPr lang="sv-SE" sz="2000" dirty="0">
                <a:sym typeface="Symbol" panose="05050102010706020507" pitchFamily="18" charset="2"/>
              </a:rPr>
              <a:t>  </a:t>
            </a:r>
            <a:r>
              <a:rPr lang="sv-SE" sz="2000" dirty="0" smtClean="0">
                <a:sym typeface="Wingdings" panose="05000000000000000000" pitchFamily="2" charset="2"/>
              </a:rPr>
              <a:t>Översiktspanel</a:t>
            </a:r>
            <a:br>
              <a:rPr lang="sv-SE" sz="2000" dirty="0" smtClean="0">
                <a:sym typeface="Wingdings" panose="05000000000000000000" pitchFamily="2" charset="2"/>
              </a:rPr>
            </a:br>
            <a:r>
              <a:rPr lang="sv-SE" sz="2000" dirty="0" smtClean="0">
                <a:sym typeface="Wingdings" panose="05000000000000000000" pitchFamily="2" charset="2"/>
              </a:rPr>
              <a:t>Här hittas information om använda sökord och journalmallar </a:t>
            </a:r>
            <a:br>
              <a:rPr lang="sv-SE" sz="2000" dirty="0" smtClean="0">
                <a:sym typeface="Wingdings" panose="05000000000000000000" pitchFamily="2" charset="2"/>
              </a:rPr>
            </a:br>
            <a:r>
              <a:rPr lang="sv-SE" sz="2000" dirty="0" smtClean="0">
                <a:sym typeface="Wingdings" panose="05000000000000000000" pitchFamily="2" charset="2"/>
              </a:rPr>
              <a:t>genom att skriva in det som eftersöks i fältet </a:t>
            </a:r>
            <a:r>
              <a:rPr lang="sv-SE" sz="2000" i="1" dirty="0" smtClean="0">
                <a:sym typeface="Wingdings" panose="05000000000000000000" pitchFamily="2" charset="2"/>
              </a:rPr>
              <a:t>Sök…</a:t>
            </a:r>
            <a:r>
              <a:rPr lang="sv-SE" sz="2000" dirty="0" smtClean="0">
                <a:sym typeface="Wingdings" panose="05000000000000000000" pitchFamily="2" charset="2"/>
              </a:rPr>
              <a:t> </a:t>
            </a:r>
            <a:br>
              <a:rPr lang="sv-SE" sz="2000" dirty="0" smtClean="0">
                <a:sym typeface="Wingdings" panose="05000000000000000000" pitchFamily="2" charset="2"/>
              </a:rPr>
            </a:br>
            <a:r>
              <a:rPr lang="sv-SE" sz="2000" dirty="0" smtClean="0">
                <a:sym typeface="Wingdings" panose="05000000000000000000" pitchFamily="2" charset="2"/>
              </a:rPr>
              <a:t>(fast vårdkontakt, psykiatri vårdplan, familjeformulär)</a:t>
            </a:r>
            <a:br>
              <a:rPr lang="sv-SE" sz="2000" dirty="0" smtClean="0">
                <a:sym typeface="Wingdings" panose="05000000000000000000" pitchFamily="2" charset="2"/>
              </a:rPr>
            </a:br>
            <a:endParaRPr lang="sv-SE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v-SE" sz="2000" dirty="0" smtClean="0"/>
              <a:t>Uppgifter </a:t>
            </a:r>
            <a:r>
              <a:rPr lang="sv-SE" sz="2000" dirty="0"/>
              <a:t>om fast vårdkontakt </a:t>
            </a:r>
            <a:r>
              <a:rPr lang="sv-SE" sz="2000" dirty="0" smtClean="0"/>
              <a:t>hittas också i </a:t>
            </a:r>
            <a:r>
              <a:rPr lang="sv-SE" sz="2000" i="1" dirty="0" smtClean="0"/>
              <a:t>Patientkortet</a:t>
            </a:r>
            <a:r>
              <a:rPr lang="sv-SE" sz="2000" dirty="0" smtClean="0"/>
              <a:t> under fliken </a:t>
            </a:r>
            <a:r>
              <a:rPr lang="sv-SE" sz="2000" i="1" dirty="0" smtClean="0"/>
              <a:t>Fast vårdkontakt</a:t>
            </a:r>
            <a:endParaRPr lang="sv-SE" sz="2000" dirty="0" smtClean="0"/>
          </a:p>
          <a:p>
            <a:endParaRPr lang="sv-S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Bildobjekt 6"/>
          <p:cNvPicPr/>
          <p:nvPr/>
        </p:nvPicPr>
        <p:blipFill>
          <a:blip r:embed="rId2"/>
          <a:stretch>
            <a:fillRect/>
          </a:stretch>
        </p:blipFill>
        <p:spPr>
          <a:xfrm>
            <a:off x="8226625" y="2772004"/>
            <a:ext cx="3067967" cy="26173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1080000" y="6292735"/>
            <a:ext cx="3600000" cy="30039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1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Psykiatri vårdplan, utbildning 2026</a:t>
            </a:r>
            <a:endParaRPr kumimoji="0" lang="sv-SE" sz="1000" b="0" i="0" u="none" strike="noStrike" kern="1200" cap="none" spc="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Bildobjekt 8"/>
          <p:cNvPicPr/>
          <p:nvPr/>
        </p:nvPicPr>
        <p:blipFill>
          <a:blip r:embed="rId3"/>
          <a:stretch>
            <a:fillRect/>
          </a:stretch>
        </p:blipFill>
        <p:spPr>
          <a:xfrm>
            <a:off x="1289006" y="2427649"/>
            <a:ext cx="6104571" cy="1343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401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73777" y="407846"/>
            <a:ext cx="10357220" cy="640042"/>
          </a:xfrm>
        </p:spPr>
        <p:txBody>
          <a:bodyPr/>
          <a:lstStyle/>
          <a:p>
            <a:r>
              <a:rPr lang="sv-SE" sz="2800" dirty="0" smtClean="0"/>
              <a:t>När ska jag upprätta en Psykiatri vårdplan?</a:t>
            </a:r>
            <a:endParaRPr lang="sv-SE" sz="28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8EEB9E62-4301-493A-8C73-0409F1A2D539}" type="slidenum">
              <a:rPr lang="sv-SE" sz="1000">
                <a:solidFill>
                  <a:prstClr val="black"/>
                </a:solidFill>
                <a:latin typeface="Arial"/>
              </a:rPr>
              <a:pPr/>
              <a:t>7</a:t>
            </a:fld>
            <a:endParaRPr lang="sv-SE" sz="10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>
          <a:xfrm>
            <a:off x="873777" y="1047888"/>
            <a:ext cx="10740043" cy="5362674"/>
          </a:xfrm>
        </p:spPr>
        <p:txBody>
          <a:bodyPr/>
          <a:lstStyle/>
          <a:p>
            <a:r>
              <a:rPr lang="sv-SE" sz="2000" dirty="0">
                <a:cs typeface="Calibri" panose="020F0502020204030204" pitchFamily="34" charset="0"/>
              </a:rPr>
              <a:t>En vårdplan upprättas senast vid tredje besöket i </a:t>
            </a:r>
            <a:r>
              <a:rPr lang="sv-SE" sz="2000" dirty="0" smtClean="0">
                <a:cs typeface="Calibri" panose="020F0502020204030204" pitchFamily="34" charset="0"/>
              </a:rPr>
              <a:t>öppenvården, </a:t>
            </a:r>
            <a:r>
              <a:rPr lang="sv-SE" sz="2000" dirty="0">
                <a:cs typeface="Calibri" panose="020F0502020204030204" pitchFamily="34" charset="0"/>
              </a:rPr>
              <a:t>därefter </a:t>
            </a:r>
            <a:r>
              <a:rPr lang="sv-SE" sz="2000" dirty="0" smtClean="0">
                <a:cs typeface="Calibri" panose="020F0502020204030204" pitchFamily="34" charset="0"/>
              </a:rPr>
              <a:t>utvärderas och uppdateras vårdplanen årligen (eller tidigare vid behov). </a:t>
            </a:r>
          </a:p>
          <a:p>
            <a:r>
              <a:rPr lang="sv-SE" sz="2000" dirty="0" smtClean="0">
                <a:cs typeface="Calibri" panose="020F0502020204030204" pitchFamily="34" charset="0"/>
              </a:rPr>
              <a:t>Mål</a:t>
            </a:r>
            <a:r>
              <a:rPr lang="sv-SE" sz="2000" dirty="0">
                <a:cs typeface="Calibri" panose="020F0502020204030204" pitchFamily="34" charset="0"/>
              </a:rPr>
              <a:t>, planering och överenskommelser följs upp vid återbesöken. </a:t>
            </a:r>
          </a:p>
          <a:p>
            <a:r>
              <a:rPr lang="sv-SE" sz="2000" dirty="0" smtClean="0">
                <a:cs typeface="Calibri" panose="020F0502020204030204" pitchFamily="34" charset="0"/>
              </a:rPr>
              <a:t>Den psykiatriska vårdplanen ger ett gott stöd och är ett viktigt underlag vid ställningstagande och beslut om fortsatt vård och behandling. Exempel på situationer då vårdplanen efterfrågas: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v-SE" sz="2000" dirty="0">
                <a:cs typeface="Calibri" panose="020F0502020204030204" pitchFamily="34" charset="0"/>
              </a:rPr>
              <a:t>Ställningstagande till psykoterapi, </a:t>
            </a:r>
            <a:r>
              <a:rPr lang="sv-SE" sz="2000" dirty="0" smtClean="0">
                <a:cs typeface="Calibri" panose="020F0502020204030204" pitchFamily="34" charset="0"/>
              </a:rPr>
              <a:t>avslutande </a:t>
            </a:r>
            <a:r>
              <a:rPr lang="sv-SE" sz="2000" dirty="0">
                <a:cs typeface="Calibri" panose="020F0502020204030204" pitchFamily="34" charset="0"/>
              </a:rPr>
              <a:t>av psykoterapi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v-SE" sz="2000" dirty="0">
                <a:cs typeface="Calibri" panose="020F0502020204030204" pitchFamily="34" charset="0"/>
              </a:rPr>
              <a:t>Överremittering till annan psykiatrisk mottagning, byte av fast vårdkontakt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v-SE" sz="2000" dirty="0">
                <a:cs typeface="Calibri" panose="020F0502020204030204" pitchFamily="34" charset="0"/>
              </a:rPr>
              <a:t>Självvald inläggning, </a:t>
            </a:r>
            <a:r>
              <a:rPr lang="sv-SE" sz="2000" dirty="0" smtClean="0">
                <a:cs typeface="Calibri" panose="020F0502020204030204" pitchFamily="34" charset="0"/>
              </a:rPr>
              <a:t>vårdjoursuppdrag, psykiatrisk hemsjukvård</a:t>
            </a:r>
            <a:endParaRPr lang="sv-SE" sz="2000" dirty="0"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v-SE" sz="2000" dirty="0" smtClean="0">
                <a:cs typeface="Calibri" panose="020F0502020204030204" pitchFamily="34" charset="0"/>
              </a:rPr>
              <a:t>SIP</a:t>
            </a:r>
            <a:endParaRPr lang="sv-SE" sz="2000" dirty="0"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v-SE" sz="2000" dirty="0">
                <a:cs typeface="Calibri" panose="020F0502020204030204" pitchFamily="34" charset="0"/>
              </a:rPr>
              <a:t>Avstämningsmöte med försäkringskassan, </a:t>
            </a:r>
            <a:r>
              <a:rPr lang="sv-SE" sz="2000" dirty="0" smtClean="0">
                <a:cs typeface="Calibri" panose="020F0502020204030204" pitchFamily="34" charset="0"/>
              </a:rPr>
              <a:t>läkarbesök </a:t>
            </a:r>
            <a:r>
              <a:rPr lang="sv-SE" sz="2000" dirty="0">
                <a:cs typeface="Calibri" panose="020F0502020204030204" pitchFamily="34" charset="0"/>
              </a:rPr>
              <a:t>för </a:t>
            </a:r>
            <a:r>
              <a:rPr lang="sv-SE" sz="2000" dirty="0" smtClean="0">
                <a:cs typeface="Calibri" panose="020F0502020204030204" pitchFamily="34" charset="0"/>
              </a:rPr>
              <a:t>LUH/LOH </a:t>
            </a:r>
            <a:endParaRPr lang="sv-SE" sz="2000" dirty="0"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v-SE" sz="2000" dirty="0" smtClean="0">
                <a:cs typeface="Calibri" panose="020F0502020204030204" pitchFamily="34" charset="0"/>
              </a:rPr>
              <a:t>Avgiftsbefrielse i öppenvård </a:t>
            </a:r>
            <a:endParaRPr lang="sv-SE" sz="2000" dirty="0">
              <a:cs typeface="Calibri" panose="020F050202020403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sv-SE" sz="2000" dirty="0" smtClean="0">
                <a:cs typeface="Calibri" panose="020F0502020204030204" pitchFamily="34" charset="0"/>
              </a:rPr>
              <a:t>Årsbesök </a:t>
            </a:r>
            <a:r>
              <a:rPr lang="sv-SE" sz="2000" dirty="0">
                <a:cs typeface="Calibri" panose="020F0502020204030204" pitchFamily="34" charset="0"/>
              </a:rPr>
              <a:t>till </a:t>
            </a:r>
            <a:r>
              <a:rPr lang="sv-SE" sz="2000" dirty="0" smtClean="0">
                <a:cs typeface="Calibri" panose="020F0502020204030204" pitchFamily="34" charset="0"/>
              </a:rPr>
              <a:t>läkare, avslut </a:t>
            </a:r>
            <a:r>
              <a:rPr lang="sv-SE" sz="2000" dirty="0">
                <a:cs typeface="Calibri" panose="020F0502020204030204" pitchFamily="34" charset="0"/>
              </a:rPr>
              <a:t>av vårdåtagande</a:t>
            </a:r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sp>
        <p:nvSpPr>
          <p:cNvPr id="6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1080000" y="6292735"/>
            <a:ext cx="3600000" cy="30039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1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Psykiatri vårdplan, utbildning 2026</a:t>
            </a:r>
            <a:endParaRPr kumimoji="0" lang="sv-SE" sz="1000" b="0" i="0" u="none" strike="noStrike" kern="1200" cap="none" spc="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038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14648" y="308363"/>
            <a:ext cx="9360000" cy="585493"/>
          </a:xfrm>
        </p:spPr>
        <p:txBody>
          <a:bodyPr/>
          <a:lstStyle/>
          <a:p>
            <a:r>
              <a:rPr lang="sv-SE" sz="2800" dirty="0" smtClean="0"/>
              <a:t>Hur upprättar jag en Psykiatri vårdplan?</a:t>
            </a:r>
            <a:endParaRPr lang="sv-SE" sz="28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8EEB9E62-4301-493A-8C73-0409F1A2D539}" type="slidenum">
              <a:rPr lang="sv-SE" sz="1000">
                <a:solidFill>
                  <a:prstClr val="black"/>
                </a:solidFill>
                <a:latin typeface="Arial"/>
              </a:rPr>
              <a:pPr/>
              <a:t>8</a:t>
            </a:fld>
            <a:endParaRPr lang="sv-SE" sz="10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>
          <a:xfrm>
            <a:off x="814648" y="912244"/>
            <a:ext cx="10415847" cy="5297367"/>
          </a:xfrm>
        </p:spPr>
        <p:txBody>
          <a:bodyPr/>
          <a:lstStyle/>
          <a:p>
            <a:r>
              <a:rPr lang="sv-SE" sz="2000" dirty="0" smtClean="0">
                <a:latin typeface="+mj-lt"/>
                <a:cs typeface="Calibri" panose="020F0502020204030204" pitchFamily="34" charset="0"/>
              </a:rPr>
              <a:t>Vårdplanen ska vara kopplad till en bokad och kassaregistrerad kontakt med vårdåtagande </a:t>
            </a:r>
            <a:r>
              <a:rPr lang="sv-SE" sz="2000" i="1" dirty="0" smtClean="0">
                <a:latin typeface="+mj-lt"/>
                <a:cs typeface="Calibri" panose="020F0502020204030204" pitchFamily="34" charset="0"/>
              </a:rPr>
              <a:t>Specialistpsykiatri</a:t>
            </a:r>
            <a:r>
              <a:rPr lang="sv-SE" sz="2000" dirty="0" smtClean="0">
                <a:latin typeface="+mj-lt"/>
                <a:cs typeface="Calibri" panose="020F0502020204030204" pitchFamily="34" charset="0"/>
              </a:rPr>
              <a:t>. Vårdplanen och vårdkontakten dokumenteras som två separata anteckningar via journalmallar </a:t>
            </a:r>
            <a:r>
              <a:rPr lang="sv-SE" sz="2000" i="1" dirty="0" smtClean="0">
                <a:latin typeface="+mj-lt"/>
                <a:cs typeface="Calibri" panose="020F0502020204030204" pitchFamily="34" charset="0"/>
              </a:rPr>
              <a:t>Psykiatri vårdplan </a:t>
            </a:r>
            <a:r>
              <a:rPr lang="sv-SE" sz="2000" dirty="0" smtClean="0">
                <a:latin typeface="+mj-lt"/>
                <a:cs typeface="Calibri" panose="020F0502020204030204" pitchFamily="34" charset="0"/>
              </a:rPr>
              <a:t>och </a:t>
            </a:r>
            <a:r>
              <a:rPr lang="sv-SE" sz="2000" i="1" dirty="0" smtClean="0">
                <a:latin typeface="+mj-lt"/>
                <a:cs typeface="Calibri" panose="020F0502020204030204" pitchFamily="34" charset="0"/>
              </a:rPr>
              <a:t>Psykiatri besök/Psykiatri telefon</a:t>
            </a:r>
            <a:r>
              <a:rPr lang="sv-SE" sz="2000" dirty="0" smtClean="0">
                <a:latin typeface="+mj-lt"/>
                <a:cs typeface="Calibri" panose="020F0502020204030204" pitchFamily="34" charset="0"/>
              </a:rPr>
              <a:t>.</a:t>
            </a:r>
          </a:p>
          <a:p>
            <a:r>
              <a:rPr lang="sv-SE" sz="2000" dirty="0" smtClean="0">
                <a:latin typeface="+mj-lt"/>
                <a:cs typeface="Calibri" panose="020F0502020204030204" pitchFamily="34" charset="0"/>
              </a:rPr>
              <a:t>Vanligtvis upprättas vårdplanen vid ett fysiskt besök men den kan också upprättas vid distanskontakt via video eller telefon. </a:t>
            </a:r>
            <a:r>
              <a:rPr lang="sv-SE" sz="2000" dirty="0" smtClean="0">
                <a:solidFill>
                  <a:srgbClr val="B1063A"/>
                </a:solidFill>
                <a:latin typeface="+mj-lt"/>
                <a:cs typeface="Calibri" panose="020F0502020204030204" pitchFamily="34" charset="0"/>
              </a:rPr>
              <a:t> </a:t>
            </a:r>
          </a:p>
          <a:p>
            <a:r>
              <a:rPr lang="sv-SE" sz="2000" dirty="0" smtClean="0">
                <a:latin typeface="+mj-lt"/>
              </a:rPr>
              <a:t>Du </a:t>
            </a:r>
            <a:r>
              <a:rPr lang="sv-SE" sz="2000" dirty="0">
                <a:latin typeface="+mj-lt"/>
              </a:rPr>
              <a:t>kan diktera vårdplanen eller skriva den </a:t>
            </a:r>
            <a:r>
              <a:rPr lang="sv-SE" sz="2000" dirty="0" smtClean="0">
                <a:latin typeface="+mj-lt"/>
              </a:rPr>
              <a:t>själv. Om </a:t>
            </a:r>
            <a:r>
              <a:rPr lang="sv-SE" sz="2000" dirty="0">
                <a:latin typeface="+mj-lt"/>
              </a:rPr>
              <a:t>du </a:t>
            </a:r>
            <a:r>
              <a:rPr lang="sv-SE" sz="2000" dirty="0" smtClean="0">
                <a:latin typeface="+mj-lt"/>
              </a:rPr>
              <a:t>skriver själv</a:t>
            </a:r>
            <a:r>
              <a:rPr lang="sv-SE" sz="2000" dirty="0">
                <a:latin typeface="+mj-lt"/>
              </a:rPr>
              <a:t>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v-SE" sz="2000" dirty="0">
                <a:latin typeface="+mj-lt"/>
              </a:rPr>
              <a:t>Sök fram </a:t>
            </a:r>
            <a:r>
              <a:rPr lang="sv-SE" sz="2000" dirty="0" smtClean="0">
                <a:latin typeface="+mj-lt"/>
              </a:rPr>
              <a:t>patienten, välj </a:t>
            </a:r>
            <a:r>
              <a:rPr lang="sv-SE" sz="2000" i="1" dirty="0" smtClean="0">
                <a:latin typeface="+mj-lt"/>
              </a:rPr>
              <a:t>Journal</a:t>
            </a:r>
            <a:r>
              <a:rPr lang="sv-SE" sz="2000" dirty="0" smtClean="0">
                <a:latin typeface="+mj-lt"/>
              </a:rPr>
              <a:t>, klicka på </a:t>
            </a:r>
            <a:r>
              <a:rPr lang="sv-SE" sz="2000" i="1" dirty="0" smtClean="0">
                <a:latin typeface="+mj-lt"/>
              </a:rPr>
              <a:t>Ny anteckning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v-SE" sz="2000" dirty="0">
                <a:latin typeface="+mj-lt"/>
              </a:rPr>
              <a:t>V</a:t>
            </a:r>
            <a:r>
              <a:rPr lang="sv-SE" sz="2000" dirty="0" smtClean="0">
                <a:latin typeface="+mj-lt"/>
              </a:rPr>
              <a:t>älj </a:t>
            </a:r>
            <a:r>
              <a:rPr lang="sv-SE" sz="2000" dirty="0">
                <a:latin typeface="+mj-lt"/>
              </a:rPr>
              <a:t>mall </a:t>
            </a:r>
            <a:r>
              <a:rPr lang="sv-SE" sz="2000" i="1" dirty="0" smtClean="0">
                <a:latin typeface="+mj-lt"/>
              </a:rPr>
              <a:t>Psykiatri vårdplan</a:t>
            </a:r>
            <a:r>
              <a:rPr lang="sv-SE" sz="2000" dirty="0" smtClean="0">
                <a:latin typeface="+mj-lt"/>
              </a:rPr>
              <a:t>, dokumentera under lämpliga sökord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v-SE" sz="2000" dirty="0" smtClean="0">
                <a:latin typeface="+mj-lt"/>
              </a:rPr>
              <a:t>Under sista sökordet </a:t>
            </a:r>
            <a:r>
              <a:rPr lang="sv-SE" sz="2000" i="1" dirty="0" smtClean="0">
                <a:latin typeface="+mj-lt"/>
              </a:rPr>
              <a:t>Vårdplan psykiatri</a:t>
            </a:r>
            <a:r>
              <a:rPr lang="sv-SE" sz="2000" dirty="0" smtClean="0">
                <a:latin typeface="+mj-lt"/>
              </a:rPr>
              <a:t>, markera alternativet </a:t>
            </a:r>
            <a:br>
              <a:rPr lang="sv-SE" sz="2000" dirty="0" smtClean="0">
                <a:latin typeface="+mj-lt"/>
              </a:rPr>
            </a:br>
            <a:r>
              <a:rPr lang="sv-SE" sz="2000" i="1" dirty="0" smtClean="0">
                <a:latin typeface="+mj-lt"/>
              </a:rPr>
              <a:t>Psykiatri vårdplan </a:t>
            </a:r>
            <a:r>
              <a:rPr lang="sv-SE" sz="1800" dirty="0" smtClean="0">
                <a:latin typeface="+mj-lt"/>
              </a:rPr>
              <a:t>(detta moment görs för att vårdplanen ska synas </a:t>
            </a:r>
            <a:br>
              <a:rPr lang="sv-SE" sz="1800" dirty="0" smtClean="0">
                <a:latin typeface="+mj-lt"/>
              </a:rPr>
            </a:br>
            <a:r>
              <a:rPr lang="sv-SE" sz="1800" dirty="0" smtClean="0">
                <a:latin typeface="+mj-lt"/>
              </a:rPr>
              <a:t>i översikt </a:t>
            </a:r>
            <a:r>
              <a:rPr lang="sv-SE" sz="1800" i="1" dirty="0" smtClean="0">
                <a:latin typeface="+mj-lt"/>
              </a:rPr>
              <a:t>Läsvy Psykiatri </a:t>
            </a:r>
            <a:r>
              <a:rPr lang="sv-SE" sz="1800" dirty="0" smtClean="0">
                <a:latin typeface="+mj-lt"/>
              </a:rPr>
              <a:t>och vid statistikuttag)</a:t>
            </a:r>
            <a:br>
              <a:rPr lang="sv-SE" sz="1800" dirty="0" smtClean="0">
                <a:latin typeface="+mj-lt"/>
              </a:rPr>
            </a:br>
            <a:r>
              <a:rPr lang="sv-SE" sz="2000" dirty="0" smtClean="0">
                <a:latin typeface="+mj-lt"/>
              </a:rPr>
              <a:t/>
            </a:r>
            <a:br>
              <a:rPr lang="sv-SE" sz="2000" dirty="0" smtClean="0">
                <a:latin typeface="+mj-lt"/>
              </a:rPr>
            </a:br>
            <a:r>
              <a:rPr lang="sv-SE" sz="2000" dirty="0" smtClean="0">
                <a:latin typeface="+mj-lt"/>
              </a:rPr>
              <a:t/>
            </a:r>
            <a:br>
              <a:rPr lang="sv-SE" sz="2000" dirty="0" smtClean="0">
                <a:latin typeface="+mj-lt"/>
              </a:rPr>
            </a:br>
            <a:r>
              <a:rPr lang="sv-SE" sz="2000" dirty="0" smtClean="0">
                <a:latin typeface="+mj-lt"/>
              </a:rPr>
              <a:t/>
            </a:r>
            <a:br>
              <a:rPr lang="sv-SE" sz="2000" dirty="0" smtClean="0">
                <a:latin typeface="+mj-lt"/>
              </a:rPr>
            </a:br>
            <a:r>
              <a:rPr lang="sv-SE" sz="2000" dirty="0" smtClean="0">
                <a:latin typeface="+mj-lt"/>
              </a:rPr>
              <a:t/>
            </a:r>
            <a:br>
              <a:rPr lang="sv-SE" sz="2000" dirty="0" smtClean="0">
                <a:latin typeface="+mj-lt"/>
              </a:rPr>
            </a:br>
            <a:endParaRPr lang="sv-SE" sz="2000" dirty="0" smtClean="0">
              <a:latin typeface="+mj-lt"/>
            </a:endParaRPr>
          </a:p>
          <a:p>
            <a:endParaRPr lang="sv-SE" sz="2000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v-SE" sz="20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v-SE" dirty="0"/>
          </a:p>
        </p:txBody>
      </p:sp>
      <p:sp>
        <p:nvSpPr>
          <p:cNvPr id="8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1080000" y="6292735"/>
            <a:ext cx="3600000" cy="30039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1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Psykiatri vårdplan, utbildning 2026</a:t>
            </a:r>
            <a:endParaRPr kumimoji="0" lang="sv-SE" sz="1000" b="0" i="0" u="none" strike="noStrike" kern="1200" cap="none" spc="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Bildobjekt 8"/>
          <p:cNvPicPr/>
          <p:nvPr/>
        </p:nvPicPr>
        <p:blipFill>
          <a:blip r:embed="rId2"/>
          <a:stretch>
            <a:fillRect/>
          </a:stretch>
        </p:blipFill>
        <p:spPr>
          <a:xfrm>
            <a:off x="6161915" y="4809740"/>
            <a:ext cx="3139440" cy="1526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Bildobjekt 9"/>
          <p:cNvPicPr/>
          <p:nvPr/>
        </p:nvPicPr>
        <p:blipFill>
          <a:blip r:embed="rId3"/>
          <a:stretch>
            <a:fillRect/>
          </a:stretch>
        </p:blipFill>
        <p:spPr>
          <a:xfrm>
            <a:off x="9610898" y="2437951"/>
            <a:ext cx="2002245" cy="33532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740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53999" y="437859"/>
            <a:ext cx="10259870" cy="683575"/>
          </a:xfrm>
        </p:spPr>
        <p:txBody>
          <a:bodyPr/>
          <a:lstStyle/>
          <a:p>
            <a:r>
              <a:rPr lang="sv-SE" sz="2800" dirty="0" smtClean="0"/>
              <a:t>Efter upprättande av Psykiatri vårdplan, vad händer sedan?</a:t>
            </a:r>
            <a:endParaRPr lang="sv-SE" sz="280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EB9E62-4301-493A-8C73-0409F1A2D539}" type="slidenum"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>
          <a:xfrm>
            <a:off x="953999" y="1121434"/>
            <a:ext cx="10097178" cy="5228467"/>
          </a:xfrm>
        </p:spPr>
        <p:txBody>
          <a:bodyPr/>
          <a:lstStyle/>
          <a:p>
            <a:r>
              <a:rPr lang="sv-SE" sz="2000" dirty="0" smtClean="0">
                <a:latin typeface="+mj-lt"/>
              </a:rPr>
              <a:t>Om du skrivit vårdplanen själv behöver du förmedla denna information via det diktat/den anteckning som görs för vårdkontakten.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v-SE" sz="2000" dirty="0" smtClean="0">
                <a:latin typeface="+mj-lt"/>
              </a:rPr>
              <a:t>I diktatet/anteckningen för vårdkontakten uppger du att vårdplan upprättats och vilken/vilka vårdplaner som är aktuella (psykiatri vårdplan och/eller krisplan)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v-SE" sz="2000" dirty="0" smtClean="0">
                <a:latin typeface="+mj-lt"/>
              </a:rPr>
              <a:t>Vårdadministratör registrerar aktuella koder i anteckningen </a:t>
            </a:r>
            <a:r>
              <a:rPr lang="sv-SE" sz="2000" dirty="0">
                <a:latin typeface="+mj-lt"/>
              </a:rPr>
              <a:t>och </a:t>
            </a:r>
            <a:r>
              <a:rPr lang="sv-SE" sz="2000" dirty="0" smtClean="0">
                <a:latin typeface="+mj-lt"/>
              </a:rPr>
              <a:t>rapporterar diagnos- och åtgärdskoder för vårdkontakten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v-SE" sz="2000" dirty="0" smtClean="0">
                <a:latin typeface="+mj-lt"/>
              </a:rPr>
              <a:t>Kodning av vårdplan sker vid den kontakt där vårdplanen gås igenom/färdigställs </a:t>
            </a:r>
            <a:endParaRPr lang="sv-SE" sz="2000" dirty="0">
              <a:latin typeface="+mj-lt"/>
            </a:endParaRPr>
          </a:p>
          <a:p>
            <a:endParaRPr lang="sv-SE" sz="800" dirty="0" smtClean="0">
              <a:latin typeface="+mj-lt"/>
              <a:cs typeface="Calibri" panose="020F0502020204030204" pitchFamily="34" charset="0"/>
            </a:endParaRPr>
          </a:p>
          <a:p>
            <a:r>
              <a:rPr lang="sv-SE" sz="2000" dirty="0" smtClean="0">
                <a:latin typeface="+mj-lt"/>
                <a:cs typeface="Calibri" panose="020F0502020204030204" pitchFamily="34" charset="0"/>
              </a:rPr>
              <a:t>Vid diktatutskrift kan vårdadministratören se till att nödvändiga uppgifter finns registrerade, och samtidigt kontrollera: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v-SE" sz="2000" dirty="0" smtClean="0">
                <a:latin typeface="+mj-lt"/>
                <a:cs typeface="Calibri" panose="020F0502020204030204" pitchFamily="34" charset="0"/>
              </a:rPr>
              <a:t>Att vårdplanen är kopplad </a:t>
            </a:r>
            <a:r>
              <a:rPr lang="sv-SE" sz="2000" dirty="0">
                <a:latin typeface="+mj-lt"/>
                <a:cs typeface="Calibri" panose="020F0502020204030204" pitchFamily="34" charset="0"/>
              </a:rPr>
              <a:t>till en bokad och kassaregistrerad kontakt (kvalificerad vårdkontakt) med vårdåtagande </a:t>
            </a:r>
            <a:r>
              <a:rPr lang="sv-SE" sz="2000" i="1" dirty="0" smtClean="0">
                <a:latin typeface="+mj-lt"/>
                <a:cs typeface="Calibri" panose="020F0502020204030204" pitchFamily="34" charset="0"/>
              </a:rPr>
              <a:t>Specialistpsykiatri</a:t>
            </a:r>
            <a:r>
              <a:rPr lang="sv-SE" sz="2000" dirty="0" smtClean="0">
                <a:latin typeface="+mj-lt"/>
                <a:cs typeface="Calibri" panose="020F0502020204030204" pitchFamily="34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v-SE" sz="2000" dirty="0">
                <a:latin typeface="+mj-lt"/>
                <a:cs typeface="Calibri" panose="020F0502020204030204" pitchFamily="34" charset="0"/>
              </a:rPr>
              <a:t>Att </a:t>
            </a:r>
            <a:r>
              <a:rPr lang="sv-SE" sz="2000" dirty="0" smtClean="0">
                <a:latin typeface="+mj-lt"/>
                <a:cs typeface="Calibri" panose="020F0502020204030204" pitchFamily="34" charset="0"/>
              </a:rPr>
              <a:t>vårdplanen är synlig </a:t>
            </a:r>
            <a:r>
              <a:rPr lang="sv-SE" sz="2000" dirty="0">
                <a:latin typeface="+mj-lt"/>
                <a:cs typeface="Calibri" panose="020F0502020204030204" pitchFamily="34" charset="0"/>
              </a:rPr>
              <a:t>i gemensamma dokument </a:t>
            </a:r>
            <a:r>
              <a:rPr lang="sv-SE" sz="2000" i="1" dirty="0">
                <a:latin typeface="+mj-lt"/>
                <a:cs typeface="Calibri" panose="020F0502020204030204" pitchFamily="34" charset="0"/>
              </a:rPr>
              <a:t>Läsvy Psykiatri</a:t>
            </a:r>
            <a:r>
              <a:rPr lang="sv-SE" sz="2000" dirty="0">
                <a:latin typeface="+mj-lt"/>
                <a:cs typeface="Calibri" panose="020F0502020204030204" pitchFamily="34" charset="0"/>
              </a:rPr>
              <a:t> </a:t>
            </a:r>
            <a:r>
              <a:rPr lang="sv-SE" sz="2000" dirty="0" smtClean="0">
                <a:latin typeface="+mj-lt"/>
                <a:cs typeface="Calibri" panose="020F0502020204030204" pitchFamily="34" charset="0"/>
              </a:rPr>
              <a:t>(att </a:t>
            </a:r>
            <a:r>
              <a:rPr lang="sv-SE" sz="2000" i="1" dirty="0" smtClean="0">
                <a:latin typeface="+mj-lt"/>
                <a:cs typeface="Calibri" panose="020F0502020204030204" pitchFamily="34" charset="0"/>
              </a:rPr>
              <a:t>Psykiatri vårdplan </a:t>
            </a:r>
            <a:r>
              <a:rPr lang="sv-SE" sz="2000" dirty="0" smtClean="0">
                <a:latin typeface="+mj-lt"/>
                <a:cs typeface="Calibri" panose="020F0502020204030204" pitchFamily="34" charset="0"/>
              </a:rPr>
              <a:t>markerats enligt vallista i vårdplanens sista sökord)</a:t>
            </a:r>
            <a:endParaRPr lang="sv-SE" sz="2000" dirty="0">
              <a:latin typeface="+mj-lt"/>
              <a:cs typeface="Calibri" panose="020F0502020204030204" pitchFamily="34" charset="0"/>
            </a:endParaRPr>
          </a:p>
          <a:p>
            <a:endParaRPr lang="sv-SE" dirty="0"/>
          </a:p>
        </p:txBody>
      </p:sp>
      <p:sp>
        <p:nvSpPr>
          <p:cNvPr id="6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1080000" y="6292735"/>
            <a:ext cx="3600000" cy="30039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1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Psykiatri vårdplan, utbildning 2026</a:t>
            </a:r>
            <a:endParaRPr kumimoji="0" lang="sv-SE" sz="1000" b="0" i="0" u="none" strike="noStrike" kern="1200" cap="none" spc="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708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Region Jönköpings län">
      <a:dk1>
        <a:sysClr val="windowText" lastClr="000000"/>
      </a:dk1>
      <a:lt1>
        <a:sysClr val="window" lastClr="FFFFFF"/>
      </a:lt1>
      <a:dk2>
        <a:srgbClr val="579835"/>
      </a:dk2>
      <a:lt2>
        <a:srgbClr val="FBCFD0"/>
      </a:lt2>
      <a:accent1>
        <a:srgbClr val="790721"/>
      </a:accent1>
      <a:accent2>
        <a:srgbClr val="CE1141"/>
      </a:accent2>
      <a:accent3>
        <a:srgbClr val="EF4044"/>
      </a:accent3>
      <a:accent4>
        <a:srgbClr val="FF9DA2"/>
      </a:accent4>
      <a:accent5>
        <a:srgbClr val="C57813"/>
      </a:accent5>
      <a:accent6>
        <a:srgbClr val="FDB913"/>
      </a:accent6>
      <a:hlink>
        <a:srgbClr val="0563C1"/>
      </a:hlink>
      <a:folHlink>
        <a:srgbClr val="954F72"/>
      </a:folHlink>
    </a:clrScheme>
    <a:fontScheme name="RJL typ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gion Jönköping PPT mall.potx" id="{13E4399E-5F9B-40E6-94C3-C1F83C5BD43C}" vid="{82077F98-F605-4446-9AB5-D7AFC221889B}"/>
    </a:ext>
  </a:extLst>
</a:theme>
</file>

<file path=ppt/theme/theme2.xml><?xml version="1.0" encoding="utf-8"?>
<a:theme xmlns:a="http://schemas.openxmlformats.org/drawingml/2006/main" name="Region Jönköpings län">
  <a:themeElements>
    <a:clrScheme name="Landstinget Röd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B1001E"/>
      </a:accent1>
      <a:accent2>
        <a:srgbClr val="DC1A12"/>
      </a:accent2>
      <a:accent3>
        <a:srgbClr val="F36E6F"/>
      </a:accent3>
      <a:accent4>
        <a:srgbClr val="FBC7B5"/>
      </a:accent4>
      <a:accent5>
        <a:srgbClr val="DC1A12"/>
      </a:accent5>
      <a:accent6>
        <a:srgbClr val="8D0017"/>
      </a:accent6>
      <a:hlink>
        <a:srgbClr val="000000"/>
      </a:hlink>
      <a:folHlink>
        <a:srgbClr val="000000"/>
      </a:folHlink>
    </a:clrScheme>
    <a:fontScheme name="Landstinget Jönköping">
      <a:majorFont>
        <a:latin typeface="Arial"/>
        <a:ea typeface="Bryant Light"/>
        <a:cs typeface="Bryant Light"/>
      </a:majorFont>
      <a:minorFont>
        <a:latin typeface="Arial"/>
        <a:ea typeface="Bryant Regular"/>
        <a:cs typeface="Bryant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Region Jönköpings län</Template>
  <TotalTime>3622</TotalTime>
  <Words>1613</Words>
  <Application>Microsoft Office PowerPoint</Application>
  <PresentationFormat>Bredbild</PresentationFormat>
  <Paragraphs>128</Paragraphs>
  <Slides>16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16</vt:i4>
      </vt:variant>
    </vt:vector>
  </HeadingPairs>
  <TitlesOfParts>
    <vt:vector size="24" baseType="lpstr">
      <vt:lpstr>Arial</vt:lpstr>
      <vt:lpstr>Bryant Light</vt:lpstr>
      <vt:lpstr>Bryant Regular</vt:lpstr>
      <vt:lpstr>Calibri</vt:lpstr>
      <vt:lpstr>Symbol</vt:lpstr>
      <vt:lpstr>Wingdings</vt:lpstr>
      <vt:lpstr>Office-tema</vt:lpstr>
      <vt:lpstr>Region Jönköpings län</vt:lpstr>
      <vt:lpstr>Psykiatri vårdplan fast vårdkontakt, familjeformulär</vt:lpstr>
      <vt:lpstr>Psykiatri vårdplan, fast vårdkontakt och familjeformulär</vt:lpstr>
      <vt:lpstr>Varför psykiatri vårdplan?</vt:lpstr>
      <vt:lpstr>Varför familjeformulär?</vt:lpstr>
      <vt:lpstr>Varför fast vårdkontakt?</vt:lpstr>
      <vt:lpstr>Var hittas information om fast vårdkontakt och senast upprättad psykiatri vårdplan?</vt:lpstr>
      <vt:lpstr>När ska jag upprätta en Psykiatri vårdplan?</vt:lpstr>
      <vt:lpstr>Hur upprättar jag en Psykiatri vårdplan?</vt:lpstr>
      <vt:lpstr>Efter upprättande av Psykiatri vårdplan, vad händer sedan?</vt:lpstr>
      <vt:lpstr>Innehåll i Psykiatri vårdplan?</vt:lpstr>
      <vt:lpstr>Innehåll i Psykiatri vårdplan?</vt:lpstr>
      <vt:lpstr>Kan jag använda information från en tidigare vårdplan?</vt:lpstr>
      <vt:lpstr>Hur gör jag för att komma ihåg när det är dags att upprätta en ny Psykiatri vårdplan?</vt:lpstr>
      <vt:lpstr>Förberedelser, delaktighet och tillgänglig information</vt:lpstr>
      <vt:lpstr>Här hittar du mer information…</vt:lpstr>
      <vt:lpstr>PowerPoint-presentation</vt:lpstr>
    </vt:vector>
  </TitlesOfParts>
  <Company>Region Jönköpings län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Lindell Bunis Mona</dc:creator>
  <cp:lastModifiedBy>Zachrisson Sofie</cp:lastModifiedBy>
  <cp:revision>385</cp:revision>
  <cp:lastPrinted>2022-09-27T08:42:24Z</cp:lastPrinted>
  <dcterms:created xsi:type="dcterms:W3CDTF">2022-09-27T05:35:06Z</dcterms:created>
  <dcterms:modified xsi:type="dcterms:W3CDTF">2025-12-12T11:09:35Z</dcterms:modified>
  <cp:contentStatus>Slutgiltig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