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CC0000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2025-10-02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982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502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Här skriver du in titeln på din presentation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Här placerar du undertiteln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0000" y="6192000"/>
            <a:ext cx="137657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2021-12-27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sjukvård/Bedömning tandvård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1295467" y="2782800"/>
            <a:ext cx="9696451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809364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2021-12-27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sjukvård/Bedömning tandvård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6672064" y="2780929"/>
            <a:ext cx="4320117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1295467" y="2780928"/>
            <a:ext cx="5088467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53497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0000" y="6192000"/>
            <a:ext cx="1376570" cy="396000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Folkhälsa och sjukvård/Bedömning tandvård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2021-12-27</a:t>
            </a:r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439863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800"/>
              </a:spcAft>
              <a:defRPr sz="2200"/>
            </a:lvl3pPr>
            <a:lvl4pPr>
              <a:lnSpc>
                <a:spcPct val="100000"/>
              </a:lnSpc>
              <a:spcAft>
                <a:spcPts val="1800"/>
              </a:spcAft>
              <a:defRPr sz="2200"/>
            </a:lvl4pPr>
            <a:lvl5pPr>
              <a:lnSpc>
                <a:spcPct val="100000"/>
              </a:lnSpc>
              <a:spcAft>
                <a:spcPts val="1800"/>
              </a:spcAft>
              <a:defRPr sz="2200"/>
            </a:lvl5pPr>
          </a:lstStyle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2021-12-27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 smtClean="0"/>
              <a:t>Folkhälsa och sjukvård/Bedömning tandvård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43986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800"/>
              </a:spcAft>
              <a:defRPr sz="2200"/>
            </a:lvl2pPr>
            <a:lvl3pPr>
              <a:lnSpc>
                <a:spcPct val="100000"/>
              </a:lnSpc>
              <a:spcAft>
                <a:spcPts val="1800"/>
              </a:spcAft>
              <a:defRPr sz="2200"/>
            </a:lvl3pPr>
            <a:lvl4pPr>
              <a:lnSpc>
                <a:spcPct val="100000"/>
              </a:lnSpc>
              <a:spcAft>
                <a:spcPts val="1800"/>
              </a:spcAft>
              <a:defRPr sz="2200"/>
            </a:lvl4pPr>
            <a:lvl5pPr>
              <a:lnSpc>
                <a:spcPct val="100000"/>
              </a:lnSpc>
              <a:spcAft>
                <a:spcPts val="18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2021-12-27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Folkhälsa och sjukvård/Bedömning tandvård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Klicka på symbolen för bild för att lägga till foto eller grafik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800"/>
              </a:spcAft>
              <a:defRPr sz="2200"/>
            </a:lvl2pPr>
            <a:lvl3pPr>
              <a:lnSpc>
                <a:spcPct val="100000"/>
              </a:lnSpc>
              <a:spcAft>
                <a:spcPts val="1800"/>
              </a:spcAft>
              <a:defRPr sz="2200"/>
            </a:lvl3pPr>
            <a:lvl4pPr>
              <a:lnSpc>
                <a:spcPct val="100000"/>
              </a:lnSpc>
              <a:spcAft>
                <a:spcPts val="1800"/>
              </a:spcAft>
              <a:defRPr sz="2200"/>
            </a:lvl4pPr>
            <a:lvl5pPr>
              <a:lnSpc>
                <a:spcPct val="100000"/>
              </a:lnSpc>
              <a:spcAft>
                <a:spcPts val="18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 smtClean="0"/>
              <a:t>Klicka på symbolen för bild för att lägga till foto eller grafik</a:t>
            </a:r>
            <a:endParaRPr lang="sv-SE" dirty="0"/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på den ikon du vill använda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Folkhälsa och sjukvård/Bedömning tandvård</a:t>
            </a:r>
            <a:endParaRPr lang="sv-SE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2021-12-27</a:t>
            </a:r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81876" y="5340524"/>
            <a:ext cx="2252571" cy="648000"/>
          </a:xfrm>
          <a:prstGeom prst="rect">
            <a:avLst/>
          </a:prstGeom>
        </p:spPr>
      </p:pic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 smtClean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 smtClean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 smtClean="0">
                <a:solidFill>
                  <a:schemeClr val="bg1"/>
                </a:solidFill>
              </a:rPr>
              <a:t>www.rjl.se</a:t>
            </a:r>
            <a:endParaRPr lang="sv-SE" sz="2000" b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96000" y="1411200"/>
            <a:ext cx="9696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2021-12-27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Folkhälsa och sjukvård/Bedömning tandvård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487489" y="2276872"/>
            <a:ext cx="9503833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391477" y="5085184"/>
            <a:ext cx="96012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89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4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2021-12-27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Folkhälsa och sjukvård/Bedömning tandvård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44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3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+mj-lt"/>
        <a:buAutoNum type="arabicPeriod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177.se/Jonkopings-lan/sa-fungerar-varden/kostnader-och-ersattningar/kostnader-och-ersattningar-inom-tandvard/sarskilt-tandvardsbidrag/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folkhalsaochsjukvard.rjl.se/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35309" y="1529543"/>
            <a:ext cx="8003127" cy="2036618"/>
          </a:xfrm>
        </p:spPr>
        <p:txBody>
          <a:bodyPr/>
          <a:lstStyle/>
          <a:p>
            <a:r>
              <a:rPr lang="sv-SE" sz="6000" dirty="0" smtClean="0"/>
              <a:t>Tandvårdsstöd</a:t>
            </a:r>
            <a:r>
              <a:rPr lang="sv-SE" sz="5400" dirty="0" smtClean="0"/>
              <a:t/>
            </a:r>
            <a:br>
              <a:rPr lang="sv-SE" sz="5400" dirty="0" smtClean="0"/>
            </a:br>
            <a:r>
              <a:rPr lang="sv-SE" sz="5400" dirty="0" smtClean="0"/>
              <a:t/>
            </a:r>
            <a:br>
              <a:rPr lang="sv-SE" sz="5400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35309" y="3660808"/>
            <a:ext cx="7920000" cy="1440000"/>
          </a:xfrm>
        </p:spPr>
        <p:txBody>
          <a:bodyPr/>
          <a:lstStyle/>
          <a:p>
            <a:r>
              <a:rPr lang="sv-SE" sz="2800" dirty="0"/>
              <a:t>Översikt och </a:t>
            </a:r>
            <a:r>
              <a:rPr lang="sv-SE" sz="2800" dirty="0" smtClean="0"/>
              <a:t>information </a:t>
            </a:r>
            <a:r>
              <a:rPr lang="sv-SE" sz="2800" dirty="0"/>
              <a:t>från 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Bedömning tandvård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123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53527" y="268087"/>
            <a:ext cx="8969643" cy="1668777"/>
          </a:xfrm>
        </p:spPr>
        <p:txBody>
          <a:bodyPr/>
          <a:lstStyle/>
          <a:p>
            <a:r>
              <a:rPr lang="sv-SE" dirty="0"/>
              <a:t>Tandvård om man har stort </a:t>
            </a:r>
            <a:r>
              <a:rPr lang="sv-SE" dirty="0" smtClean="0"/>
              <a:t>omvårdnadsbehov </a:t>
            </a:r>
            <a:r>
              <a:rPr lang="sv-SE" dirty="0"/>
              <a:t>i dagliga </a:t>
            </a:r>
            <a:r>
              <a:rPr lang="sv-SE" dirty="0" smtClean="0"/>
              <a:t>livet, </a:t>
            </a:r>
            <a:br>
              <a:rPr lang="sv-SE" dirty="0" smtClean="0"/>
            </a:br>
            <a:r>
              <a:rPr lang="sv-SE" dirty="0" smtClean="0"/>
              <a:t>N-tandvård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853527" y="1936864"/>
            <a:ext cx="8064195" cy="39485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B1063A"/>
                </a:solidFill>
              </a:rPr>
              <a:t>Nödvändig tandvård för personer med stort och varaktigt behov av personlig omvårdnad större delen av dygnet, psykisk ohälsa, pågående </a:t>
            </a:r>
            <a:r>
              <a:rPr lang="sv-SE" dirty="0">
                <a:solidFill>
                  <a:srgbClr val="B1063A"/>
                </a:solidFill>
              </a:rPr>
              <a:t>LSS-insatser </a:t>
            </a:r>
            <a:r>
              <a:rPr lang="sv-SE" dirty="0" smtClean="0">
                <a:solidFill>
                  <a:srgbClr val="B1063A"/>
                </a:solidFill>
              </a:rPr>
              <a:t>§ 9 eller assistansersättning genom Socialförsäkringsbalken via Försäkringskassan enligt 4 N-grupper.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B1063A"/>
                </a:solidFill>
              </a:rPr>
              <a:t>Uppsökande verksamhet med munhälsobedömning i det egna boendet.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B1063A"/>
                </a:solidFill>
              </a:rPr>
              <a:t>Intyg utfärdas av psykiatri- och distriktssköterskor, sjuksköterskor i hemsjukvården, vårdcentraler och på särskilda boende, LSS- och biståndshandläggare.</a:t>
            </a:r>
            <a:endParaRPr lang="sv-SE" dirty="0">
              <a:solidFill>
                <a:srgbClr val="B1063A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spc="10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996" y="94405"/>
            <a:ext cx="7344008" cy="720080"/>
          </a:xfrm>
        </p:spPr>
        <p:txBody>
          <a:bodyPr/>
          <a:lstStyle/>
          <a:p>
            <a:r>
              <a:rPr lang="sv-SE" dirty="0" smtClean="0"/>
              <a:t>N-grupper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080000" y="723046"/>
            <a:ext cx="10185008" cy="5353558"/>
          </a:xfrm>
        </p:spPr>
        <p:txBody>
          <a:bodyPr/>
          <a:lstStyle/>
          <a:p>
            <a:pPr marL="0" indent="0">
              <a:buNone/>
              <a:tabLst>
                <a:tab pos="534988" algn="l"/>
              </a:tabLst>
            </a:pPr>
            <a:r>
              <a:rPr lang="sv-SE" sz="2000" dirty="0" smtClean="0">
                <a:solidFill>
                  <a:srgbClr val="B1063A"/>
                </a:solidFill>
              </a:rPr>
              <a:t>N1	Personer som bor i </a:t>
            </a:r>
            <a:r>
              <a:rPr lang="sv-SE" sz="2000" b="1" dirty="0" smtClean="0">
                <a:solidFill>
                  <a:srgbClr val="B1063A"/>
                </a:solidFill>
              </a:rPr>
              <a:t>särskilt boende</a:t>
            </a:r>
            <a:r>
              <a:rPr lang="sv-SE" sz="2000" dirty="0" smtClean="0">
                <a:solidFill>
                  <a:srgbClr val="B1063A"/>
                </a:solidFill>
              </a:rPr>
              <a:t> och har ett stort </a:t>
            </a:r>
            <a:r>
              <a:rPr lang="sv-SE" sz="2000" dirty="0">
                <a:solidFill>
                  <a:srgbClr val="B1063A"/>
                </a:solidFill>
              </a:rPr>
              <a:t>personligt </a:t>
            </a:r>
            <a:r>
              <a:rPr lang="sv-SE" sz="2000" dirty="0" smtClean="0">
                <a:solidFill>
                  <a:srgbClr val="B1063A"/>
                </a:solidFill>
              </a:rPr>
              <a:t>omvårdnadsbehov 	större </a:t>
            </a:r>
            <a:r>
              <a:rPr lang="sv-SE" sz="2000" dirty="0">
                <a:solidFill>
                  <a:srgbClr val="B1063A"/>
                </a:solidFill>
              </a:rPr>
              <a:t>delen av </a:t>
            </a:r>
            <a:r>
              <a:rPr lang="sv-SE" sz="2000" dirty="0" smtClean="0">
                <a:solidFill>
                  <a:srgbClr val="B1063A"/>
                </a:solidFill>
              </a:rPr>
              <a:t>dygnet. Personer i sen palliativ fas </a:t>
            </a:r>
            <a:r>
              <a:rPr lang="sv-SE" sz="2000" dirty="0">
                <a:solidFill>
                  <a:srgbClr val="B1063A"/>
                </a:solidFill>
              </a:rPr>
              <a:t>och bor i </a:t>
            </a:r>
            <a:r>
              <a:rPr lang="sv-SE" sz="2000" b="1" dirty="0">
                <a:solidFill>
                  <a:srgbClr val="B1063A"/>
                </a:solidFill>
              </a:rPr>
              <a:t>särskilt </a:t>
            </a:r>
            <a:r>
              <a:rPr lang="sv-SE" sz="2000" b="1" dirty="0" smtClean="0">
                <a:solidFill>
                  <a:srgbClr val="B1063A"/>
                </a:solidFill>
              </a:rPr>
              <a:t>	boende</a:t>
            </a:r>
            <a:r>
              <a:rPr lang="sv-SE" sz="2000" dirty="0">
                <a:solidFill>
                  <a:srgbClr val="B1063A"/>
                </a:solidFill>
              </a:rPr>
              <a:t>. </a:t>
            </a:r>
            <a:endParaRPr lang="sv-SE" sz="2000" dirty="0" smtClean="0">
              <a:solidFill>
                <a:srgbClr val="B1063A"/>
              </a:solidFill>
            </a:endParaRPr>
          </a:p>
          <a:p>
            <a:pPr marL="0" lvl="1" indent="0">
              <a:buNone/>
              <a:tabLst>
                <a:tab pos="534988" algn="l"/>
              </a:tabLst>
            </a:pPr>
            <a:r>
              <a:rPr lang="sv-SE" sz="2000" dirty="0" smtClean="0">
                <a:solidFill>
                  <a:srgbClr val="B1063A"/>
                </a:solidFill>
              </a:rPr>
              <a:t>N2	Personer som bor i </a:t>
            </a:r>
            <a:r>
              <a:rPr lang="sv-SE" sz="2000" b="1" dirty="0" smtClean="0">
                <a:solidFill>
                  <a:srgbClr val="B1063A"/>
                </a:solidFill>
              </a:rPr>
              <a:t>egen bostad,</a:t>
            </a:r>
            <a:r>
              <a:rPr lang="sv-SE" sz="2000" dirty="0" smtClean="0">
                <a:solidFill>
                  <a:srgbClr val="B1063A"/>
                </a:solidFill>
              </a:rPr>
              <a:t> är inskrivna i </a:t>
            </a:r>
            <a:r>
              <a:rPr lang="sv-SE" sz="2000" b="1" dirty="0" smtClean="0">
                <a:solidFill>
                  <a:srgbClr val="B1063A"/>
                </a:solidFill>
              </a:rPr>
              <a:t>hemsjukvården </a:t>
            </a:r>
            <a:r>
              <a:rPr lang="sv-SE" sz="2000" dirty="0" smtClean="0">
                <a:solidFill>
                  <a:srgbClr val="B1063A"/>
                </a:solidFill>
              </a:rPr>
              <a:t>och har ett stort 	personligt omvårdnadsbehov större delen av dygnet. Personer i sen palliativ fas och 	bor i </a:t>
            </a:r>
            <a:r>
              <a:rPr lang="sv-SE" sz="2000" b="1" dirty="0" smtClean="0">
                <a:solidFill>
                  <a:srgbClr val="B1063A"/>
                </a:solidFill>
              </a:rPr>
              <a:t>egen bostad</a:t>
            </a:r>
            <a:r>
              <a:rPr lang="sv-SE" sz="2000" dirty="0" smtClean="0">
                <a:solidFill>
                  <a:srgbClr val="B1063A"/>
                </a:solidFill>
              </a:rPr>
              <a:t>. 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sv-SE" sz="2000" dirty="0" smtClean="0">
                <a:solidFill>
                  <a:srgbClr val="B1063A"/>
                </a:solidFill>
              </a:rPr>
              <a:t>N3	Personer som tillhör personkretsen enligt LSS § 1, personkrets 1-3 samt </a:t>
            </a:r>
            <a:r>
              <a:rPr lang="sv-SE" sz="2000" dirty="0">
                <a:solidFill>
                  <a:srgbClr val="B1063A"/>
                </a:solidFill>
              </a:rPr>
              <a:t>har beslut </a:t>
            </a:r>
            <a:r>
              <a:rPr lang="sv-SE" sz="2000" dirty="0" smtClean="0">
                <a:solidFill>
                  <a:srgbClr val="B1063A"/>
                </a:solidFill>
              </a:rPr>
              <a:t>	om </a:t>
            </a:r>
            <a:r>
              <a:rPr lang="sv-SE" sz="2000" dirty="0">
                <a:solidFill>
                  <a:srgbClr val="B1063A"/>
                </a:solidFill>
              </a:rPr>
              <a:t>pågående LSS-insatser enligt § 9</a:t>
            </a:r>
            <a:r>
              <a:rPr lang="sv-SE" sz="2000" dirty="0" smtClean="0">
                <a:solidFill>
                  <a:srgbClr val="B1063A"/>
                </a:solidFill>
              </a:rPr>
              <a:t>. Till denna grupp hör även personer som får 	assistansersättning genom Socialförsäkringsbalken via Försäkringskassan.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sv-SE" sz="2000" dirty="0" smtClean="0">
                <a:solidFill>
                  <a:srgbClr val="B1063A"/>
                </a:solidFill>
              </a:rPr>
              <a:t>N4	a) Personer som bor i </a:t>
            </a:r>
            <a:r>
              <a:rPr lang="sv-SE" sz="2000" b="1" dirty="0" smtClean="0">
                <a:solidFill>
                  <a:srgbClr val="B1063A"/>
                </a:solidFill>
              </a:rPr>
              <a:t>egen bostad </a:t>
            </a:r>
            <a:r>
              <a:rPr lang="sv-SE" sz="2000" dirty="0" smtClean="0">
                <a:solidFill>
                  <a:srgbClr val="B1063A"/>
                </a:solidFill>
              </a:rPr>
              <a:t>med stort personligt omvårdnadsbehov större 	delen </a:t>
            </a:r>
            <a:r>
              <a:rPr lang="sv-SE" sz="2000" dirty="0">
                <a:solidFill>
                  <a:srgbClr val="B1063A"/>
                </a:solidFill>
              </a:rPr>
              <a:t>av dygnet</a:t>
            </a:r>
            <a:r>
              <a:rPr lang="sv-SE" sz="2000" dirty="0" smtClean="0">
                <a:solidFill>
                  <a:srgbClr val="B1063A"/>
                </a:solidFill>
              </a:rPr>
              <a:t>.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sv-SE" sz="2000" dirty="0" smtClean="0"/>
              <a:t>	</a:t>
            </a:r>
            <a:r>
              <a:rPr lang="sv-SE" sz="2000" dirty="0" smtClean="0">
                <a:solidFill>
                  <a:srgbClr val="B1063A"/>
                </a:solidFill>
              </a:rPr>
              <a:t>b) Personer </a:t>
            </a:r>
            <a:r>
              <a:rPr lang="sv-SE" sz="2000" dirty="0">
                <a:solidFill>
                  <a:srgbClr val="B1063A"/>
                </a:solidFill>
              </a:rPr>
              <a:t>med långvarig och </a:t>
            </a:r>
            <a:r>
              <a:rPr lang="sv-SE" sz="2000" b="1" dirty="0">
                <a:solidFill>
                  <a:srgbClr val="B1063A"/>
                </a:solidFill>
              </a:rPr>
              <a:t>allvarlig psykisk störning </a:t>
            </a:r>
            <a:r>
              <a:rPr lang="sv-SE" sz="2000" dirty="0">
                <a:solidFill>
                  <a:srgbClr val="B1063A"/>
                </a:solidFill>
              </a:rPr>
              <a:t>som </a:t>
            </a:r>
            <a:r>
              <a:rPr lang="sv-SE" sz="2000" dirty="0" smtClean="0">
                <a:solidFill>
                  <a:srgbClr val="B1063A"/>
                </a:solidFill>
              </a:rPr>
              <a:t>varat längre </a:t>
            </a:r>
            <a:r>
              <a:rPr lang="sv-SE" sz="2000" dirty="0">
                <a:solidFill>
                  <a:srgbClr val="B1063A"/>
                </a:solidFill>
              </a:rPr>
              <a:t>än 1 år </a:t>
            </a:r>
            <a:r>
              <a:rPr lang="sv-SE" sz="2000" dirty="0" smtClean="0">
                <a:solidFill>
                  <a:srgbClr val="B1063A"/>
                </a:solidFill>
              </a:rPr>
              <a:t>	och </a:t>
            </a:r>
            <a:r>
              <a:rPr lang="sv-SE" sz="2000" dirty="0">
                <a:solidFill>
                  <a:srgbClr val="B1063A"/>
                </a:solidFill>
              </a:rPr>
              <a:t>medfört ett så omfattande funktionshinder </a:t>
            </a:r>
            <a:r>
              <a:rPr lang="sv-SE" sz="2000" dirty="0" smtClean="0">
                <a:solidFill>
                  <a:srgbClr val="B1063A"/>
                </a:solidFill>
              </a:rPr>
              <a:t>att</a:t>
            </a:r>
            <a:r>
              <a:rPr lang="sv-SE" sz="2000" dirty="0">
                <a:solidFill>
                  <a:srgbClr val="B1063A"/>
                </a:solidFill>
              </a:rPr>
              <a:t> </a:t>
            </a:r>
            <a:r>
              <a:rPr lang="sv-SE" sz="2000" dirty="0" smtClean="0">
                <a:solidFill>
                  <a:srgbClr val="B1063A"/>
                </a:solidFill>
              </a:rPr>
              <a:t>personen </a:t>
            </a:r>
            <a:r>
              <a:rPr lang="sv-SE" sz="2000" dirty="0">
                <a:solidFill>
                  <a:srgbClr val="B1063A"/>
                </a:solidFill>
              </a:rPr>
              <a:t>inte förmår uppsöka </a:t>
            </a:r>
            <a:r>
              <a:rPr lang="sv-SE" sz="2000" dirty="0" smtClean="0">
                <a:solidFill>
                  <a:srgbClr val="B1063A"/>
                </a:solidFill>
              </a:rPr>
              <a:t>	tandvården </a:t>
            </a:r>
            <a:r>
              <a:rPr lang="sv-SE" sz="2000" dirty="0">
                <a:solidFill>
                  <a:srgbClr val="B1063A"/>
                </a:solidFill>
              </a:rPr>
              <a:t>eller inser sitt behov därav</a:t>
            </a:r>
            <a:r>
              <a:rPr lang="sv-SE" sz="2000" dirty="0" smtClean="0">
                <a:solidFill>
                  <a:srgbClr val="B1063A"/>
                </a:solidFill>
              </a:rPr>
              <a:t>.</a:t>
            </a:r>
          </a:p>
          <a:p>
            <a:pPr marL="0" indent="0">
              <a:buNone/>
              <a:tabLst>
                <a:tab pos="534988" algn="l"/>
              </a:tabLst>
            </a:pPr>
            <a:endParaRPr lang="sv-SE" sz="200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spc="10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23592" y="625452"/>
            <a:ext cx="9696000" cy="648000"/>
          </a:xfrm>
        </p:spPr>
        <p:txBody>
          <a:bodyPr/>
          <a:lstStyle/>
          <a:p>
            <a:r>
              <a:rPr lang="sv-SE" dirty="0" smtClean="0"/>
              <a:t>Intyg om nödvändig tandvård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2293034" y="1806510"/>
            <a:ext cx="7526215" cy="2512272"/>
          </a:xfrm>
        </p:spPr>
        <p:txBody>
          <a:bodyPr/>
          <a:lstStyle/>
          <a:p>
            <a:pPr marL="457200" indent="-457200"/>
            <a:r>
              <a:rPr lang="sv-SE" dirty="0" smtClean="0">
                <a:solidFill>
                  <a:srgbClr val="B1063A"/>
                </a:solidFill>
              </a:rPr>
              <a:t>Intygsutfärdare bedömer om personen uppfyller ställda krav för intyg och grupp samt utfärdar intyg. </a:t>
            </a:r>
          </a:p>
          <a:p>
            <a:pPr marL="457200" indent="-457200"/>
            <a:r>
              <a:rPr lang="sv-SE" dirty="0" smtClean="0">
                <a:solidFill>
                  <a:srgbClr val="B1063A"/>
                </a:solidFill>
              </a:rPr>
              <a:t>Intyget </a:t>
            </a:r>
            <a:r>
              <a:rPr lang="sv-SE" dirty="0">
                <a:solidFill>
                  <a:srgbClr val="B1063A"/>
                </a:solidFill>
              </a:rPr>
              <a:t>kan </a:t>
            </a:r>
            <a:r>
              <a:rPr lang="sv-SE" dirty="0" smtClean="0">
                <a:solidFill>
                  <a:srgbClr val="B1063A"/>
                </a:solidFill>
              </a:rPr>
              <a:t>vara tidsbegränsat </a:t>
            </a:r>
            <a:r>
              <a:rPr lang="sv-SE" dirty="0">
                <a:solidFill>
                  <a:srgbClr val="B1063A"/>
                </a:solidFill>
              </a:rPr>
              <a:t>eller gälla tills vidare.</a:t>
            </a:r>
            <a:endParaRPr lang="sv-SE" dirty="0" smtClean="0">
              <a:solidFill>
                <a:srgbClr val="B1063A"/>
              </a:solidFill>
            </a:endParaRPr>
          </a:p>
          <a:p>
            <a:pPr marL="457200" indent="-457200"/>
            <a:r>
              <a:rPr lang="sv-SE" dirty="0" smtClean="0">
                <a:solidFill>
                  <a:srgbClr val="B1063A"/>
                </a:solidFill>
              </a:rPr>
              <a:t>Intyget skickas till </a:t>
            </a:r>
            <a:r>
              <a:rPr lang="sv-SE" dirty="0">
                <a:solidFill>
                  <a:srgbClr val="B1063A"/>
                </a:solidFill>
              </a:rPr>
              <a:t>B</a:t>
            </a:r>
            <a:r>
              <a:rPr lang="sv-SE" dirty="0" smtClean="0">
                <a:solidFill>
                  <a:srgbClr val="B1063A"/>
                </a:solidFill>
              </a:rPr>
              <a:t>edömning tandvård för </a:t>
            </a:r>
            <a:r>
              <a:rPr lang="sv-SE" dirty="0">
                <a:solidFill>
                  <a:srgbClr val="B1063A"/>
                </a:solidFill>
              </a:rPr>
              <a:t>registrering. </a:t>
            </a:r>
            <a:endParaRPr lang="sv-SE" dirty="0" smtClean="0">
              <a:solidFill>
                <a:srgbClr val="B1063A"/>
              </a:solidFill>
            </a:endParaRPr>
          </a:p>
          <a:p>
            <a:pPr marL="457200" indent="-457200"/>
            <a:r>
              <a:rPr lang="sv-SE" dirty="0" smtClean="0">
                <a:solidFill>
                  <a:srgbClr val="B1063A"/>
                </a:solidFill>
              </a:rPr>
              <a:t>Kopia lämnas av intygsutfärdaren till den berättigade. </a:t>
            </a:r>
            <a:endParaRPr lang="sv-SE" dirty="0">
              <a:solidFill>
                <a:srgbClr val="B1063A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spc="10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7392" y="678685"/>
            <a:ext cx="9696000" cy="648000"/>
          </a:xfrm>
        </p:spPr>
        <p:txBody>
          <a:bodyPr/>
          <a:lstStyle/>
          <a:p>
            <a:r>
              <a:rPr lang="sv-SE" dirty="0" smtClean="0"/>
              <a:t>Särskilt tandvårdsbidrag (STB</a:t>
            </a:r>
            <a:r>
              <a:rPr lang="sv-SE" dirty="0"/>
              <a:t>)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via Försäkringskassan 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297392" y="2262910"/>
            <a:ext cx="9694075" cy="32234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B1063A"/>
                </a:solidFill>
              </a:rPr>
              <a:t>Om man har </a:t>
            </a:r>
            <a:r>
              <a:rPr lang="sv-SE" dirty="0" smtClean="0">
                <a:solidFill>
                  <a:srgbClr val="B1063A"/>
                </a:solidFill>
              </a:rPr>
              <a:t>vissa sjukdomar </a:t>
            </a:r>
            <a:r>
              <a:rPr lang="sv-SE" dirty="0">
                <a:solidFill>
                  <a:srgbClr val="B1063A"/>
                </a:solidFill>
              </a:rPr>
              <a:t>eller </a:t>
            </a:r>
            <a:r>
              <a:rPr lang="sv-SE" dirty="0" smtClean="0">
                <a:solidFill>
                  <a:srgbClr val="B1063A"/>
                </a:solidFill>
              </a:rPr>
              <a:t>en funktionsnedsättning </a:t>
            </a:r>
            <a:r>
              <a:rPr lang="sv-SE" dirty="0">
                <a:solidFill>
                  <a:srgbClr val="B1063A"/>
                </a:solidFill>
              </a:rPr>
              <a:t>som påverkar </a:t>
            </a:r>
            <a:r>
              <a:rPr lang="sv-SE" dirty="0" smtClean="0">
                <a:solidFill>
                  <a:srgbClr val="B1063A"/>
                </a:solidFill>
              </a:rPr>
              <a:t>tandhälsan </a:t>
            </a:r>
            <a:r>
              <a:rPr lang="sv-SE" dirty="0">
                <a:solidFill>
                  <a:srgbClr val="B1063A"/>
                </a:solidFill>
              </a:rPr>
              <a:t>kan man få 600 kronor per halvår i bidrag </a:t>
            </a:r>
            <a:r>
              <a:rPr lang="sv-SE" dirty="0" smtClean="0">
                <a:solidFill>
                  <a:srgbClr val="B1063A"/>
                </a:solidFill>
              </a:rPr>
              <a:t>till </a:t>
            </a:r>
            <a:r>
              <a:rPr lang="sv-SE" dirty="0">
                <a:solidFill>
                  <a:srgbClr val="B1063A"/>
                </a:solidFill>
              </a:rPr>
              <a:t>förebyggande </a:t>
            </a:r>
            <a:r>
              <a:rPr lang="sv-SE" dirty="0" smtClean="0">
                <a:solidFill>
                  <a:srgbClr val="B1063A"/>
                </a:solidFill>
              </a:rPr>
              <a:t>tandvård.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B1063A"/>
                </a:solidFill>
              </a:rPr>
              <a:t>”</a:t>
            </a:r>
            <a:r>
              <a:rPr lang="sv-SE" dirty="0">
                <a:solidFill>
                  <a:srgbClr val="B1063A"/>
                </a:solidFill>
              </a:rPr>
              <a:t>Läkarintyg för särskilt tandvårdsbidrag till förebyggande tandvårdsåtgärder enligt 2 kap. </a:t>
            </a:r>
            <a:r>
              <a:rPr lang="sv-SE" dirty="0" smtClean="0">
                <a:solidFill>
                  <a:srgbClr val="B1063A"/>
                </a:solidFill>
              </a:rPr>
              <a:t>1 a § </a:t>
            </a:r>
            <a:r>
              <a:rPr lang="sv-SE" dirty="0">
                <a:solidFill>
                  <a:srgbClr val="B1063A"/>
                </a:solidFill>
              </a:rPr>
              <a:t>lagen (2008:145) om statligt tandvårdsstöd</a:t>
            </a:r>
            <a:r>
              <a:rPr lang="sv-SE" dirty="0" smtClean="0">
                <a:solidFill>
                  <a:srgbClr val="B1063A"/>
                </a:solidFill>
              </a:rPr>
              <a:t>” finns i Cosmic.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B1063A"/>
                </a:solidFill>
                <a:cs typeface="Arial" charset="0"/>
              </a:rPr>
              <a:t>Komplement </a:t>
            </a:r>
            <a:r>
              <a:rPr lang="sv-SE" dirty="0">
                <a:solidFill>
                  <a:srgbClr val="B1063A"/>
                </a:solidFill>
                <a:cs typeface="Arial" charset="0"/>
              </a:rPr>
              <a:t>till </a:t>
            </a:r>
            <a:r>
              <a:rPr lang="sv-SE" dirty="0" smtClean="0">
                <a:solidFill>
                  <a:srgbClr val="B1063A"/>
                </a:solidFill>
                <a:cs typeface="Arial" charset="0"/>
              </a:rPr>
              <a:t>Allmänt tandvårdsbidrag (ATB) och högkostnadsskyddet.</a:t>
            </a:r>
            <a:endParaRPr lang="sv-SE" dirty="0">
              <a:solidFill>
                <a:srgbClr val="B1063A"/>
              </a:solidFill>
              <a:cs typeface="Arial" charset="0"/>
            </a:endParaRP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spc="10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77764" y="1026269"/>
            <a:ext cx="7848472" cy="648000"/>
          </a:xfrm>
        </p:spPr>
        <p:txBody>
          <a:bodyPr/>
          <a:lstStyle/>
          <a:p>
            <a:pPr algn="ctr"/>
            <a:r>
              <a:rPr lang="sv-SE" dirty="0" smtClean="0"/>
              <a:t>Patientinformation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729133" y="2653490"/>
            <a:ext cx="8144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hlinkClick r:id="rId2"/>
              </a:rPr>
              <a:t>Tandvårdshjälpen, 1177 </a:t>
            </a:r>
            <a:r>
              <a:rPr lang="sv-SE" sz="2800" dirty="0">
                <a:hlinkClick r:id="rId2"/>
              </a:rPr>
              <a:t>Vårdguiden</a:t>
            </a:r>
            <a:endParaRPr lang="sv-SE" sz="280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spc="10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718030" y="651544"/>
            <a:ext cx="9696000" cy="648000"/>
          </a:xfrm>
        </p:spPr>
        <p:txBody>
          <a:bodyPr/>
          <a:lstStyle/>
          <a:p>
            <a:r>
              <a:rPr lang="sv-SE" dirty="0" smtClean="0"/>
              <a:t>Mer information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718030" y="1716258"/>
            <a:ext cx="8266402" cy="404179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sv-SE" dirty="0" smtClean="0">
                <a:hlinkClick r:id="rId2"/>
              </a:rPr>
              <a:t>http://folkhalsaochsjukvard.rjl.se</a:t>
            </a:r>
            <a:r>
              <a:rPr lang="sv-SE" dirty="0" smtClean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sv-SE" dirty="0" smtClean="0">
                <a:solidFill>
                  <a:srgbClr val="B1063A"/>
                </a:solidFill>
              </a:rPr>
              <a:t>Vårdstöd, Tandvård, Bedömning tandvård, Tandvårdsstöd</a:t>
            </a:r>
          </a:p>
          <a:p>
            <a:pPr marL="0" indent="0">
              <a:spcAft>
                <a:spcPts val="0"/>
              </a:spcAft>
              <a:buNone/>
            </a:pPr>
            <a:endParaRPr lang="sv-SE" dirty="0" smtClean="0">
              <a:solidFill>
                <a:srgbClr val="B1063A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v-SE" b="1" dirty="0" smtClean="0">
                <a:solidFill>
                  <a:srgbClr val="B1063A"/>
                </a:solidFill>
              </a:rPr>
              <a:t>Cosmic: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B1063A"/>
                </a:solidFill>
              </a:rPr>
              <a:t>F-tandvård</a:t>
            </a:r>
            <a:r>
              <a:rPr lang="sv-SE" dirty="0" smtClean="0">
                <a:solidFill>
                  <a:srgbClr val="B1063A"/>
                </a:solidFill>
              </a:rPr>
              <a:t>, ”Läkarintyg vid långvarig sjukdom eller funktionsnedsättning enligt 3 a § tandvårdsförordningen (1998:1338)”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B1063A"/>
                </a:solidFill>
              </a:rPr>
              <a:t>STB, ”</a:t>
            </a:r>
            <a:r>
              <a:rPr lang="sv-SE" dirty="0" smtClean="0">
                <a:solidFill>
                  <a:srgbClr val="B1063A"/>
                </a:solidFill>
              </a:rPr>
              <a:t>Läkarintyg </a:t>
            </a:r>
            <a:r>
              <a:rPr lang="sv-SE" dirty="0">
                <a:solidFill>
                  <a:srgbClr val="B1063A"/>
                </a:solidFill>
              </a:rPr>
              <a:t>för särskilt tandvårdsbidrag till förebyggande tandvårdsåtgärder enligt 2 kap. </a:t>
            </a:r>
            <a:r>
              <a:rPr lang="sv-SE" dirty="0" smtClean="0">
                <a:solidFill>
                  <a:srgbClr val="B1063A"/>
                </a:solidFill>
              </a:rPr>
              <a:t>1 a § </a:t>
            </a:r>
            <a:r>
              <a:rPr lang="sv-SE" dirty="0">
                <a:solidFill>
                  <a:srgbClr val="B1063A"/>
                </a:solidFill>
              </a:rPr>
              <a:t>lagen (2008:145) om </a:t>
            </a:r>
            <a:r>
              <a:rPr lang="sv-SE" dirty="0" smtClean="0">
                <a:solidFill>
                  <a:srgbClr val="B1063A"/>
                </a:solidFill>
              </a:rPr>
              <a:t/>
            </a:r>
            <a:br>
              <a:rPr lang="sv-SE" dirty="0" smtClean="0">
                <a:solidFill>
                  <a:srgbClr val="B1063A"/>
                </a:solidFill>
              </a:rPr>
            </a:br>
            <a:r>
              <a:rPr lang="sv-SE" dirty="0" smtClean="0">
                <a:solidFill>
                  <a:srgbClr val="B1063A"/>
                </a:solidFill>
              </a:rPr>
              <a:t>statligt tandvårdsstöd”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spc="10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7804" y="341358"/>
            <a:ext cx="7272000" cy="648000"/>
          </a:xfrm>
        </p:spPr>
        <p:txBody>
          <a:bodyPr/>
          <a:lstStyle/>
          <a:p>
            <a:r>
              <a:rPr lang="sv-SE" dirty="0" smtClean="0"/>
              <a:t>Kontakt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117804" y="880456"/>
            <a:ext cx="10020596" cy="495828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sv-SE" b="1" dirty="0" smtClean="0">
                <a:solidFill>
                  <a:srgbClr val="B1063A"/>
                </a:solidFill>
              </a:rPr>
              <a:t>Bedömning </a:t>
            </a:r>
            <a:r>
              <a:rPr lang="sv-SE" b="1" dirty="0">
                <a:solidFill>
                  <a:srgbClr val="B1063A"/>
                </a:solidFill>
              </a:rPr>
              <a:t>tandvård, </a:t>
            </a:r>
            <a:r>
              <a:rPr lang="sv-SE" b="1" dirty="0" smtClean="0">
                <a:solidFill>
                  <a:srgbClr val="B1063A"/>
                </a:solidFill>
              </a:rPr>
              <a:t>Regionens hus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dirty="0" smtClean="0">
                <a:solidFill>
                  <a:srgbClr val="B1063A"/>
                </a:solidFill>
              </a:rPr>
              <a:t>bedomningstandlakare@rjl.se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smtClean="0">
                <a:solidFill>
                  <a:srgbClr val="B1063A"/>
                </a:solidFill>
              </a:rPr>
              <a:t>Mats Siljehult, </a:t>
            </a:r>
            <a:r>
              <a:rPr lang="sv-SE" dirty="0" smtClean="0">
                <a:solidFill>
                  <a:srgbClr val="B1063A"/>
                </a:solidFill>
              </a:rPr>
              <a:t>sektionschef			</a:t>
            </a:r>
            <a:r>
              <a:rPr lang="sv-SE" smtClean="0">
                <a:solidFill>
                  <a:srgbClr val="B1063A"/>
                </a:solidFill>
              </a:rPr>
              <a:t>	</a:t>
            </a:r>
            <a:r>
              <a:rPr lang="sv-SE" smtClean="0">
                <a:solidFill>
                  <a:srgbClr val="B1063A"/>
                </a:solidFill>
              </a:rPr>
              <a:t>	070-575 46 18 </a:t>
            </a:r>
            <a:endParaRPr lang="sv-SE" dirty="0" smtClean="0">
              <a:solidFill>
                <a:srgbClr val="B1063A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sv-SE" dirty="0" smtClean="0">
                <a:solidFill>
                  <a:srgbClr val="B1063A"/>
                </a:solidFill>
              </a:rPr>
              <a:t>Eva </a:t>
            </a:r>
            <a:r>
              <a:rPr lang="sv-SE" dirty="0">
                <a:solidFill>
                  <a:srgbClr val="B1063A"/>
                </a:solidFill>
              </a:rPr>
              <a:t>Larsson </a:t>
            </a:r>
            <a:r>
              <a:rPr lang="sv-SE" dirty="0" smtClean="0">
                <a:solidFill>
                  <a:srgbClr val="B1063A"/>
                </a:solidFill>
              </a:rPr>
              <a:t>Gustafsson, bedömningstandläkare        </a:t>
            </a:r>
            <a:r>
              <a:rPr lang="sv-SE" dirty="0">
                <a:solidFill>
                  <a:srgbClr val="B1063A"/>
                </a:solidFill>
              </a:rPr>
              <a:t>	010-242 41 81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dirty="0" smtClean="0">
                <a:solidFill>
                  <a:srgbClr val="B1063A"/>
                </a:solidFill>
              </a:rPr>
              <a:t>Pernilla Holmberg, bedömningstandläkare			010-242 41 82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dirty="0" smtClean="0">
                <a:solidFill>
                  <a:srgbClr val="B1063A"/>
                </a:solidFill>
              </a:rPr>
              <a:t>Angelica Ekwurtzel, tandhygienist				010-242 41 73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dirty="0" smtClean="0">
                <a:solidFill>
                  <a:srgbClr val="B1063A"/>
                </a:solidFill>
              </a:rPr>
              <a:t>Ing-Marie Karlsson, administrativ samordnare		010-242 41 85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dirty="0" smtClean="0">
                <a:solidFill>
                  <a:srgbClr val="B1063A"/>
                </a:solidFill>
              </a:rPr>
              <a:t>Marie Levander, administrativ samordnare			010-242 </a:t>
            </a:r>
            <a:r>
              <a:rPr lang="sv-SE" dirty="0">
                <a:solidFill>
                  <a:srgbClr val="B1063A"/>
                </a:solidFill>
              </a:rPr>
              <a:t>41 </a:t>
            </a:r>
            <a:r>
              <a:rPr lang="sv-SE" dirty="0" smtClean="0">
                <a:solidFill>
                  <a:srgbClr val="B1063A"/>
                </a:solidFill>
              </a:rPr>
              <a:t>58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dirty="0" smtClean="0">
                <a:solidFill>
                  <a:srgbClr val="B1063A"/>
                </a:solidFill>
              </a:rPr>
              <a:t>Susanne Andersson, administrativ assistent			010-242 41 35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dirty="0" smtClean="0">
                <a:solidFill>
                  <a:srgbClr val="B1063A"/>
                </a:solidFill>
              </a:rPr>
              <a:t>Ann-Mari Weidman, administrativ assistent			010-242 42 15</a:t>
            </a:r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spc="10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74962" y="977091"/>
            <a:ext cx="9200164" cy="648000"/>
          </a:xfrm>
        </p:spPr>
        <p:txBody>
          <a:bodyPr/>
          <a:lstStyle/>
          <a:p>
            <a:pPr algn="ctr"/>
            <a:r>
              <a:rPr lang="sv-SE" sz="4000" dirty="0" smtClean="0"/>
              <a:t>Tandvårdsstöd för vuxna</a:t>
            </a:r>
            <a:endParaRPr lang="sv-SE" sz="4000" dirty="0"/>
          </a:p>
        </p:txBody>
      </p:sp>
      <p:sp>
        <p:nvSpPr>
          <p:cNvPr id="9" name="Rektangel med rundade hörn 8"/>
          <p:cNvSpPr/>
          <p:nvPr/>
        </p:nvSpPr>
        <p:spPr>
          <a:xfrm>
            <a:off x="6778132" y="2298327"/>
            <a:ext cx="4296994" cy="2880000"/>
          </a:xfrm>
          <a:prstGeom prst="roundRect">
            <a:avLst/>
          </a:prstGeom>
          <a:solidFill>
            <a:srgbClr val="B10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dirty="0"/>
              <a:t>Staten via Försäkringskassan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Allmänt </a:t>
            </a:r>
            <a:r>
              <a:rPr lang="sv-SE" sz="1400" dirty="0"/>
              <a:t>tandvårdsbidrag (ATB)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Särskilt tandvårdsbidrag (STB)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Högkostnadsskydd</a:t>
            </a:r>
          </a:p>
          <a:p>
            <a:pPr algn="ctr"/>
            <a:endParaRPr lang="sv-SE" dirty="0"/>
          </a:p>
        </p:txBody>
      </p:sp>
      <p:sp>
        <p:nvSpPr>
          <p:cNvPr id="10" name="Rektangel med rundade hörn 9"/>
          <p:cNvSpPr/>
          <p:nvPr/>
        </p:nvSpPr>
        <p:spPr>
          <a:xfrm>
            <a:off x="1874962" y="2298327"/>
            <a:ext cx="4464796" cy="2880000"/>
          </a:xfrm>
          <a:prstGeom prst="roundRect">
            <a:avLst/>
          </a:prstGeom>
          <a:solidFill>
            <a:srgbClr val="B10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dirty="0"/>
              <a:t>Region Jönköpings län</a:t>
            </a:r>
            <a:br>
              <a:rPr lang="sv-SE" dirty="0"/>
            </a:br>
            <a:endParaRPr lang="sv-SE" dirty="0"/>
          </a:p>
          <a:p>
            <a:pPr algn="ctr"/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Tandvård som led i en sjukvårdsbehandling (S)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Tandvård för personer med långvarig sjukdom och funktionsnedsättning (F)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Tandvård om man har ett stort omvårdnadsbehov i det dagliga livet (N)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xfrm>
            <a:off x="473171" y="6272062"/>
            <a:ext cx="3727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dirty="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4034" y="1123817"/>
            <a:ext cx="9410640" cy="865672"/>
          </a:xfrm>
        </p:spPr>
        <p:txBody>
          <a:bodyPr/>
          <a:lstStyle/>
          <a:p>
            <a:r>
              <a:rPr lang="sv-SE" dirty="0" smtClean="0"/>
              <a:t>Tandvårdsstöd via Region Jönköpings län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2312126" y="2636912"/>
            <a:ext cx="7455812" cy="2662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B1063A"/>
                </a:solidFill>
              </a:rPr>
              <a:t>Patienten betalar enligt hälso- och sjukvårdens öppenvårdsregler.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B1063A"/>
                </a:solidFill>
              </a:rPr>
              <a:t>Avgiften räknas in i högkostnadsskyddet för sjukvård.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B1063A"/>
                </a:solidFill>
              </a:rPr>
              <a:t>38 miljoner kronor avsatta i regionens budget 2024.</a:t>
            </a:r>
            <a:endParaRPr lang="sv-SE" dirty="0">
              <a:solidFill>
                <a:srgbClr val="B1063A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spc="10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0982" y="768868"/>
            <a:ext cx="8215350" cy="1081696"/>
          </a:xfrm>
        </p:spPr>
        <p:txBody>
          <a:bodyPr/>
          <a:lstStyle/>
          <a:p>
            <a:r>
              <a:rPr lang="sv-SE" dirty="0"/>
              <a:t>Tandvård </a:t>
            </a:r>
            <a:r>
              <a:rPr lang="sv-SE" dirty="0" smtClean="0"/>
              <a:t>som ett led </a:t>
            </a:r>
            <a:r>
              <a:rPr lang="sv-SE" dirty="0"/>
              <a:t>i en </a:t>
            </a:r>
            <a:r>
              <a:rPr lang="sv-SE" dirty="0" smtClean="0"/>
              <a:t>sjukvårdsbehandling, S-tandvård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472409" y="2475312"/>
            <a:ext cx="9696451" cy="2662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B1063A"/>
                </a:solidFill>
              </a:rPr>
              <a:t>Tandvård i samband </a:t>
            </a:r>
            <a:r>
              <a:rPr lang="sv-SE" dirty="0">
                <a:solidFill>
                  <a:srgbClr val="B1063A"/>
                </a:solidFill>
              </a:rPr>
              <a:t>med vissa </a:t>
            </a:r>
            <a:r>
              <a:rPr lang="sv-SE" dirty="0" smtClean="0">
                <a:solidFill>
                  <a:srgbClr val="B1063A"/>
                </a:solidFill>
              </a:rPr>
              <a:t>sjukdomar, och funktionshinder enligt </a:t>
            </a:r>
            <a:br>
              <a:rPr lang="sv-SE" dirty="0" smtClean="0">
                <a:solidFill>
                  <a:srgbClr val="B1063A"/>
                </a:solidFill>
              </a:rPr>
            </a:br>
            <a:r>
              <a:rPr lang="sv-SE" dirty="0" smtClean="0">
                <a:solidFill>
                  <a:srgbClr val="B1063A"/>
                </a:solidFill>
              </a:rPr>
              <a:t>13 S-grupper.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B1063A"/>
                </a:solidFill>
              </a:rPr>
              <a:t>S4, S5, S6, S7, </a:t>
            </a:r>
            <a:r>
              <a:rPr lang="sv-SE" dirty="0" smtClean="0">
                <a:solidFill>
                  <a:srgbClr val="B1063A"/>
                </a:solidFill>
              </a:rPr>
              <a:t>S8 och </a:t>
            </a:r>
            <a:r>
              <a:rPr lang="sv-SE" dirty="0">
                <a:solidFill>
                  <a:srgbClr val="B1063A"/>
                </a:solidFill>
              </a:rPr>
              <a:t>S9 </a:t>
            </a:r>
            <a:r>
              <a:rPr lang="sv-SE" dirty="0" smtClean="0">
                <a:solidFill>
                  <a:srgbClr val="B1063A"/>
                </a:solidFill>
              </a:rPr>
              <a:t>kräver remiss från sjukvården till tandvården </a:t>
            </a:r>
            <a:r>
              <a:rPr lang="sv-SE" dirty="0">
                <a:solidFill>
                  <a:srgbClr val="B1063A"/>
                </a:solidFill>
              </a:rPr>
              <a:t>för undersökningar, utredningar och eventuella </a:t>
            </a:r>
            <a:r>
              <a:rPr lang="sv-SE" dirty="0" smtClean="0">
                <a:solidFill>
                  <a:srgbClr val="B1063A"/>
                </a:solidFill>
              </a:rPr>
              <a:t>behandlingar.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B1063A"/>
                </a:solidFill>
              </a:rPr>
              <a:t>Tandläkare prövar behandling hos Bedömning tandvård </a:t>
            </a:r>
            <a:br>
              <a:rPr lang="sv-SE" dirty="0" smtClean="0">
                <a:solidFill>
                  <a:srgbClr val="B1063A"/>
                </a:solidFill>
              </a:rPr>
            </a:br>
            <a:r>
              <a:rPr lang="sv-SE" dirty="0" smtClean="0">
                <a:solidFill>
                  <a:srgbClr val="B1063A"/>
                </a:solidFill>
              </a:rPr>
              <a:t>– det finns inget särskilt intyg.</a:t>
            </a:r>
            <a:endParaRPr lang="sv-SE" dirty="0">
              <a:solidFill>
                <a:srgbClr val="B1063A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xfrm>
            <a:off x="1098839" y="6227999"/>
            <a:ext cx="3600450" cy="365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spc="10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9424" y="217478"/>
            <a:ext cx="7272000" cy="648000"/>
          </a:xfrm>
        </p:spPr>
        <p:txBody>
          <a:bodyPr/>
          <a:lstStyle/>
          <a:p>
            <a:r>
              <a:rPr lang="sv-SE" dirty="0" smtClean="0"/>
              <a:t>S-grupper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419424" y="989215"/>
            <a:ext cx="9579502" cy="4954385"/>
          </a:xfrm>
        </p:spPr>
        <p:txBody>
          <a:bodyPr/>
          <a:lstStyle/>
          <a:p>
            <a:pPr marL="0" indent="0">
              <a:buNone/>
              <a:tabLst>
                <a:tab pos="534988" algn="l"/>
              </a:tabLst>
            </a:pPr>
            <a:r>
              <a:rPr lang="sv-SE" dirty="0" smtClean="0">
                <a:solidFill>
                  <a:srgbClr val="B1063A"/>
                </a:solidFill>
              </a:rPr>
              <a:t>S1	medfödd </a:t>
            </a:r>
            <a:r>
              <a:rPr lang="sv-SE" dirty="0">
                <a:solidFill>
                  <a:srgbClr val="B1063A"/>
                </a:solidFill>
              </a:rPr>
              <a:t>missbildning i </a:t>
            </a:r>
            <a:r>
              <a:rPr lang="sv-SE" dirty="0" err="1">
                <a:solidFill>
                  <a:srgbClr val="B1063A"/>
                </a:solidFill>
              </a:rPr>
              <a:t>käkområdet</a:t>
            </a:r>
            <a:r>
              <a:rPr lang="sv-SE" dirty="0">
                <a:solidFill>
                  <a:srgbClr val="B1063A"/>
                </a:solidFill>
              </a:rPr>
              <a:t> eller ansiktet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sv-SE" dirty="0" smtClean="0">
                <a:solidFill>
                  <a:srgbClr val="B1063A"/>
                </a:solidFill>
              </a:rPr>
              <a:t>S2	defekt </a:t>
            </a:r>
            <a:r>
              <a:rPr lang="sv-SE" dirty="0">
                <a:solidFill>
                  <a:srgbClr val="B1063A"/>
                </a:solidFill>
              </a:rPr>
              <a:t>som orsakats av sjukdom i </a:t>
            </a:r>
            <a:r>
              <a:rPr lang="sv-SE" dirty="0" err="1">
                <a:solidFill>
                  <a:srgbClr val="B1063A"/>
                </a:solidFill>
              </a:rPr>
              <a:t>käkområdet</a:t>
            </a:r>
            <a:r>
              <a:rPr lang="sv-SE" dirty="0">
                <a:solidFill>
                  <a:srgbClr val="B1063A"/>
                </a:solidFill>
              </a:rPr>
              <a:t> eller ansiktet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sv-SE" dirty="0" smtClean="0">
                <a:solidFill>
                  <a:srgbClr val="B1063A"/>
                </a:solidFill>
              </a:rPr>
              <a:t>S3	</a:t>
            </a:r>
            <a:r>
              <a:rPr lang="sv-SE" dirty="0">
                <a:solidFill>
                  <a:srgbClr val="B1063A"/>
                </a:solidFill>
              </a:rPr>
              <a:t>t</a:t>
            </a:r>
            <a:r>
              <a:rPr lang="sv-SE" dirty="0" smtClean="0">
                <a:solidFill>
                  <a:srgbClr val="B1063A"/>
                </a:solidFill>
              </a:rPr>
              <a:t>andskada </a:t>
            </a:r>
            <a:r>
              <a:rPr lang="sv-SE" dirty="0">
                <a:solidFill>
                  <a:srgbClr val="B1063A"/>
                </a:solidFill>
              </a:rPr>
              <a:t>som uppkommit vid epileptiskt </a:t>
            </a:r>
            <a:r>
              <a:rPr lang="sv-SE" dirty="0" smtClean="0">
                <a:solidFill>
                  <a:srgbClr val="B1063A"/>
                </a:solidFill>
              </a:rPr>
              <a:t>anfall</a:t>
            </a:r>
            <a:endParaRPr lang="sv-SE" dirty="0">
              <a:solidFill>
                <a:srgbClr val="B1063A"/>
              </a:solidFill>
            </a:endParaRPr>
          </a:p>
          <a:p>
            <a:pPr marL="0" indent="0">
              <a:buNone/>
              <a:tabLst>
                <a:tab pos="534988" algn="l"/>
              </a:tabLst>
            </a:pPr>
            <a:r>
              <a:rPr lang="sv-SE" dirty="0" smtClean="0">
                <a:solidFill>
                  <a:srgbClr val="B1063A"/>
                </a:solidFill>
              </a:rPr>
              <a:t>S4	kirurgiskt </a:t>
            </a:r>
            <a:r>
              <a:rPr lang="sv-SE" dirty="0">
                <a:solidFill>
                  <a:srgbClr val="B1063A"/>
                </a:solidFill>
              </a:rPr>
              <a:t>ingrepp eller medicinsk behandling där fullständig </a:t>
            </a:r>
            <a:r>
              <a:rPr lang="sv-SE" dirty="0" smtClean="0">
                <a:solidFill>
                  <a:srgbClr val="B1063A"/>
                </a:solidFill>
              </a:rPr>
              <a:t/>
            </a:r>
            <a:br>
              <a:rPr lang="sv-SE" dirty="0" smtClean="0">
                <a:solidFill>
                  <a:srgbClr val="B1063A"/>
                </a:solidFill>
              </a:rPr>
            </a:br>
            <a:r>
              <a:rPr lang="sv-SE" dirty="0" smtClean="0">
                <a:solidFill>
                  <a:srgbClr val="B1063A"/>
                </a:solidFill>
              </a:rPr>
              <a:t>        infektionsfrihet </a:t>
            </a:r>
            <a:r>
              <a:rPr lang="sv-SE" dirty="0">
                <a:solidFill>
                  <a:srgbClr val="B1063A"/>
                </a:solidFill>
              </a:rPr>
              <a:t>är ett </a:t>
            </a:r>
            <a:r>
              <a:rPr lang="sv-SE" dirty="0" smtClean="0">
                <a:solidFill>
                  <a:srgbClr val="B1063A"/>
                </a:solidFill>
              </a:rPr>
              <a:t>medicinskt krav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sv-SE" dirty="0" smtClean="0">
                <a:solidFill>
                  <a:srgbClr val="B1063A"/>
                </a:solidFill>
              </a:rPr>
              <a:t>S5	förändringar </a:t>
            </a:r>
            <a:r>
              <a:rPr lang="sv-SE" dirty="0">
                <a:solidFill>
                  <a:srgbClr val="B1063A"/>
                </a:solidFill>
              </a:rPr>
              <a:t>i munslemhinnan på grund av sjukdom, </a:t>
            </a:r>
            <a:r>
              <a:rPr lang="sv-SE" dirty="0" smtClean="0">
                <a:solidFill>
                  <a:srgbClr val="B1063A"/>
                </a:solidFill>
              </a:rPr>
              <a:t/>
            </a:r>
            <a:br>
              <a:rPr lang="sv-SE" dirty="0" smtClean="0">
                <a:solidFill>
                  <a:srgbClr val="B1063A"/>
                </a:solidFill>
              </a:rPr>
            </a:br>
            <a:r>
              <a:rPr lang="sv-SE" dirty="0" smtClean="0">
                <a:solidFill>
                  <a:srgbClr val="B1063A"/>
                </a:solidFill>
              </a:rPr>
              <a:t>	medicinering eller nedsatt immunförsvar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sv-SE" dirty="0">
                <a:solidFill>
                  <a:srgbClr val="B1063A"/>
                </a:solidFill>
              </a:rPr>
              <a:t>S6 </a:t>
            </a:r>
            <a:r>
              <a:rPr lang="sv-SE" dirty="0" smtClean="0">
                <a:solidFill>
                  <a:srgbClr val="B1063A"/>
                </a:solidFill>
              </a:rPr>
              <a:t>	misstanke om samband mellan en grundsjukdom och tillstånd</a:t>
            </a:r>
            <a:br>
              <a:rPr lang="sv-SE" dirty="0" smtClean="0">
                <a:solidFill>
                  <a:srgbClr val="B1063A"/>
                </a:solidFill>
              </a:rPr>
            </a:br>
            <a:r>
              <a:rPr lang="sv-SE" dirty="0" smtClean="0">
                <a:solidFill>
                  <a:srgbClr val="B1063A"/>
                </a:solidFill>
              </a:rPr>
              <a:t>	i munhålan 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sv-SE" dirty="0" smtClean="0">
                <a:solidFill>
                  <a:srgbClr val="B1063A"/>
                </a:solidFill>
              </a:rPr>
              <a:t>S7	strålbehandling i </a:t>
            </a:r>
            <a:r>
              <a:rPr lang="sv-SE" dirty="0">
                <a:solidFill>
                  <a:srgbClr val="B1063A"/>
                </a:solidFill>
              </a:rPr>
              <a:t>öron-, näs-, </a:t>
            </a:r>
            <a:r>
              <a:rPr lang="sv-SE" dirty="0" smtClean="0">
                <a:solidFill>
                  <a:srgbClr val="B1063A"/>
                </a:solidFill>
              </a:rPr>
              <a:t>mun- </a:t>
            </a:r>
            <a:r>
              <a:rPr lang="sv-SE" dirty="0">
                <a:solidFill>
                  <a:srgbClr val="B1063A"/>
                </a:solidFill>
              </a:rPr>
              <a:t>eller </a:t>
            </a:r>
            <a:r>
              <a:rPr lang="sv-SE" dirty="0" smtClean="0">
                <a:solidFill>
                  <a:srgbClr val="B1063A"/>
                </a:solidFill>
              </a:rPr>
              <a:t>halsregionen</a:t>
            </a:r>
            <a:endParaRPr lang="sv-SE" dirty="0">
              <a:solidFill>
                <a:srgbClr val="B1063A"/>
              </a:solidFill>
            </a:endParaRPr>
          </a:p>
          <a:p>
            <a:pPr marL="0" indent="0">
              <a:buNone/>
              <a:tabLst>
                <a:tab pos="534988" algn="l"/>
              </a:tabLst>
            </a:pPr>
            <a:endParaRPr lang="sv-SE" sz="1800" dirty="0"/>
          </a:p>
          <a:p>
            <a:pPr>
              <a:tabLst>
                <a:tab pos="534988" algn="l"/>
              </a:tabLst>
            </a:pPr>
            <a:endParaRPr lang="sv-SE" sz="180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spc="10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280160" y="591127"/>
            <a:ext cx="8621486" cy="4843022"/>
          </a:xfrm>
        </p:spPr>
        <p:txBody>
          <a:bodyPr/>
          <a:lstStyle/>
          <a:p>
            <a:pPr marL="0" indent="0">
              <a:buNone/>
              <a:tabLst>
                <a:tab pos="534988" algn="l"/>
              </a:tabLst>
            </a:pPr>
            <a:r>
              <a:rPr lang="sv-SE" dirty="0" smtClean="0">
                <a:solidFill>
                  <a:srgbClr val="B1063A"/>
                </a:solidFill>
              </a:rPr>
              <a:t>S8	långvariga och svåra smärtor </a:t>
            </a:r>
            <a:r>
              <a:rPr lang="sv-SE" dirty="0">
                <a:solidFill>
                  <a:srgbClr val="B1063A"/>
                </a:solidFill>
              </a:rPr>
              <a:t>i ansikts- eller </a:t>
            </a:r>
            <a:r>
              <a:rPr lang="sv-SE" dirty="0" err="1" smtClean="0">
                <a:solidFill>
                  <a:srgbClr val="B1063A"/>
                </a:solidFill>
              </a:rPr>
              <a:t>käkregionen</a:t>
            </a:r>
            <a:endParaRPr lang="sv-SE" dirty="0">
              <a:solidFill>
                <a:srgbClr val="B1063A"/>
              </a:solidFill>
            </a:endParaRPr>
          </a:p>
          <a:p>
            <a:pPr marL="0" indent="0">
              <a:buNone/>
              <a:tabLst>
                <a:tab pos="534988" algn="l"/>
              </a:tabLst>
            </a:pPr>
            <a:r>
              <a:rPr lang="sv-SE" dirty="0" smtClean="0">
                <a:solidFill>
                  <a:srgbClr val="B1063A"/>
                </a:solidFill>
              </a:rPr>
              <a:t>S9	lindrig eller måttlig </a:t>
            </a:r>
            <a:r>
              <a:rPr lang="sv-SE" dirty="0">
                <a:solidFill>
                  <a:srgbClr val="B1063A"/>
                </a:solidFill>
              </a:rPr>
              <a:t>sömnapné, </a:t>
            </a:r>
            <a:r>
              <a:rPr lang="sv-SE" dirty="0" smtClean="0">
                <a:solidFill>
                  <a:srgbClr val="B1063A"/>
                </a:solidFill>
              </a:rPr>
              <a:t>andningsuppehåll  under 	sömnen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sv-SE" dirty="0" smtClean="0">
                <a:solidFill>
                  <a:srgbClr val="B1063A"/>
                </a:solidFill>
              </a:rPr>
              <a:t>S10 extrem </a:t>
            </a:r>
            <a:r>
              <a:rPr lang="sv-SE" dirty="0">
                <a:solidFill>
                  <a:srgbClr val="B1063A"/>
                </a:solidFill>
              </a:rPr>
              <a:t>tandvårdsrädsla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sv-SE" dirty="0" smtClean="0">
                <a:solidFill>
                  <a:srgbClr val="B1063A"/>
                </a:solidFill>
              </a:rPr>
              <a:t>S11	avvikande </a:t>
            </a:r>
            <a:r>
              <a:rPr lang="sv-SE" dirty="0">
                <a:solidFill>
                  <a:srgbClr val="B1063A"/>
                </a:solidFill>
              </a:rPr>
              <a:t>reaktion mot dentala material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sv-SE" dirty="0" smtClean="0">
                <a:solidFill>
                  <a:srgbClr val="B1063A"/>
                </a:solidFill>
              </a:rPr>
              <a:t>S12 fyllningsbyte </a:t>
            </a:r>
            <a:r>
              <a:rPr lang="sv-SE" dirty="0">
                <a:solidFill>
                  <a:srgbClr val="B1063A"/>
                </a:solidFill>
              </a:rPr>
              <a:t>som ett led i medicinsk rehabilitering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sv-SE" dirty="0" smtClean="0">
                <a:solidFill>
                  <a:srgbClr val="B1063A"/>
                </a:solidFill>
              </a:rPr>
              <a:t>S15 frätskador </a:t>
            </a:r>
            <a:r>
              <a:rPr lang="sv-SE" dirty="0">
                <a:solidFill>
                  <a:srgbClr val="B1063A"/>
                </a:solidFill>
              </a:rPr>
              <a:t>på tänderna på grund av </a:t>
            </a:r>
            <a:r>
              <a:rPr lang="sv-SE" dirty="0" smtClean="0">
                <a:solidFill>
                  <a:srgbClr val="B1063A"/>
                </a:solidFill>
              </a:rPr>
              <a:t>anorexia </a:t>
            </a:r>
            <a:r>
              <a:rPr lang="sv-SE" dirty="0" err="1" smtClean="0">
                <a:solidFill>
                  <a:srgbClr val="B1063A"/>
                </a:solidFill>
              </a:rPr>
              <a:t>nervosa</a:t>
            </a:r>
            <a:r>
              <a:rPr lang="sv-SE" dirty="0">
                <a:solidFill>
                  <a:srgbClr val="B1063A"/>
                </a:solidFill>
              </a:rPr>
              <a:t>, </a:t>
            </a:r>
            <a:r>
              <a:rPr lang="sv-SE" dirty="0" err="1">
                <a:solidFill>
                  <a:srgbClr val="B1063A"/>
                </a:solidFill>
              </a:rPr>
              <a:t>b</a:t>
            </a:r>
            <a:r>
              <a:rPr lang="sv-SE" dirty="0" err="1" smtClean="0">
                <a:solidFill>
                  <a:srgbClr val="B1063A"/>
                </a:solidFill>
              </a:rPr>
              <a:t>ulimia</a:t>
            </a:r>
            <a:r>
              <a:rPr lang="sv-SE" dirty="0" smtClean="0">
                <a:solidFill>
                  <a:srgbClr val="B1063A"/>
                </a:solidFill>
              </a:rPr>
              <a:t> 	</a:t>
            </a:r>
            <a:r>
              <a:rPr lang="sv-SE" dirty="0" err="1" smtClean="0">
                <a:solidFill>
                  <a:srgbClr val="B1063A"/>
                </a:solidFill>
              </a:rPr>
              <a:t>nervosa</a:t>
            </a:r>
            <a:r>
              <a:rPr lang="sv-SE" dirty="0" smtClean="0">
                <a:solidFill>
                  <a:srgbClr val="B1063A"/>
                </a:solidFill>
              </a:rPr>
              <a:t> </a:t>
            </a:r>
            <a:r>
              <a:rPr lang="sv-SE" dirty="0">
                <a:solidFill>
                  <a:srgbClr val="B1063A"/>
                </a:solidFill>
              </a:rPr>
              <a:t>eller </a:t>
            </a:r>
            <a:r>
              <a:rPr lang="sv-SE" dirty="0" err="1" smtClean="0">
                <a:solidFill>
                  <a:srgbClr val="B1063A"/>
                </a:solidFill>
              </a:rPr>
              <a:t>gastroesofageal</a:t>
            </a:r>
            <a:r>
              <a:rPr lang="sv-SE" dirty="0" smtClean="0">
                <a:solidFill>
                  <a:srgbClr val="B1063A"/>
                </a:solidFill>
              </a:rPr>
              <a:t> </a:t>
            </a:r>
            <a:r>
              <a:rPr lang="sv-SE" dirty="0" err="1" smtClean="0">
                <a:solidFill>
                  <a:srgbClr val="B1063A"/>
                </a:solidFill>
              </a:rPr>
              <a:t>refluxsjukdom</a:t>
            </a:r>
            <a:r>
              <a:rPr lang="sv-SE" dirty="0" smtClean="0">
                <a:solidFill>
                  <a:srgbClr val="B1063A"/>
                </a:solidFill>
              </a:rPr>
              <a:t> </a:t>
            </a:r>
            <a:r>
              <a:rPr lang="sv-SE" dirty="0">
                <a:solidFill>
                  <a:srgbClr val="B1063A"/>
                </a:solidFill>
              </a:rPr>
              <a:t>när </a:t>
            </a:r>
            <a:r>
              <a:rPr lang="sv-SE" dirty="0" smtClean="0">
                <a:solidFill>
                  <a:srgbClr val="B1063A"/>
                </a:solidFill>
              </a:rPr>
              <a:t>patienten är 	medicinskt rehabiliterad.</a:t>
            </a:r>
            <a:endParaRPr lang="sv-SE" dirty="0">
              <a:solidFill>
                <a:srgbClr val="B1063A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spc="10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97725" y="228364"/>
            <a:ext cx="8488573" cy="1656184"/>
          </a:xfrm>
        </p:spPr>
        <p:txBody>
          <a:bodyPr/>
          <a:lstStyle/>
          <a:p>
            <a:r>
              <a:rPr lang="sv-SE" dirty="0"/>
              <a:t>Tandvård för personer med långvarig sjukdom och </a:t>
            </a:r>
            <a:r>
              <a:rPr lang="sv-SE" dirty="0" smtClean="0"/>
              <a:t>funktionsnedsättning, </a:t>
            </a:r>
            <a:br>
              <a:rPr lang="sv-SE" dirty="0" smtClean="0"/>
            </a:br>
            <a:r>
              <a:rPr lang="sv-SE" dirty="0" smtClean="0"/>
              <a:t>F-tandvård</a:t>
            </a: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1397725" y="2438400"/>
            <a:ext cx="8082181" cy="3364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B1063A"/>
                </a:solidFill>
              </a:rPr>
              <a:t>Tandvård vid vissa långvariga sjukdomar och funktionsnedsättningar som innebär att man har svårt att sköta sin munhygien eller svårigheter att genomgå tandvårdsbehandling enligt 11 F-grupper.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B1063A"/>
                </a:solidFill>
              </a:rPr>
              <a:t>”Läkarintyg </a:t>
            </a:r>
            <a:r>
              <a:rPr lang="sv-SE" dirty="0">
                <a:solidFill>
                  <a:srgbClr val="B1063A"/>
                </a:solidFill>
              </a:rPr>
              <a:t>vid långvarig sjukdom eller funktionsnedsättning enligt </a:t>
            </a:r>
            <a:r>
              <a:rPr lang="sv-SE" dirty="0" smtClean="0">
                <a:solidFill>
                  <a:srgbClr val="B1063A"/>
                </a:solidFill>
              </a:rPr>
              <a:t>3 a § </a:t>
            </a:r>
            <a:r>
              <a:rPr lang="sv-SE" dirty="0">
                <a:solidFill>
                  <a:srgbClr val="B1063A"/>
                </a:solidFill>
              </a:rPr>
              <a:t>tandvårdsförordningen (1998:1338</a:t>
            </a:r>
            <a:r>
              <a:rPr lang="sv-SE" dirty="0" smtClean="0">
                <a:solidFill>
                  <a:srgbClr val="B1063A"/>
                </a:solidFill>
              </a:rPr>
              <a:t>)” finns i Cosmic.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B1063A"/>
                </a:solidFill>
              </a:rPr>
              <a:t>Tandvårdskort med giltighetstid fyra år eller tills vidare.</a:t>
            </a:r>
            <a:endParaRPr lang="sv-SE" dirty="0">
              <a:solidFill>
                <a:srgbClr val="B1063A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spc="10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99491" y="789335"/>
            <a:ext cx="8793018" cy="1222488"/>
          </a:xfrm>
        </p:spPr>
        <p:txBody>
          <a:bodyPr/>
          <a:lstStyle/>
          <a:p>
            <a:r>
              <a:rPr lang="sv-SE" dirty="0" smtClean="0">
                <a:cs typeface="Arial" pitchFamily="34" charset="0"/>
              </a:rPr>
              <a:t>F-grupper</a:t>
            </a:r>
            <a:endParaRPr lang="sv-SE" dirty="0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43364"/>
              </p:ext>
            </p:extLst>
          </p:nvPr>
        </p:nvGraphicFramePr>
        <p:xfrm>
          <a:off x="1620982" y="2086499"/>
          <a:ext cx="4256115" cy="3358008"/>
        </p:xfrm>
        <a:graphic>
          <a:graphicData uri="http://schemas.openxmlformats.org/drawingml/2006/table">
            <a:tbl>
              <a:tblPr/>
              <a:tblGrid>
                <a:gridCol w="570820">
                  <a:extLst>
                    <a:ext uri="{9D8B030D-6E8A-4147-A177-3AD203B41FA5}">
                      <a16:colId xmlns:a16="http://schemas.microsoft.com/office/drawing/2014/main" val="2086832633"/>
                    </a:ext>
                  </a:extLst>
                </a:gridCol>
                <a:gridCol w="3685295">
                  <a:extLst>
                    <a:ext uri="{9D8B030D-6E8A-4147-A177-3AD203B41FA5}">
                      <a16:colId xmlns:a16="http://schemas.microsoft.com/office/drawing/2014/main" val="380859443"/>
                    </a:ext>
                  </a:extLst>
                </a:gridCol>
              </a:tblGrid>
              <a:tr h="3731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2000" b="0" i="0" u="none" strike="noStrike" dirty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F1 </a:t>
                      </a:r>
                      <a:endParaRPr lang="sv-SE" sz="2000" b="0" i="0" u="none" strike="noStrike" dirty="0" smtClean="0">
                        <a:ln>
                          <a:noFill/>
                        </a:ln>
                        <a:solidFill>
                          <a:srgbClr val="B106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Svår psykisk funktionsnedsättning</a:t>
                      </a:r>
                      <a:endParaRPr lang="sv-SE" sz="2000" b="0" i="0" u="none" strike="noStrike" dirty="0">
                        <a:ln>
                          <a:noFill/>
                        </a:ln>
                        <a:solidFill>
                          <a:srgbClr val="B106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2815"/>
                  </a:ext>
                </a:extLst>
              </a:tr>
              <a:tr h="3731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2000" b="0" i="0" u="none" strike="noStrike" dirty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F2 </a:t>
                      </a:r>
                      <a:r>
                        <a:rPr lang="sv-SE" sz="2000" b="0" i="0" u="none" strike="noStrike" dirty="0" smtClean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Parkinsons sjukdom</a:t>
                      </a:r>
                      <a:endParaRPr lang="sv-SE" sz="2000" b="0" i="0" u="none" strike="noStrike" dirty="0">
                        <a:ln>
                          <a:noFill/>
                        </a:ln>
                        <a:solidFill>
                          <a:srgbClr val="B106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017472"/>
                  </a:ext>
                </a:extLst>
              </a:tr>
              <a:tr h="3731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2000" b="0" i="0" u="none" strike="noStrike" dirty="0" smtClean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F3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MS Multipel skleros</a:t>
                      </a:r>
                      <a:endParaRPr lang="sv-SE" sz="2000" b="0" i="0" u="none" strike="noStrike" dirty="0">
                        <a:ln>
                          <a:noFill/>
                        </a:ln>
                        <a:solidFill>
                          <a:srgbClr val="B106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17596"/>
                  </a:ext>
                </a:extLst>
              </a:tr>
              <a:tr h="3731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2000" b="0" i="0" u="none" strike="noStrike" dirty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F4 </a:t>
                      </a:r>
                      <a:endParaRPr lang="sv-SE" sz="2000" b="0" i="0" u="none" strike="noStrike" dirty="0" smtClean="0">
                        <a:ln>
                          <a:noFill/>
                        </a:ln>
                        <a:solidFill>
                          <a:srgbClr val="B106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 CP Cerebral pares</a:t>
                      </a:r>
                      <a:endParaRPr lang="sv-SE" sz="2000" b="0" i="0" u="none" strike="noStrike" dirty="0">
                        <a:ln>
                          <a:noFill/>
                        </a:ln>
                        <a:solidFill>
                          <a:srgbClr val="B106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679026"/>
                  </a:ext>
                </a:extLst>
              </a:tr>
              <a:tr h="3731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2000" b="0" i="0" u="none" strike="noStrike" dirty="0" smtClean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F5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 RA  </a:t>
                      </a:r>
                      <a:r>
                        <a:rPr lang="sv-SE" sz="2000" b="0" i="0" u="none" strike="noStrike" dirty="0" err="1" smtClean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Reumatoid</a:t>
                      </a:r>
                      <a:r>
                        <a:rPr lang="sv-SE" sz="2000" b="0" i="0" u="none" strike="noStrike" dirty="0" smtClean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 artrit</a:t>
                      </a:r>
                      <a:endParaRPr lang="sv-SE" sz="2000" b="0" i="0" u="none" strike="noStrike" dirty="0">
                        <a:ln>
                          <a:noFill/>
                        </a:ln>
                        <a:solidFill>
                          <a:srgbClr val="B106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22691"/>
                  </a:ext>
                </a:extLst>
              </a:tr>
              <a:tr h="3731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2000" b="0" i="0" u="none" strike="noStrike" dirty="0" smtClean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F6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SLE Systemisk lupus </a:t>
                      </a:r>
                      <a:r>
                        <a:rPr lang="sv-SE" sz="2000" b="0" i="0" u="none" strike="noStrike" dirty="0" err="1" smtClean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erythematosus</a:t>
                      </a:r>
                      <a:endParaRPr lang="sv-SE" sz="2000" b="0" i="0" u="none" strike="noStrike" dirty="0">
                        <a:ln>
                          <a:noFill/>
                        </a:ln>
                        <a:solidFill>
                          <a:srgbClr val="B106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209622"/>
                  </a:ext>
                </a:extLst>
              </a:tr>
              <a:tr h="3731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2000" b="0" i="0" u="none" strike="noStrike" dirty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F7 </a:t>
                      </a:r>
                      <a:endParaRPr lang="sv-SE" sz="2000" b="0" i="0" u="none" strike="noStrike" dirty="0" smtClean="0">
                        <a:ln>
                          <a:noFill/>
                        </a:ln>
                        <a:solidFill>
                          <a:srgbClr val="B106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 smtClean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Sklerodermi</a:t>
                      </a:r>
                      <a:endParaRPr lang="sv-SE" sz="2000" b="0" i="0" u="none" strike="noStrike" dirty="0">
                        <a:ln>
                          <a:noFill/>
                        </a:ln>
                        <a:solidFill>
                          <a:srgbClr val="B106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617148"/>
                  </a:ext>
                </a:extLst>
              </a:tr>
              <a:tr h="3731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2000" b="0" i="0" u="none" strike="noStrike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F8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ALS  Amyotrofisk lateralskleros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648315"/>
                  </a:ext>
                </a:extLst>
              </a:tr>
              <a:tr h="37311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2000" b="0" i="0" u="none" strike="noStrike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F9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Orofacial</a:t>
                      </a:r>
                      <a:r>
                        <a:rPr lang="sv-SE" sz="2000" b="0" i="0" u="none" strike="noStrike" dirty="0">
                          <a:ln>
                            <a:noFill/>
                          </a:ln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 funktionsnedsättning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106960"/>
                  </a:ext>
                </a:extLst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73522"/>
              </p:ext>
            </p:extLst>
          </p:nvPr>
        </p:nvGraphicFramePr>
        <p:xfrm>
          <a:off x="6234545" y="2086503"/>
          <a:ext cx="4663440" cy="2568628"/>
        </p:xfrm>
        <a:graphic>
          <a:graphicData uri="http://schemas.openxmlformats.org/drawingml/2006/table">
            <a:tbl>
              <a:tblPr/>
              <a:tblGrid>
                <a:gridCol w="515297">
                  <a:extLst>
                    <a:ext uri="{9D8B030D-6E8A-4147-A177-3AD203B41FA5}">
                      <a16:colId xmlns:a16="http://schemas.microsoft.com/office/drawing/2014/main" val="2447603683"/>
                    </a:ext>
                  </a:extLst>
                </a:gridCol>
                <a:gridCol w="4148143">
                  <a:extLst>
                    <a:ext uri="{9D8B030D-6E8A-4147-A177-3AD203B41FA5}">
                      <a16:colId xmlns:a16="http://schemas.microsoft.com/office/drawing/2014/main" val="2344601564"/>
                    </a:ext>
                  </a:extLst>
                </a:gridCol>
              </a:tblGrid>
              <a:tr h="961091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F10 </a:t>
                      </a:r>
                    </a:p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v-SE" sz="2000" b="0" i="0" u="none" strike="noStrike" dirty="0">
                        <a:solidFill>
                          <a:srgbClr val="B1063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Symtom som kvarstår 6 månader</a:t>
                      </a:r>
                    </a:p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efter det att personen fått</a:t>
                      </a:r>
                    </a:p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hjärninfarkt  </a:t>
                      </a:r>
                      <a:r>
                        <a:rPr lang="sv-SE" sz="2000" b="0" i="0" u="none" strike="noStrike" dirty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eller hjärnblödning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3186"/>
                  </a:ext>
                </a:extLst>
              </a:tr>
              <a:tr h="160753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F11</a:t>
                      </a:r>
                    </a:p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Sällsynt diagnos som leder till stora </a:t>
                      </a:r>
                    </a:p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svårigheter att sköta munhygien, </a:t>
                      </a:r>
                    </a:p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stora svårigheter att genomgå </a:t>
                      </a:r>
                    </a:p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behandling i tandvården eller om</a:t>
                      </a:r>
                    </a:p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diagnosen innebär </a:t>
                      </a:r>
                      <a:r>
                        <a:rPr lang="sv-SE" sz="2000" b="0" i="0" u="none" strike="noStrike" dirty="0" err="1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orofaciala</a:t>
                      </a:r>
                      <a:r>
                        <a:rPr lang="sv-SE" sz="2000" b="0" i="0" u="none" strike="noStrike" dirty="0">
                          <a:solidFill>
                            <a:srgbClr val="B1063A"/>
                          </a:solidFill>
                          <a:effectLst/>
                          <a:latin typeface="Calibri" panose="020F0502020204030204" pitchFamily="34" charset="0"/>
                        </a:rPr>
                        <a:t> symtom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385234"/>
                  </a:ext>
                </a:extLst>
              </a:tr>
            </a:tbl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spc="10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1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803862" y="623569"/>
            <a:ext cx="7909200" cy="648000"/>
          </a:xfrm>
        </p:spPr>
        <p:txBody>
          <a:bodyPr/>
          <a:lstStyle/>
          <a:p>
            <a:r>
              <a:rPr lang="sv-SE" dirty="0" smtClean="0"/>
              <a:t>Läkarintyg och tandvårdskort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787171" y="1687483"/>
            <a:ext cx="8354930" cy="3927344"/>
          </a:xfrm>
        </p:spPr>
        <p:txBody>
          <a:bodyPr/>
          <a:lstStyle/>
          <a:p>
            <a:pPr marL="457200" indent="-457200"/>
            <a:r>
              <a:rPr lang="sv-SE" dirty="0" smtClean="0">
                <a:solidFill>
                  <a:srgbClr val="B1063A"/>
                </a:solidFill>
              </a:rPr>
              <a:t>Läkare utfärdar </a:t>
            </a:r>
            <a:r>
              <a:rPr lang="sv-SE" dirty="0">
                <a:solidFill>
                  <a:srgbClr val="B1063A"/>
                </a:solidFill>
              </a:rPr>
              <a:t>”Läkarintyg vid långvarig sjukdom eller funktionsnedsättning enligt </a:t>
            </a:r>
            <a:r>
              <a:rPr lang="sv-SE" dirty="0" smtClean="0">
                <a:solidFill>
                  <a:srgbClr val="B1063A"/>
                </a:solidFill>
              </a:rPr>
              <a:t>3 a § </a:t>
            </a:r>
            <a:r>
              <a:rPr lang="sv-SE" dirty="0">
                <a:solidFill>
                  <a:srgbClr val="B1063A"/>
                </a:solidFill>
              </a:rPr>
              <a:t>tandvårdsförordningen (1998:1338)” i Cosmic</a:t>
            </a:r>
            <a:r>
              <a:rPr lang="sv-SE" dirty="0" smtClean="0">
                <a:solidFill>
                  <a:srgbClr val="B1063A"/>
                </a:solidFill>
              </a:rPr>
              <a:t>.</a:t>
            </a:r>
          </a:p>
          <a:p>
            <a:pPr marL="457200" indent="-457200"/>
            <a:r>
              <a:rPr lang="sv-SE" dirty="0" smtClean="0">
                <a:solidFill>
                  <a:srgbClr val="B1063A"/>
                </a:solidFill>
              </a:rPr>
              <a:t>Intyget </a:t>
            </a:r>
            <a:r>
              <a:rPr lang="sv-SE" dirty="0">
                <a:solidFill>
                  <a:srgbClr val="B1063A"/>
                </a:solidFill>
              </a:rPr>
              <a:t>skickas till Bedömning </a:t>
            </a:r>
            <a:r>
              <a:rPr lang="sv-SE" dirty="0" smtClean="0">
                <a:solidFill>
                  <a:srgbClr val="B1063A"/>
                </a:solidFill>
              </a:rPr>
              <a:t>tandvård.</a:t>
            </a:r>
          </a:p>
          <a:p>
            <a:pPr marL="457200" indent="-457200"/>
            <a:r>
              <a:rPr lang="sv-SE" dirty="0" smtClean="0">
                <a:solidFill>
                  <a:srgbClr val="B1063A"/>
                </a:solidFill>
              </a:rPr>
              <a:t>Bedömning </a:t>
            </a:r>
            <a:r>
              <a:rPr lang="sv-SE" dirty="0">
                <a:solidFill>
                  <a:srgbClr val="B1063A"/>
                </a:solidFill>
              </a:rPr>
              <a:t>tandvård utfärdar och skickar </a:t>
            </a:r>
            <a:r>
              <a:rPr lang="sv-SE" dirty="0" smtClean="0">
                <a:solidFill>
                  <a:srgbClr val="B1063A"/>
                </a:solidFill>
              </a:rPr>
              <a:t>tandvårdskort </a:t>
            </a:r>
            <a:r>
              <a:rPr lang="sv-SE" dirty="0">
                <a:solidFill>
                  <a:srgbClr val="B1063A"/>
                </a:solidFill>
              </a:rPr>
              <a:t>och </a:t>
            </a:r>
            <a:r>
              <a:rPr lang="sv-SE" dirty="0" smtClean="0">
                <a:solidFill>
                  <a:srgbClr val="B1063A"/>
                </a:solidFill>
              </a:rPr>
              <a:t>informationsbrev </a:t>
            </a:r>
            <a:r>
              <a:rPr lang="sv-SE" dirty="0">
                <a:solidFill>
                  <a:srgbClr val="B1063A"/>
                </a:solidFill>
              </a:rPr>
              <a:t>till patienten. </a:t>
            </a:r>
            <a:endParaRPr lang="sv-SE" dirty="0" smtClean="0">
              <a:solidFill>
                <a:srgbClr val="B1063A"/>
              </a:solidFill>
            </a:endParaRPr>
          </a:p>
          <a:p>
            <a:pPr marL="457200" indent="-457200"/>
            <a:r>
              <a:rPr lang="sv-SE" dirty="0" smtClean="0">
                <a:solidFill>
                  <a:srgbClr val="B1063A"/>
                </a:solidFill>
              </a:rPr>
              <a:t>Tandvårdskortet </a:t>
            </a:r>
            <a:r>
              <a:rPr lang="sv-SE" dirty="0">
                <a:solidFill>
                  <a:srgbClr val="B1063A"/>
                </a:solidFill>
              </a:rPr>
              <a:t>gäller </a:t>
            </a:r>
            <a:r>
              <a:rPr lang="sv-SE" dirty="0" smtClean="0">
                <a:solidFill>
                  <a:srgbClr val="B1063A"/>
                </a:solidFill>
              </a:rPr>
              <a:t>fyra år eller tillsvidare.</a:t>
            </a:r>
            <a:endParaRPr lang="sv-SE" dirty="0">
              <a:solidFill>
                <a:srgbClr val="B1063A"/>
              </a:solidFill>
            </a:endParaRPr>
          </a:p>
          <a:p>
            <a:pPr marL="457200" indent="-457200"/>
            <a:r>
              <a:rPr lang="sv-SE" dirty="0">
                <a:solidFill>
                  <a:srgbClr val="B1063A"/>
                </a:solidFill>
              </a:rPr>
              <a:t>Patienten visar upp tandvårdskortet på tandvårdskliniken vid </a:t>
            </a:r>
            <a:r>
              <a:rPr lang="sv-SE" dirty="0" smtClean="0">
                <a:solidFill>
                  <a:srgbClr val="B1063A"/>
                </a:solidFill>
              </a:rPr>
              <a:t>varje behandling.</a:t>
            </a:r>
            <a:endParaRPr lang="sv-SE" dirty="0">
              <a:solidFill>
                <a:srgbClr val="B1063A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1200" spc="100" smtClean="0">
                <a:solidFill>
                  <a:srgbClr val="B1063A"/>
                </a:solidFill>
              </a:rPr>
              <a:t>Folkhälsa och sjukvård/Bedömning tandvård</a:t>
            </a:r>
            <a:endParaRPr lang="sv-SE" sz="800" spc="100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6"/>
      </a:accent1>
      <a:accent2>
        <a:srgbClr val="CE1141"/>
      </a:accent2>
      <a:accent3>
        <a:srgbClr val="FF4444"/>
      </a:accent3>
      <a:accent4>
        <a:srgbClr val="F79FA1"/>
      </a:accent4>
      <a:accent5>
        <a:srgbClr val="0093D0"/>
      </a:accent5>
      <a:accent6>
        <a:srgbClr val="F59A1B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47EB301F-8E4A-4518-A6D6-A6E03510DF64}" vid="{8380EFD5-FE9B-439A-B17F-493A53BD810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9945</TotalTime>
  <Words>1080</Words>
  <Application>Microsoft Office PowerPoint</Application>
  <PresentationFormat>Bredbild</PresentationFormat>
  <Paragraphs>137</Paragraphs>
  <Slides>16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Office-tema</vt:lpstr>
      <vt:lpstr>Tandvårdsstöd  </vt:lpstr>
      <vt:lpstr>Tandvårdsstöd för vuxna</vt:lpstr>
      <vt:lpstr>Tandvårdsstöd via Region Jönköpings län</vt:lpstr>
      <vt:lpstr>Tandvård som ett led i en sjukvårdsbehandling, S-tandvård</vt:lpstr>
      <vt:lpstr>S-grupper </vt:lpstr>
      <vt:lpstr>PowerPoint-presentation</vt:lpstr>
      <vt:lpstr>Tandvård för personer med långvarig sjukdom och funktionsnedsättning,  F-tandvård </vt:lpstr>
      <vt:lpstr>F-grupper</vt:lpstr>
      <vt:lpstr>Läkarintyg och tandvårdskort</vt:lpstr>
      <vt:lpstr>Tandvård om man har stort omvårdnadsbehov i dagliga livet,  N-tandvård</vt:lpstr>
      <vt:lpstr>N-grupper</vt:lpstr>
      <vt:lpstr>Intyg om nödvändig tandvård</vt:lpstr>
      <vt:lpstr>Särskilt tandvårdsbidrag (STB)  via Försäkringskassan </vt:lpstr>
      <vt:lpstr>Patientinformation</vt:lpstr>
      <vt:lpstr>Mer information</vt:lpstr>
      <vt:lpstr>Kontakt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Regionfinansierat Tandvårdsstöd</dc:title>
  <dc:creator>Wixe Anna-Karin</dc:creator>
  <cp:lastModifiedBy>Karlsson Ing-Marie</cp:lastModifiedBy>
  <cp:revision>38</cp:revision>
  <cp:lastPrinted>2022-01-04T11:07:21Z</cp:lastPrinted>
  <dcterms:created xsi:type="dcterms:W3CDTF">2021-11-24T08:59:55Z</dcterms:created>
  <dcterms:modified xsi:type="dcterms:W3CDTF">2025-10-02T06:53:37Z</dcterms:modified>
</cp:coreProperties>
</file>