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9" r:id="rId2"/>
    <p:sldId id="270" r:id="rId3"/>
    <p:sldId id="258" r:id="rId4"/>
    <p:sldId id="274" r:id="rId5"/>
    <p:sldId id="276" r:id="rId6"/>
    <p:sldId id="262" r:id="rId7"/>
    <p:sldId id="263" r:id="rId8"/>
    <p:sldId id="260" r:id="rId9"/>
    <p:sldId id="261" r:id="rId10"/>
    <p:sldId id="266" r:id="rId11"/>
    <p:sldId id="264" r:id="rId12"/>
    <p:sldId id="267" r:id="rId13"/>
    <p:sldId id="275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063A"/>
    <a:srgbClr val="AE172E"/>
    <a:srgbClr val="AE1738"/>
    <a:srgbClr val="82112B"/>
    <a:srgbClr val="790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9E57BE-6F8E-41A8-AAB0-3D37B669DA70}" type="datetimeFigureOut">
              <a:rPr lang="sv-SE" smtClean="0"/>
              <a:t>2022-12-07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8704B-E6AF-4C66-88B6-B76772BB746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6843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104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bg>
      <p:bgPr>
        <a:solidFill>
          <a:srgbClr val="AE17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3B30222-82BC-AE48-A936-EC0D8BCB9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effectLst/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81876" y="5382466"/>
            <a:ext cx="2252571" cy="564115"/>
          </a:xfrm>
          <a:prstGeom prst="rect">
            <a:avLst/>
          </a:prstGeom>
        </p:spPr>
      </p:pic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chemeClr val="bg1"/>
                </a:solidFill>
              </a:rPr>
              <a:t>Region Jönköpings</a:t>
            </a:r>
            <a:r>
              <a:rPr lang="sv-SE" sz="2200" b="1" baseline="0" dirty="0">
                <a:solidFill>
                  <a:schemeClr val="bg1"/>
                </a:solidFill>
              </a:rPr>
              <a:t> län</a:t>
            </a:r>
            <a:endParaRPr lang="sv-SE" sz="2200" b="1" dirty="0">
              <a:solidFill>
                <a:schemeClr val="bg1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chemeClr val="bg1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9C4A87F3-A64E-4FC1-ABDC-78C60D96F3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70" y="2016541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0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 userDrawn="1"/>
        </p:nvGrpSpPr>
        <p:grpSpPr>
          <a:xfrm>
            <a:off x="3937444" y="1977174"/>
            <a:ext cx="4333836" cy="761546"/>
            <a:chOff x="3862028" y="1977174"/>
            <a:chExt cx="4333836" cy="761546"/>
          </a:xfrm>
        </p:grpSpPr>
        <p:sp>
          <p:nvSpPr>
            <p:cNvPr id="13" name="Ellips 12">
              <a:extLst>
                <a:ext uri="{FF2B5EF4-FFF2-40B4-BE49-F238E27FC236}">
                  <a16:creationId xmlns:a16="http://schemas.microsoft.com/office/drawing/2014/main" id="{7BEA6346-EE7D-DF4F-8BEA-2C7A0BE6A97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862028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C8866A6-1447-4C4D-8601-CED83278E7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32190" y="2159547"/>
              <a:ext cx="211077" cy="409124"/>
            </a:xfrm>
            <a:prstGeom prst="rect">
              <a:avLst/>
            </a:prstGeom>
          </p:spPr>
        </p:pic>
        <p:sp>
          <p:nvSpPr>
            <p:cNvPr id="15" name="Ellips 14">
              <a:extLst>
                <a:ext uri="{FF2B5EF4-FFF2-40B4-BE49-F238E27FC236}">
                  <a16:creationId xmlns:a16="http://schemas.microsoft.com/office/drawing/2014/main" id="{0352A41F-5C1B-2547-A459-0E5CA6601C6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052792" y="1977176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69370DD6-C6D8-0E4A-8750-557EAC2A75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258248" y="2122547"/>
              <a:ext cx="411730" cy="409124"/>
            </a:xfrm>
            <a:prstGeom prst="rect">
              <a:avLst/>
            </a:prstGeom>
          </p:spPr>
        </p:pic>
        <p:sp>
          <p:nvSpPr>
            <p:cNvPr id="17" name="Ellips 16">
              <a:extLst>
                <a:ext uri="{FF2B5EF4-FFF2-40B4-BE49-F238E27FC236}">
                  <a16:creationId xmlns:a16="http://schemas.microsoft.com/office/drawing/2014/main" id="{834B6F64-F2EF-9E4B-927B-2D5F4354138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243556" y="1977175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8096E689-BAD4-F647-90E4-CF3B5232A2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420257" y="2148720"/>
              <a:ext cx="406519" cy="406519"/>
            </a:xfrm>
            <a:prstGeom prst="rect">
              <a:avLst/>
            </a:prstGeom>
          </p:spPr>
        </p:pic>
        <p:sp>
          <p:nvSpPr>
            <p:cNvPr id="19" name="Ellips 18">
              <a:extLst>
                <a:ext uri="{FF2B5EF4-FFF2-40B4-BE49-F238E27FC236}">
                  <a16:creationId xmlns:a16="http://schemas.microsoft.com/office/drawing/2014/main" id="{FBABADBC-30EF-DE42-938F-7E556DECD17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434320" y="1977174"/>
              <a:ext cx="761544" cy="761544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6A5E258B-24A3-404D-9100-DE9E0AAF9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567532" y="2162152"/>
              <a:ext cx="495119" cy="406519"/>
            </a:xfrm>
            <a:prstGeom prst="rect">
              <a:avLst/>
            </a:prstGeom>
          </p:spPr>
        </p:pic>
      </p:grpSp>
      <p:sp>
        <p:nvSpPr>
          <p:cNvPr id="5" name="textruta 4"/>
          <p:cNvSpPr txBox="1"/>
          <p:nvPr userDrawn="1"/>
        </p:nvSpPr>
        <p:spPr>
          <a:xfrm>
            <a:off x="3403077" y="3330102"/>
            <a:ext cx="5400000" cy="4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200" b="1" dirty="0">
                <a:solidFill>
                  <a:srgbClr val="B1063A"/>
                </a:solidFill>
              </a:rPr>
              <a:t>Region Jönköpings</a:t>
            </a:r>
            <a:r>
              <a:rPr lang="sv-SE" sz="2200" b="1" baseline="0" dirty="0">
                <a:solidFill>
                  <a:srgbClr val="B1063A"/>
                </a:solidFill>
              </a:rPr>
              <a:t> län</a:t>
            </a:r>
            <a:endParaRPr lang="sv-SE" sz="2200" b="1" dirty="0">
              <a:solidFill>
                <a:srgbClr val="B1063A"/>
              </a:solidFill>
            </a:endParaRPr>
          </a:p>
        </p:txBody>
      </p:sp>
      <p:sp>
        <p:nvSpPr>
          <p:cNvPr id="22" name="textruta 21"/>
          <p:cNvSpPr txBox="1"/>
          <p:nvPr userDrawn="1"/>
        </p:nvSpPr>
        <p:spPr>
          <a:xfrm>
            <a:off x="3405425" y="3731272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b="0" u="none" dirty="0">
                <a:solidFill>
                  <a:srgbClr val="B1063A"/>
                </a:solidFill>
              </a:rPr>
              <a:t>www.rjl.se</a:t>
            </a:r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894FDCCA-D973-4BBB-B66D-650C5760AF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496" y="5331408"/>
            <a:ext cx="2181162" cy="542465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1F1C37D8-7E59-4532-B401-60F8D5005B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649" y="2025310"/>
            <a:ext cx="3736856" cy="1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1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 för ut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4109FD55-718D-438B-8297-319021B74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737" r="62723" b="30128"/>
          <a:stretch/>
        </p:blipFill>
        <p:spPr>
          <a:xfrm>
            <a:off x="5807968" y="-11875"/>
            <a:ext cx="6384032" cy="6875813"/>
          </a:xfrm>
          <a:prstGeom prst="rect">
            <a:avLst/>
          </a:prstGeom>
          <a:noFill/>
          <a:effectLst/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2160000" y="1080000"/>
            <a:ext cx="7920000" cy="324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800" b="1" cap="none" baseline="0">
                <a:solidFill>
                  <a:srgbClr val="B1063A"/>
                </a:solidFill>
              </a:defRPr>
            </a:lvl1pPr>
          </a:lstStyle>
          <a:p>
            <a:r>
              <a:rPr lang="sv-SE" dirty="0"/>
              <a:t>Här skriver du in titeln på din presentation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160000" y="4320000"/>
            <a:ext cx="7920000" cy="1440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200" b="1" cap="none" baseline="0">
                <a:solidFill>
                  <a:srgbClr val="B1063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Här placerar du undertiteln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00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rgbClr val="8211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EADEDBF6-7D1C-7243-942C-5D79C3651C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5000"/>
          </a:blip>
          <a:srcRect l="-4818" t="21696" r="62723" b="28424"/>
          <a:stretch/>
        </p:blipFill>
        <p:spPr>
          <a:xfrm>
            <a:off x="5807968" y="0"/>
            <a:ext cx="6384032" cy="6858000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160000" y="522244"/>
            <a:ext cx="7920000" cy="540000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85EEA9C-FE56-F441-A9C0-E8E4F0314C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0000" y="6217632"/>
            <a:ext cx="1376570" cy="344736"/>
          </a:xfrm>
          <a:prstGeom prst="rect">
            <a:avLst/>
          </a:prstGeom>
        </p:spPr>
      </p:pic>
      <p:sp>
        <p:nvSpPr>
          <p:cNvPr id="5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0151784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0025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079888" y="2196000"/>
            <a:ext cx="9359900" cy="3780000"/>
          </a:xfrm>
        </p:spPr>
        <p:txBody>
          <a:bodyPr>
            <a:noAutofit/>
          </a:bodyPr>
          <a:lstStyle>
            <a:lvl1pPr>
              <a:lnSpc>
                <a:spcPts val="3400"/>
              </a:lnSpc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875201940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805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Avsnittsrubrik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/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text 7"/>
          <p:cNvSpPr>
            <a:spLocks noGrp="1"/>
          </p:cNvSpPr>
          <p:nvPr>
            <p:ph type="body" sz="quarter" idx="13"/>
          </p:nvPr>
        </p:nvSpPr>
        <p:spPr>
          <a:xfrm>
            <a:off x="1077913" y="2196000"/>
            <a:ext cx="9359900" cy="3780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427830831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änst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6838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6120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07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öger/grafik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553660"/>
            <a:ext cx="5184000" cy="1728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1080000" y="6228000"/>
            <a:ext cx="2484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6116838" y="6228000"/>
            <a:ext cx="396000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bild 10"/>
          <p:cNvSpPr>
            <a:spLocks noGrp="1"/>
          </p:cNvSpPr>
          <p:nvPr>
            <p:ph type="pic" sz="quarter" idx="13" hasCustomPrompt="1"/>
          </p:nvPr>
        </p:nvSpPr>
        <p:spPr>
          <a:xfrm>
            <a:off x="6705600" y="0"/>
            <a:ext cx="54864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sv-SE" dirty="0"/>
              <a:t>Klicka på symbolen för bild för att lägga till foto eller grafik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>
          <a:xfrm>
            <a:off x="912000" y="2304000"/>
            <a:ext cx="5184775" cy="3888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1200"/>
              </a:spcAft>
              <a:buFontTx/>
              <a:buNone/>
              <a:defRPr sz="2200"/>
            </a:lvl1pPr>
            <a:lvl2pPr>
              <a:lnSpc>
                <a:spcPct val="100000"/>
              </a:lnSpc>
              <a:spcAft>
                <a:spcPts val="1200"/>
              </a:spcAft>
              <a:defRPr sz="2200"/>
            </a:lvl2pPr>
            <a:lvl3pPr>
              <a:lnSpc>
                <a:spcPct val="100000"/>
              </a:lnSpc>
              <a:spcAft>
                <a:spcPts val="1200"/>
              </a:spcAft>
              <a:defRPr sz="2200"/>
            </a:lvl3pPr>
            <a:lvl4pPr>
              <a:lnSpc>
                <a:spcPct val="100000"/>
              </a:lnSpc>
              <a:spcAft>
                <a:spcPts val="1200"/>
              </a:spcAft>
              <a:defRPr sz="2200"/>
            </a:lvl4pPr>
            <a:lvl5pPr>
              <a:lnSpc>
                <a:spcPct val="100000"/>
              </a:lnSpc>
              <a:spcAft>
                <a:spcPts val="1200"/>
              </a:spcAft>
              <a:defRPr sz="22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60043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eller grafik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  <a:defRPr lang="sv-SE" sz="2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B1063A"/>
              </a:buClr>
              <a:buFontTx/>
              <a:buNone/>
            </a:pPr>
            <a:r>
              <a:rPr lang="sv-SE" dirty="0"/>
              <a:t>Klicka på symbolen för bild för att lägga till foto eller grafik</a:t>
            </a:r>
          </a:p>
        </p:txBody>
      </p:sp>
      <p:sp>
        <p:nvSpPr>
          <p:cNvPr id="3" name="Platshållare för bild 6"/>
          <p:cNvSpPr>
            <a:spLocks noGrp="1"/>
          </p:cNvSpPr>
          <p:nvPr>
            <p:ph type="pic" sz="quarter" idx="16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318061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/grafik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0" hasCustomPrompt="1"/>
          </p:nvPr>
        </p:nvSpPr>
        <p:spPr>
          <a:xfrm>
            <a:off x="1440000" y="2196000"/>
            <a:ext cx="9360000" cy="378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Klicka på den ikon du vill använda</a:t>
            </a: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440000" y="900000"/>
            <a:ext cx="9360000" cy="12960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1080000" y="6228000"/>
            <a:ext cx="3600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432000" y="6228000"/>
            <a:ext cx="522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13CF048-BC28-7141-B930-8EC3F94E91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40000" y="6228000"/>
            <a:ext cx="1375200" cy="338815"/>
          </a:xfrm>
          <a:prstGeom prst="rect">
            <a:avLst/>
          </a:prstGeom>
        </p:spPr>
      </p:pic>
      <p:sp>
        <p:nvSpPr>
          <p:cNvPr id="8" name="Platshållare för datum 4"/>
          <p:cNvSpPr>
            <a:spLocks noGrp="1"/>
          </p:cNvSpPr>
          <p:nvPr>
            <p:ph type="dt" sz="half" idx="13"/>
          </p:nvPr>
        </p:nvSpPr>
        <p:spPr>
          <a:xfrm>
            <a:off x="4860000" y="6228000"/>
            <a:ext cx="2484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4" hasCustomPrompt="1"/>
          </p:nvPr>
        </p:nvSpPr>
        <p:spPr>
          <a:xfrm>
            <a:off x="10476000" y="288000"/>
            <a:ext cx="1404000" cy="1404000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Här kan du infoga en ikon från bildgalleriet på intranätet.</a:t>
            </a:r>
          </a:p>
        </p:txBody>
      </p:sp>
    </p:spTree>
    <p:extLst>
      <p:ext uri="{BB962C8B-B14F-4D97-AF65-F5344CB8AC3E}">
        <p14:creationId xmlns:p14="http://schemas.microsoft.com/office/powerpoint/2010/main" val="2614891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80000" y="540000"/>
            <a:ext cx="9360000" cy="1296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60000" y="6228000"/>
            <a:ext cx="248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Avsnittsrubrik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80000" y="6228000"/>
            <a:ext cx="36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Presentationsrubrik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32000" y="6228000"/>
            <a:ext cx="52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8EEB9E62-4301-493A-8C73-0409F1A2D53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1080000" y="1836000"/>
            <a:ext cx="9360000" cy="414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6628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60" r:id="rId4"/>
    <p:sldLayoutId id="2147483650" r:id="rId5"/>
    <p:sldLayoutId id="2147483653" r:id="rId6"/>
    <p:sldLayoutId id="2147483663" r:id="rId7"/>
    <p:sldLayoutId id="2147483654" r:id="rId8"/>
    <p:sldLayoutId id="2147483661" r:id="rId9"/>
    <p:sldLayoutId id="2147483662" r:id="rId10"/>
    <p:sldLayoutId id="214748366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B1063A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B1063A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s.se/globalassets/raf/ovriga-dokument/raf-antibiotikakompendium-nov-2019.pdf" TargetMode="External"/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rismart.s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ibiotikasmart.s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bakterie, antibiotika och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378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antibiotika på 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FAKTA och antibiotika</a:t>
            </a:r>
          </a:p>
          <a:p>
            <a:r>
              <a:rPr lang="sv-SE" dirty="0" smtClean="0"/>
              <a:t>RAFs </a:t>
            </a:r>
            <a:r>
              <a:rPr lang="sv-SE" dirty="0" err="1" smtClean="0"/>
              <a:t>antibiotikakompendie</a:t>
            </a:r>
            <a:r>
              <a:rPr lang="sv-SE" dirty="0" smtClean="0"/>
              <a:t>: </a:t>
            </a:r>
            <a:r>
              <a:rPr lang="sv-SE" dirty="0">
                <a:hlinkClick r:id="rId3"/>
              </a:rPr>
              <a:t>Antibiotikakompendium (sls.se</a:t>
            </a:r>
            <a:r>
              <a:rPr lang="sv-SE" dirty="0" smtClean="0">
                <a:hlinkClick r:id="rId3"/>
              </a:rPr>
              <a:t>)</a:t>
            </a:r>
            <a:endParaRPr lang="sv-SE" dirty="0" smtClean="0"/>
          </a:p>
          <a:p>
            <a:r>
              <a:rPr lang="sv-SE" dirty="0" err="1" smtClean="0"/>
              <a:t>Appen</a:t>
            </a:r>
            <a:r>
              <a:rPr lang="sv-SE" dirty="0" smtClean="0"/>
              <a:t> Antibiotikasmart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574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VRI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/>
              <a:t>Clostridioides</a:t>
            </a:r>
            <a:r>
              <a:rPr lang="sv-SE" sz="3200" dirty="0"/>
              <a:t> </a:t>
            </a:r>
            <a:r>
              <a:rPr lang="sv-SE" sz="3200" dirty="0" err="1"/>
              <a:t>Difficile</a:t>
            </a:r>
            <a:endParaRPr lang="sv-SE" sz="3200" dirty="0"/>
          </a:p>
          <a:p>
            <a:r>
              <a:rPr lang="sv-SE" sz="3200" dirty="0"/>
              <a:t>Tidigare </a:t>
            </a:r>
            <a:r>
              <a:rPr lang="sv-SE" sz="3200" dirty="0" smtClean="0"/>
              <a:t>Clostridium </a:t>
            </a:r>
            <a:r>
              <a:rPr lang="sv-SE" sz="3200" dirty="0" err="1"/>
              <a:t>Difficile</a:t>
            </a:r>
            <a:endParaRPr lang="sv-SE" sz="3200" dirty="0"/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424016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31292"/>
            <a:ext cx="9360000" cy="1296000"/>
          </a:xfrm>
        </p:spPr>
        <p:txBody>
          <a:bodyPr/>
          <a:lstStyle/>
          <a:p>
            <a:pPr algn="ctr"/>
            <a:r>
              <a:rPr lang="sv-SE" dirty="0" err="1" smtClean="0"/>
              <a:t>C.Difficile</a:t>
            </a:r>
            <a:r>
              <a:rPr lang="sv-SE" dirty="0" smtClean="0"/>
              <a:t> </a:t>
            </a:r>
            <a:r>
              <a:rPr lang="sv-SE" dirty="0" smtClean="0"/>
              <a:t>orsakad </a:t>
            </a:r>
            <a:r>
              <a:rPr lang="sv-SE" dirty="0" smtClean="0"/>
              <a:t>diarré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79888" y="1710216"/>
            <a:ext cx="9359900" cy="3780000"/>
          </a:xfrm>
        </p:spPr>
        <p:txBody>
          <a:bodyPr/>
          <a:lstStyle/>
          <a:p>
            <a:r>
              <a:rPr lang="sv-SE" b="1" dirty="0" smtClean="0"/>
              <a:t>C.difficile </a:t>
            </a:r>
            <a:r>
              <a:rPr lang="sv-SE" dirty="0" smtClean="0"/>
              <a:t>är en</a:t>
            </a:r>
            <a:r>
              <a:rPr lang="sv-SE" dirty="0" smtClean="0"/>
              <a:t> </a:t>
            </a:r>
            <a:r>
              <a:rPr lang="sv-SE" dirty="0" smtClean="0"/>
              <a:t>sporbildande </a:t>
            </a:r>
            <a:r>
              <a:rPr lang="sv-SE" dirty="0"/>
              <a:t>bakterie som kan orsaka mer eller mindre allvarliga diarrétillstånd när den normala balansen i tarmfloran rubbas</a:t>
            </a:r>
            <a:r>
              <a:rPr lang="sv-SE" dirty="0" smtClean="0"/>
              <a:t>.</a:t>
            </a:r>
            <a:endParaRPr lang="sv-SE" b="1" dirty="0" smtClean="0"/>
          </a:p>
          <a:p>
            <a:r>
              <a:rPr lang="sv-SE" b="1" dirty="0" smtClean="0"/>
              <a:t>Riskfaktorer</a:t>
            </a:r>
            <a:r>
              <a:rPr lang="sv-SE" dirty="0" smtClean="0"/>
              <a:t> </a:t>
            </a:r>
            <a:r>
              <a:rPr lang="sv-SE" dirty="0"/>
              <a:t>för att drabbas av en C. </a:t>
            </a:r>
            <a:r>
              <a:rPr lang="sv-SE" dirty="0" err="1"/>
              <a:t>difficile</a:t>
            </a:r>
            <a:r>
              <a:rPr lang="sv-SE" dirty="0"/>
              <a:t> infektion är </a:t>
            </a:r>
            <a:r>
              <a:rPr lang="sv-SE" dirty="0" err="1" smtClean="0"/>
              <a:t>ffa</a:t>
            </a:r>
            <a:r>
              <a:rPr lang="sv-SE" dirty="0" smtClean="0"/>
              <a:t> antibiotikaanvändning. </a:t>
            </a:r>
            <a:r>
              <a:rPr lang="sv-SE" dirty="0" err="1" smtClean="0"/>
              <a:t>Ffa</a:t>
            </a:r>
            <a:r>
              <a:rPr lang="sv-SE" dirty="0" smtClean="0"/>
              <a:t> vid användning utav </a:t>
            </a:r>
            <a:r>
              <a:rPr lang="sv-SE" dirty="0" err="1" smtClean="0"/>
              <a:t>Cefalosporiner</a:t>
            </a:r>
            <a:r>
              <a:rPr lang="sv-SE" dirty="0" smtClean="0"/>
              <a:t>, </a:t>
            </a:r>
            <a:r>
              <a:rPr lang="sv-SE" dirty="0" err="1" smtClean="0"/>
              <a:t>Flourokinoloner</a:t>
            </a:r>
            <a:r>
              <a:rPr lang="sv-SE" dirty="0" smtClean="0"/>
              <a:t> och </a:t>
            </a:r>
            <a:r>
              <a:rPr lang="sv-SE" dirty="0" err="1" smtClean="0"/>
              <a:t>Klindamycin</a:t>
            </a:r>
            <a:r>
              <a:rPr lang="sv-SE" dirty="0" smtClean="0"/>
              <a:t> ökar risken.</a:t>
            </a:r>
          </a:p>
          <a:p>
            <a:r>
              <a:rPr lang="sv-SE" dirty="0" smtClean="0"/>
              <a:t>Även hög </a:t>
            </a:r>
            <a:r>
              <a:rPr lang="sv-SE" dirty="0"/>
              <a:t>ålder, kronisk </a:t>
            </a:r>
            <a:r>
              <a:rPr lang="sv-SE" dirty="0" smtClean="0"/>
              <a:t>sjukdom och sjukhusvård räknas till som riskfaktorer.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984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4000" y="431292"/>
            <a:ext cx="9360000" cy="1296000"/>
          </a:xfrm>
        </p:spPr>
        <p:txBody>
          <a:bodyPr/>
          <a:lstStyle/>
          <a:p>
            <a:pPr algn="ctr"/>
            <a:r>
              <a:rPr lang="sv-SE" dirty="0" smtClean="0"/>
              <a:t>C</a:t>
            </a:r>
            <a:r>
              <a:rPr lang="sv-SE" dirty="0" smtClean="0"/>
              <a:t>. </a:t>
            </a:r>
            <a:r>
              <a:rPr lang="sv-SE" dirty="0" err="1" smtClean="0"/>
              <a:t>Difficile</a:t>
            </a:r>
            <a:r>
              <a:rPr lang="sv-SE" dirty="0" smtClean="0"/>
              <a:t> orsakad </a:t>
            </a:r>
            <a:r>
              <a:rPr lang="sv-SE" dirty="0" smtClean="0"/>
              <a:t>diarré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375445" y="1285345"/>
            <a:ext cx="9359900" cy="3780000"/>
          </a:xfrm>
        </p:spPr>
        <p:txBody>
          <a:bodyPr/>
          <a:lstStyle/>
          <a:p>
            <a:pPr marL="0" indent="0">
              <a:buNone/>
            </a:pPr>
            <a:r>
              <a:rPr lang="sv-SE" sz="1800" b="1" dirty="0"/>
              <a:t>Vad kan vi göra för att förhindra att patienter får en C. </a:t>
            </a:r>
            <a:r>
              <a:rPr lang="sv-SE" sz="1800" b="1" dirty="0" err="1"/>
              <a:t>difficile</a:t>
            </a:r>
            <a:r>
              <a:rPr lang="sv-SE" sz="1800" b="1" dirty="0"/>
              <a:t> infektion hos oss? </a:t>
            </a:r>
          </a:p>
          <a:p>
            <a:pPr marL="0" indent="0">
              <a:buNone/>
            </a:pPr>
            <a:r>
              <a:rPr lang="sv-SE" sz="1800" dirty="0"/>
              <a:t>Den viktigaste åtgärden för att skydda patienten är rationell antibiotikaanvändning. Rätt antibiotika till rätt person och att avsluta behandlingen när den ej längre behövs.</a:t>
            </a:r>
          </a:p>
          <a:p>
            <a:r>
              <a:rPr lang="sv-SE" sz="1800" b="1" dirty="0"/>
              <a:t>Smittspridning </a:t>
            </a:r>
            <a:r>
              <a:rPr lang="sv-SE" sz="1800" dirty="0"/>
              <a:t>sker genom kontaktsmitta. Alltid mekanisk tvätt med tvål och vatten innan desinfektion för att minska spridningen</a:t>
            </a:r>
            <a:r>
              <a:rPr lang="sv-SE" sz="1800" dirty="0" smtClean="0"/>
              <a:t>.</a:t>
            </a:r>
            <a:r>
              <a:rPr lang="sv-SE" sz="1800" dirty="0"/>
              <a:t> </a:t>
            </a:r>
            <a:r>
              <a:rPr lang="sv-SE" sz="1800" dirty="0" smtClean="0"/>
              <a:t>Adekvat skydd vid omvårdnad samt noggrann </a:t>
            </a:r>
            <a:r>
              <a:rPr lang="sv-SE" sz="1800" dirty="0"/>
              <a:t>städning utav vårdmiljön med spordödande medel</a:t>
            </a:r>
            <a:r>
              <a:rPr lang="sv-SE" sz="1800" dirty="0" smtClean="0"/>
              <a:t>.</a:t>
            </a:r>
            <a:endParaRPr lang="sv-SE" sz="1800" dirty="0"/>
          </a:p>
          <a:p>
            <a:r>
              <a:rPr lang="sv-SE" sz="1800" dirty="0"/>
              <a:t>Patienten med C.difficile vårdas i enkelrum med egen toalett. </a:t>
            </a:r>
            <a:endParaRPr lang="sv-SE" sz="1800" dirty="0" smtClean="0"/>
          </a:p>
          <a:p>
            <a:r>
              <a:rPr lang="sv-SE" sz="1800" dirty="0" smtClean="0"/>
              <a:t>Behandlingen är antibiotika med </a:t>
            </a:r>
            <a:r>
              <a:rPr lang="sv-SE" sz="1800" dirty="0" err="1" smtClean="0"/>
              <a:t>vancomycin</a:t>
            </a:r>
            <a:r>
              <a:rPr lang="sv-SE" sz="1800" dirty="0" smtClean="0"/>
              <a:t> kapslar eller </a:t>
            </a:r>
            <a:r>
              <a:rPr lang="sv-SE" sz="1800" dirty="0" err="1" smtClean="0"/>
              <a:t>fidaxomicin</a:t>
            </a:r>
            <a:r>
              <a:rPr lang="sv-SE" sz="1800" dirty="0" smtClean="0"/>
              <a:t>. Vid recidiv kan </a:t>
            </a:r>
            <a:r>
              <a:rPr lang="sv-SE" sz="1800" dirty="0" err="1" smtClean="0"/>
              <a:t>fecestransplantation</a:t>
            </a:r>
            <a:r>
              <a:rPr lang="sv-SE" sz="1800" dirty="0" smtClean="0"/>
              <a:t> vara effektiv</a:t>
            </a:r>
            <a:endParaRPr lang="sv-SE" sz="1800" dirty="0" smtClean="0"/>
          </a:p>
          <a:p>
            <a:pPr marL="0" indent="0">
              <a:buNone/>
            </a:pPr>
            <a:r>
              <a:rPr lang="sv-SE" sz="1800" dirty="0" smtClean="0"/>
              <a:t>Läs </a:t>
            </a:r>
            <a:r>
              <a:rPr lang="sv-SE" sz="1800" dirty="0"/>
              <a:t>mer på </a:t>
            </a:r>
            <a:r>
              <a:rPr lang="sv-SE" sz="1800" dirty="0">
                <a:hlinkClick r:id="rId2"/>
              </a:rPr>
              <a:t>www.vrismart.se</a:t>
            </a:r>
            <a:r>
              <a:rPr lang="sv-SE" sz="1800" dirty="0"/>
              <a:t> under FAKTA och vanliga typer av VRI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81273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Månadens bakterie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 smtClean="0"/>
              <a:t>Streptococcus</a:t>
            </a:r>
            <a:r>
              <a:rPr lang="sv-SE" sz="3200" dirty="0" smtClean="0"/>
              <a:t> </a:t>
            </a:r>
            <a:r>
              <a:rPr lang="sv-SE" sz="3200" dirty="0" err="1" smtClean="0"/>
              <a:t>pyogenes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34387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ptococcus pyogenes - Simple English Wikipedia, the free encyclo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006" y="288000"/>
            <a:ext cx="3048060" cy="299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Streptococcus</a:t>
            </a:r>
            <a:r>
              <a:rPr lang="sv-SE" dirty="0" smtClean="0"/>
              <a:t> </a:t>
            </a:r>
            <a:r>
              <a:rPr lang="sv-SE" dirty="0" err="1" smtClean="0"/>
              <a:t>pyogenes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3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Även kallad </a:t>
            </a:r>
            <a:r>
              <a:rPr lang="sv-SE" dirty="0" err="1"/>
              <a:t>Betahemolyserande</a:t>
            </a:r>
            <a:r>
              <a:rPr lang="sv-SE" dirty="0"/>
              <a:t> Grupp A Streptokocker (GAS)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Grampositiv bakterie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Finns naturligt på vår hud, vår mun- och hals-slemhinna samt i underlivet.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Smalspektrumantibiotika som </a:t>
            </a:r>
            <a:r>
              <a:rPr lang="sv-SE" dirty="0" err="1"/>
              <a:t>Bensylpenicillin</a:t>
            </a:r>
            <a:r>
              <a:rPr lang="sv-SE" dirty="0"/>
              <a:t> och </a:t>
            </a:r>
            <a:r>
              <a:rPr lang="sv-SE" dirty="0" err="1"/>
              <a:t>Fenoxypenicillin</a:t>
            </a:r>
            <a:r>
              <a:rPr lang="sv-SE" dirty="0"/>
              <a:t> (</a:t>
            </a:r>
            <a:r>
              <a:rPr lang="sv-SE" dirty="0" err="1"/>
              <a:t>Kåvepenin</a:t>
            </a:r>
            <a:r>
              <a:rPr lang="sv-SE" dirty="0"/>
              <a:t>) är ofta </a:t>
            </a:r>
            <a:r>
              <a:rPr lang="sv-SE" dirty="0" smtClean="0"/>
              <a:t>förstahandsval vid behandling av infektioner orsakade av GAS.</a:t>
            </a:r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14101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sjukdomar orsakar den?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t>4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/>
              <a:t>Sjukdomar och infektioner sker när bakterien tar sig förbi hudens eller slemhinnans försvar. Sjukdomsbilden beror på hur djupt den lyckas ta sig.</a:t>
            </a:r>
          </a:p>
          <a:p>
            <a:r>
              <a:rPr lang="sv-SE" b="1" dirty="0" smtClean="0"/>
              <a:t>I luftvägar</a:t>
            </a:r>
            <a:r>
              <a:rPr lang="sv-SE" dirty="0" smtClean="0"/>
              <a:t> kan den orsaka– lunginflammation, halsfluss </a:t>
            </a:r>
            <a:r>
              <a:rPr lang="sv-SE" dirty="0"/>
              <a:t>och s</a:t>
            </a:r>
            <a:r>
              <a:rPr lang="sv-SE" dirty="0" smtClean="0"/>
              <a:t>charlakansfeber</a:t>
            </a:r>
            <a:endParaRPr lang="sv-SE" dirty="0"/>
          </a:p>
          <a:p>
            <a:r>
              <a:rPr lang="sv-SE" b="1" dirty="0" smtClean="0"/>
              <a:t>I hud och mjukdelar </a:t>
            </a:r>
            <a:r>
              <a:rPr lang="sv-SE" dirty="0" smtClean="0"/>
              <a:t>kan den orsaka – svinkoppor, rosfeber och </a:t>
            </a:r>
            <a:r>
              <a:rPr lang="sv-SE" dirty="0" err="1"/>
              <a:t>n</a:t>
            </a:r>
            <a:r>
              <a:rPr lang="sv-SE" dirty="0" err="1" smtClean="0"/>
              <a:t>ekrotiserande</a:t>
            </a:r>
            <a:r>
              <a:rPr lang="sv-SE" dirty="0" smtClean="0"/>
              <a:t> </a:t>
            </a:r>
            <a:r>
              <a:rPr lang="sv-SE" dirty="0" err="1" smtClean="0"/>
              <a:t>fasciit</a:t>
            </a:r>
            <a:endParaRPr lang="sv-SE" dirty="0"/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3983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Läs mer om bakteriers uppbyggnad på 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www.antibiotikasmart.se</a:t>
            </a:r>
            <a:r>
              <a:rPr lang="sv-SE" dirty="0" smtClean="0"/>
              <a:t> under delen FAKTA- Bakterier</a:t>
            </a:r>
          </a:p>
          <a:p>
            <a:endParaRPr lang="sv-SE" dirty="0"/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91388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mtClean="0"/>
              <a:t>Månadens </a:t>
            </a:r>
            <a:r>
              <a:rPr lang="sv-SE" dirty="0" smtClean="0"/>
              <a:t>antibiotika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3200" dirty="0" err="1"/>
              <a:t>Klindamycin</a:t>
            </a:r>
            <a:r>
              <a:rPr lang="sv-SE" sz="3200" dirty="0"/>
              <a:t> (</a:t>
            </a:r>
            <a:r>
              <a:rPr lang="sv-SE" sz="3200" dirty="0" err="1"/>
              <a:t>Dalacin</a:t>
            </a:r>
            <a:r>
              <a:rPr lang="sv-SE" sz="3200" dirty="0"/>
              <a:t>)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71933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6000" y="288000"/>
            <a:ext cx="9360000" cy="1296000"/>
          </a:xfrm>
        </p:spPr>
        <p:txBody>
          <a:bodyPr/>
          <a:lstStyle/>
          <a:p>
            <a:r>
              <a:rPr lang="sv-SE" dirty="0" err="1" smtClean="0"/>
              <a:t>Klindamycin</a:t>
            </a:r>
            <a:r>
              <a:rPr lang="sv-SE" dirty="0" smtClean="0"/>
              <a:t> (</a:t>
            </a:r>
            <a:r>
              <a:rPr lang="sv-SE" dirty="0" err="1" smtClean="0"/>
              <a:t>Dalacin</a:t>
            </a:r>
            <a:r>
              <a:rPr lang="sv-SE" dirty="0" smtClean="0"/>
              <a:t>)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Presentationsrubrik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9E62-4301-493A-8C73-0409F1A2D53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/>
          </p:nvPr>
        </p:nvSpPr>
        <p:spPr>
          <a:xfrm>
            <a:off x="1080000" y="1514357"/>
            <a:ext cx="9359900" cy="3780000"/>
          </a:xfrm>
        </p:spPr>
        <p:txBody>
          <a:bodyPr/>
          <a:lstStyle/>
          <a:p>
            <a:r>
              <a:rPr lang="sv-SE" dirty="0"/>
              <a:t>Bra effekt på grampositiva aeroba bakterier – </a:t>
            </a:r>
            <a:r>
              <a:rPr lang="sv-SE" dirty="0" err="1"/>
              <a:t>Staphylokocker</a:t>
            </a:r>
            <a:r>
              <a:rPr lang="sv-SE" dirty="0"/>
              <a:t>, Streptokocker men ej Enterokocker</a:t>
            </a:r>
          </a:p>
          <a:p>
            <a:pPr lvl="2"/>
            <a:r>
              <a:rPr lang="sv-SE" dirty="0"/>
              <a:t>Även effekt på anaeroba bakterier</a:t>
            </a:r>
          </a:p>
          <a:p>
            <a:r>
              <a:rPr lang="sv-SE" dirty="0"/>
              <a:t>Andrahandsmedel för behandling av </a:t>
            </a:r>
            <a:r>
              <a:rPr lang="sv-SE" dirty="0" err="1"/>
              <a:t>faryngotonsillit</a:t>
            </a:r>
            <a:r>
              <a:rPr lang="sv-SE" dirty="0"/>
              <a:t>, hud-och </a:t>
            </a:r>
            <a:r>
              <a:rPr lang="sv-SE" dirty="0" smtClean="0"/>
              <a:t>mjukdelsinfektioner. Kan också </a:t>
            </a:r>
            <a:r>
              <a:rPr lang="sv-SE" dirty="0" err="1" smtClean="0"/>
              <a:t>anvädas</a:t>
            </a:r>
            <a:r>
              <a:rPr lang="sv-SE" dirty="0" smtClean="0"/>
              <a:t> vid </a:t>
            </a:r>
            <a:r>
              <a:rPr lang="sv-SE" dirty="0"/>
              <a:t>infektioner orsakade utav anaeroba bakterier.</a:t>
            </a:r>
          </a:p>
          <a:p>
            <a:r>
              <a:rPr lang="sv-SE" dirty="0"/>
              <a:t>Påverkar bakteriers proteinsyntes.</a:t>
            </a:r>
          </a:p>
          <a:p>
            <a:r>
              <a:rPr lang="sv-SE" dirty="0" err="1"/>
              <a:t>Klindamycin</a:t>
            </a:r>
            <a:r>
              <a:rPr lang="sv-SE" dirty="0"/>
              <a:t>: </a:t>
            </a:r>
            <a:r>
              <a:rPr lang="sv-SE" dirty="0" smtClean="0"/>
              <a:t>Vanlig </a:t>
            </a:r>
            <a:r>
              <a:rPr lang="sv-SE" dirty="0"/>
              <a:t>dosering är 300mg x3 i tablett eller </a:t>
            </a:r>
            <a:r>
              <a:rPr lang="sv-SE" dirty="0" smtClean="0"/>
              <a:t>600mg </a:t>
            </a:r>
            <a:r>
              <a:rPr lang="sv-SE" dirty="0"/>
              <a:t>x 3 intravenöst. Finns också som salva.</a:t>
            </a:r>
          </a:p>
        </p:txBody>
      </p:sp>
      <p:sp>
        <p:nvSpPr>
          <p:cNvPr id="6" name="Platshållare för bild 5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459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00"/>
            <a:ext cx="11868150" cy="6772275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7314681" y="4651591"/>
            <a:ext cx="1421477" cy="244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52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19050"/>
            <a:ext cx="12020550" cy="6819900"/>
          </a:xfrm>
          <a:prstGeom prst="rect">
            <a:avLst/>
          </a:prstGeom>
        </p:spPr>
      </p:pic>
      <p:sp>
        <p:nvSpPr>
          <p:cNvPr id="5" name="Ellips 4"/>
          <p:cNvSpPr/>
          <p:nvPr/>
        </p:nvSpPr>
        <p:spPr>
          <a:xfrm>
            <a:off x="7316759" y="2952318"/>
            <a:ext cx="1379912" cy="249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7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Region Jönköpings län">
      <a:dk1>
        <a:sysClr val="windowText" lastClr="000000"/>
      </a:dk1>
      <a:lt1>
        <a:sysClr val="window" lastClr="FFFFFF"/>
      </a:lt1>
      <a:dk2>
        <a:srgbClr val="579835"/>
      </a:dk2>
      <a:lt2>
        <a:srgbClr val="FBCFD0"/>
      </a:lt2>
      <a:accent1>
        <a:srgbClr val="790721"/>
      </a:accent1>
      <a:accent2>
        <a:srgbClr val="CE1141"/>
      </a:accent2>
      <a:accent3>
        <a:srgbClr val="EF4044"/>
      </a:accent3>
      <a:accent4>
        <a:srgbClr val="FF9DA2"/>
      </a:accent4>
      <a:accent5>
        <a:srgbClr val="C57813"/>
      </a:accent5>
      <a:accent6>
        <a:srgbClr val="FDB913"/>
      </a:accent6>
      <a:hlink>
        <a:srgbClr val="0563C1"/>
      </a:hlink>
      <a:folHlink>
        <a:srgbClr val="954F72"/>
      </a:folHlink>
    </a:clrScheme>
    <a:fontScheme name="RJL typ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Jönköping PPT mall.potx" id="{13E4399E-5F9B-40E6-94C3-C1F83C5BD43C}" vid="{82077F98-F605-4446-9AB5-D7AFC221889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Jönköpings län</Template>
  <TotalTime>258</TotalTime>
  <Words>411</Words>
  <Application>Microsoft Office PowerPoint</Application>
  <PresentationFormat>Bredbild</PresentationFormat>
  <Paragraphs>53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Månadens bakterie, antibiotika och VRI</vt:lpstr>
      <vt:lpstr>Månadens bakterie</vt:lpstr>
      <vt:lpstr>Streptococcus pyogenes</vt:lpstr>
      <vt:lpstr>Vilka sjukdomar orsakar den?</vt:lpstr>
      <vt:lpstr>Läs mer om bakteriers uppbyggnad på </vt:lpstr>
      <vt:lpstr>Månadens antibiotika</vt:lpstr>
      <vt:lpstr>Klindamycin (Dalacin)</vt:lpstr>
      <vt:lpstr>PowerPoint-presentation</vt:lpstr>
      <vt:lpstr>PowerPoint-presentation</vt:lpstr>
      <vt:lpstr>Läs mer om antibiotika på </vt:lpstr>
      <vt:lpstr>Månadens VRI</vt:lpstr>
      <vt:lpstr>C.Difficile orsakad diarré</vt:lpstr>
      <vt:lpstr>C. Difficile orsakad diarré</vt:lpstr>
    </vt:vector>
  </TitlesOfParts>
  <Company>Region Jönköpings län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Månadens bakterie, antibiotika och VRI</dc:title>
  <dc:creator>Magnusson Cecilia</dc:creator>
  <cp:lastModifiedBy>Magnusson Cecilia</cp:lastModifiedBy>
  <cp:revision>17</cp:revision>
  <dcterms:created xsi:type="dcterms:W3CDTF">2022-01-26T07:56:31Z</dcterms:created>
  <dcterms:modified xsi:type="dcterms:W3CDTF">2022-12-07T06:54:03Z</dcterms:modified>
</cp:coreProperties>
</file>