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63A"/>
    <a:srgbClr val="AE172E"/>
    <a:srgbClr val="AE1738"/>
    <a:srgbClr val="82112B"/>
    <a:srgbClr val="790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79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E57BE-6F8E-41A8-AAB0-3D37B669DA70}" type="datetimeFigureOut">
              <a:rPr lang="sv-SE" smtClean="0"/>
              <a:t>2022-03-30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8704B-E6AF-4C66-88B6-B76772BB7469}" type="slidenum">
              <a:rPr lang="sv-SE" smtClean="0"/>
              <a:t>‹#›</a:t>
            </a:fld>
            <a:endParaRPr lang="sv-SE"/>
          </a:p>
        </p:txBody>
      </p:sp>
    </p:spTree>
    <p:extLst>
      <p:ext uri="{BB962C8B-B14F-4D97-AF65-F5344CB8AC3E}">
        <p14:creationId xmlns:p14="http://schemas.microsoft.com/office/powerpoint/2010/main" val="15068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smtClean="0"/>
              <a:t>Länets referensgrupp för patientsäkerhet och personaldirektören såg behovet av att förbättra rutiner för omhändertagande av patienter och personal vid allvarliga vårdskador.</a:t>
            </a:r>
          </a:p>
          <a:p>
            <a:pPr marL="0" indent="0">
              <a:buNone/>
            </a:pPr>
            <a:endParaRPr lang="sv-SE" sz="800" dirty="0" smtClean="0"/>
          </a:p>
          <a:p>
            <a:pPr marL="0" indent="0">
              <a:buNone/>
            </a:pPr>
            <a:r>
              <a:rPr lang="sv-SE" dirty="0" smtClean="0"/>
              <a:t>När en allvarlig vårdskada sker på arbetsplatsen är det viktigt att alla involverade, både patient, närstående och personal får stöd.</a:t>
            </a:r>
          </a:p>
          <a:p>
            <a:pPr marL="0" indent="0">
              <a:buNone/>
            </a:pPr>
            <a:endParaRPr lang="sv-SE" sz="800" dirty="0" smtClean="0"/>
          </a:p>
          <a:p>
            <a:pPr marL="0" indent="0">
              <a:buNone/>
            </a:pPr>
            <a:r>
              <a:rPr lang="sv-SE" dirty="0" smtClean="0"/>
              <a:t>Stödet ska ges omgående och följas upp med flera kontakter den närmaste tiden efter händelsen.</a:t>
            </a:r>
            <a:r>
              <a:rPr lang="sv-SE" baseline="0" dirty="0"/>
              <a:t> </a:t>
            </a:r>
            <a:r>
              <a:rPr lang="sv-SE" baseline="0" dirty="0" smtClean="0"/>
              <a:t>En riktlinje underlättar att agera snabbt.</a:t>
            </a:r>
            <a:endParaRPr lang="sv-SE" dirty="0" smtClean="0"/>
          </a:p>
        </p:txBody>
      </p:sp>
      <p:sp>
        <p:nvSpPr>
          <p:cNvPr id="4" name="Platshållare för bildnummer 3"/>
          <p:cNvSpPr>
            <a:spLocks noGrp="1"/>
          </p:cNvSpPr>
          <p:nvPr>
            <p:ph type="sldNum" sz="quarter" idx="10"/>
          </p:nvPr>
        </p:nvSpPr>
        <p:spPr/>
        <p:txBody>
          <a:bodyPr/>
          <a:lstStyle/>
          <a:p>
            <a:fld id="{A97762CC-AA2E-48BC-806B-EB3237609B00}" type="slidenum">
              <a:rPr lang="sv-SE" smtClean="0"/>
              <a:t>2</a:t>
            </a:fld>
            <a:endParaRPr lang="sv-SE"/>
          </a:p>
        </p:txBody>
      </p:sp>
    </p:spTree>
    <p:extLst>
      <p:ext uri="{BB962C8B-B14F-4D97-AF65-F5344CB8AC3E}">
        <p14:creationId xmlns:p14="http://schemas.microsoft.com/office/powerpoint/2010/main" val="16489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97762CC-AA2E-48BC-806B-EB3237609B00}" type="slidenum">
              <a:rPr lang="sv-SE" smtClean="0"/>
              <a:t>11</a:t>
            </a:fld>
            <a:endParaRPr lang="sv-SE"/>
          </a:p>
        </p:txBody>
      </p:sp>
    </p:spTree>
    <p:extLst>
      <p:ext uri="{BB962C8B-B14F-4D97-AF65-F5344CB8AC3E}">
        <p14:creationId xmlns:p14="http://schemas.microsoft.com/office/powerpoint/2010/main" val="2549392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smtClean="0"/>
              <a:t>Källa: </a:t>
            </a:r>
            <a:r>
              <a:rPr lang="sv-SE" sz="1200" dirty="0" smtClean="0"/>
              <a:t>Intranätet: Regionen / Ledning / Policy och riktlinjer / Policy och riktlinjer / Vårdskada – riktlinjer för patient- och medarbetarstöd</a:t>
            </a:r>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err="1" smtClean="0">
                <a:solidFill>
                  <a:schemeClr val="tx1"/>
                </a:solidFill>
                <a:latin typeface="+mn-lt"/>
                <a:ea typeface="+mn-ea"/>
                <a:cs typeface="+mn-cs"/>
              </a:rPr>
              <a:t>Pdf</a:t>
            </a:r>
            <a:r>
              <a:rPr lang="sv-SE" sz="1200" b="0" i="0" u="none" strike="noStrike" kern="1200" baseline="0" dirty="0" smtClean="0">
                <a:solidFill>
                  <a:schemeClr val="tx1"/>
                </a:solidFill>
                <a:latin typeface="+mn-lt"/>
                <a:ea typeface="+mn-ea"/>
                <a:cs typeface="+mn-cs"/>
              </a:rPr>
              <a:t>: Lednings- och medarbetarstöd vid allvarlig vårdskada  - faktatext</a:t>
            </a:r>
            <a:endParaRPr lang="sv-SE" dirty="0"/>
          </a:p>
        </p:txBody>
      </p:sp>
      <p:sp>
        <p:nvSpPr>
          <p:cNvPr id="4" name="Platshållare för bildnummer 3"/>
          <p:cNvSpPr>
            <a:spLocks noGrp="1"/>
          </p:cNvSpPr>
          <p:nvPr>
            <p:ph type="sldNum" sz="quarter" idx="10"/>
          </p:nvPr>
        </p:nvSpPr>
        <p:spPr/>
        <p:txBody>
          <a:bodyPr/>
          <a:lstStyle/>
          <a:p>
            <a:fld id="{A97762CC-AA2E-48BC-806B-EB3237609B00}" type="slidenum">
              <a:rPr lang="sv-SE" smtClean="0"/>
              <a:t>12</a:t>
            </a:fld>
            <a:endParaRPr lang="sv-SE"/>
          </a:p>
        </p:txBody>
      </p:sp>
    </p:spTree>
    <p:extLst>
      <p:ext uri="{BB962C8B-B14F-4D97-AF65-F5344CB8AC3E}">
        <p14:creationId xmlns:p14="http://schemas.microsoft.com/office/powerpoint/2010/main" val="4094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0" kern="1200" dirty="0" smtClean="0">
                <a:solidFill>
                  <a:schemeClr val="tx1"/>
                </a:solidFill>
                <a:effectLst/>
                <a:latin typeface="+mn-lt"/>
                <a:ea typeface="+mn-ea"/>
                <a:cs typeface="+mn-cs"/>
              </a:rPr>
              <a:t>Källa Socialstyrelsen, patientsäkerhet</a:t>
            </a:r>
            <a:r>
              <a:rPr lang="sv-SE" sz="1200" i="0" kern="1200" baseline="0" dirty="0" smtClean="0">
                <a:solidFill>
                  <a:schemeClr val="tx1"/>
                </a:solidFill>
                <a:effectLst/>
                <a:latin typeface="+mn-lt"/>
                <a:ea typeface="+mn-ea"/>
                <a:cs typeface="+mn-cs"/>
              </a:rPr>
              <a:t> </a:t>
            </a:r>
            <a:r>
              <a:rPr lang="sv-SE" sz="1200" i="0" kern="1200" dirty="0" smtClean="0">
                <a:solidFill>
                  <a:schemeClr val="tx1"/>
                </a:solidFill>
                <a:effectLst/>
                <a:latin typeface="+mn-lt"/>
                <a:ea typeface="+mn-ea"/>
                <a:cs typeface="+mn-cs"/>
              </a:rPr>
              <a:t> http://www.socialstyrelsen.se/patientsakerhet </a:t>
            </a:r>
          </a:p>
          <a:p>
            <a:endParaRPr lang="sv-SE" dirty="0"/>
          </a:p>
        </p:txBody>
      </p:sp>
      <p:sp>
        <p:nvSpPr>
          <p:cNvPr id="4" name="Platshållare för bildnummer 3"/>
          <p:cNvSpPr>
            <a:spLocks noGrp="1"/>
          </p:cNvSpPr>
          <p:nvPr>
            <p:ph type="sldNum" sz="quarter" idx="10"/>
          </p:nvPr>
        </p:nvSpPr>
        <p:spPr/>
        <p:txBody>
          <a:bodyPr/>
          <a:lstStyle/>
          <a:p>
            <a:fld id="{A97762CC-AA2E-48BC-806B-EB3237609B00}" type="slidenum">
              <a:rPr lang="sv-SE" smtClean="0"/>
              <a:t>3</a:t>
            </a:fld>
            <a:endParaRPr lang="sv-SE"/>
          </a:p>
        </p:txBody>
      </p:sp>
    </p:spTree>
    <p:extLst>
      <p:ext uri="{BB962C8B-B14F-4D97-AF65-F5344CB8AC3E}">
        <p14:creationId xmlns:p14="http://schemas.microsoft.com/office/powerpoint/2010/main" val="404816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Källa Socialstyrelsen, Vårdskada  http://www.socialstyrelsen.se/patientsakerhet/vardskada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A97762CC-AA2E-48BC-806B-EB3237609B00}" type="slidenum">
              <a:rPr lang="sv-SE" smtClean="0"/>
              <a:t>4</a:t>
            </a:fld>
            <a:endParaRPr lang="sv-SE"/>
          </a:p>
        </p:txBody>
      </p:sp>
    </p:spTree>
    <p:extLst>
      <p:ext uri="{BB962C8B-B14F-4D97-AF65-F5344CB8AC3E}">
        <p14:creationId xmlns:p14="http://schemas.microsoft.com/office/powerpoint/2010/main" val="11088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Regionen anmäler cirka</a:t>
            </a:r>
            <a:r>
              <a:rPr lang="sv-SE" baseline="0" dirty="0" smtClean="0"/>
              <a:t> 50 vårdskador per år.</a:t>
            </a:r>
            <a:endParaRPr lang="sv-SE" dirty="0"/>
          </a:p>
        </p:txBody>
      </p:sp>
      <p:sp>
        <p:nvSpPr>
          <p:cNvPr id="4" name="Platshållare för bildnummer 3"/>
          <p:cNvSpPr>
            <a:spLocks noGrp="1"/>
          </p:cNvSpPr>
          <p:nvPr>
            <p:ph type="sldNum" sz="quarter" idx="10"/>
          </p:nvPr>
        </p:nvSpPr>
        <p:spPr/>
        <p:txBody>
          <a:bodyPr/>
          <a:lstStyle/>
          <a:p>
            <a:fld id="{A97762CC-AA2E-48BC-806B-EB3237609B00}" type="slidenum">
              <a:rPr lang="sv-SE" smtClean="0"/>
              <a:t>5</a:t>
            </a:fld>
            <a:endParaRPr lang="sv-SE"/>
          </a:p>
        </p:txBody>
      </p:sp>
    </p:spTree>
    <p:extLst>
      <p:ext uri="{BB962C8B-B14F-4D97-AF65-F5344CB8AC3E}">
        <p14:creationId xmlns:p14="http://schemas.microsoft.com/office/powerpoint/2010/main" val="169653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 en vårdskada inträffar underlättar det att ha en riktlinje som</a:t>
            </a:r>
            <a:r>
              <a:rPr lang="sv-SE" baseline="0" dirty="0" smtClean="0"/>
              <a:t> stöd för att hantera situationen på ett bra sätt.</a:t>
            </a:r>
            <a:endParaRPr lang="sv-SE" dirty="0"/>
          </a:p>
        </p:txBody>
      </p:sp>
      <p:sp>
        <p:nvSpPr>
          <p:cNvPr id="4" name="Platshållare för bildnummer 3"/>
          <p:cNvSpPr>
            <a:spLocks noGrp="1"/>
          </p:cNvSpPr>
          <p:nvPr>
            <p:ph type="sldNum" sz="quarter" idx="10"/>
          </p:nvPr>
        </p:nvSpPr>
        <p:spPr/>
        <p:txBody>
          <a:bodyPr/>
          <a:lstStyle/>
          <a:p>
            <a:fld id="{A97762CC-AA2E-48BC-806B-EB3237609B00}" type="slidenum">
              <a:rPr lang="sv-SE" smtClean="0"/>
              <a:t>6</a:t>
            </a:fld>
            <a:endParaRPr lang="sv-SE"/>
          </a:p>
        </p:txBody>
      </p:sp>
    </p:spTree>
    <p:extLst>
      <p:ext uri="{BB962C8B-B14F-4D97-AF65-F5344CB8AC3E}">
        <p14:creationId xmlns:p14="http://schemas.microsoft.com/office/powerpoint/2010/main" val="114041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97762CC-AA2E-48BC-806B-EB3237609B00}" type="slidenum">
              <a:rPr lang="sv-SE" smtClean="0"/>
              <a:t>7</a:t>
            </a:fld>
            <a:endParaRPr lang="sv-SE"/>
          </a:p>
        </p:txBody>
      </p:sp>
    </p:spTree>
    <p:extLst>
      <p:ext uri="{BB962C8B-B14F-4D97-AF65-F5344CB8AC3E}">
        <p14:creationId xmlns:p14="http://schemas.microsoft.com/office/powerpoint/2010/main" val="300702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p>
        </p:txBody>
      </p:sp>
      <p:sp>
        <p:nvSpPr>
          <p:cNvPr id="4" name="Platshållare för bildnummer 3"/>
          <p:cNvSpPr>
            <a:spLocks noGrp="1"/>
          </p:cNvSpPr>
          <p:nvPr>
            <p:ph type="sldNum" sz="quarter" idx="10"/>
          </p:nvPr>
        </p:nvSpPr>
        <p:spPr/>
        <p:txBody>
          <a:bodyPr/>
          <a:lstStyle/>
          <a:p>
            <a:fld id="{A97762CC-AA2E-48BC-806B-EB3237609B00}" type="slidenum">
              <a:rPr lang="sv-SE" smtClean="0"/>
              <a:t>8</a:t>
            </a:fld>
            <a:endParaRPr lang="sv-SE"/>
          </a:p>
        </p:txBody>
      </p:sp>
    </p:spTree>
    <p:extLst>
      <p:ext uri="{BB962C8B-B14F-4D97-AF65-F5344CB8AC3E}">
        <p14:creationId xmlns:p14="http://schemas.microsoft.com/office/powerpoint/2010/main" val="130069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smtClean="0"/>
              <a:t>Källa </a:t>
            </a:r>
            <a:r>
              <a:rPr lang="sv-SE" sz="1200" dirty="0" smtClean="0"/>
              <a:t>Intranätet: Regionen / Ledning / Policy och riktlinjer / Policy och riktlinjer / Vårdskada – riktlinjer för patient- och medarbetarstöd</a:t>
            </a:r>
          </a:p>
          <a:p>
            <a:r>
              <a:rPr lang="sv-SE" dirty="0" smtClean="0"/>
              <a:t>http://intra.rjl.se/infopage.jsf?childId=106713&amp;nodeId=26662 </a:t>
            </a:r>
            <a:endParaRPr lang="sv-SE" dirty="0"/>
          </a:p>
        </p:txBody>
      </p:sp>
      <p:sp>
        <p:nvSpPr>
          <p:cNvPr id="4" name="Platshållare för bildnummer 3"/>
          <p:cNvSpPr>
            <a:spLocks noGrp="1"/>
          </p:cNvSpPr>
          <p:nvPr>
            <p:ph type="sldNum" sz="quarter" idx="10"/>
          </p:nvPr>
        </p:nvSpPr>
        <p:spPr/>
        <p:txBody>
          <a:bodyPr/>
          <a:lstStyle/>
          <a:p>
            <a:fld id="{A97762CC-AA2E-48BC-806B-EB3237609B00}" type="slidenum">
              <a:rPr lang="sv-SE" smtClean="0"/>
              <a:t>9</a:t>
            </a:fld>
            <a:endParaRPr lang="sv-SE"/>
          </a:p>
        </p:txBody>
      </p:sp>
    </p:spTree>
    <p:extLst>
      <p:ext uri="{BB962C8B-B14F-4D97-AF65-F5344CB8AC3E}">
        <p14:creationId xmlns:p14="http://schemas.microsoft.com/office/powerpoint/2010/main" val="3240119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smtClean="0"/>
              <a:t>Källa </a:t>
            </a:r>
            <a:r>
              <a:rPr lang="sv-SE" sz="1200" dirty="0" smtClean="0"/>
              <a:t>Intranätet: Regionen / Ledning / Policy och riktlinjer / Policy och riktlinjer / Vårdskada – riktlinjer för patient- och medarbetarstöd</a:t>
            </a:r>
          </a:p>
          <a:p>
            <a:r>
              <a:rPr lang="sv-SE" dirty="0" smtClean="0"/>
              <a:t>http://intra.rjl.se/infopage.jsf?childId=106713&amp;nodeId=26662 </a:t>
            </a:r>
          </a:p>
          <a:p>
            <a:endParaRPr lang="sv-SE" dirty="0"/>
          </a:p>
        </p:txBody>
      </p:sp>
      <p:sp>
        <p:nvSpPr>
          <p:cNvPr id="4" name="Platshållare för bildnummer 3"/>
          <p:cNvSpPr>
            <a:spLocks noGrp="1"/>
          </p:cNvSpPr>
          <p:nvPr>
            <p:ph type="sldNum" sz="quarter" idx="10"/>
          </p:nvPr>
        </p:nvSpPr>
        <p:spPr/>
        <p:txBody>
          <a:bodyPr/>
          <a:lstStyle/>
          <a:p>
            <a:fld id="{A97762CC-AA2E-48BC-806B-EB3237609B00}" type="slidenum">
              <a:rPr lang="sv-SE" smtClean="0"/>
              <a:t>10</a:t>
            </a:fld>
            <a:endParaRPr lang="sv-SE"/>
          </a:p>
        </p:txBody>
      </p:sp>
    </p:spTree>
    <p:extLst>
      <p:ext uri="{BB962C8B-B14F-4D97-AF65-F5344CB8AC3E}">
        <p14:creationId xmlns:p14="http://schemas.microsoft.com/office/powerpoint/2010/main" val="113176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296000" y="1411200"/>
            <a:ext cx="9696000" cy="648000"/>
          </a:xfrm>
        </p:spPr>
        <p:txBody>
          <a:bodyPr anchor="t"/>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smtClean="0"/>
              <a:t>2022-03-07</a:t>
            </a:r>
            <a:endParaRPr lang="sv-SE"/>
          </a:p>
        </p:txBody>
      </p:sp>
      <p:sp>
        <p:nvSpPr>
          <p:cNvPr id="5" name="Platshållare för sidfot 4"/>
          <p:cNvSpPr>
            <a:spLocks noGrp="1"/>
          </p:cNvSpPr>
          <p:nvPr>
            <p:ph type="ftr" sz="quarter" idx="11"/>
          </p:nvPr>
        </p:nvSpPr>
        <p:spPr/>
        <p:txBody>
          <a:bodyPr/>
          <a:lstStyle>
            <a:lvl1pPr>
              <a:defRPr>
                <a:solidFill>
                  <a:schemeClr val="accent6"/>
                </a:solidFill>
              </a:defRPr>
            </a:lvl1pPr>
          </a:lstStyle>
          <a:p>
            <a:r>
              <a:rPr lang="sv-SE" smtClean="0"/>
              <a:t>Vårdskada – riktlinjer för patient- och medarbetarstöd</a:t>
            </a:r>
            <a:endParaRPr lang="sv-SE" sz="800" b="0" dirty="0"/>
          </a:p>
        </p:txBody>
      </p:sp>
      <p:sp>
        <p:nvSpPr>
          <p:cNvPr id="6" name="Platshållare för bildnummer 5"/>
          <p:cNvSpPr>
            <a:spLocks noGrp="1"/>
          </p:cNvSpPr>
          <p:nvPr>
            <p:ph type="sldNum" sz="quarter" idx="12"/>
          </p:nvPr>
        </p:nvSpPr>
        <p:spPr/>
        <p:txBody>
          <a:bodyPr/>
          <a:lstStyle/>
          <a:p>
            <a:fld id="{6F44378D-1D2D-4DB9-B9D8-A6B719AA0047}" type="slidenum">
              <a:rPr lang="sv-SE" smtClean="0"/>
              <a:t>‹#›</a:t>
            </a:fld>
            <a:endParaRPr lang="sv-SE"/>
          </a:p>
        </p:txBody>
      </p:sp>
      <p:sp>
        <p:nvSpPr>
          <p:cNvPr id="12" name="Platshållare för text 11"/>
          <p:cNvSpPr>
            <a:spLocks noGrp="1"/>
          </p:cNvSpPr>
          <p:nvPr>
            <p:ph type="body" sz="quarter" idx="14"/>
          </p:nvPr>
        </p:nvSpPr>
        <p:spPr>
          <a:xfrm>
            <a:off x="1295467" y="2782800"/>
            <a:ext cx="9696451" cy="2662424"/>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3"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Tree>
    <p:extLst>
      <p:ext uri="{BB962C8B-B14F-4D97-AF65-F5344CB8AC3E}">
        <p14:creationId xmlns:p14="http://schemas.microsoft.com/office/powerpoint/2010/main" val="38177085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text och objekt">
    <p:spTree>
      <p:nvGrpSpPr>
        <p:cNvPr id="1" name=""/>
        <p:cNvGrpSpPr/>
        <p:nvPr/>
      </p:nvGrpSpPr>
      <p:grpSpPr>
        <a:xfrm>
          <a:off x="0" y="0"/>
          <a:ext cx="0" cy="0"/>
          <a:chOff x="0" y="0"/>
          <a:chExt cx="0" cy="0"/>
        </a:xfrm>
      </p:grpSpPr>
      <p:sp>
        <p:nvSpPr>
          <p:cNvPr id="2" name="Rubrik 1"/>
          <p:cNvSpPr>
            <a:spLocks noGrp="1"/>
          </p:cNvSpPr>
          <p:nvPr>
            <p:ph type="title"/>
          </p:nvPr>
        </p:nvSpPr>
        <p:spPr>
          <a:xfrm>
            <a:off x="1296000" y="1411200"/>
            <a:ext cx="9696000" cy="648000"/>
          </a:xfrm>
        </p:spPr>
        <p:txBody>
          <a:bodyPr anchor="t"/>
          <a:lstStyle/>
          <a:p>
            <a:r>
              <a:rPr lang="sv-SE" dirty="0" smtClean="0"/>
              <a:t>Klicka här för att ändra format</a:t>
            </a:r>
            <a:endParaRPr lang="sv-SE" dirty="0"/>
          </a:p>
        </p:txBody>
      </p:sp>
      <p:sp>
        <p:nvSpPr>
          <p:cNvPr id="5" name="Platshållare för datum 4"/>
          <p:cNvSpPr>
            <a:spLocks noGrp="1"/>
          </p:cNvSpPr>
          <p:nvPr>
            <p:ph type="dt" sz="half" idx="10"/>
          </p:nvPr>
        </p:nvSpPr>
        <p:spPr/>
        <p:txBody>
          <a:bodyPr/>
          <a:lstStyle/>
          <a:p>
            <a:r>
              <a:rPr lang="sv-SE" smtClean="0"/>
              <a:t>2022-03-07</a:t>
            </a:r>
            <a:endParaRPr lang="sv-SE"/>
          </a:p>
        </p:txBody>
      </p:sp>
      <p:sp>
        <p:nvSpPr>
          <p:cNvPr id="6" name="Platshållare för sidfot 5"/>
          <p:cNvSpPr>
            <a:spLocks noGrp="1"/>
          </p:cNvSpPr>
          <p:nvPr>
            <p:ph type="ftr" sz="quarter" idx="11"/>
          </p:nvPr>
        </p:nvSpPr>
        <p:spPr/>
        <p:txBody>
          <a:bodyPr/>
          <a:lstStyle>
            <a:lvl1pPr>
              <a:defRPr>
                <a:solidFill>
                  <a:schemeClr val="accent6"/>
                </a:solidFill>
              </a:defRPr>
            </a:lvl1pPr>
          </a:lstStyle>
          <a:p>
            <a:r>
              <a:rPr lang="sv-SE" smtClean="0"/>
              <a:t>Vårdskada – riktlinjer för patient- och medarbetarstöd</a:t>
            </a:r>
            <a:endParaRPr lang="sv-SE" sz="800" b="0" dirty="0"/>
          </a:p>
        </p:txBody>
      </p:sp>
      <p:sp>
        <p:nvSpPr>
          <p:cNvPr id="7" name="Platshållare för bildnummer 6"/>
          <p:cNvSpPr>
            <a:spLocks noGrp="1"/>
          </p:cNvSpPr>
          <p:nvPr>
            <p:ph type="sldNum" sz="quarter" idx="12"/>
          </p:nvPr>
        </p:nvSpPr>
        <p:spPr/>
        <p:txBody>
          <a:bodyPr/>
          <a:lstStyle/>
          <a:p>
            <a:fld id="{6F44378D-1D2D-4DB9-B9D8-A6B719AA0047}" type="slidenum">
              <a:rPr lang="sv-SE" smtClean="0"/>
              <a:t>‹#›</a:t>
            </a:fld>
            <a:endParaRPr lang="sv-SE"/>
          </a:p>
        </p:txBody>
      </p:sp>
      <p:sp>
        <p:nvSpPr>
          <p:cNvPr id="8" name="Platshållare för innehåll 7"/>
          <p:cNvSpPr>
            <a:spLocks noGrp="1"/>
          </p:cNvSpPr>
          <p:nvPr>
            <p:ph sz="quarter" idx="14" hasCustomPrompt="1"/>
          </p:nvPr>
        </p:nvSpPr>
        <p:spPr>
          <a:xfrm>
            <a:off x="6672064" y="2780929"/>
            <a:ext cx="4320117" cy="2663577"/>
          </a:xfrm>
        </p:spPr>
        <p:txBody>
          <a:bodyPr/>
          <a:lstStyle>
            <a:lvl1pPr marL="0" indent="0">
              <a:buNone/>
              <a:defRPr/>
            </a:lvl1pPr>
          </a:lstStyle>
          <a:p>
            <a:pPr lvl="0"/>
            <a:r>
              <a:rPr lang="sv-SE" dirty="0" smtClean="0"/>
              <a:t>Klicka här för att infoga objekt</a:t>
            </a:r>
          </a:p>
        </p:txBody>
      </p:sp>
      <p:sp>
        <p:nvSpPr>
          <p:cNvPr id="13" name="Platshållare för text 12"/>
          <p:cNvSpPr>
            <a:spLocks noGrp="1"/>
          </p:cNvSpPr>
          <p:nvPr>
            <p:ph type="body" sz="quarter" idx="15"/>
          </p:nvPr>
        </p:nvSpPr>
        <p:spPr>
          <a:xfrm>
            <a:off x="1295467" y="2780928"/>
            <a:ext cx="5088467" cy="2664470"/>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4"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Tree>
    <p:extLst>
      <p:ext uri="{BB962C8B-B14F-4D97-AF65-F5344CB8AC3E}">
        <p14:creationId xmlns:p14="http://schemas.microsoft.com/office/powerpoint/2010/main" val="9982097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Vårdskada – riktlinjer för patient- och medarbetarstöd</a:t>
            </a:r>
            <a:endParaRPr lang="sv-SE"/>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smtClean="0"/>
              <a:t>2022-03-07</a:t>
            </a:r>
            <a:endParaRPr lang="sv-SE"/>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smtClean="0"/>
              <a:t>2022-03-07</a:t>
            </a:r>
            <a:endParaRPr lang="sv-SE"/>
          </a:p>
        </p:txBody>
      </p:sp>
      <p:sp>
        <p:nvSpPr>
          <p:cNvPr id="5" name="Platshållare för sidfot 4"/>
          <p:cNvSpPr>
            <a:spLocks noGrp="1"/>
          </p:cNvSpPr>
          <p:nvPr>
            <p:ph type="ftr" sz="quarter" idx="11"/>
          </p:nvPr>
        </p:nvSpPr>
        <p:spPr>
          <a:xfrm>
            <a:off x="1080000" y="6228000"/>
            <a:ext cx="3600000" cy="365125"/>
          </a:xfrm>
        </p:spPr>
        <p:txBody>
          <a:bodyPr/>
          <a:lstStyle/>
          <a:p>
            <a:r>
              <a:rPr lang="sv-SE" smtClean="0"/>
              <a:t>Vårdskada – riktlinjer för patient- och medarbetarstöd</a:t>
            </a:r>
            <a:endParaRPr lang="sv-SE"/>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2022-03-07</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Vårdskada – riktlinjer för patient- och medarbetarstöd</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307346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2022-03-07</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Vårdskada – riktlinjer för patient- och medarbetarstöd</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600438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Vårdskada – riktlinjer för patient- och medarbetarstöd</a:t>
            </a:r>
            <a:endParaRPr lang="sv-SE"/>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smtClean="0"/>
              <a:t>2022-03-07</a:t>
            </a:r>
            <a:endParaRPr lang="sv-SE"/>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smtClean="0"/>
              <a:t>2022-03-07</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smtClean="0"/>
              <a:t>Vårdskada – riktlinjer för patient- och medarbetarstöd</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0" r:id="rId4"/>
    <p:sldLayoutId id="2147483650" r:id="rId5"/>
    <p:sldLayoutId id="2147483653" r:id="rId6"/>
    <p:sldLayoutId id="2147483663" r:id="rId7"/>
    <p:sldLayoutId id="2147483654" r:id="rId8"/>
    <p:sldLayoutId id="2147483661" r:id="rId9"/>
    <p:sldLayoutId id="2147483662" r:id="rId10"/>
    <p:sldLayoutId id="2147483665" r:id="rId11"/>
    <p:sldLayoutId id="2147483666" r:id="rId12"/>
    <p:sldLayoutId id="2147483667" r:id="rId13"/>
  </p:sldLayoutIdLst>
  <p:hf sldNum="0" hdr="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sz="2800" dirty="0"/>
              <a:t>Vårdskada</a:t>
            </a:r>
            <a:r>
              <a:rPr lang="sv-SE" dirty="0"/>
              <a:t/>
            </a:r>
            <a:br>
              <a:rPr lang="sv-SE" dirty="0"/>
            </a:br>
            <a:r>
              <a:rPr lang="sv-SE" dirty="0"/>
              <a:t>Riktlinjer för patient- och medarbetarstöd</a:t>
            </a:r>
          </a:p>
        </p:txBody>
      </p:sp>
    </p:spTree>
    <p:extLst>
      <p:ext uri="{BB962C8B-B14F-4D97-AF65-F5344CB8AC3E}">
        <p14:creationId xmlns:p14="http://schemas.microsoft.com/office/powerpoint/2010/main" val="3123696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33600" y="960778"/>
            <a:ext cx="7272000" cy="648000"/>
          </a:xfrm>
        </p:spPr>
        <p:txBody>
          <a:bodyPr/>
          <a:lstStyle/>
          <a:p>
            <a:r>
              <a:rPr lang="sv-SE" dirty="0"/>
              <a:t>Senare</a:t>
            </a:r>
          </a:p>
        </p:txBody>
      </p:sp>
      <p:sp>
        <p:nvSpPr>
          <p:cNvPr id="3" name="Platshållare för datum 2"/>
          <p:cNvSpPr>
            <a:spLocks noGrp="1"/>
          </p:cNvSpPr>
          <p:nvPr>
            <p:ph type="dt" sz="half" idx="10"/>
          </p:nvPr>
        </p:nvSpPr>
        <p:spPr/>
        <p:txBody>
          <a:bodyPr/>
          <a:lstStyle/>
          <a:p>
            <a:r>
              <a:rPr lang="sv-SE" smtClean="0"/>
              <a:t>2022-03-07</a:t>
            </a:r>
            <a:endParaRPr lang="sv-SE"/>
          </a:p>
        </p:txBody>
      </p:sp>
      <p:sp>
        <p:nvSpPr>
          <p:cNvPr id="4" name="Platshållare för sidfot 3"/>
          <p:cNvSpPr>
            <a:spLocks noGrp="1"/>
          </p:cNvSpPr>
          <p:nvPr>
            <p:ph type="ftr" sz="quarter" idx="11"/>
          </p:nvPr>
        </p:nvSpPr>
        <p:spPr/>
        <p:txBody>
          <a:bodyPr/>
          <a:lstStyle/>
          <a:p>
            <a:r>
              <a:rPr lang="sv-SE" smtClean="0"/>
              <a:t>Vårdskada – riktlinjer för patient- och medarbetarstöd</a:t>
            </a:r>
            <a:endParaRPr lang="sv-SE" sz="800" dirty="0"/>
          </a:p>
        </p:txBody>
      </p:sp>
      <p:graphicFrame>
        <p:nvGraphicFramePr>
          <p:cNvPr id="7" name="Tabell 6"/>
          <p:cNvGraphicFramePr>
            <a:graphicFrameLocks noGrp="1"/>
          </p:cNvGraphicFramePr>
          <p:nvPr>
            <p:extLst>
              <p:ext uri="{D42A27DB-BD31-4B8C-83A1-F6EECF244321}">
                <p14:modId xmlns:p14="http://schemas.microsoft.com/office/powerpoint/2010/main" val="485826327"/>
              </p:ext>
            </p:extLst>
          </p:nvPr>
        </p:nvGraphicFramePr>
        <p:xfrm>
          <a:off x="2133600" y="2005780"/>
          <a:ext cx="7058745" cy="3648652"/>
        </p:xfrm>
        <a:graphic>
          <a:graphicData uri="http://schemas.openxmlformats.org/drawingml/2006/table">
            <a:tbl>
              <a:tblPr firstRow="1" bandRow="1">
                <a:tableStyleId>{5C22544A-7EE6-4342-B048-85BDC9FD1C3A}</a:tableStyleId>
              </a:tblPr>
              <a:tblGrid>
                <a:gridCol w="3448204">
                  <a:extLst>
                    <a:ext uri="{9D8B030D-6E8A-4147-A177-3AD203B41FA5}">
                      <a16:colId xmlns:a16="http://schemas.microsoft.com/office/drawing/2014/main" val="20000"/>
                    </a:ext>
                  </a:extLst>
                </a:gridCol>
                <a:gridCol w="3610541">
                  <a:extLst>
                    <a:ext uri="{9D8B030D-6E8A-4147-A177-3AD203B41FA5}">
                      <a16:colId xmlns:a16="http://schemas.microsoft.com/office/drawing/2014/main" val="20001"/>
                    </a:ext>
                  </a:extLst>
                </a:gridCol>
              </a:tblGrid>
              <a:tr h="456983">
                <a:tc>
                  <a:txBody>
                    <a:bodyPr/>
                    <a:lstStyle/>
                    <a:p>
                      <a:r>
                        <a:rPr lang="sv-SE" dirty="0" smtClean="0"/>
                        <a:t>Patient/närstående</a:t>
                      </a:r>
                      <a:endParaRPr lang="sv-SE" dirty="0"/>
                    </a:p>
                  </a:txBody>
                  <a:tcPr/>
                </a:tc>
                <a:tc>
                  <a:txBody>
                    <a:bodyPr/>
                    <a:lstStyle/>
                    <a:p>
                      <a:r>
                        <a:rPr lang="sv-SE" dirty="0" smtClean="0"/>
                        <a:t>Medarbetare</a:t>
                      </a:r>
                      <a:endParaRPr lang="sv-SE" dirty="0"/>
                    </a:p>
                  </a:txBody>
                  <a:tcPr/>
                </a:tc>
                <a:extLst>
                  <a:ext uri="{0D108BD9-81ED-4DB2-BD59-A6C34878D82A}">
                    <a16:rowId xmlns:a16="http://schemas.microsoft.com/office/drawing/2014/main" val="10000"/>
                  </a:ext>
                </a:extLst>
              </a:tr>
              <a:tr h="677021">
                <a:tc>
                  <a:txBody>
                    <a:bodyPr/>
                    <a:lstStyle/>
                    <a:p>
                      <a:pPr marL="0" indent="0">
                        <a:buFontTx/>
                        <a:buNone/>
                      </a:pPr>
                      <a:r>
                        <a:rPr lang="sv-SE" dirty="0" smtClean="0"/>
                        <a:t>chefläkaren</a:t>
                      </a:r>
                      <a:r>
                        <a:rPr lang="sv-SE" baseline="0" dirty="0" smtClean="0"/>
                        <a:t> tar b</a:t>
                      </a:r>
                      <a:r>
                        <a:rPr lang="sv-SE" dirty="0" smtClean="0"/>
                        <a:t>eslut</a:t>
                      </a:r>
                      <a:r>
                        <a:rPr lang="sv-SE" baseline="0" dirty="0" smtClean="0"/>
                        <a:t> om lex Maria</a:t>
                      </a:r>
                      <a:endParaRPr lang="sv-SE" dirty="0" smtClean="0"/>
                    </a:p>
                  </a:txBody>
                  <a:tcPr/>
                </a:tc>
                <a:tc>
                  <a:txBody>
                    <a:bodyPr/>
                    <a:lstStyle/>
                    <a:p>
                      <a:pPr marL="0" indent="0">
                        <a:buFontTx/>
                        <a:buNone/>
                      </a:pPr>
                      <a:r>
                        <a:rPr lang="sv-SE" baseline="0" dirty="0" smtClean="0"/>
                        <a:t>ges fortsatt stöd och omsorg</a:t>
                      </a:r>
                    </a:p>
                  </a:txBody>
                  <a:tcPr/>
                </a:tc>
                <a:extLst>
                  <a:ext uri="{0D108BD9-81ED-4DB2-BD59-A6C34878D82A}">
                    <a16:rowId xmlns:a16="http://schemas.microsoft.com/office/drawing/2014/main" val="10001"/>
                  </a:ext>
                </a:extLst>
              </a:tr>
              <a:tr h="1547476">
                <a:tc>
                  <a:txBody>
                    <a:bodyPr/>
                    <a:lstStyle/>
                    <a:p>
                      <a:pPr marL="285750" indent="-285750">
                        <a:buFontTx/>
                        <a:buChar char="-"/>
                      </a:pPr>
                      <a:r>
                        <a:rPr lang="sv-SE" dirty="0" smtClean="0"/>
                        <a:t>patient informeras om</a:t>
                      </a:r>
                      <a:r>
                        <a:rPr lang="sv-SE" baseline="0" dirty="0" smtClean="0"/>
                        <a:t> resultaten av utredningen och lex Maria</a:t>
                      </a:r>
                    </a:p>
                    <a:p>
                      <a:pPr marL="285750" indent="-285750">
                        <a:buFontTx/>
                        <a:buChar char="-"/>
                      </a:pPr>
                      <a:r>
                        <a:rPr lang="sv-SE" baseline="0" dirty="0" smtClean="0"/>
                        <a:t>patienten ges möjlighet att lämna synpunkter</a:t>
                      </a:r>
                      <a:endParaRPr lang="sv-SE"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medarbetaren informeras om</a:t>
                      </a:r>
                      <a:r>
                        <a:rPr lang="sv-SE" baseline="0" dirty="0" smtClean="0"/>
                        <a:t> resultaten av utredningen och lex Maria</a:t>
                      </a:r>
                      <a:endParaRPr lang="sv-SE" dirty="0" smtClean="0"/>
                    </a:p>
                  </a:txBody>
                  <a:tcPr/>
                </a:tc>
                <a:extLst>
                  <a:ext uri="{0D108BD9-81ED-4DB2-BD59-A6C34878D82A}">
                    <a16:rowId xmlns:a16="http://schemas.microsoft.com/office/drawing/2014/main" val="10002"/>
                  </a:ext>
                </a:extLst>
              </a:tr>
              <a:tr h="967172">
                <a:tc>
                  <a:txBody>
                    <a:bodyPr/>
                    <a:lstStyle/>
                    <a:p>
                      <a:pPr marL="0" indent="0">
                        <a:buFontTx/>
                        <a:buNone/>
                      </a:pPr>
                      <a:r>
                        <a:rPr lang="sv-SE" dirty="0" smtClean="0"/>
                        <a:t>återkoppling till patienten efter </a:t>
                      </a:r>
                      <a:r>
                        <a:rPr lang="sv-SE" dirty="0" err="1" smtClean="0"/>
                        <a:t>IVO:s</a:t>
                      </a:r>
                      <a:r>
                        <a:rPr lang="sv-SE" baseline="0" dirty="0" smtClean="0"/>
                        <a:t> beslut</a:t>
                      </a:r>
                      <a:endParaRPr lang="sv-SE"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återkoppling till medarbetaren efter </a:t>
                      </a:r>
                      <a:r>
                        <a:rPr lang="sv-SE" dirty="0" err="1" smtClean="0"/>
                        <a:t>IVO:s</a:t>
                      </a:r>
                      <a:r>
                        <a:rPr lang="sv-SE" baseline="0" dirty="0" smtClean="0"/>
                        <a:t> beslut</a:t>
                      </a:r>
                      <a:endParaRPr lang="sv-SE" dirty="0" smtClean="0"/>
                    </a:p>
                    <a:p>
                      <a:endParaRPr lang="sv-SE"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60651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0000" y="516464"/>
            <a:ext cx="9696000" cy="648000"/>
          </a:xfrm>
        </p:spPr>
        <p:txBody>
          <a:bodyPr/>
          <a:lstStyle/>
          <a:p>
            <a:r>
              <a:rPr lang="sv-SE" dirty="0" smtClean="0"/>
              <a:t>Påfrestande vid vårdskador</a:t>
            </a:r>
            <a:endParaRPr lang="sv-SE" dirty="0"/>
          </a:p>
        </p:txBody>
      </p:sp>
      <p:sp>
        <p:nvSpPr>
          <p:cNvPr id="3" name="Platshållare för datum 2"/>
          <p:cNvSpPr>
            <a:spLocks noGrp="1"/>
          </p:cNvSpPr>
          <p:nvPr>
            <p:ph type="dt" sz="half" idx="10"/>
          </p:nvPr>
        </p:nvSpPr>
        <p:spPr/>
        <p:txBody>
          <a:bodyPr/>
          <a:lstStyle/>
          <a:p>
            <a:r>
              <a:rPr lang="sv-SE" smtClean="0"/>
              <a:t>2022-03-07</a:t>
            </a:r>
            <a:endParaRPr lang="sv-SE"/>
          </a:p>
        </p:txBody>
      </p:sp>
      <p:sp>
        <p:nvSpPr>
          <p:cNvPr id="4" name="Platshållare för sidfot 3"/>
          <p:cNvSpPr>
            <a:spLocks noGrp="1"/>
          </p:cNvSpPr>
          <p:nvPr>
            <p:ph type="ftr" sz="quarter" idx="11"/>
          </p:nvPr>
        </p:nvSpPr>
        <p:spPr/>
        <p:txBody>
          <a:bodyPr/>
          <a:lstStyle/>
          <a:p>
            <a:r>
              <a:rPr lang="sv-SE" smtClean="0"/>
              <a:t>Vårdskada – riktlinjer för patient- och medarbetarstöd</a:t>
            </a:r>
            <a:endParaRPr lang="sv-SE" sz="800" dirty="0"/>
          </a:p>
        </p:txBody>
      </p:sp>
      <p:sp>
        <p:nvSpPr>
          <p:cNvPr id="5" name="Platshållare för text 4"/>
          <p:cNvSpPr>
            <a:spLocks noGrp="1"/>
          </p:cNvSpPr>
          <p:nvPr>
            <p:ph type="body" sz="quarter" idx="14"/>
          </p:nvPr>
        </p:nvSpPr>
        <p:spPr>
          <a:xfrm>
            <a:off x="1268361" y="1506488"/>
            <a:ext cx="8469808" cy="3384376"/>
          </a:xfrm>
        </p:spPr>
        <p:txBody>
          <a:bodyPr/>
          <a:lstStyle/>
          <a:p>
            <a:r>
              <a:rPr lang="sv-SE" dirty="0" smtClean="0"/>
              <a:t>Det </a:t>
            </a:r>
            <a:r>
              <a:rPr lang="sv-SE" dirty="0"/>
              <a:t>kan vara psykiskt påfrestande att behöva göra en skriftlig beskrivning av det inträffade</a:t>
            </a:r>
            <a:r>
              <a:rPr lang="sv-SE" dirty="0" smtClean="0"/>
              <a:t>.</a:t>
            </a:r>
          </a:p>
          <a:p>
            <a:endParaRPr lang="sv-SE" sz="400" dirty="0"/>
          </a:p>
          <a:p>
            <a:r>
              <a:rPr lang="sv-SE" dirty="0" smtClean="0"/>
              <a:t>Det </a:t>
            </a:r>
            <a:r>
              <a:rPr lang="sv-SE" dirty="0"/>
              <a:t>kan upplevas speciellt obehagligt att behöva beskriva arbetskamraters felbedömningar, felbehandlingar och tillkortakommanden. </a:t>
            </a:r>
            <a:r>
              <a:rPr lang="sv-SE" dirty="0" smtClean="0"/>
              <a:t> </a:t>
            </a:r>
          </a:p>
          <a:p>
            <a:endParaRPr lang="sv-SE" sz="400" dirty="0"/>
          </a:p>
          <a:p>
            <a:r>
              <a:rPr lang="sv-SE" dirty="0" smtClean="0"/>
              <a:t>Det </a:t>
            </a:r>
            <a:r>
              <a:rPr lang="sv-SE" dirty="0"/>
              <a:t>kan </a:t>
            </a:r>
            <a:r>
              <a:rPr lang="sv-SE" dirty="0" smtClean="0"/>
              <a:t>väckas </a:t>
            </a:r>
            <a:r>
              <a:rPr lang="sv-SE" dirty="0"/>
              <a:t>känslor av besvikelse och ilska samt påverka känslan av tillit till sin </a:t>
            </a:r>
            <a:r>
              <a:rPr lang="sv-SE" dirty="0" smtClean="0"/>
              <a:t>arbetsplats.</a:t>
            </a:r>
          </a:p>
          <a:p>
            <a:endParaRPr lang="sv-SE" sz="400" dirty="0"/>
          </a:p>
          <a:p>
            <a:r>
              <a:rPr lang="sv-SE" dirty="0" smtClean="0"/>
              <a:t>Granskningsprocessen </a:t>
            </a:r>
            <a:r>
              <a:rPr lang="sv-SE" dirty="0"/>
              <a:t>kan ge den drabbade en känsla av vara </a:t>
            </a:r>
            <a:r>
              <a:rPr lang="sv-SE" dirty="0" smtClean="0"/>
              <a:t>jagad.</a:t>
            </a:r>
            <a:endParaRPr lang="sv-SE" dirty="0"/>
          </a:p>
        </p:txBody>
      </p:sp>
    </p:spTree>
    <p:extLst>
      <p:ext uri="{BB962C8B-B14F-4D97-AF65-F5344CB8AC3E}">
        <p14:creationId xmlns:p14="http://schemas.microsoft.com/office/powerpoint/2010/main" val="2029548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58813" y="506633"/>
            <a:ext cx="9243716" cy="648000"/>
          </a:xfrm>
        </p:spPr>
        <p:txBody>
          <a:bodyPr/>
          <a:lstStyle/>
          <a:p>
            <a:r>
              <a:rPr lang="sv-SE" dirty="0"/>
              <a:t>Ledarskap - viktig del av arbetsmiljön </a:t>
            </a:r>
            <a:r>
              <a:rPr lang="sv-SE" dirty="0" smtClean="0"/>
              <a:t> </a:t>
            </a:r>
            <a:endParaRPr lang="sv-SE" dirty="0"/>
          </a:p>
        </p:txBody>
      </p:sp>
      <p:sp>
        <p:nvSpPr>
          <p:cNvPr id="3" name="Platshållare för datum 2"/>
          <p:cNvSpPr>
            <a:spLocks noGrp="1"/>
          </p:cNvSpPr>
          <p:nvPr>
            <p:ph type="dt" sz="half" idx="10"/>
          </p:nvPr>
        </p:nvSpPr>
        <p:spPr/>
        <p:txBody>
          <a:bodyPr/>
          <a:lstStyle/>
          <a:p>
            <a:r>
              <a:rPr lang="sv-SE" smtClean="0"/>
              <a:t>2022-03-07</a:t>
            </a:r>
            <a:endParaRPr lang="sv-SE"/>
          </a:p>
        </p:txBody>
      </p:sp>
      <p:sp>
        <p:nvSpPr>
          <p:cNvPr id="4" name="Platshållare för sidfot 3"/>
          <p:cNvSpPr>
            <a:spLocks noGrp="1"/>
          </p:cNvSpPr>
          <p:nvPr>
            <p:ph type="ftr" sz="quarter" idx="11"/>
          </p:nvPr>
        </p:nvSpPr>
        <p:spPr/>
        <p:txBody>
          <a:bodyPr/>
          <a:lstStyle/>
          <a:p>
            <a:r>
              <a:rPr lang="sv-SE" smtClean="0"/>
              <a:t>Vårdskada – riktlinjer för patient- och medarbetarstöd</a:t>
            </a:r>
            <a:endParaRPr lang="sv-SE" sz="800" dirty="0"/>
          </a:p>
        </p:txBody>
      </p:sp>
      <p:sp>
        <p:nvSpPr>
          <p:cNvPr id="5" name="Platshållare för text 4"/>
          <p:cNvSpPr>
            <a:spLocks noGrp="1"/>
          </p:cNvSpPr>
          <p:nvPr>
            <p:ph type="body" sz="quarter" idx="14"/>
          </p:nvPr>
        </p:nvSpPr>
        <p:spPr>
          <a:xfrm>
            <a:off x="1302429" y="1680001"/>
            <a:ext cx="8569158" cy="3240360"/>
          </a:xfrm>
        </p:spPr>
        <p:txBody>
          <a:bodyPr/>
          <a:lstStyle/>
          <a:p>
            <a:pPr marL="0" indent="0">
              <a:buNone/>
            </a:pPr>
            <a:r>
              <a:rPr lang="sv-SE" dirty="0" smtClean="0"/>
              <a:t>Skyddande </a:t>
            </a:r>
            <a:r>
              <a:rPr lang="sv-SE" dirty="0"/>
              <a:t>faktorer i </a:t>
            </a:r>
            <a:r>
              <a:rPr lang="sv-SE" dirty="0" smtClean="0"/>
              <a:t>krissituationer: </a:t>
            </a:r>
          </a:p>
          <a:p>
            <a:pPr lvl="1"/>
            <a:r>
              <a:rPr lang="sv-SE" dirty="0" smtClean="0"/>
              <a:t>god </a:t>
            </a:r>
            <a:r>
              <a:rPr lang="sv-SE" dirty="0"/>
              <a:t>anda med god kommunikation och </a:t>
            </a:r>
            <a:r>
              <a:rPr lang="sv-SE" dirty="0" smtClean="0"/>
              <a:t>sammanhållning </a:t>
            </a:r>
            <a:endParaRPr lang="sv-SE" dirty="0"/>
          </a:p>
          <a:p>
            <a:pPr lvl="1"/>
            <a:r>
              <a:rPr lang="sv-SE" dirty="0" smtClean="0"/>
              <a:t>tydlig struktur</a:t>
            </a:r>
          </a:p>
          <a:p>
            <a:pPr lvl="1"/>
            <a:r>
              <a:rPr lang="sv-SE" dirty="0" smtClean="0"/>
              <a:t>gemensamma </a:t>
            </a:r>
            <a:r>
              <a:rPr lang="sv-SE" dirty="0"/>
              <a:t>mål och </a:t>
            </a:r>
            <a:r>
              <a:rPr lang="sv-SE" dirty="0" smtClean="0"/>
              <a:t>värdegrund</a:t>
            </a:r>
          </a:p>
          <a:p>
            <a:pPr marL="0" indent="0">
              <a:buNone/>
            </a:pPr>
            <a:r>
              <a:rPr lang="sv-SE" dirty="0"/>
              <a:t>V</a:t>
            </a:r>
            <a:r>
              <a:rPr lang="sv-SE" dirty="0" smtClean="0"/>
              <a:t>iktigt </a:t>
            </a:r>
            <a:r>
              <a:rPr lang="sv-SE" dirty="0"/>
              <a:t>att chefen har adekvat stöd, från sin ledningsgrupp, överordnad chef eller liknande. </a:t>
            </a:r>
            <a:endParaRPr lang="sv-SE" dirty="0" smtClean="0"/>
          </a:p>
          <a:p>
            <a:pPr marL="0" indent="0">
              <a:buNone/>
            </a:pPr>
            <a:r>
              <a:rPr lang="sv-SE" dirty="0"/>
              <a:t>Arbetsmiljöenheten kan erbjuda stöd till enskilda medarbetare, chefer och arbetsledare samt delta som stöd vid gruppinformationsmöten på enheten. </a:t>
            </a:r>
          </a:p>
        </p:txBody>
      </p:sp>
    </p:spTree>
    <p:extLst>
      <p:ext uri="{BB962C8B-B14F-4D97-AF65-F5344CB8AC3E}">
        <p14:creationId xmlns:p14="http://schemas.microsoft.com/office/powerpoint/2010/main" val="2076882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Bakgrund</a:t>
            </a:r>
            <a:endParaRPr lang="sv-SE" dirty="0"/>
          </a:p>
        </p:txBody>
      </p:sp>
      <p:sp>
        <p:nvSpPr>
          <p:cNvPr id="3" name="Platshållare för datum 2"/>
          <p:cNvSpPr>
            <a:spLocks noGrp="1"/>
          </p:cNvSpPr>
          <p:nvPr>
            <p:ph type="dt" sz="half" idx="10"/>
          </p:nvPr>
        </p:nvSpPr>
        <p:spPr/>
        <p:txBody>
          <a:bodyPr/>
          <a:lstStyle/>
          <a:p>
            <a:r>
              <a:rPr lang="sv-SE" smtClean="0"/>
              <a:t>2022-03-07</a:t>
            </a:r>
            <a:endParaRPr lang="sv-SE"/>
          </a:p>
        </p:txBody>
      </p:sp>
      <p:sp>
        <p:nvSpPr>
          <p:cNvPr id="4" name="Platshållare för sidfot 3"/>
          <p:cNvSpPr>
            <a:spLocks noGrp="1"/>
          </p:cNvSpPr>
          <p:nvPr>
            <p:ph type="ftr" sz="quarter" idx="11"/>
          </p:nvPr>
        </p:nvSpPr>
        <p:spPr/>
        <p:txBody>
          <a:bodyPr/>
          <a:lstStyle/>
          <a:p>
            <a:r>
              <a:rPr lang="sv-SE" smtClean="0"/>
              <a:t>Vårdskada – riktlinjer för patient- och medarbetarstöd</a:t>
            </a:r>
            <a:endParaRPr lang="sv-SE" sz="800" dirty="0"/>
          </a:p>
        </p:txBody>
      </p:sp>
      <p:sp>
        <p:nvSpPr>
          <p:cNvPr id="5" name="Platshållare för text 4"/>
          <p:cNvSpPr>
            <a:spLocks noGrp="1"/>
          </p:cNvSpPr>
          <p:nvPr>
            <p:ph type="body" sz="quarter" idx="14"/>
          </p:nvPr>
        </p:nvSpPr>
        <p:spPr/>
        <p:txBody>
          <a:bodyPr/>
          <a:lstStyle/>
          <a:p>
            <a:r>
              <a:rPr lang="sv-SE" dirty="0" smtClean="0"/>
              <a:t>Behov av </a:t>
            </a:r>
            <a:r>
              <a:rPr lang="sv-SE" dirty="0"/>
              <a:t>att förbättra </a:t>
            </a:r>
            <a:r>
              <a:rPr lang="sv-SE" dirty="0" smtClean="0"/>
              <a:t>rutiner </a:t>
            </a:r>
            <a:r>
              <a:rPr lang="sv-SE" dirty="0"/>
              <a:t>för omhändertagande av </a:t>
            </a:r>
            <a:r>
              <a:rPr lang="sv-SE" dirty="0" smtClean="0"/>
              <a:t>patienter och personal </a:t>
            </a:r>
            <a:r>
              <a:rPr lang="sv-SE" dirty="0"/>
              <a:t>vid </a:t>
            </a:r>
            <a:r>
              <a:rPr lang="sv-SE" dirty="0" smtClean="0"/>
              <a:t>allvarliga vårdskador.</a:t>
            </a:r>
          </a:p>
          <a:p>
            <a:endParaRPr lang="sv-SE" sz="900" dirty="0"/>
          </a:p>
          <a:p>
            <a:r>
              <a:rPr lang="sv-SE" dirty="0" smtClean="0"/>
              <a:t>Viktigt </a:t>
            </a:r>
            <a:r>
              <a:rPr lang="sv-SE" dirty="0"/>
              <a:t>att alla </a:t>
            </a:r>
            <a:r>
              <a:rPr lang="sv-SE" dirty="0" smtClean="0"/>
              <a:t>involverade får stöd; patient</a:t>
            </a:r>
            <a:r>
              <a:rPr lang="sv-SE" dirty="0"/>
              <a:t>, närstående och </a:t>
            </a:r>
            <a:r>
              <a:rPr lang="sv-SE" dirty="0" smtClean="0"/>
              <a:t>personal.</a:t>
            </a:r>
          </a:p>
          <a:p>
            <a:endParaRPr lang="sv-SE" sz="900" dirty="0"/>
          </a:p>
          <a:p>
            <a:r>
              <a:rPr lang="sv-SE" dirty="0" smtClean="0"/>
              <a:t>Stödet </a:t>
            </a:r>
            <a:r>
              <a:rPr lang="sv-SE" dirty="0"/>
              <a:t>ska ges omgående och följas upp med flera kontakter den närmaste tiden efter händelsen.</a:t>
            </a:r>
          </a:p>
          <a:p>
            <a:pPr marL="0" indent="0">
              <a:buNone/>
            </a:pPr>
            <a:endParaRPr lang="sv-SE" dirty="0" smtClean="0"/>
          </a:p>
          <a:p>
            <a:pPr marL="0" indent="0">
              <a:buNone/>
            </a:pPr>
            <a:endParaRPr lang="sv-SE" dirty="0" smtClean="0"/>
          </a:p>
          <a:p>
            <a:pPr marL="0" indent="0">
              <a:buNone/>
            </a:pPr>
            <a:endParaRPr lang="sv-SE" dirty="0"/>
          </a:p>
        </p:txBody>
      </p:sp>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l="14675" t="22387" r="8379"/>
          <a:stretch/>
        </p:blipFill>
        <p:spPr>
          <a:xfrm>
            <a:off x="8122225" y="1052736"/>
            <a:ext cx="2355770" cy="1584176"/>
          </a:xfrm>
          <a:prstGeom prst="rect">
            <a:avLst/>
          </a:prstGeom>
        </p:spPr>
      </p:pic>
    </p:spTree>
    <p:extLst>
      <p:ext uri="{BB962C8B-B14F-4D97-AF65-F5344CB8AC3E}">
        <p14:creationId xmlns:p14="http://schemas.microsoft.com/office/powerpoint/2010/main" val="1850715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77339" y="939252"/>
            <a:ext cx="9092105" cy="648000"/>
          </a:xfrm>
        </p:spPr>
        <p:txBody>
          <a:bodyPr/>
          <a:lstStyle/>
          <a:p>
            <a:r>
              <a:rPr lang="sv-SE" dirty="0" smtClean="0"/>
              <a:t>Patientsäkerhet – skydd mot vårdskada, Socialstyrelsen</a:t>
            </a:r>
            <a:r>
              <a:rPr lang="sv-SE" dirty="0"/>
              <a:t/>
            </a:r>
            <a:br>
              <a:rPr lang="sv-SE" dirty="0"/>
            </a:br>
            <a:endParaRPr lang="sv-SE" dirty="0"/>
          </a:p>
        </p:txBody>
      </p:sp>
      <p:sp>
        <p:nvSpPr>
          <p:cNvPr id="3" name="Platshållare för datum 2"/>
          <p:cNvSpPr>
            <a:spLocks noGrp="1"/>
          </p:cNvSpPr>
          <p:nvPr>
            <p:ph type="dt" sz="half" idx="10"/>
          </p:nvPr>
        </p:nvSpPr>
        <p:spPr/>
        <p:txBody>
          <a:bodyPr/>
          <a:lstStyle/>
          <a:p>
            <a:r>
              <a:rPr lang="sv-SE" smtClean="0"/>
              <a:t>2022-03-07</a:t>
            </a:r>
            <a:endParaRPr lang="sv-SE"/>
          </a:p>
        </p:txBody>
      </p:sp>
      <p:sp>
        <p:nvSpPr>
          <p:cNvPr id="4" name="Platshållare för sidfot 3"/>
          <p:cNvSpPr>
            <a:spLocks noGrp="1"/>
          </p:cNvSpPr>
          <p:nvPr>
            <p:ph type="ftr" sz="quarter" idx="11"/>
          </p:nvPr>
        </p:nvSpPr>
        <p:spPr/>
        <p:txBody>
          <a:bodyPr/>
          <a:lstStyle/>
          <a:p>
            <a:r>
              <a:rPr lang="sv-SE" smtClean="0"/>
              <a:t>Vårdskada – riktlinjer för patient- och medarbetarstöd</a:t>
            </a:r>
            <a:endParaRPr lang="sv-SE" sz="800" dirty="0"/>
          </a:p>
        </p:txBody>
      </p:sp>
      <p:sp>
        <p:nvSpPr>
          <p:cNvPr id="5" name="Platshållare för text 4"/>
          <p:cNvSpPr>
            <a:spLocks noGrp="1"/>
          </p:cNvSpPr>
          <p:nvPr>
            <p:ph type="body" sz="quarter" idx="14"/>
          </p:nvPr>
        </p:nvSpPr>
        <p:spPr>
          <a:xfrm>
            <a:off x="2185495" y="2497394"/>
            <a:ext cx="7931899" cy="3067664"/>
          </a:xfrm>
        </p:spPr>
        <p:txBody>
          <a:bodyPr/>
          <a:lstStyle/>
          <a:p>
            <a:pPr marL="0" indent="0">
              <a:buNone/>
            </a:pPr>
            <a:r>
              <a:rPr lang="sv-SE" dirty="0" smtClean="0"/>
              <a:t>”Patientsäkerhet </a:t>
            </a:r>
            <a:r>
              <a:rPr lang="sv-SE" dirty="0"/>
              <a:t>handlar ytterst om skydd mot vårdskada. </a:t>
            </a:r>
            <a:endParaRPr lang="sv-SE" dirty="0" smtClean="0"/>
          </a:p>
          <a:p>
            <a:pPr marL="0" indent="0">
              <a:buNone/>
            </a:pPr>
            <a:r>
              <a:rPr lang="sv-SE" dirty="0" smtClean="0"/>
              <a:t>En </a:t>
            </a:r>
            <a:r>
              <a:rPr lang="sv-SE" dirty="0"/>
              <a:t>vårdskada är enligt patientsäkerhetslagen när en patient drabbas av lidande, kroppslig eller psykisk skada eller sjukdom samt dödsfall som hade kunnat undvikas om adekvata åtgärder hade vidtagits vid patientens kontakt med hälso- och sjukvården</a:t>
            </a:r>
            <a:r>
              <a:rPr lang="sv-SE" dirty="0" smtClean="0"/>
              <a:t>.”</a:t>
            </a:r>
            <a:endParaRPr lang="sv-SE" dirty="0"/>
          </a:p>
          <a:p>
            <a:endParaRPr lang="sv-SE" dirty="0"/>
          </a:p>
        </p:txBody>
      </p:sp>
    </p:spTree>
    <p:extLst>
      <p:ext uri="{BB962C8B-B14F-4D97-AF65-F5344CB8AC3E}">
        <p14:creationId xmlns:p14="http://schemas.microsoft.com/office/powerpoint/2010/main" val="800799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392218" y="537205"/>
            <a:ext cx="7375382" cy="648000"/>
          </a:xfrm>
        </p:spPr>
        <p:txBody>
          <a:bodyPr/>
          <a:lstStyle/>
          <a:p>
            <a:r>
              <a:rPr lang="sv-SE" dirty="0" smtClean="0"/>
              <a:t>Systemsyn, </a:t>
            </a:r>
            <a:r>
              <a:rPr lang="sv-SE" sz="2000" dirty="0" smtClean="0"/>
              <a:t>Socialstyrelsen</a:t>
            </a:r>
            <a:endParaRPr lang="sv-SE" sz="2000" dirty="0"/>
          </a:p>
        </p:txBody>
      </p:sp>
      <p:sp>
        <p:nvSpPr>
          <p:cNvPr id="3" name="Platshållare för datum 2"/>
          <p:cNvSpPr>
            <a:spLocks noGrp="1"/>
          </p:cNvSpPr>
          <p:nvPr>
            <p:ph type="dt" sz="half" idx="10"/>
          </p:nvPr>
        </p:nvSpPr>
        <p:spPr/>
        <p:txBody>
          <a:bodyPr/>
          <a:lstStyle/>
          <a:p>
            <a:r>
              <a:rPr lang="sv-SE" smtClean="0"/>
              <a:t>2022-03-07</a:t>
            </a:r>
            <a:endParaRPr lang="sv-SE"/>
          </a:p>
        </p:txBody>
      </p:sp>
      <p:sp>
        <p:nvSpPr>
          <p:cNvPr id="4" name="Platshållare för sidfot 3"/>
          <p:cNvSpPr>
            <a:spLocks noGrp="1"/>
          </p:cNvSpPr>
          <p:nvPr>
            <p:ph type="ftr" sz="quarter" idx="11"/>
          </p:nvPr>
        </p:nvSpPr>
        <p:spPr/>
        <p:txBody>
          <a:bodyPr/>
          <a:lstStyle/>
          <a:p>
            <a:r>
              <a:rPr lang="sv-SE" smtClean="0"/>
              <a:t>Vårdskada – riktlinjer för patient- och medarbetarstöd</a:t>
            </a:r>
            <a:endParaRPr lang="sv-SE" sz="800" dirty="0"/>
          </a:p>
        </p:txBody>
      </p:sp>
      <p:sp>
        <p:nvSpPr>
          <p:cNvPr id="5" name="Platshållare för text 4"/>
          <p:cNvSpPr>
            <a:spLocks noGrp="1"/>
          </p:cNvSpPr>
          <p:nvPr>
            <p:ph type="body" sz="quarter" idx="15"/>
          </p:nvPr>
        </p:nvSpPr>
        <p:spPr>
          <a:xfrm>
            <a:off x="2483756" y="1739102"/>
            <a:ext cx="4392488" cy="3096344"/>
          </a:xfrm>
        </p:spPr>
        <p:txBody>
          <a:bodyPr/>
          <a:lstStyle/>
          <a:p>
            <a:pPr marL="0" indent="0">
              <a:buNone/>
            </a:pPr>
            <a:r>
              <a:rPr lang="sv-SE" dirty="0" smtClean="0"/>
              <a:t>”I Sverige </a:t>
            </a:r>
            <a:r>
              <a:rPr lang="sv-SE" dirty="0"/>
              <a:t>utgår man ofta från att vårdskador och brister i vården beror på systemfel eller en kedja av händelser, i stället för att utpeka någon enstaka syndabock. </a:t>
            </a:r>
            <a:endParaRPr lang="sv-SE" dirty="0" smtClean="0"/>
          </a:p>
          <a:p>
            <a:pPr marL="0" indent="0">
              <a:buNone/>
            </a:pPr>
            <a:r>
              <a:rPr lang="sv-SE" sz="400" dirty="0"/>
              <a:t/>
            </a:r>
            <a:br>
              <a:rPr lang="sv-SE" sz="400" dirty="0"/>
            </a:br>
            <a:r>
              <a:rPr lang="sv-SE" dirty="0" smtClean="0"/>
              <a:t>Det </a:t>
            </a:r>
            <a:r>
              <a:rPr lang="sv-SE" dirty="0"/>
              <a:t>är viktigt att vården uppmärksammar fel och brister för att kunna göra de förbättringar som krävs för att det inte ska hända igen</a:t>
            </a:r>
            <a:r>
              <a:rPr lang="sv-SE" dirty="0" smtClean="0"/>
              <a:t>.”</a:t>
            </a:r>
            <a:endParaRPr lang="sv-SE" dirty="0"/>
          </a:p>
        </p:txBody>
      </p:sp>
      <p:pic>
        <p:nvPicPr>
          <p:cNvPr id="7" name="Picture 4" descr="patient_syns_genom_hal_i_apparat"/>
          <p:cNvPicPr>
            <a:picLocks noGrp="1" noChangeAspect="1" noChangeArrowheads="1"/>
          </p:cNvPicPr>
          <p:nvPr>
            <p:ph sz="quarter" idx="14"/>
          </p:nvPr>
        </p:nvPicPr>
        <p:blipFill rotWithShape="1">
          <a:blip r:embed="rId3">
            <a:extLst>
              <a:ext uri="{28A0092B-C50C-407E-A947-70E740481C1C}">
                <a14:useLocalDpi xmlns:a14="http://schemas.microsoft.com/office/drawing/2010/main" val="0"/>
              </a:ext>
            </a:extLst>
          </a:blip>
          <a:srcRect l="10340" r="7927"/>
          <a:stretch/>
        </p:blipFill>
        <p:spPr bwMode="auto">
          <a:xfrm>
            <a:off x="7295409" y="2852936"/>
            <a:ext cx="2648197" cy="246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511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Kulturen – att förbättra systemet</a:t>
            </a:r>
            <a:endParaRPr lang="sv-SE" dirty="0"/>
          </a:p>
        </p:txBody>
      </p:sp>
      <p:sp>
        <p:nvSpPr>
          <p:cNvPr id="3" name="Platshållare för datum 2"/>
          <p:cNvSpPr>
            <a:spLocks noGrp="1"/>
          </p:cNvSpPr>
          <p:nvPr>
            <p:ph type="dt" sz="half" idx="10"/>
          </p:nvPr>
        </p:nvSpPr>
        <p:spPr/>
        <p:txBody>
          <a:bodyPr/>
          <a:lstStyle/>
          <a:p>
            <a:r>
              <a:rPr lang="sv-SE" smtClean="0"/>
              <a:t>2022-03-07</a:t>
            </a:r>
            <a:endParaRPr lang="sv-SE"/>
          </a:p>
        </p:txBody>
      </p:sp>
      <p:sp>
        <p:nvSpPr>
          <p:cNvPr id="4" name="Platshållare för sidfot 3"/>
          <p:cNvSpPr>
            <a:spLocks noGrp="1"/>
          </p:cNvSpPr>
          <p:nvPr>
            <p:ph type="ftr" sz="quarter" idx="11"/>
          </p:nvPr>
        </p:nvSpPr>
        <p:spPr/>
        <p:txBody>
          <a:bodyPr/>
          <a:lstStyle/>
          <a:p>
            <a:r>
              <a:rPr lang="sv-SE" smtClean="0"/>
              <a:t>Vårdskada – riktlinjer för patient- och medarbetarstöd</a:t>
            </a:r>
            <a:endParaRPr lang="sv-SE" sz="800" dirty="0"/>
          </a:p>
        </p:txBody>
      </p:sp>
      <p:pic>
        <p:nvPicPr>
          <p:cNvPr id="7" name="Platshållare för innehåll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719094" y="2924945"/>
            <a:ext cx="2857500" cy="1895475"/>
          </a:xfrm>
        </p:spPr>
      </p:pic>
      <p:sp>
        <p:nvSpPr>
          <p:cNvPr id="6" name="Platshållare för text 5"/>
          <p:cNvSpPr>
            <a:spLocks noGrp="1"/>
          </p:cNvSpPr>
          <p:nvPr>
            <p:ph type="body" sz="quarter" idx="15"/>
          </p:nvPr>
        </p:nvSpPr>
        <p:spPr/>
        <p:txBody>
          <a:bodyPr/>
          <a:lstStyle/>
          <a:p>
            <a:r>
              <a:rPr lang="sv-SE" dirty="0" smtClean="0"/>
              <a:t>Vi anmäler för att bli bättre och tryggare som system – inte för att skuldbelägga</a:t>
            </a:r>
          </a:p>
          <a:p>
            <a:r>
              <a:rPr lang="sv-SE" dirty="0" smtClean="0"/>
              <a:t>Enligt statistik för vårdskador borde regionen göra fler anmälningar</a:t>
            </a:r>
            <a:endParaRPr lang="sv-SE" dirty="0"/>
          </a:p>
        </p:txBody>
      </p:sp>
    </p:spTree>
    <p:extLst>
      <p:ext uri="{BB962C8B-B14F-4D97-AF65-F5344CB8AC3E}">
        <p14:creationId xmlns:p14="http://schemas.microsoft.com/office/powerpoint/2010/main" val="4095131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Syfte med riktlinjen</a:t>
            </a:r>
            <a:endParaRPr lang="sv-SE" dirty="0"/>
          </a:p>
        </p:txBody>
      </p:sp>
      <p:sp>
        <p:nvSpPr>
          <p:cNvPr id="3" name="Platshållare för datum 2"/>
          <p:cNvSpPr>
            <a:spLocks noGrp="1"/>
          </p:cNvSpPr>
          <p:nvPr>
            <p:ph type="dt" sz="half" idx="10"/>
          </p:nvPr>
        </p:nvSpPr>
        <p:spPr/>
        <p:txBody>
          <a:bodyPr/>
          <a:lstStyle/>
          <a:p>
            <a:r>
              <a:rPr lang="sv-SE" smtClean="0"/>
              <a:t>2022-03-07</a:t>
            </a:r>
            <a:endParaRPr lang="sv-SE"/>
          </a:p>
        </p:txBody>
      </p:sp>
      <p:sp>
        <p:nvSpPr>
          <p:cNvPr id="4" name="Platshållare för sidfot 3"/>
          <p:cNvSpPr>
            <a:spLocks noGrp="1"/>
          </p:cNvSpPr>
          <p:nvPr>
            <p:ph type="ftr" sz="quarter" idx="11"/>
          </p:nvPr>
        </p:nvSpPr>
        <p:spPr/>
        <p:txBody>
          <a:bodyPr/>
          <a:lstStyle/>
          <a:p>
            <a:r>
              <a:rPr lang="sv-SE" smtClean="0"/>
              <a:t>Vårdskada – riktlinjer för patient- och medarbetarstöd</a:t>
            </a:r>
            <a:endParaRPr lang="sv-SE" sz="800" dirty="0"/>
          </a:p>
        </p:txBody>
      </p:sp>
      <p:sp>
        <p:nvSpPr>
          <p:cNvPr id="5" name="Platshållare för text 4"/>
          <p:cNvSpPr>
            <a:spLocks noGrp="1"/>
          </p:cNvSpPr>
          <p:nvPr>
            <p:ph type="body" sz="quarter" idx="14"/>
          </p:nvPr>
        </p:nvSpPr>
        <p:spPr>
          <a:xfrm>
            <a:off x="1296000" y="2438671"/>
            <a:ext cx="9696451" cy="2662424"/>
          </a:xfrm>
        </p:spPr>
        <p:txBody>
          <a:bodyPr/>
          <a:lstStyle/>
          <a:p>
            <a:r>
              <a:rPr lang="sv-SE" dirty="0" smtClean="0"/>
              <a:t>Förstärka systemsyn</a:t>
            </a:r>
          </a:p>
          <a:p>
            <a:r>
              <a:rPr lang="sv-SE" dirty="0" smtClean="0"/>
              <a:t>Stöd till involverade när en vårdskada inträffat</a:t>
            </a:r>
          </a:p>
          <a:p>
            <a:pPr lvl="1"/>
            <a:r>
              <a:rPr lang="sv-SE" dirty="0" smtClean="0"/>
              <a:t>patienter</a:t>
            </a:r>
          </a:p>
          <a:p>
            <a:pPr lvl="1"/>
            <a:r>
              <a:rPr lang="sv-SE" dirty="0" smtClean="0"/>
              <a:t>medarbetare</a:t>
            </a:r>
          </a:p>
          <a:p>
            <a:pPr lvl="1"/>
            <a:r>
              <a:rPr lang="sv-SE" dirty="0" smtClean="0"/>
              <a:t>chefer</a:t>
            </a:r>
            <a:endParaRPr lang="sv-SE" dirty="0"/>
          </a:p>
        </p:txBody>
      </p:sp>
    </p:spTree>
    <p:extLst>
      <p:ext uri="{BB962C8B-B14F-4D97-AF65-F5344CB8AC3E}">
        <p14:creationId xmlns:p14="http://schemas.microsoft.com/office/powerpoint/2010/main" val="3915116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En modell</a:t>
            </a:r>
            <a:br>
              <a:rPr lang="sv-SE" dirty="0"/>
            </a:br>
            <a:endParaRPr lang="sv-SE" dirty="0"/>
          </a:p>
        </p:txBody>
      </p:sp>
      <p:sp>
        <p:nvSpPr>
          <p:cNvPr id="3" name="Platshållare för datum 2"/>
          <p:cNvSpPr>
            <a:spLocks noGrp="1"/>
          </p:cNvSpPr>
          <p:nvPr>
            <p:ph type="dt" sz="half" idx="10"/>
          </p:nvPr>
        </p:nvSpPr>
        <p:spPr/>
        <p:txBody>
          <a:bodyPr/>
          <a:lstStyle/>
          <a:p>
            <a:r>
              <a:rPr lang="sv-SE" smtClean="0"/>
              <a:t>2022-03-07</a:t>
            </a:r>
            <a:endParaRPr lang="sv-SE"/>
          </a:p>
        </p:txBody>
      </p:sp>
      <p:sp>
        <p:nvSpPr>
          <p:cNvPr id="4" name="Platshållare för sidfot 3"/>
          <p:cNvSpPr>
            <a:spLocks noGrp="1"/>
          </p:cNvSpPr>
          <p:nvPr>
            <p:ph type="ftr" sz="quarter" idx="11"/>
          </p:nvPr>
        </p:nvSpPr>
        <p:spPr/>
        <p:txBody>
          <a:bodyPr/>
          <a:lstStyle/>
          <a:p>
            <a:r>
              <a:rPr lang="sv-SE" smtClean="0"/>
              <a:t>Vårdskada – riktlinjer för patient- och medarbetarstöd</a:t>
            </a:r>
            <a:endParaRPr lang="sv-SE" sz="800" dirty="0"/>
          </a:p>
        </p:txBody>
      </p:sp>
      <p:sp>
        <p:nvSpPr>
          <p:cNvPr id="5" name="Platshållare för text 4"/>
          <p:cNvSpPr>
            <a:spLocks noGrp="1"/>
          </p:cNvSpPr>
          <p:nvPr>
            <p:ph type="body" sz="quarter" idx="14"/>
          </p:nvPr>
        </p:nvSpPr>
        <p:spPr>
          <a:xfrm>
            <a:off x="1364889" y="2202697"/>
            <a:ext cx="9480091" cy="3166480"/>
          </a:xfrm>
        </p:spPr>
        <p:txBody>
          <a:bodyPr/>
          <a:lstStyle/>
          <a:p>
            <a:r>
              <a:rPr lang="sv-SE" dirty="0" smtClean="0"/>
              <a:t>för </a:t>
            </a:r>
            <a:r>
              <a:rPr lang="sv-SE" dirty="0"/>
              <a:t>hur chefer och medarbetare bör agera vid allvarliga vårdskador för att minimera skadeeffekterna för alla </a:t>
            </a:r>
            <a:r>
              <a:rPr lang="sv-SE" dirty="0" smtClean="0"/>
              <a:t>involverade.</a:t>
            </a:r>
          </a:p>
          <a:p>
            <a:endParaRPr lang="sv-SE" sz="800" dirty="0"/>
          </a:p>
          <a:p>
            <a:r>
              <a:rPr lang="sv-SE" dirty="0"/>
              <a:t>s</a:t>
            </a:r>
            <a:r>
              <a:rPr lang="sv-SE" dirty="0" smtClean="0"/>
              <a:t>om kan </a:t>
            </a:r>
            <a:r>
              <a:rPr lang="sv-SE" dirty="0"/>
              <a:t>behöva modifieras utifrån vad som inträffat, de involverade personernas erfarenhet, reaktioner och </a:t>
            </a:r>
            <a:r>
              <a:rPr lang="sv-SE" dirty="0" smtClean="0"/>
              <a:t>önskemål. </a:t>
            </a:r>
          </a:p>
          <a:p>
            <a:endParaRPr lang="sv-SE" sz="800" dirty="0"/>
          </a:p>
          <a:p>
            <a:r>
              <a:rPr lang="sv-SE" dirty="0" smtClean="0"/>
              <a:t>att förtydliga och förankra vid egen enhet.</a:t>
            </a:r>
          </a:p>
          <a:p>
            <a:endParaRPr lang="sv-SE" dirty="0"/>
          </a:p>
          <a:p>
            <a:endParaRPr lang="sv-SE" sz="1600" dirty="0"/>
          </a:p>
          <a:p>
            <a:endParaRPr lang="sv-SE" dirty="0"/>
          </a:p>
          <a:p>
            <a:endParaRPr lang="sv-SE" dirty="0"/>
          </a:p>
        </p:txBody>
      </p:sp>
    </p:spTree>
    <p:extLst>
      <p:ext uri="{BB962C8B-B14F-4D97-AF65-F5344CB8AC3E}">
        <p14:creationId xmlns:p14="http://schemas.microsoft.com/office/powerpoint/2010/main" val="137329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54000" y="1123655"/>
            <a:ext cx="9696000" cy="648000"/>
          </a:xfrm>
        </p:spPr>
        <p:txBody>
          <a:bodyPr/>
          <a:lstStyle/>
          <a:p>
            <a:r>
              <a:rPr lang="sv-SE" dirty="0"/>
              <a:t>Omgående</a:t>
            </a:r>
          </a:p>
        </p:txBody>
      </p:sp>
      <p:sp>
        <p:nvSpPr>
          <p:cNvPr id="3" name="Platshållare för datum 2"/>
          <p:cNvSpPr>
            <a:spLocks noGrp="1"/>
          </p:cNvSpPr>
          <p:nvPr>
            <p:ph type="dt" sz="half" idx="10"/>
          </p:nvPr>
        </p:nvSpPr>
        <p:spPr/>
        <p:txBody>
          <a:bodyPr/>
          <a:lstStyle/>
          <a:p>
            <a:r>
              <a:rPr lang="sv-SE" smtClean="0"/>
              <a:t>2022-03-07</a:t>
            </a:r>
            <a:endParaRPr lang="sv-SE"/>
          </a:p>
        </p:txBody>
      </p:sp>
      <p:sp>
        <p:nvSpPr>
          <p:cNvPr id="4" name="Platshållare för sidfot 3"/>
          <p:cNvSpPr>
            <a:spLocks noGrp="1"/>
          </p:cNvSpPr>
          <p:nvPr>
            <p:ph type="ftr" sz="quarter" idx="11"/>
          </p:nvPr>
        </p:nvSpPr>
        <p:spPr/>
        <p:txBody>
          <a:bodyPr/>
          <a:lstStyle/>
          <a:p>
            <a:r>
              <a:rPr lang="sv-SE" smtClean="0"/>
              <a:t>Vårdskada – riktlinjer för patient- och medarbetarstöd</a:t>
            </a:r>
            <a:endParaRPr lang="sv-SE" sz="800" dirty="0"/>
          </a:p>
        </p:txBody>
      </p:sp>
      <p:graphicFrame>
        <p:nvGraphicFramePr>
          <p:cNvPr id="6" name="Tabell 5"/>
          <p:cNvGraphicFramePr>
            <a:graphicFrameLocks noGrp="1"/>
          </p:cNvGraphicFramePr>
          <p:nvPr>
            <p:extLst>
              <p:ext uri="{D42A27DB-BD31-4B8C-83A1-F6EECF244321}">
                <p14:modId xmlns:p14="http://schemas.microsoft.com/office/powerpoint/2010/main" val="3042306848"/>
              </p:ext>
            </p:extLst>
          </p:nvPr>
        </p:nvGraphicFramePr>
        <p:xfrm>
          <a:off x="1474839" y="1907459"/>
          <a:ext cx="7561006" cy="3400006"/>
        </p:xfrm>
        <a:graphic>
          <a:graphicData uri="http://schemas.openxmlformats.org/drawingml/2006/table">
            <a:tbl>
              <a:tblPr firstRow="1" bandRow="1">
                <a:tableStyleId>{5C22544A-7EE6-4342-B048-85BDC9FD1C3A}</a:tableStyleId>
              </a:tblPr>
              <a:tblGrid>
                <a:gridCol w="3524849">
                  <a:extLst>
                    <a:ext uri="{9D8B030D-6E8A-4147-A177-3AD203B41FA5}">
                      <a16:colId xmlns:a16="http://schemas.microsoft.com/office/drawing/2014/main" val="20000"/>
                    </a:ext>
                  </a:extLst>
                </a:gridCol>
                <a:gridCol w="4036157">
                  <a:extLst>
                    <a:ext uri="{9D8B030D-6E8A-4147-A177-3AD203B41FA5}">
                      <a16:colId xmlns:a16="http://schemas.microsoft.com/office/drawing/2014/main" val="20001"/>
                    </a:ext>
                  </a:extLst>
                </a:gridCol>
              </a:tblGrid>
              <a:tr h="529212">
                <a:tc>
                  <a:txBody>
                    <a:bodyPr/>
                    <a:lstStyle/>
                    <a:p>
                      <a:r>
                        <a:rPr lang="sv-SE" dirty="0" smtClean="0"/>
                        <a:t>Patient/närstående</a:t>
                      </a:r>
                      <a:endParaRPr lang="sv-SE" dirty="0"/>
                    </a:p>
                  </a:txBody>
                  <a:tcPr/>
                </a:tc>
                <a:tc>
                  <a:txBody>
                    <a:bodyPr/>
                    <a:lstStyle/>
                    <a:p>
                      <a:r>
                        <a:rPr lang="sv-SE" dirty="0" smtClean="0"/>
                        <a:t>Medarbetare</a:t>
                      </a:r>
                      <a:endParaRPr lang="sv-SE" dirty="0"/>
                    </a:p>
                  </a:txBody>
                  <a:tcPr/>
                </a:tc>
                <a:extLst>
                  <a:ext uri="{0D108BD9-81ED-4DB2-BD59-A6C34878D82A}">
                    <a16:rowId xmlns:a16="http://schemas.microsoft.com/office/drawing/2014/main" val="10000"/>
                  </a:ext>
                </a:extLst>
              </a:tr>
              <a:tr h="2870794">
                <a:tc>
                  <a:txBody>
                    <a:bodyPr/>
                    <a:lstStyle/>
                    <a:p>
                      <a:r>
                        <a:rPr lang="sv-SE" dirty="0" smtClean="0"/>
                        <a:t>Förklara</a:t>
                      </a:r>
                    </a:p>
                    <a:p>
                      <a:pPr marL="285750" indent="-285750">
                        <a:buFontTx/>
                        <a:buChar char="-"/>
                      </a:pPr>
                      <a:r>
                        <a:rPr lang="sv-SE" dirty="0" smtClean="0"/>
                        <a:t>vad som hänt</a:t>
                      </a:r>
                    </a:p>
                    <a:p>
                      <a:pPr marL="285750" indent="-285750">
                        <a:buFontTx/>
                        <a:buChar char="-"/>
                      </a:pPr>
                      <a:r>
                        <a:rPr lang="sv-SE" dirty="0" smtClean="0"/>
                        <a:t>lyssna på patienten</a:t>
                      </a:r>
                    </a:p>
                    <a:p>
                      <a:pPr marL="285750" indent="-285750">
                        <a:buFontTx/>
                        <a:buChar char="-"/>
                      </a:pPr>
                      <a:r>
                        <a:rPr lang="sv-SE" dirty="0" smtClean="0"/>
                        <a:t>beklaga vad som hänt</a:t>
                      </a:r>
                    </a:p>
                    <a:p>
                      <a:pPr marL="285750" indent="-285750">
                        <a:buFontTx/>
                        <a:buChar char="-"/>
                      </a:pPr>
                      <a:r>
                        <a:rPr lang="sv-SE" dirty="0" smtClean="0"/>
                        <a:t>förklara hur vi arbetar med vårdskador</a:t>
                      </a:r>
                      <a:endParaRPr lang="sv-SE" dirty="0"/>
                    </a:p>
                  </a:txBody>
                  <a:tcPr/>
                </a:tc>
                <a:tc>
                  <a:txBody>
                    <a:bodyPr/>
                    <a:lstStyle/>
                    <a:p>
                      <a:r>
                        <a:rPr lang="sv-SE" dirty="0" smtClean="0"/>
                        <a:t>Arbetsledaren</a:t>
                      </a:r>
                    </a:p>
                    <a:p>
                      <a:pPr marL="285750" indent="-285750">
                        <a:buFontTx/>
                        <a:buChar char="-"/>
                      </a:pPr>
                      <a:r>
                        <a:rPr lang="sv-SE" dirty="0" smtClean="0"/>
                        <a:t>visa omsorg</a:t>
                      </a:r>
                      <a:r>
                        <a:rPr lang="sv-SE" baseline="0" dirty="0" smtClean="0"/>
                        <a:t> och </a:t>
                      </a:r>
                      <a:r>
                        <a:rPr lang="sv-SE" dirty="0" smtClean="0"/>
                        <a:t>stöd</a:t>
                      </a:r>
                    </a:p>
                    <a:p>
                      <a:pPr marL="285750" indent="-285750">
                        <a:buFontTx/>
                        <a:buChar char="-"/>
                      </a:pPr>
                      <a:r>
                        <a:rPr lang="sv-SE" dirty="0" smtClean="0"/>
                        <a:t>låt medarbetaren skriva ned vad som hänt</a:t>
                      </a:r>
                    </a:p>
                    <a:p>
                      <a:pPr marL="285750" indent="-285750">
                        <a:buFontTx/>
                        <a:buChar char="-"/>
                      </a:pPr>
                      <a:r>
                        <a:rPr lang="sv-SE" dirty="0" smtClean="0"/>
                        <a:t>undvik skuldbeläggning</a:t>
                      </a:r>
                    </a:p>
                    <a:p>
                      <a:pPr marL="285750" indent="-285750">
                        <a:buFontTx/>
                        <a:buChar char="-"/>
                      </a:pPr>
                      <a:r>
                        <a:rPr lang="sv-SE" dirty="0" smtClean="0"/>
                        <a:t>överväg att ge tjänstledighet</a:t>
                      </a:r>
                      <a:endParaRPr lang="sv-SE"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61496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60257" y="790447"/>
            <a:ext cx="7272000" cy="648000"/>
          </a:xfrm>
        </p:spPr>
        <p:txBody>
          <a:bodyPr/>
          <a:lstStyle/>
          <a:p>
            <a:r>
              <a:rPr lang="sv-SE" dirty="0"/>
              <a:t>Efter akuta </a:t>
            </a:r>
            <a:r>
              <a:rPr lang="sv-SE" dirty="0" smtClean="0"/>
              <a:t>skedet</a:t>
            </a:r>
            <a:endParaRPr lang="sv-SE" sz="1400" dirty="0"/>
          </a:p>
        </p:txBody>
      </p:sp>
      <p:sp>
        <p:nvSpPr>
          <p:cNvPr id="3" name="Platshållare för datum 2"/>
          <p:cNvSpPr>
            <a:spLocks noGrp="1"/>
          </p:cNvSpPr>
          <p:nvPr>
            <p:ph type="dt" sz="half" idx="10"/>
          </p:nvPr>
        </p:nvSpPr>
        <p:spPr/>
        <p:txBody>
          <a:bodyPr/>
          <a:lstStyle/>
          <a:p>
            <a:r>
              <a:rPr lang="sv-SE" smtClean="0">
                <a:solidFill>
                  <a:srgbClr val="000000"/>
                </a:solidFill>
              </a:rPr>
              <a:t>2022-03-07</a:t>
            </a:r>
            <a:endParaRPr lang="sv-SE">
              <a:solidFill>
                <a:srgbClr val="000000"/>
              </a:solidFill>
            </a:endParaRPr>
          </a:p>
        </p:txBody>
      </p:sp>
      <p:sp>
        <p:nvSpPr>
          <p:cNvPr id="4" name="Platshållare för sidfot 3"/>
          <p:cNvSpPr>
            <a:spLocks noGrp="1"/>
          </p:cNvSpPr>
          <p:nvPr>
            <p:ph type="ftr" sz="quarter" idx="11"/>
          </p:nvPr>
        </p:nvSpPr>
        <p:spPr/>
        <p:txBody>
          <a:bodyPr/>
          <a:lstStyle/>
          <a:p>
            <a:r>
              <a:rPr lang="sv-SE" smtClean="0">
                <a:solidFill>
                  <a:srgbClr val="8D0017"/>
                </a:solidFill>
              </a:rPr>
              <a:t>Vårdskada – riktlinjer för patient- och medarbetarstöd</a:t>
            </a:r>
            <a:endParaRPr lang="sv-SE" sz="800" dirty="0">
              <a:solidFill>
                <a:srgbClr val="8D0017"/>
              </a:solidFill>
            </a:endParaRPr>
          </a:p>
        </p:txBody>
      </p:sp>
      <p:graphicFrame>
        <p:nvGraphicFramePr>
          <p:cNvPr id="6" name="Tabell 5"/>
          <p:cNvGraphicFramePr>
            <a:graphicFrameLocks noGrp="1"/>
          </p:cNvGraphicFramePr>
          <p:nvPr>
            <p:extLst>
              <p:ext uri="{D42A27DB-BD31-4B8C-83A1-F6EECF244321}">
                <p14:modId xmlns:p14="http://schemas.microsoft.com/office/powerpoint/2010/main" val="1390046383"/>
              </p:ext>
            </p:extLst>
          </p:nvPr>
        </p:nvGraphicFramePr>
        <p:xfrm>
          <a:off x="1860282" y="1736383"/>
          <a:ext cx="7776864" cy="3815328"/>
        </p:xfrm>
        <a:graphic>
          <a:graphicData uri="http://schemas.openxmlformats.org/drawingml/2006/table">
            <a:tbl>
              <a:tblPr firstRow="1" bandRow="1">
                <a:tableStyleId>{5C22544A-7EE6-4342-B048-85BDC9FD1C3A}</a:tableStyleId>
              </a:tblPr>
              <a:tblGrid>
                <a:gridCol w="3799006">
                  <a:extLst>
                    <a:ext uri="{9D8B030D-6E8A-4147-A177-3AD203B41FA5}">
                      <a16:colId xmlns:a16="http://schemas.microsoft.com/office/drawing/2014/main" val="20000"/>
                    </a:ext>
                  </a:extLst>
                </a:gridCol>
                <a:gridCol w="3977858">
                  <a:extLst>
                    <a:ext uri="{9D8B030D-6E8A-4147-A177-3AD203B41FA5}">
                      <a16:colId xmlns:a16="http://schemas.microsoft.com/office/drawing/2014/main" val="20001"/>
                    </a:ext>
                  </a:extLst>
                </a:gridCol>
              </a:tblGrid>
              <a:tr h="432048">
                <a:tc>
                  <a:txBody>
                    <a:bodyPr/>
                    <a:lstStyle/>
                    <a:p>
                      <a:r>
                        <a:rPr lang="sv-SE" dirty="0" smtClean="0"/>
                        <a:t>Patient/närstående</a:t>
                      </a:r>
                      <a:endParaRPr lang="sv-SE" dirty="0"/>
                    </a:p>
                  </a:txBody>
                  <a:tcPr/>
                </a:tc>
                <a:tc>
                  <a:txBody>
                    <a:bodyPr/>
                    <a:lstStyle/>
                    <a:p>
                      <a:r>
                        <a:rPr lang="sv-SE" dirty="0" smtClean="0"/>
                        <a:t>Medarbetare</a:t>
                      </a:r>
                      <a:endParaRPr lang="sv-SE" dirty="0"/>
                    </a:p>
                  </a:txBody>
                  <a:tcPr/>
                </a:tc>
                <a:extLst>
                  <a:ext uri="{0D108BD9-81ED-4DB2-BD59-A6C34878D82A}">
                    <a16:rowId xmlns:a16="http://schemas.microsoft.com/office/drawing/2014/main" val="10000"/>
                  </a:ext>
                </a:extLst>
              </a:tr>
              <a:tr h="370840">
                <a:tc>
                  <a:txBody>
                    <a:bodyPr/>
                    <a:lstStyle/>
                    <a:p>
                      <a:pPr marL="0" indent="0">
                        <a:buFontTx/>
                        <a:buNone/>
                      </a:pPr>
                      <a:r>
                        <a:rPr lang="sv-SE" dirty="0" smtClean="0"/>
                        <a:t>klinikledning och chefläkare informeras</a:t>
                      </a:r>
                    </a:p>
                  </a:txBody>
                  <a:tcPr/>
                </a:tc>
                <a:tc>
                  <a:txBody>
                    <a:bodyPr/>
                    <a:lstStyle/>
                    <a:p>
                      <a:pPr marL="0" indent="0">
                        <a:buFontTx/>
                        <a:buNone/>
                      </a:pPr>
                      <a:r>
                        <a:rPr lang="sv-SE" dirty="0" smtClean="0"/>
                        <a:t>arbetslaget</a:t>
                      </a:r>
                      <a:r>
                        <a:rPr lang="sv-SE" baseline="0" dirty="0" smtClean="0"/>
                        <a:t> samlas och informeras. Vad gjorde vi bra? </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kontaktperson</a:t>
                      </a:r>
                      <a:r>
                        <a:rPr lang="sv-SE" baseline="0" dirty="0" smtClean="0"/>
                        <a:t> för patienten utses</a:t>
                      </a:r>
                      <a:endParaRPr lang="sv-SE" dirty="0" smtClean="0"/>
                    </a:p>
                  </a:txBody>
                  <a:tcPr/>
                </a:tc>
                <a:tc>
                  <a:txBody>
                    <a:bodyPr/>
                    <a:lstStyle/>
                    <a:p>
                      <a:r>
                        <a:rPr lang="sv-SE" dirty="0" smtClean="0"/>
                        <a:t>medarbetaren ges fortsatt stöd och omsorg</a:t>
                      </a:r>
                      <a:endParaRPr lang="sv-SE" dirty="0"/>
                    </a:p>
                  </a:txBody>
                  <a:tcPr/>
                </a:tc>
                <a:extLst>
                  <a:ext uri="{0D108BD9-81ED-4DB2-BD59-A6C34878D82A}">
                    <a16:rowId xmlns:a16="http://schemas.microsoft.com/office/drawing/2014/main" val="10002"/>
                  </a:ext>
                </a:extLst>
              </a:tr>
              <a:tr h="370840">
                <a:tc>
                  <a:txBody>
                    <a:bodyPr/>
                    <a:lstStyle/>
                    <a:p>
                      <a:pPr marL="0" indent="0">
                        <a:buFontTx/>
                        <a:buNone/>
                      </a:pPr>
                      <a:r>
                        <a:rPr lang="sv-SE" dirty="0" smtClean="0"/>
                        <a:t>patient informeras om</a:t>
                      </a:r>
                    </a:p>
                    <a:p>
                      <a:pPr marL="285750" indent="-285750">
                        <a:buFontTx/>
                        <a:buChar char="-"/>
                      </a:pPr>
                      <a:r>
                        <a:rPr lang="sv-SE" dirty="0" smtClean="0"/>
                        <a:t>hur händelsen utveckalts</a:t>
                      </a:r>
                    </a:p>
                    <a:p>
                      <a:pPr marL="285750" indent="-285750">
                        <a:buFontTx/>
                        <a:buChar char="-"/>
                      </a:pPr>
                      <a:r>
                        <a:rPr lang="sv-SE" dirty="0" smtClean="0"/>
                        <a:t>hur man kan</a:t>
                      </a:r>
                      <a:r>
                        <a:rPr lang="sv-SE" baseline="0" dirty="0" smtClean="0"/>
                        <a:t> klaga på vården</a:t>
                      </a:r>
                    </a:p>
                    <a:p>
                      <a:pPr marL="285750" indent="-285750">
                        <a:buFontTx/>
                        <a:buChar char="-"/>
                      </a:pPr>
                      <a:r>
                        <a:rPr lang="sv-SE" baseline="0" dirty="0" smtClean="0"/>
                        <a:t>möjligheten att söka ersättning för vårdskada</a:t>
                      </a:r>
                      <a:endParaRPr lang="sv-SE" dirty="0" smtClean="0"/>
                    </a:p>
                  </a:txBody>
                  <a:tcPr/>
                </a:tc>
                <a:tc>
                  <a:txBody>
                    <a:bodyPr/>
                    <a:lstStyle/>
                    <a:p>
                      <a:pPr marL="0" indent="0">
                        <a:buFontTx/>
                        <a:buNone/>
                      </a:pPr>
                      <a:r>
                        <a:rPr lang="sv-SE" baseline="0" dirty="0" smtClean="0"/>
                        <a:t>överväg professionellt stöd</a:t>
                      </a:r>
                      <a:endParaRPr lang="sv-SE" dirty="0"/>
                    </a:p>
                  </a:txBody>
                  <a:tcPr/>
                </a:tc>
                <a:extLst>
                  <a:ext uri="{0D108BD9-81ED-4DB2-BD59-A6C34878D82A}">
                    <a16:rowId xmlns:a16="http://schemas.microsoft.com/office/drawing/2014/main" val="10003"/>
                  </a:ext>
                </a:extLst>
              </a:tr>
              <a:tr h="370840">
                <a:tc>
                  <a:txBody>
                    <a:bodyPr/>
                    <a:lstStyle/>
                    <a:p>
                      <a:pPr marL="0" indent="0">
                        <a:buFontTx/>
                        <a:buNone/>
                      </a:pPr>
                      <a:r>
                        <a:rPr lang="sv-SE" dirty="0" smtClean="0"/>
                        <a:t>- händelseanalys påbörjas</a:t>
                      </a:r>
                    </a:p>
                    <a:p>
                      <a:pPr marL="0" indent="0">
                        <a:buFontTx/>
                        <a:buNone/>
                      </a:pPr>
                      <a:r>
                        <a:rPr lang="sv-SE" dirty="0" smtClean="0"/>
                        <a:t>- rapportering</a:t>
                      </a:r>
                      <a:r>
                        <a:rPr lang="sv-SE" baseline="0" dirty="0" smtClean="0"/>
                        <a:t> i Synergi</a:t>
                      </a:r>
                      <a:endParaRPr lang="sv-SE"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40222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Jönköpings län</Template>
  <TotalTime>10</TotalTime>
  <Words>816</Words>
  <Application>Microsoft Office PowerPoint</Application>
  <PresentationFormat>Bredbild</PresentationFormat>
  <Paragraphs>131</Paragraphs>
  <Slides>12</Slides>
  <Notes>11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12</vt:i4>
      </vt:variant>
    </vt:vector>
  </HeadingPairs>
  <TitlesOfParts>
    <vt:vector size="15" baseType="lpstr">
      <vt:lpstr>Arial</vt:lpstr>
      <vt:lpstr>Calibri</vt:lpstr>
      <vt:lpstr>Office-tema</vt:lpstr>
      <vt:lpstr>Vårdskada Riktlinjer för patient- och medarbetarstöd</vt:lpstr>
      <vt:lpstr>Bakgrund</vt:lpstr>
      <vt:lpstr>Patientsäkerhet – skydd mot vårdskada, Socialstyrelsen </vt:lpstr>
      <vt:lpstr>Systemsyn, Socialstyrelsen</vt:lpstr>
      <vt:lpstr>Kulturen – att förbättra systemet</vt:lpstr>
      <vt:lpstr>Syfte med riktlinjen</vt:lpstr>
      <vt:lpstr>En modell </vt:lpstr>
      <vt:lpstr>Omgående</vt:lpstr>
      <vt:lpstr>Efter akuta skedet</vt:lpstr>
      <vt:lpstr>Senare</vt:lpstr>
      <vt:lpstr>Påfrestande vid vårdskador</vt:lpstr>
      <vt:lpstr>Ledarskap - viktig del av arbetsmiljön  </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Vårdskada Riktlinjer för patient- och medarbetarstöd</dc:title>
  <dc:creator>Holgersson Camilla</dc:creator>
  <cp:lastModifiedBy>Holgersson Camilla</cp:lastModifiedBy>
  <cp:revision>3</cp:revision>
  <dcterms:created xsi:type="dcterms:W3CDTF">2022-03-07T12:26:26Z</dcterms:created>
  <dcterms:modified xsi:type="dcterms:W3CDTF">2022-03-30T09:14:22Z</dcterms:modified>
</cp:coreProperties>
</file>