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5" r:id="rId3"/>
    <p:sldId id="496" r:id="rId4"/>
    <p:sldId id="292" r:id="rId5"/>
    <p:sldId id="316" r:id="rId6"/>
    <p:sldId id="271" r:id="rId7"/>
    <p:sldId id="500" r:id="rId8"/>
    <p:sldId id="260" r:id="rId9"/>
    <p:sldId id="261" r:id="rId10"/>
    <p:sldId id="272" r:id="rId11"/>
    <p:sldId id="502" r:id="rId12"/>
    <p:sldId id="352" r:id="rId13"/>
    <p:sldId id="497" r:id="rId14"/>
    <p:sldId id="498" r:id="rId15"/>
    <p:sldId id="494" r:id="rId16"/>
    <p:sldId id="377" r:id="rId17"/>
    <p:sldId id="284" r:id="rId18"/>
    <p:sldId id="490" r:id="rId19"/>
    <p:sldId id="491" r:id="rId20"/>
    <p:sldId id="504" r:id="rId21"/>
    <p:sldId id="275" r:id="rId22"/>
    <p:sldId id="283" r:id="rId23"/>
    <p:sldId id="295" r:id="rId24"/>
    <p:sldId id="492" r:id="rId25"/>
    <p:sldId id="297" r:id="rId26"/>
    <p:sldId id="298" r:id="rId27"/>
    <p:sldId id="499" r:id="rId28"/>
    <p:sldId id="327" r:id="rId29"/>
    <p:sldId id="258" r:id="rId30"/>
    <p:sldId id="289" r:id="rId31"/>
    <p:sldId id="495" r:id="rId32"/>
    <p:sldId id="503" r:id="rId33"/>
    <p:sldId id="294" r:id="rId34"/>
    <p:sldId id="493" r:id="rId35"/>
    <p:sldId id="274" r:id="rId36"/>
    <p:sldId id="510" r:id="rId37"/>
    <p:sldId id="511" r:id="rId38"/>
    <p:sldId id="505" r:id="rId39"/>
    <p:sldId id="506" r:id="rId40"/>
    <p:sldId id="507" r:id="rId41"/>
    <p:sldId id="508" r:id="rId42"/>
    <p:sldId id="509" r:id="rId43"/>
    <p:sldId id="265" r:id="rId44"/>
    <p:sldId id="266" r:id="rId45"/>
    <p:sldId id="267" r:id="rId46"/>
    <p:sldId id="268" r:id="rId47"/>
    <p:sldId id="281" r:id="rId48"/>
    <p:sldId id="285" r:id="rId49"/>
    <p:sldId id="489" r:id="rId50"/>
    <p:sldId id="276" r:id="rId51"/>
    <p:sldId id="277" r:id="rId52"/>
    <p:sldId id="278" r:id="rId53"/>
    <p:sldId id="501" r:id="rId5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06" autoAdjust="0"/>
    <p:restoredTop sz="94660"/>
  </p:normalViewPr>
  <p:slideViewPr>
    <p:cSldViewPr snapToGrid="0">
      <p:cViewPr varScale="1">
        <p:scale>
          <a:sx n="59" d="100"/>
          <a:sy n="59" d="100"/>
        </p:scale>
        <p:origin x="84"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7044F2-45EA-DF45-A236-DB8ECC7765F5}" type="doc">
      <dgm:prSet loTypeId="urn:microsoft.com/office/officeart/2005/8/layout/cycle5" loCatId="" qsTypeId="urn:microsoft.com/office/officeart/2005/8/quickstyle/simple1" qsCatId="simple" csTypeId="urn:microsoft.com/office/officeart/2005/8/colors/accent1_2" csCatId="accent1" phldr="1"/>
      <dgm:spPr/>
      <dgm:t>
        <a:bodyPr/>
        <a:lstStyle/>
        <a:p>
          <a:endParaRPr lang="sv-SE"/>
        </a:p>
      </dgm:t>
    </dgm:pt>
    <dgm:pt modelId="{764FD8C0-148C-F54B-BEBD-3B8CC3E7EAD5}">
      <dgm:prSet phldrT="[Text]"/>
      <dgm:spPr/>
      <dgm:t>
        <a:bodyPr/>
        <a:lstStyle/>
        <a:p>
          <a:r>
            <a:rPr lang="sv-SE" dirty="0"/>
            <a:t>Låg kontakt med nuet</a:t>
          </a:r>
        </a:p>
      </dgm:t>
    </dgm:pt>
    <dgm:pt modelId="{1B2849EB-E40E-2240-AF7B-5248B6EBDAE9}" type="parTrans" cxnId="{00DAD84A-9ACB-174C-856F-8A35AB69AC57}">
      <dgm:prSet/>
      <dgm:spPr/>
      <dgm:t>
        <a:bodyPr/>
        <a:lstStyle/>
        <a:p>
          <a:endParaRPr lang="sv-SE"/>
        </a:p>
      </dgm:t>
    </dgm:pt>
    <dgm:pt modelId="{6533AA39-18B6-3D4A-9D7F-6482C7293FE0}" type="sibTrans" cxnId="{00DAD84A-9ACB-174C-856F-8A35AB69AC57}">
      <dgm:prSet/>
      <dgm:spPr/>
      <dgm:t>
        <a:bodyPr/>
        <a:lstStyle/>
        <a:p>
          <a:endParaRPr lang="sv-SE"/>
        </a:p>
      </dgm:t>
    </dgm:pt>
    <dgm:pt modelId="{11F37598-217A-9643-9146-674D00956826}">
      <dgm:prSet phldrT="[Text]"/>
      <dgm:spPr/>
      <dgm:t>
        <a:bodyPr/>
        <a:lstStyle/>
        <a:p>
          <a:r>
            <a:rPr lang="sv-SE" dirty="0"/>
            <a:t>Passivitet och eller impulsivitet</a:t>
          </a:r>
        </a:p>
      </dgm:t>
    </dgm:pt>
    <dgm:pt modelId="{CF636C29-1041-CE4A-A27A-EBB0164028E5}" type="parTrans" cxnId="{171CC463-4238-8744-B8DE-AFA7FFFA16D3}">
      <dgm:prSet/>
      <dgm:spPr/>
      <dgm:t>
        <a:bodyPr/>
        <a:lstStyle/>
        <a:p>
          <a:endParaRPr lang="sv-SE"/>
        </a:p>
      </dgm:t>
    </dgm:pt>
    <dgm:pt modelId="{1609E2FB-1044-0640-9D45-01B3091485D6}" type="sibTrans" cxnId="{171CC463-4238-8744-B8DE-AFA7FFFA16D3}">
      <dgm:prSet/>
      <dgm:spPr/>
      <dgm:t>
        <a:bodyPr/>
        <a:lstStyle/>
        <a:p>
          <a:endParaRPr lang="sv-SE"/>
        </a:p>
      </dgm:t>
    </dgm:pt>
    <dgm:pt modelId="{F9BA7A8A-D2DF-6C41-9052-FB3DD3026146}">
      <dgm:prSet phldrT="[Text]"/>
      <dgm:spPr/>
      <dgm:t>
        <a:bodyPr/>
        <a:lstStyle/>
        <a:p>
          <a:r>
            <a:rPr lang="sv-SE" dirty="0"/>
            <a:t>Låg KASAM</a:t>
          </a:r>
        </a:p>
      </dgm:t>
    </dgm:pt>
    <dgm:pt modelId="{D3742A04-171C-6249-A6CC-77E84DE2EB73}" type="parTrans" cxnId="{2144526D-38DE-4140-AC0D-3775708B1F66}">
      <dgm:prSet/>
      <dgm:spPr/>
      <dgm:t>
        <a:bodyPr/>
        <a:lstStyle/>
        <a:p>
          <a:endParaRPr lang="sv-SE"/>
        </a:p>
      </dgm:t>
    </dgm:pt>
    <dgm:pt modelId="{217AFEB4-A09A-204B-87DA-D3619EC4FC07}" type="sibTrans" cxnId="{2144526D-38DE-4140-AC0D-3775708B1F66}">
      <dgm:prSet/>
      <dgm:spPr/>
      <dgm:t>
        <a:bodyPr/>
        <a:lstStyle/>
        <a:p>
          <a:endParaRPr lang="sv-SE"/>
        </a:p>
      </dgm:t>
    </dgm:pt>
    <dgm:pt modelId="{1821ADD2-BE63-A44F-AACD-79F891CB7DA8}">
      <dgm:prSet phldrT="[Text]"/>
      <dgm:spPr/>
      <dgm:t>
        <a:bodyPr/>
        <a:lstStyle/>
        <a:p>
          <a:r>
            <a:rPr lang="sv-SE" dirty="0"/>
            <a:t>Tror på tankeinnehåll</a:t>
          </a:r>
        </a:p>
        <a:p>
          <a:r>
            <a:rPr lang="sv-SE" dirty="0"/>
            <a:t>FUSION</a:t>
          </a:r>
        </a:p>
      </dgm:t>
    </dgm:pt>
    <dgm:pt modelId="{0FDF401D-803B-C849-86F2-E72590BEEBB2}" type="parTrans" cxnId="{9CA2CC11-30AE-E043-8C29-F4FC2E6982BC}">
      <dgm:prSet/>
      <dgm:spPr/>
      <dgm:t>
        <a:bodyPr/>
        <a:lstStyle/>
        <a:p>
          <a:endParaRPr lang="sv-SE"/>
        </a:p>
      </dgm:t>
    </dgm:pt>
    <dgm:pt modelId="{0F70215F-D9ED-C141-ADC2-B56C8B194916}" type="sibTrans" cxnId="{9CA2CC11-30AE-E043-8C29-F4FC2E6982BC}">
      <dgm:prSet/>
      <dgm:spPr/>
      <dgm:t>
        <a:bodyPr/>
        <a:lstStyle/>
        <a:p>
          <a:endParaRPr lang="sv-SE"/>
        </a:p>
      </dgm:t>
    </dgm:pt>
    <dgm:pt modelId="{4CB33570-9F46-5044-9F1C-C640CB60D72C}">
      <dgm:prSet phldrT="[Text]"/>
      <dgm:spPr/>
      <dgm:t>
        <a:bodyPr/>
        <a:lstStyle/>
        <a:p>
          <a:r>
            <a:rPr lang="sv-SE" dirty="0"/>
            <a:t>Upplevelsebaserat undvikande</a:t>
          </a:r>
        </a:p>
      </dgm:t>
    </dgm:pt>
    <dgm:pt modelId="{7FE8EAD6-B0D7-694D-B2F6-42BDF89E904C}" type="parTrans" cxnId="{DB92E538-67ED-3047-A818-24735C4BEDE1}">
      <dgm:prSet/>
      <dgm:spPr/>
      <dgm:t>
        <a:bodyPr/>
        <a:lstStyle/>
        <a:p>
          <a:endParaRPr lang="sv-SE"/>
        </a:p>
      </dgm:t>
    </dgm:pt>
    <dgm:pt modelId="{CB9FDDA6-724A-EF40-920F-1E885E466E4D}" type="sibTrans" cxnId="{DB92E538-67ED-3047-A818-24735C4BEDE1}">
      <dgm:prSet/>
      <dgm:spPr/>
      <dgm:t>
        <a:bodyPr/>
        <a:lstStyle/>
        <a:p>
          <a:endParaRPr lang="sv-SE"/>
        </a:p>
      </dgm:t>
    </dgm:pt>
    <dgm:pt modelId="{CEA3A084-765B-974C-98F2-201DA608ABA8}">
      <dgm:prSet/>
      <dgm:spPr/>
      <dgm:t>
        <a:bodyPr/>
        <a:lstStyle/>
        <a:p>
          <a:r>
            <a:rPr lang="sv-SE" dirty="0"/>
            <a:t>Vet inte vad som är viktigt</a:t>
          </a:r>
        </a:p>
      </dgm:t>
    </dgm:pt>
    <dgm:pt modelId="{9005985E-F7E7-7E47-A24A-E2D27D6516E1}" type="parTrans" cxnId="{6AC71B43-47A8-A744-9E68-6E3DC93D5F53}">
      <dgm:prSet/>
      <dgm:spPr/>
      <dgm:t>
        <a:bodyPr/>
        <a:lstStyle/>
        <a:p>
          <a:endParaRPr lang="sv-SE"/>
        </a:p>
      </dgm:t>
    </dgm:pt>
    <dgm:pt modelId="{B71D0F62-1747-294D-BC1F-7E508B700107}" type="sibTrans" cxnId="{6AC71B43-47A8-A744-9E68-6E3DC93D5F53}">
      <dgm:prSet/>
      <dgm:spPr/>
      <dgm:t>
        <a:bodyPr/>
        <a:lstStyle/>
        <a:p>
          <a:endParaRPr lang="sv-SE"/>
        </a:p>
      </dgm:t>
    </dgm:pt>
    <dgm:pt modelId="{49D47CDA-392A-6B4B-9E17-4998DE4895DD}" type="pres">
      <dgm:prSet presAssocID="{F27044F2-45EA-DF45-A236-DB8ECC7765F5}" presName="cycle" presStyleCnt="0">
        <dgm:presLayoutVars>
          <dgm:dir/>
          <dgm:resizeHandles val="exact"/>
        </dgm:presLayoutVars>
      </dgm:prSet>
      <dgm:spPr/>
      <dgm:t>
        <a:bodyPr/>
        <a:lstStyle/>
        <a:p>
          <a:endParaRPr lang="sv-SE"/>
        </a:p>
      </dgm:t>
    </dgm:pt>
    <dgm:pt modelId="{49E8B9F5-FC0E-E548-A923-F368D0F314AC}" type="pres">
      <dgm:prSet presAssocID="{764FD8C0-148C-F54B-BEBD-3B8CC3E7EAD5}" presName="node" presStyleLbl="node1" presStyleIdx="0" presStyleCnt="6">
        <dgm:presLayoutVars>
          <dgm:bulletEnabled val="1"/>
        </dgm:presLayoutVars>
      </dgm:prSet>
      <dgm:spPr/>
      <dgm:t>
        <a:bodyPr/>
        <a:lstStyle/>
        <a:p>
          <a:endParaRPr lang="sv-SE"/>
        </a:p>
      </dgm:t>
    </dgm:pt>
    <dgm:pt modelId="{81EFD8DB-E549-CE49-B9D1-F4EFC7A544F5}" type="pres">
      <dgm:prSet presAssocID="{764FD8C0-148C-F54B-BEBD-3B8CC3E7EAD5}" presName="spNode" presStyleCnt="0"/>
      <dgm:spPr/>
    </dgm:pt>
    <dgm:pt modelId="{D1139ACB-56A1-564C-8CBC-C2830EC096E3}" type="pres">
      <dgm:prSet presAssocID="{6533AA39-18B6-3D4A-9D7F-6482C7293FE0}" presName="sibTrans" presStyleLbl="sibTrans1D1" presStyleIdx="0" presStyleCnt="6"/>
      <dgm:spPr/>
      <dgm:t>
        <a:bodyPr/>
        <a:lstStyle/>
        <a:p>
          <a:endParaRPr lang="sv-SE"/>
        </a:p>
      </dgm:t>
    </dgm:pt>
    <dgm:pt modelId="{C6048EB5-B197-B148-88CE-F13FD79D3C41}" type="pres">
      <dgm:prSet presAssocID="{CEA3A084-765B-974C-98F2-201DA608ABA8}" presName="node" presStyleLbl="node1" presStyleIdx="1" presStyleCnt="6">
        <dgm:presLayoutVars>
          <dgm:bulletEnabled val="1"/>
        </dgm:presLayoutVars>
      </dgm:prSet>
      <dgm:spPr/>
      <dgm:t>
        <a:bodyPr/>
        <a:lstStyle/>
        <a:p>
          <a:endParaRPr lang="sv-SE"/>
        </a:p>
      </dgm:t>
    </dgm:pt>
    <dgm:pt modelId="{11B28410-76A4-824C-A250-FACBCCBA84A8}" type="pres">
      <dgm:prSet presAssocID="{CEA3A084-765B-974C-98F2-201DA608ABA8}" presName="spNode" presStyleCnt="0"/>
      <dgm:spPr/>
    </dgm:pt>
    <dgm:pt modelId="{B28FD715-D2FB-FB47-87BB-34D595838EA2}" type="pres">
      <dgm:prSet presAssocID="{B71D0F62-1747-294D-BC1F-7E508B700107}" presName="sibTrans" presStyleLbl="sibTrans1D1" presStyleIdx="1" presStyleCnt="6"/>
      <dgm:spPr/>
      <dgm:t>
        <a:bodyPr/>
        <a:lstStyle/>
        <a:p>
          <a:endParaRPr lang="sv-SE"/>
        </a:p>
      </dgm:t>
    </dgm:pt>
    <dgm:pt modelId="{366AD266-D87A-CB47-9BD6-BDA1912F73A2}" type="pres">
      <dgm:prSet presAssocID="{11F37598-217A-9643-9146-674D00956826}" presName="node" presStyleLbl="node1" presStyleIdx="2" presStyleCnt="6">
        <dgm:presLayoutVars>
          <dgm:bulletEnabled val="1"/>
        </dgm:presLayoutVars>
      </dgm:prSet>
      <dgm:spPr/>
      <dgm:t>
        <a:bodyPr/>
        <a:lstStyle/>
        <a:p>
          <a:endParaRPr lang="sv-SE"/>
        </a:p>
      </dgm:t>
    </dgm:pt>
    <dgm:pt modelId="{823C478F-1411-4D4E-9E97-6352475BCC51}" type="pres">
      <dgm:prSet presAssocID="{11F37598-217A-9643-9146-674D00956826}" presName="spNode" presStyleCnt="0"/>
      <dgm:spPr/>
    </dgm:pt>
    <dgm:pt modelId="{A9E6961C-80CD-0143-95AC-55A2191FF313}" type="pres">
      <dgm:prSet presAssocID="{1609E2FB-1044-0640-9D45-01B3091485D6}" presName="sibTrans" presStyleLbl="sibTrans1D1" presStyleIdx="2" presStyleCnt="6"/>
      <dgm:spPr/>
      <dgm:t>
        <a:bodyPr/>
        <a:lstStyle/>
        <a:p>
          <a:endParaRPr lang="sv-SE"/>
        </a:p>
      </dgm:t>
    </dgm:pt>
    <dgm:pt modelId="{47CD77A0-8C31-FC4F-BF36-CEB1B06B7D20}" type="pres">
      <dgm:prSet presAssocID="{F9BA7A8A-D2DF-6C41-9052-FB3DD3026146}" presName="node" presStyleLbl="node1" presStyleIdx="3" presStyleCnt="6">
        <dgm:presLayoutVars>
          <dgm:bulletEnabled val="1"/>
        </dgm:presLayoutVars>
      </dgm:prSet>
      <dgm:spPr/>
      <dgm:t>
        <a:bodyPr/>
        <a:lstStyle/>
        <a:p>
          <a:endParaRPr lang="sv-SE"/>
        </a:p>
      </dgm:t>
    </dgm:pt>
    <dgm:pt modelId="{F07358A0-F35D-2140-8739-BB4EA4176967}" type="pres">
      <dgm:prSet presAssocID="{F9BA7A8A-D2DF-6C41-9052-FB3DD3026146}" presName="spNode" presStyleCnt="0"/>
      <dgm:spPr/>
    </dgm:pt>
    <dgm:pt modelId="{C2D33DAB-A2C9-A34C-BAFE-AA1E637EA999}" type="pres">
      <dgm:prSet presAssocID="{217AFEB4-A09A-204B-87DA-D3619EC4FC07}" presName="sibTrans" presStyleLbl="sibTrans1D1" presStyleIdx="3" presStyleCnt="6"/>
      <dgm:spPr/>
      <dgm:t>
        <a:bodyPr/>
        <a:lstStyle/>
        <a:p>
          <a:endParaRPr lang="sv-SE"/>
        </a:p>
      </dgm:t>
    </dgm:pt>
    <dgm:pt modelId="{FDD8FC1F-948C-C343-8E8E-BCC2AE8E58A6}" type="pres">
      <dgm:prSet presAssocID="{1821ADD2-BE63-A44F-AACD-79F891CB7DA8}" presName="node" presStyleLbl="node1" presStyleIdx="4" presStyleCnt="6">
        <dgm:presLayoutVars>
          <dgm:bulletEnabled val="1"/>
        </dgm:presLayoutVars>
      </dgm:prSet>
      <dgm:spPr/>
      <dgm:t>
        <a:bodyPr/>
        <a:lstStyle/>
        <a:p>
          <a:endParaRPr lang="sv-SE"/>
        </a:p>
      </dgm:t>
    </dgm:pt>
    <dgm:pt modelId="{404962F3-DA66-054D-9FA2-D3BBFC1BE173}" type="pres">
      <dgm:prSet presAssocID="{1821ADD2-BE63-A44F-AACD-79F891CB7DA8}" presName="spNode" presStyleCnt="0"/>
      <dgm:spPr/>
    </dgm:pt>
    <dgm:pt modelId="{CE607EF9-3484-F449-B522-C5E479A9300E}" type="pres">
      <dgm:prSet presAssocID="{0F70215F-D9ED-C141-ADC2-B56C8B194916}" presName="sibTrans" presStyleLbl="sibTrans1D1" presStyleIdx="4" presStyleCnt="6"/>
      <dgm:spPr/>
      <dgm:t>
        <a:bodyPr/>
        <a:lstStyle/>
        <a:p>
          <a:endParaRPr lang="sv-SE"/>
        </a:p>
      </dgm:t>
    </dgm:pt>
    <dgm:pt modelId="{939A9BD3-7F03-6047-B97E-ADF94F619A01}" type="pres">
      <dgm:prSet presAssocID="{4CB33570-9F46-5044-9F1C-C640CB60D72C}" presName="node" presStyleLbl="node1" presStyleIdx="5" presStyleCnt="6">
        <dgm:presLayoutVars>
          <dgm:bulletEnabled val="1"/>
        </dgm:presLayoutVars>
      </dgm:prSet>
      <dgm:spPr/>
      <dgm:t>
        <a:bodyPr/>
        <a:lstStyle/>
        <a:p>
          <a:endParaRPr lang="sv-SE"/>
        </a:p>
      </dgm:t>
    </dgm:pt>
    <dgm:pt modelId="{43D33A8F-CF00-C34B-AFDD-483AB560C610}" type="pres">
      <dgm:prSet presAssocID="{4CB33570-9F46-5044-9F1C-C640CB60D72C}" presName="spNode" presStyleCnt="0"/>
      <dgm:spPr/>
    </dgm:pt>
    <dgm:pt modelId="{9B2254F4-6BB1-C947-ABDF-3598729495CC}" type="pres">
      <dgm:prSet presAssocID="{CB9FDDA6-724A-EF40-920F-1E885E466E4D}" presName="sibTrans" presStyleLbl="sibTrans1D1" presStyleIdx="5" presStyleCnt="6"/>
      <dgm:spPr/>
      <dgm:t>
        <a:bodyPr/>
        <a:lstStyle/>
        <a:p>
          <a:endParaRPr lang="sv-SE"/>
        </a:p>
      </dgm:t>
    </dgm:pt>
  </dgm:ptLst>
  <dgm:cxnLst>
    <dgm:cxn modelId="{A490DE95-21EB-5A42-A40F-B6F3E26AFC43}" type="presOf" srcId="{F27044F2-45EA-DF45-A236-DB8ECC7765F5}" destId="{49D47CDA-392A-6B4B-9E17-4998DE4895DD}" srcOrd="0" destOrd="0" presId="urn:microsoft.com/office/officeart/2005/8/layout/cycle5"/>
    <dgm:cxn modelId="{1B8B3A4E-95D5-BE43-8F62-24F665808F60}" type="presOf" srcId="{11F37598-217A-9643-9146-674D00956826}" destId="{366AD266-D87A-CB47-9BD6-BDA1912F73A2}" srcOrd="0" destOrd="0" presId="urn:microsoft.com/office/officeart/2005/8/layout/cycle5"/>
    <dgm:cxn modelId="{6AC71B43-47A8-A744-9E68-6E3DC93D5F53}" srcId="{F27044F2-45EA-DF45-A236-DB8ECC7765F5}" destId="{CEA3A084-765B-974C-98F2-201DA608ABA8}" srcOrd="1" destOrd="0" parTransId="{9005985E-F7E7-7E47-A24A-E2D27D6516E1}" sibTransId="{B71D0F62-1747-294D-BC1F-7E508B700107}"/>
    <dgm:cxn modelId="{B10188E2-99A0-274A-A053-B9FFAE652ECB}" type="presOf" srcId="{1821ADD2-BE63-A44F-AACD-79F891CB7DA8}" destId="{FDD8FC1F-948C-C343-8E8E-BCC2AE8E58A6}" srcOrd="0" destOrd="0" presId="urn:microsoft.com/office/officeart/2005/8/layout/cycle5"/>
    <dgm:cxn modelId="{74FF44B2-401F-7941-B35A-8D7AE464B889}" type="presOf" srcId="{6533AA39-18B6-3D4A-9D7F-6482C7293FE0}" destId="{D1139ACB-56A1-564C-8CBC-C2830EC096E3}" srcOrd="0" destOrd="0" presId="urn:microsoft.com/office/officeart/2005/8/layout/cycle5"/>
    <dgm:cxn modelId="{7D6DFD59-B37A-0945-B483-01FF04904065}" type="presOf" srcId="{CB9FDDA6-724A-EF40-920F-1E885E466E4D}" destId="{9B2254F4-6BB1-C947-ABDF-3598729495CC}" srcOrd="0" destOrd="0" presId="urn:microsoft.com/office/officeart/2005/8/layout/cycle5"/>
    <dgm:cxn modelId="{A0566242-B756-964B-B096-247D22CB8923}" type="presOf" srcId="{0F70215F-D9ED-C141-ADC2-B56C8B194916}" destId="{CE607EF9-3484-F449-B522-C5E479A9300E}" srcOrd="0" destOrd="0" presId="urn:microsoft.com/office/officeart/2005/8/layout/cycle5"/>
    <dgm:cxn modelId="{D3BF9CAC-2299-7E4C-BEAA-5463AB176BD1}" type="presOf" srcId="{217AFEB4-A09A-204B-87DA-D3619EC4FC07}" destId="{C2D33DAB-A2C9-A34C-BAFE-AA1E637EA999}" srcOrd="0" destOrd="0" presId="urn:microsoft.com/office/officeart/2005/8/layout/cycle5"/>
    <dgm:cxn modelId="{D2517FA4-F7C6-C24D-A0C0-3FC4E7B533AB}" type="presOf" srcId="{1609E2FB-1044-0640-9D45-01B3091485D6}" destId="{A9E6961C-80CD-0143-95AC-55A2191FF313}" srcOrd="0" destOrd="0" presId="urn:microsoft.com/office/officeart/2005/8/layout/cycle5"/>
    <dgm:cxn modelId="{DB92E538-67ED-3047-A818-24735C4BEDE1}" srcId="{F27044F2-45EA-DF45-A236-DB8ECC7765F5}" destId="{4CB33570-9F46-5044-9F1C-C640CB60D72C}" srcOrd="5" destOrd="0" parTransId="{7FE8EAD6-B0D7-694D-B2F6-42BDF89E904C}" sibTransId="{CB9FDDA6-724A-EF40-920F-1E885E466E4D}"/>
    <dgm:cxn modelId="{171CC463-4238-8744-B8DE-AFA7FFFA16D3}" srcId="{F27044F2-45EA-DF45-A236-DB8ECC7765F5}" destId="{11F37598-217A-9643-9146-674D00956826}" srcOrd="2" destOrd="0" parTransId="{CF636C29-1041-CE4A-A27A-EBB0164028E5}" sibTransId="{1609E2FB-1044-0640-9D45-01B3091485D6}"/>
    <dgm:cxn modelId="{1B18A382-17CB-F541-AA92-A96EE63114CD}" type="presOf" srcId="{764FD8C0-148C-F54B-BEBD-3B8CC3E7EAD5}" destId="{49E8B9F5-FC0E-E548-A923-F368D0F314AC}" srcOrd="0" destOrd="0" presId="urn:microsoft.com/office/officeart/2005/8/layout/cycle5"/>
    <dgm:cxn modelId="{062EF6D9-2033-2940-B62F-EAC7AE3B34CD}" type="presOf" srcId="{CEA3A084-765B-974C-98F2-201DA608ABA8}" destId="{C6048EB5-B197-B148-88CE-F13FD79D3C41}" srcOrd="0" destOrd="0" presId="urn:microsoft.com/office/officeart/2005/8/layout/cycle5"/>
    <dgm:cxn modelId="{CFB981B0-F1B8-D847-A352-CCC99F570278}" type="presOf" srcId="{F9BA7A8A-D2DF-6C41-9052-FB3DD3026146}" destId="{47CD77A0-8C31-FC4F-BF36-CEB1B06B7D20}" srcOrd="0" destOrd="0" presId="urn:microsoft.com/office/officeart/2005/8/layout/cycle5"/>
    <dgm:cxn modelId="{FB1CA065-7005-EE41-A17E-EB6810A4D126}" type="presOf" srcId="{B71D0F62-1747-294D-BC1F-7E508B700107}" destId="{B28FD715-D2FB-FB47-87BB-34D595838EA2}" srcOrd="0" destOrd="0" presId="urn:microsoft.com/office/officeart/2005/8/layout/cycle5"/>
    <dgm:cxn modelId="{2144526D-38DE-4140-AC0D-3775708B1F66}" srcId="{F27044F2-45EA-DF45-A236-DB8ECC7765F5}" destId="{F9BA7A8A-D2DF-6C41-9052-FB3DD3026146}" srcOrd="3" destOrd="0" parTransId="{D3742A04-171C-6249-A6CC-77E84DE2EB73}" sibTransId="{217AFEB4-A09A-204B-87DA-D3619EC4FC07}"/>
    <dgm:cxn modelId="{00DAD84A-9ACB-174C-856F-8A35AB69AC57}" srcId="{F27044F2-45EA-DF45-A236-DB8ECC7765F5}" destId="{764FD8C0-148C-F54B-BEBD-3B8CC3E7EAD5}" srcOrd="0" destOrd="0" parTransId="{1B2849EB-E40E-2240-AF7B-5248B6EBDAE9}" sibTransId="{6533AA39-18B6-3D4A-9D7F-6482C7293FE0}"/>
    <dgm:cxn modelId="{9EB70E2A-500E-8841-9551-FEE2089C109F}" type="presOf" srcId="{4CB33570-9F46-5044-9F1C-C640CB60D72C}" destId="{939A9BD3-7F03-6047-B97E-ADF94F619A01}" srcOrd="0" destOrd="0" presId="urn:microsoft.com/office/officeart/2005/8/layout/cycle5"/>
    <dgm:cxn modelId="{9CA2CC11-30AE-E043-8C29-F4FC2E6982BC}" srcId="{F27044F2-45EA-DF45-A236-DB8ECC7765F5}" destId="{1821ADD2-BE63-A44F-AACD-79F891CB7DA8}" srcOrd="4" destOrd="0" parTransId="{0FDF401D-803B-C849-86F2-E72590BEEBB2}" sibTransId="{0F70215F-D9ED-C141-ADC2-B56C8B194916}"/>
    <dgm:cxn modelId="{E809F749-4DD9-E343-B94F-71A54D49924F}" type="presParOf" srcId="{49D47CDA-392A-6B4B-9E17-4998DE4895DD}" destId="{49E8B9F5-FC0E-E548-A923-F368D0F314AC}" srcOrd="0" destOrd="0" presId="urn:microsoft.com/office/officeart/2005/8/layout/cycle5"/>
    <dgm:cxn modelId="{8508B32F-8994-7C49-8C31-B77ED7748E77}" type="presParOf" srcId="{49D47CDA-392A-6B4B-9E17-4998DE4895DD}" destId="{81EFD8DB-E549-CE49-B9D1-F4EFC7A544F5}" srcOrd="1" destOrd="0" presId="urn:microsoft.com/office/officeart/2005/8/layout/cycle5"/>
    <dgm:cxn modelId="{F51D5AC0-4A1A-2E49-B1E1-DD9B6098FDF2}" type="presParOf" srcId="{49D47CDA-392A-6B4B-9E17-4998DE4895DD}" destId="{D1139ACB-56A1-564C-8CBC-C2830EC096E3}" srcOrd="2" destOrd="0" presId="urn:microsoft.com/office/officeart/2005/8/layout/cycle5"/>
    <dgm:cxn modelId="{68EE3BE7-88DA-6D4E-B449-87DDB59C1826}" type="presParOf" srcId="{49D47CDA-392A-6B4B-9E17-4998DE4895DD}" destId="{C6048EB5-B197-B148-88CE-F13FD79D3C41}" srcOrd="3" destOrd="0" presId="urn:microsoft.com/office/officeart/2005/8/layout/cycle5"/>
    <dgm:cxn modelId="{B9190BF2-4154-1840-8F6D-64C1FE961B8A}" type="presParOf" srcId="{49D47CDA-392A-6B4B-9E17-4998DE4895DD}" destId="{11B28410-76A4-824C-A250-FACBCCBA84A8}" srcOrd="4" destOrd="0" presId="urn:microsoft.com/office/officeart/2005/8/layout/cycle5"/>
    <dgm:cxn modelId="{BD7FF330-7508-F146-B605-9487F3960278}" type="presParOf" srcId="{49D47CDA-392A-6B4B-9E17-4998DE4895DD}" destId="{B28FD715-D2FB-FB47-87BB-34D595838EA2}" srcOrd="5" destOrd="0" presId="urn:microsoft.com/office/officeart/2005/8/layout/cycle5"/>
    <dgm:cxn modelId="{CF26119E-2C38-7D49-97F6-C0ECFEF05311}" type="presParOf" srcId="{49D47CDA-392A-6B4B-9E17-4998DE4895DD}" destId="{366AD266-D87A-CB47-9BD6-BDA1912F73A2}" srcOrd="6" destOrd="0" presId="urn:microsoft.com/office/officeart/2005/8/layout/cycle5"/>
    <dgm:cxn modelId="{06F0AD16-8155-3C4E-A492-1CD613F163D1}" type="presParOf" srcId="{49D47CDA-392A-6B4B-9E17-4998DE4895DD}" destId="{823C478F-1411-4D4E-9E97-6352475BCC51}" srcOrd="7" destOrd="0" presId="urn:microsoft.com/office/officeart/2005/8/layout/cycle5"/>
    <dgm:cxn modelId="{D14D80A9-9458-5E4C-AB55-D560EEA10B29}" type="presParOf" srcId="{49D47CDA-392A-6B4B-9E17-4998DE4895DD}" destId="{A9E6961C-80CD-0143-95AC-55A2191FF313}" srcOrd="8" destOrd="0" presId="urn:microsoft.com/office/officeart/2005/8/layout/cycle5"/>
    <dgm:cxn modelId="{469BD341-648B-D74B-933D-382B746B39EB}" type="presParOf" srcId="{49D47CDA-392A-6B4B-9E17-4998DE4895DD}" destId="{47CD77A0-8C31-FC4F-BF36-CEB1B06B7D20}" srcOrd="9" destOrd="0" presId="urn:microsoft.com/office/officeart/2005/8/layout/cycle5"/>
    <dgm:cxn modelId="{893A0CAF-801F-6440-9FB9-2864DBB4BDE5}" type="presParOf" srcId="{49D47CDA-392A-6B4B-9E17-4998DE4895DD}" destId="{F07358A0-F35D-2140-8739-BB4EA4176967}" srcOrd="10" destOrd="0" presId="urn:microsoft.com/office/officeart/2005/8/layout/cycle5"/>
    <dgm:cxn modelId="{1E5D3021-D59A-CE4B-BDEA-5AFD3D4FF91C}" type="presParOf" srcId="{49D47CDA-392A-6B4B-9E17-4998DE4895DD}" destId="{C2D33DAB-A2C9-A34C-BAFE-AA1E637EA999}" srcOrd="11" destOrd="0" presId="urn:microsoft.com/office/officeart/2005/8/layout/cycle5"/>
    <dgm:cxn modelId="{F0F0DF1B-19B3-2545-894A-2EA1F5BD947F}" type="presParOf" srcId="{49D47CDA-392A-6B4B-9E17-4998DE4895DD}" destId="{FDD8FC1F-948C-C343-8E8E-BCC2AE8E58A6}" srcOrd="12" destOrd="0" presId="urn:microsoft.com/office/officeart/2005/8/layout/cycle5"/>
    <dgm:cxn modelId="{7B05F15E-16F1-954B-89DF-0AB24924956F}" type="presParOf" srcId="{49D47CDA-392A-6B4B-9E17-4998DE4895DD}" destId="{404962F3-DA66-054D-9FA2-D3BBFC1BE173}" srcOrd="13" destOrd="0" presId="urn:microsoft.com/office/officeart/2005/8/layout/cycle5"/>
    <dgm:cxn modelId="{54A16C96-768C-8D4E-ABCC-B257B10F62B2}" type="presParOf" srcId="{49D47CDA-392A-6B4B-9E17-4998DE4895DD}" destId="{CE607EF9-3484-F449-B522-C5E479A9300E}" srcOrd="14" destOrd="0" presId="urn:microsoft.com/office/officeart/2005/8/layout/cycle5"/>
    <dgm:cxn modelId="{5404CF46-0929-3049-BC37-012CFA36D560}" type="presParOf" srcId="{49D47CDA-392A-6B4B-9E17-4998DE4895DD}" destId="{939A9BD3-7F03-6047-B97E-ADF94F619A01}" srcOrd="15" destOrd="0" presId="urn:microsoft.com/office/officeart/2005/8/layout/cycle5"/>
    <dgm:cxn modelId="{BBBCEE23-FD18-F64D-95E1-0EA31D106E80}" type="presParOf" srcId="{49D47CDA-392A-6B4B-9E17-4998DE4895DD}" destId="{43D33A8F-CF00-C34B-AFDD-483AB560C610}" srcOrd="16" destOrd="0" presId="urn:microsoft.com/office/officeart/2005/8/layout/cycle5"/>
    <dgm:cxn modelId="{40D45822-3943-F548-9BC1-69CE27DBDB03}" type="presParOf" srcId="{49D47CDA-392A-6B4B-9E17-4998DE4895DD}" destId="{9B2254F4-6BB1-C947-ABDF-3598729495CC}" srcOrd="17"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69C94C-83E9-1743-9FCB-E11D034C001F}" type="doc">
      <dgm:prSet loTypeId="urn:microsoft.com/office/officeart/2005/8/layout/cycle5" loCatId="" qsTypeId="urn:microsoft.com/office/officeart/2005/8/quickstyle/simple1" qsCatId="simple" csTypeId="urn:microsoft.com/office/officeart/2005/8/colors/accent1_2" csCatId="accent1" phldr="1"/>
      <dgm:spPr/>
      <dgm:t>
        <a:bodyPr/>
        <a:lstStyle/>
        <a:p>
          <a:endParaRPr lang="sv-SE"/>
        </a:p>
      </dgm:t>
    </dgm:pt>
    <dgm:pt modelId="{D99AC78B-E1D8-AB4C-AE5A-8A0367A210CE}">
      <dgm:prSet phldrT="[Text]"/>
      <dgm:spPr/>
      <dgm:t>
        <a:bodyPr/>
        <a:lstStyle/>
        <a:p>
          <a:r>
            <a:rPr lang="sv-SE" dirty="0"/>
            <a:t>Medveten närvaro</a:t>
          </a:r>
        </a:p>
      </dgm:t>
    </dgm:pt>
    <dgm:pt modelId="{CAD9F0A5-0CF9-F240-A387-28D18CF603EC}" type="parTrans" cxnId="{D2686D4E-2F4C-5445-94F5-1DA71EB62CAD}">
      <dgm:prSet/>
      <dgm:spPr/>
      <dgm:t>
        <a:bodyPr/>
        <a:lstStyle/>
        <a:p>
          <a:endParaRPr lang="sv-SE"/>
        </a:p>
      </dgm:t>
    </dgm:pt>
    <dgm:pt modelId="{27F09617-810E-A047-87A5-197B79B43EF8}" type="sibTrans" cxnId="{D2686D4E-2F4C-5445-94F5-1DA71EB62CAD}">
      <dgm:prSet/>
      <dgm:spPr/>
      <dgm:t>
        <a:bodyPr/>
        <a:lstStyle/>
        <a:p>
          <a:endParaRPr lang="sv-SE"/>
        </a:p>
      </dgm:t>
    </dgm:pt>
    <dgm:pt modelId="{96AC6D67-3D8F-FE40-85B6-7219FBDA2A55}">
      <dgm:prSet phldrT="[Text]"/>
      <dgm:spPr/>
      <dgm:t>
        <a:bodyPr/>
        <a:lstStyle/>
        <a:p>
          <a:r>
            <a:rPr lang="sv-SE" dirty="0"/>
            <a:t>Ändamålsenliga</a:t>
          </a:r>
          <a:r>
            <a:rPr lang="sv-SE" baseline="0" dirty="0"/>
            <a:t> beteenden</a:t>
          </a:r>
          <a:endParaRPr lang="sv-SE" dirty="0"/>
        </a:p>
      </dgm:t>
    </dgm:pt>
    <dgm:pt modelId="{EF6D400C-E5AC-F44D-B3D3-1BB8E90B3F33}" type="parTrans" cxnId="{C805F496-055A-D543-8281-B5C39DBACB23}">
      <dgm:prSet/>
      <dgm:spPr/>
      <dgm:t>
        <a:bodyPr/>
        <a:lstStyle/>
        <a:p>
          <a:endParaRPr lang="sv-SE"/>
        </a:p>
      </dgm:t>
    </dgm:pt>
    <dgm:pt modelId="{F498E0F7-D689-D84C-B601-ADC8751CF51F}" type="sibTrans" cxnId="{C805F496-055A-D543-8281-B5C39DBACB23}">
      <dgm:prSet/>
      <dgm:spPr/>
      <dgm:t>
        <a:bodyPr/>
        <a:lstStyle/>
        <a:p>
          <a:endParaRPr lang="sv-SE"/>
        </a:p>
      </dgm:t>
    </dgm:pt>
    <dgm:pt modelId="{372B50A0-7D4F-8547-8045-A23EFF51B7C4}">
      <dgm:prSet phldrT="[Text]"/>
      <dgm:spPr/>
      <dgm:t>
        <a:bodyPr/>
        <a:lstStyle/>
        <a:p>
          <a:r>
            <a:rPr lang="sv-SE" dirty="0"/>
            <a:t>Jag som sammanhang</a:t>
          </a:r>
        </a:p>
      </dgm:t>
    </dgm:pt>
    <dgm:pt modelId="{0F6CB379-1E12-C04C-AE7C-5558637B4611}" type="parTrans" cxnId="{62A99606-DCB0-5040-A460-B0B37E624CA3}">
      <dgm:prSet/>
      <dgm:spPr/>
      <dgm:t>
        <a:bodyPr/>
        <a:lstStyle/>
        <a:p>
          <a:endParaRPr lang="sv-SE"/>
        </a:p>
      </dgm:t>
    </dgm:pt>
    <dgm:pt modelId="{0CB31FCE-E5F1-1C44-B35A-84AAA55F576B}" type="sibTrans" cxnId="{62A99606-DCB0-5040-A460-B0B37E624CA3}">
      <dgm:prSet/>
      <dgm:spPr/>
      <dgm:t>
        <a:bodyPr/>
        <a:lstStyle/>
        <a:p>
          <a:endParaRPr lang="sv-SE"/>
        </a:p>
      </dgm:t>
    </dgm:pt>
    <dgm:pt modelId="{5977BAF5-588D-F443-84AE-046FB440EB39}">
      <dgm:prSet phldrT="[Text]"/>
      <dgm:spPr/>
      <dgm:t>
        <a:bodyPr/>
        <a:lstStyle/>
        <a:p>
          <a:r>
            <a:rPr lang="sv-SE" dirty="0"/>
            <a:t>Ser tankar som tankar DEFUSION</a:t>
          </a:r>
        </a:p>
      </dgm:t>
    </dgm:pt>
    <dgm:pt modelId="{716ADDA6-1F67-2B4A-A229-3C357DF2CAF1}" type="parTrans" cxnId="{B6D03C15-A62D-B14A-B2D9-60F6EB66CCDB}">
      <dgm:prSet/>
      <dgm:spPr/>
      <dgm:t>
        <a:bodyPr/>
        <a:lstStyle/>
        <a:p>
          <a:endParaRPr lang="sv-SE"/>
        </a:p>
      </dgm:t>
    </dgm:pt>
    <dgm:pt modelId="{F54DED6E-6755-B84E-B3D6-E3282C0D2012}" type="sibTrans" cxnId="{B6D03C15-A62D-B14A-B2D9-60F6EB66CCDB}">
      <dgm:prSet/>
      <dgm:spPr/>
      <dgm:t>
        <a:bodyPr/>
        <a:lstStyle/>
        <a:p>
          <a:endParaRPr lang="sv-SE"/>
        </a:p>
      </dgm:t>
    </dgm:pt>
    <dgm:pt modelId="{BFBA52F3-AA90-A844-87D9-5881B04987A6}">
      <dgm:prSet phldrT="[Text]"/>
      <dgm:spPr/>
      <dgm:t>
        <a:bodyPr/>
        <a:lstStyle/>
        <a:p>
          <a:r>
            <a:rPr lang="sv-SE" dirty="0"/>
            <a:t>Acceptans</a:t>
          </a:r>
        </a:p>
      </dgm:t>
    </dgm:pt>
    <dgm:pt modelId="{F1473D46-D446-594A-8082-FA3BCC3D153A}" type="parTrans" cxnId="{E70BF374-6242-8947-A7BE-81075A7BA656}">
      <dgm:prSet/>
      <dgm:spPr/>
      <dgm:t>
        <a:bodyPr/>
        <a:lstStyle/>
        <a:p>
          <a:endParaRPr lang="sv-SE"/>
        </a:p>
      </dgm:t>
    </dgm:pt>
    <dgm:pt modelId="{F77AD9A0-15D6-3E4B-A618-6933FF61B421}" type="sibTrans" cxnId="{E70BF374-6242-8947-A7BE-81075A7BA656}">
      <dgm:prSet/>
      <dgm:spPr/>
      <dgm:t>
        <a:bodyPr/>
        <a:lstStyle/>
        <a:p>
          <a:endParaRPr lang="sv-SE"/>
        </a:p>
      </dgm:t>
    </dgm:pt>
    <dgm:pt modelId="{25244FCD-2808-0E44-8B1B-27C8EE646E4D}">
      <dgm:prSet/>
      <dgm:spPr/>
      <dgm:t>
        <a:bodyPr/>
        <a:lstStyle/>
        <a:p>
          <a:r>
            <a:rPr lang="sv-SE" dirty="0"/>
            <a:t>Värden</a:t>
          </a:r>
        </a:p>
      </dgm:t>
    </dgm:pt>
    <dgm:pt modelId="{E0DC3FE2-F0AE-4847-863C-80653C24B287}" type="parTrans" cxnId="{54416712-56E3-DE41-B77F-565D7CEBE9F2}">
      <dgm:prSet/>
      <dgm:spPr/>
      <dgm:t>
        <a:bodyPr/>
        <a:lstStyle/>
        <a:p>
          <a:endParaRPr lang="sv-SE"/>
        </a:p>
      </dgm:t>
    </dgm:pt>
    <dgm:pt modelId="{9E672A03-2E05-1D4C-91FD-3496884E6CFF}" type="sibTrans" cxnId="{54416712-56E3-DE41-B77F-565D7CEBE9F2}">
      <dgm:prSet/>
      <dgm:spPr/>
      <dgm:t>
        <a:bodyPr/>
        <a:lstStyle/>
        <a:p>
          <a:endParaRPr lang="sv-SE"/>
        </a:p>
      </dgm:t>
    </dgm:pt>
    <dgm:pt modelId="{B9170785-6E3C-D444-96B4-2F70273B72E3}" type="pres">
      <dgm:prSet presAssocID="{B569C94C-83E9-1743-9FCB-E11D034C001F}" presName="cycle" presStyleCnt="0">
        <dgm:presLayoutVars>
          <dgm:dir/>
          <dgm:resizeHandles val="exact"/>
        </dgm:presLayoutVars>
      </dgm:prSet>
      <dgm:spPr/>
      <dgm:t>
        <a:bodyPr/>
        <a:lstStyle/>
        <a:p>
          <a:endParaRPr lang="sv-SE"/>
        </a:p>
      </dgm:t>
    </dgm:pt>
    <dgm:pt modelId="{080391D0-9E06-3F4F-9F3A-200802BA460D}" type="pres">
      <dgm:prSet presAssocID="{D99AC78B-E1D8-AB4C-AE5A-8A0367A210CE}" presName="node" presStyleLbl="node1" presStyleIdx="0" presStyleCnt="6">
        <dgm:presLayoutVars>
          <dgm:bulletEnabled val="1"/>
        </dgm:presLayoutVars>
      </dgm:prSet>
      <dgm:spPr/>
      <dgm:t>
        <a:bodyPr/>
        <a:lstStyle/>
        <a:p>
          <a:endParaRPr lang="sv-SE"/>
        </a:p>
      </dgm:t>
    </dgm:pt>
    <dgm:pt modelId="{6C3EC071-C95E-404B-A1B1-2474BE8D145C}" type="pres">
      <dgm:prSet presAssocID="{D99AC78B-E1D8-AB4C-AE5A-8A0367A210CE}" presName="spNode" presStyleCnt="0"/>
      <dgm:spPr/>
    </dgm:pt>
    <dgm:pt modelId="{AC2171BE-99A3-9948-BA2D-7C89FEE76FAD}" type="pres">
      <dgm:prSet presAssocID="{27F09617-810E-A047-87A5-197B79B43EF8}" presName="sibTrans" presStyleLbl="sibTrans1D1" presStyleIdx="0" presStyleCnt="6"/>
      <dgm:spPr/>
      <dgm:t>
        <a:bodyPr/>
        <a:lstStyle/>
        <a:p>
          <a:endParaRPr lang="sv-SE"/>
        </a:p>
      </dgm:t>
    </dgm:pt>
    <dgm:pt modelId="{1FE2A01D-6373-1443-8D94-6C4BBC2C786C}" type="pres">
      <dgm:prSet presAssocID="{25244FCD-2808-0E44-8B1B-27C8EE646E4D}" presName="node" presStyleLbl="node1" presStyleIdx="1" presStyleCnt="6">
        <dgm:presLayoutVars>
          <dgm:bulletEnabled val="1"/>
        </dgm:presLayoutVars>
      </dgm:prSet>
      <dgm:spPr/>
      <dgm:t>
        <a:bodyPr/>
        <a:lstStyle/>
        <a:p>
          <a:endParaRPr lang="sv-SE"/>
        </a:p>
      </dgm:t>
    </dgm:pt>
    <dgm:pt modelId="{9D67AE00-D09E-9042-9308-1712CCCDECBA}" type="pres">
      <dgm:prSet presAssocID="{25244FCD-2808-0E44-8B1B-27C8EE646E4D}" presName="spNode" presStyleCnt="0"/>
      <dgm:spPr/>
    </dgm:pt>
    <dgm:pt modelId="{892B5148-27FD-7144-BB21-39B65A1BBB77}" type="pres">
      <dgm:prSet presAssocID="{9E672A03-2E05-1D4C-91FD-3496884E6CFF}" presName="sibTrans" presStyleLbl="sibTrans1D1" presStyleIdx="1" presStyleCnt="6"/>
      <dgm:spPr/>
      <dgm:t>
        <a:bodyPr/>
        <a:lstStyle/>
        <a:p>
          <a:endParaRPr lang="sv-SE"/>
        </a:p>
      </dgm:t>
    </dgm:pt>
    <dgm:pt modelId="{A40D718E-0D0B-B146-99D3-AD4D9BFFFF20}" type="pres">
      <dgm:prSet presAssocID="{96AC6D67-3D8F-FE40-85B6-7219FBDA2A55}" presName="node" presStyleLbl="node1" presStyleIdx="2" presStyleCnt="6">
        <dgm:presLayoutVars>
          <dgm:bulletEnabled val="1"/>
        </dgm:presLayoutVars>
      </dgm:prSet>
      <dgm:spPr/>
      <dgm:t>
        <a:bodyPr/>
        <a:lstStyle/>
        <a:p>
          <a:endParaRPr lang="sv-SE"/>
        </a:p>
      </dgm:t>
    </dgm:pt>
    <dgm:pt modelId="{157C92C1-281A-994C-AD45-7709C607EE91}" type="pres">
      <dgm:prSet presAssocID="{96AC6D67-3D8F-FE40-85B6-7219FBDA2A55}" presName="spNode" presStyleCnt="0"/>
      <dgm:spPr/>
    </dgm:pt>
    <dgm:pt modelId="{A5D52D0B-D237-E64C-A03A-E75C2AAC8E24}" type="pres">
      <dgm:prSet presAssocID="{F498E0F7-D689-D84C-B601-ADC8751CF51F}" presName="sibTrans" presStyleLbl="sibTrans1D1" presStyleIdx="2" presStyleCnt="6"/>
      <dgm:spPr/>
      <dgm:t>
        <a:bodyPr/>
        <a:lstStyle/>
        <a:p>
          <a:endParaRPr lang="sv-SE"/>
        </a:p>
      </dgm:t>
    </dgm:pt>
    <dgm:pt modelId="{1DC186B0-9688-354D-A90C-89CB64D65306}" type="pres">
      <dgm:prSet presAssocID="{372B50A0-7D4F-8547-8045-A23EFF51B7C4}" presName="node" presStyleLbl="node1" presStyleIdx="3" presStyleCnt="6">
        <dgm:presLayoutVars>
          <dgm:bulletEnabled val="1"/>
        </dgm:presLayoutVars>
      </dgm:prSet>
      <dgm:spPr/>
      <dgm:t>
        <a:bodyPr/>
        <a:lstStyle/>
        <a:p>
          <a:endParaRPr lang="sv-SE"/>
        </a:p>
      </dgm:t>
    </dgm:pt>
    <dgm:pt modelId="{D496FECD-B6A9-B648-86D4-CEAA96497752}" type="pres">
      <dgm:prSet presAssocID="{372B50A0-7D4F-8547-8045-A23EFF51B7C4}" presName="spNode" presStyleCnt="0"/>
      <dgm:spPr/>
    </dgm:pt>
    <dgm:pt modelId="{C71067C9-7B8B-4949-9427-C09F46B52A4C}" type="pres">
      <dgm:prSet presAssocID="{0CB31FCE-E5F1-1C44-B35A-84AAA55F576B}" presName="sibTrans" presStyleLbl="sibTrans1D1" presStyleIdx="3" presStyleCnt="6"/>
      <dgm:spPr/>
      <dgm:t>
        <a:bodyPr/>
        <a:lstStyle/>
        <a:p>
          <a:endParaRPr lang="sv-SE"/>
        </a:p>
      </dgm:t>
    </dgm:pt>
    <dgm:pt modelId="{CE11B0AA-C8CA-8240-9F97-F354ED3CE016}" type="pres">
      <dgm:prSet presAssocID="{5977BAF5-588D-F443-84AE-046FB440EB39}" presName="node" presStyleLbl="node1" presStyleIdx="4" presStyleCnt="6">
        <dgm:presLayoutVars>
          <dgm:bulletEnabled val="1"/>
        </dgm:presLayoutVars>
      </dgm:prSet>
      <dgm:spPr/>
      <dgm:t>
        <a:bodyPr/>
        <a:lstStyle/>
        <a:p>
          <a:endParaRPr lang="sv-SE"/>
        </a:p>
      </dgm:t>
    </dgm:pt>
    <dgm:pt modelId="{E05E3CCF-6B5F-9F49-87C2-EB8A9B97CDC8}" type="pres">
      <dgm:prSet presAssocID="{5977BAF5-588D-F443-84AE-046FB440EB39}" presName="spNode" presStyleCnt="0"/>
      <dgm:spPr/>
    </dgm:pt>
    <dgm:pt modelId="{2C41F991-9CE1-7F4E-8715-8CD3089272CA}" type="pres">
      <dgm:prSet presAssocID="{F54DED6E-6755-B84E-B3D6-E3282C0D2012}" presName="sibTrans" presStyleLbl="sibTrans1D1" presStyleIdx="4" presStyleCnt="6"/>
      <dgm:spPr/>
      <dgm:t>
        <a:bodyPr/>
        <a:lstStyle/>
        <a:p>
          <a:endParaRPr lang="sv-SE"/>
        </a:p>
      </dgm:t>
    </dgm:pt>
    <dgm:pt modelId="{7F031C15-386A-9F4D-B0E1-8818099B05C8}" type="pres">
      <dgm:prSet presAssocID="{BFBA52F3-AA90-A844-87D9-5881B04987A6}" presName="node" presStyleLbl="node1" presStyleIdx="5" presStyleCnt="6">
        <dgm:presLayoutVars>
          <dgm:bulletEnabled val="1"/>
        </dgm:presLayoutVars>
      </dgm:prSet>
      <dgm:spPr/>
      <dgm:t>
        <a:bodyPr/>
        <a:lstStyle/>
        <a:p>
          <a:endParaRPr lang="sv-SE"/>
        </a:p>
      </dgm:t>
    </dgm:pt>
    <dgm:pt modelId="{24DF0FB9-DFCA-3F4A-B5B6-C46C22EDAEFA}" type="pres">
      <dgm:prSet presAssocID="{BFBA52F3-AA90-A844-87D9-5881B04987A6}" presName="spNode" presStyleCnt="0"/>
      <dgm:spPr/>
    </dgm:pt>
    <dgm:pt modelId="{A1BF1432-0095-F049-87AD-78063C4BB45E}" type="pres">
      <dgm:prSet presAssocID="{F77AD9A0-15D6-3E4B-A618-6933FF61B421}" presName="sibTrans" presStyleLbl="sibTrans1D1" presStyleIdx="5" presStyleCnt="6"/>
      <dgm:spPr/>
      <dgm:t>
        <a:bodyPr/>
        <a:lstStyle/>
        <a:p>
          <a:endParaRPr lang="sv-SE"/>
        </a:p>
      </dgm:t>
    </dgm:pt>
  </dgm:ptLst>
  <dgm:cxnLst>
    <dgm:cxn modelId="{7925B190-CA07-2543-9D39-255C1846451B}" type="presOf" srcId="{F498E0F7-D689-D84C-B601-ADC8751CF51F}" destId="{A5D52D0B-D237-E64C-A03A-E75C2AAC8E24}" srcOrd="0" destOrd="0" presId="urn:microsoft.com/office/officeart/2005/8/layout/cycle5"/>
    <dgm:cxn modelId="{54416712-56E3-DE41-B77F-565D7CEBE9F2}" srcId="{B569C94C-83E9-1743-9FCB-E11D034C001F}" destId="{25244FCD-2808-0E44-8B1B-27C8EE646E4D}" srcOrd="1" destOrd="0" parTransId="{E0DC3FE2-F0AE-4847-863C-80653C24B287}" sibTransId="{9E672A03-2E05-1D4C-91FD-3496884E6CFF}"/>
    <dgm:cxn modelId="{B6D03C15-A62D-B14A-B2D9-60F6EB66CCDB}" srcId="{B569C94C-83E9-1743-9FCB-E11D034C001F}" destId="{5977BAF5-588D-F443-84AE-046FB440EB39}" srcOrd="4" destOrd="0" parTransId="{716ADDA6-1F67-2B4A-A229-3C357DF2CAF1}" sibTransId="{F54DED6E-6755-B84E-B3D6-E3282C0D2012}"/>
    <dgm:cxn modelId="{A5F805B4-2E08-DB47-86A5-5E33E3C727B8}" type="presOf" srcId="{372B50A0-7D4F-8547-8045-A23EFF51B7C4}" destId="{1DC186B0-9688-354D-A90C-89CB64D65306}" srcOrd="0" destOrd="0" presId="urn:microsoft.com/office/officeart/2005/8/layout/cycle5"/>
    <dgm:cxn modelId="{D2686D4E-2F4C-5445-94F5-1DA71EB62CAD}" srcId="{B569C94C-83E9-1743-9FCB-E11D034C001F}" destId="{D99AC78B-E1D8-AB4C-AE5A-8A0367A210CE}" srcOrd="0" destOrd="0" parTransId="{CAD9F0A5-0CF9-F240-A387-28D18CF603EC}" sibTransId="{27F09617-810E-A047-87A5-197B79B43EF8}"/>
    <dgm:cxn modelId="{01D3DF0C-9D3C-CF44-B9D3-714110FC9207}" type="presOf" srcId="{27F09617-810E-A047-87A5-197B79B43EF8}" destId="{AC2171BE-99A3-9948-BA2D-7C89FEE76FAD}" srcOrd="0" destOrd="0" presId="urn:microsoft.com/office/officeart/2005/8/layout/cycle5"/>
    <dgm:cxn modelId="{C805F496-055A-D543-8281-B5C39DBACB23}" srcId="{B569C94C-83E9-1743-9FCB-E11D034C001F}" destId="{96AC6D67-3D8F-FE40-85B6-7219FBDA2A55}" srcOrd="2" destOrd="0" parTransId="{EF6D400C-E5AC-F44D-B3D3-1BB8E90B3F33}" sibTransId="{F498E0F7-D689-D84C-B601-ADC8751CF51F}"/>
    <dgm:cxn modelId="{E70BF374-6242-8947-A7BE-81075A7BA656}" srcId="{B569C94C-83E9-1743-9FCB-E11D034C001F}" destId="{BFBA52F3-AA90-A844-87D9-5881B04987A6}" srcOrd="5" destOrd="0" parTransId="{F1473D46-D446-594A-8082-FA3BCC3D153A}" sibTransId="{F77AD9A0-15D6-3E4B-A618-6933FF61B421}"/>
    <dgm:cxn modelId="{3821CCBB-2A98-CF40-95A4-87E1F8FD3A6D}" type="presOf" srcId="{25244FCD-2808-0E44-8B1B-27C8EE646E4D}" destId="{1FE2A01D-6373-1443-8D94-6C4BBC2C786C}" srcOrd="0" destOrd="0" presId="urn:microsoft.com/office/officeart/2005/8/layout/cycle5"/>
    <dgm:cxn modelId="{C2CBE568-F590-1041-83DC-CA1E8F6590FD}" type="presOf" srcId="{9E672A03-2E05-1D4C-91FD-3496884E6CFF}" destId="{892B5148-27FD-7144-BB21-39B65A1BBB77}" srcOrd="0" destOrd="0" presId="urn:microsoft.com/office/officeart/2005/8/layout/cycle5"/>
    <dgm:cxn modelId="{62A99606-DCB0-5040-A460-B0B37E624CA3}" srcId="{B569C94C-83E9-1743-9FCB-E11D034C001F}" destId="{372B50A0-7D4F-8547-8045-A23EFF51B7C4}" srcOrd="3" destOrd="0" parTransId="{0F6CB379-1E12-C04C-AE7C-5558637B4611}" sibTransId="{0CB31FCE-E5F1-1C44-B35A-84AAA55F576B}"/>
    <dgm:cxn modelId="{3E611FC7-FDED-4A45-B913-B7EB55FC5E53}" type="presOf" srcId="{0CB31FCE-E5F1-1C44-B35A-84AAA55F576B}" destId="{C71067C9-7B8B-4949-9427-C09F46B52A4C}" srcOrd="0" destOrd="0" presId="urn:microsoft.com/office/officeart/2005/8/layout/cycle5"/>
    <dgm:cxn modelId="{9753F264-DEB6-E543-81D1-BF01378F2C29}" type="presOf" srcId="{F77AD9A0-15D6-3E4B-A618-6933FF61B421}" destId="{A1BF1432-0095-F049-87AD-78063C4BB45E}" srcOrd="0" destOrd="0" presId="urn:microsoft.com/office/officeart/2005/8/layout/cycle5"/>
    <dgm:cxn modelId="{F14CF52B-034F-AA4C-B4D5-69D1E8864F9E}" type="presOf" srcId="{96AC6D67-3D8F-FE40-85B6-7219FBDA2A55}" destId="{A40D718E-0D0B-B146-99D3-AD4D9BFFFF20}" srcOrd="0" destOrd="0" presId="urn:microsoft.com/office/officeart/2005/8/layout/cycle5"/>
    <dgm:cxn modelId="{F3CE8BBC-0AD4-1F46-B528-94DC656234A9}" type="presOf" srcId="{F54DED6E-6755-B84E-B3D6-E3282C0D2012}" destId="{2C41F991-9CE1-7F4E-8715-8CD3089272CA}" srcOrd="0" destOrd="0" presId="urn:microsoft.com/office/officeart/2005/8/layout/cycle5"/>
    <dgm:cxn modelId="{AE6B8ED2-FED5-934A-8D4D-961FC99DCECD}" type="presOf" srcId="{B569C94C-83E9-1743-9FCB-E11D034C001F}" destId="{B9170785-6E3C-D444-96B4-2F70273B72E3}" srcOrd="0" destOrd="0" presId="urn:microsoft.com/office/officeart/2005/8/layout/cycle5"/>
    <dgm:cxn modelId="{84F630CE-87E8-5C41-A67A-D4341C0B5E06}" type="presOf" srcId="{5977BAF5-588D-F443-84AE-046FB440EB39}" destId="{CE11B0AA-C8CA-8240-9F97-F354ED3CE016}" srcOrd="0" destOrd="0" presId="urn:microsoft.com/office/officeart/2005/8/layout/cycle5"/>
    <dgm:cxn modelId="{7CE7FEBA-64FA-0545-9F5A-AB56A172E88A}" type="presOf" srcId="{BFBA52F3-AA90-A844-87D9-5881B04987A6}" destId="{7F031C15-386A-9F4D-B0E1-8818099B05C8}" srcOrd="0" destOrd="0" presId="urn:microsoft.com/office/officeart/2005/8/layout/cycle5"/>
    <dgm:cxn modelId="{45C1CAE1-BAC9-2E46-BEC7-25DC3D857B7D}" type="presOf" srcId="{D99AC78B-E1D8-AB4C-AE5A-8A0367A210CE}" destId="{080391D0-9E06-3F4F-9F3A-200802BA460D}" srcOrd="0" destOrd="0" presId="urn:microsoft.com/office/officeart/2005/8/layout/cycle5"/>
    <dgm:cxn modelId="{D480B2E2-6BAD-E041-BDA7-940429E73C45}" type="presParOf" srcId="{B9170785-6E3C-D444-96B4-2F70273B72E3}" destId="{080391D0-9E06-3F4F-9F3A-200802BA460D}" srcOrd="0" destOrd="0" presId="urn:microsoft.com/office/officeart/2005/8/layout/cycle5"/>
    <dgm:cxn modelId="{23BF1BA8-AF49-D14D-8803-A9A4A5695FBB}" type="presParOf" srcId="{B9170785-6E3C-D444-96B4-2F70273B72E3}" destId="{6C3EC071-C95E-404B-A1B1-2474BE8D145C}" srcOrd="1" destOrd="0" presId="urn:microsoft.com/office/officeart/2005/8/layout/cycle5"/>
    <dgm:cxn modelId="{D6850A24-1CAA-ED47-8336-63169EE1AA15}" type="presParOf" srcId="{B9170785-6E3C-D444-96B4-2F70273B72E3}" destId="{AC2171BE-99A3-9948-BA2D-7C89FEE76FAD}" srcOrd="2" destOrd="0" presId="urn:microsoft.com/office/officeart/2005/8/layout/cycle5"/>
    <dgm:cxn modelId="{A1E9656B-FAAB-D547-A635-3782F0CA47A2}" type="presParOf" srcId="{B9170785-6E3C-D444-96B4-2F70273B72E3}" destId="{1FE2A01D-6373-1443-8D94-6C4BBC2C786C}" srcOrd="3" destOrd="0" presId="urn:microsoft.com/office/officeart/2005/8/layout/cycle5"/>
    <dgm:cxn modelId="{2CEB5317-FE87-FA44-A5D5-9AC160F72033}" type="presParOf" srcId="{B9170785-6E3C-D444-96B4-2F70273B72E3}" destId="{9D67AE00-D09E-9042-9308-1712CCCDECBA}" srcOrd="4" destOrd="0" presId="urn:microsoft.com/office/officeart/2005/8/layout/cycle5"/>
    <dgm:cxn modelId="{D2EAF141-17C0-5947-9567-28C3CB16543A}" type="presParOf" srcId="{B9170785-6E3C-D444-96B4-2F70273B72E3}" destId="{892B5148-27FD-7144-BB21-39B65A1BBB77}" srcOrd="5" destOrd="0" presId="urn:microsoft.com/office/officeart/2005/8/layout/cycle5"/>
    <dgm:cxn modelId="{F89C2309-53D2-4348-9C40-4927C0243DCA}" type="presParOf" srcId="{B9170785-6E3C-D444-96B4-2F70273B72E3}" destId="{A40D718E-0D0B-B146-99D3-AD4D9BFFFF20}" srcOrd="6" destOrd="0" presId="urn:microsoft.com/office/officeart/2005/8/layout/cycle5"/>
    <dgm:cxn modelId="{2D2D80D7-2D43-804E-901B-2D265EA00247}" type="presParOf" srcId="{B9170785-6E3C-D444-96B4-2F70273B72E3}" destId="{157C92C1-281A-994C-AD45-7709C607EE91}" srcOrd="7" destOrd="0" presId="urn:microsoft.com/office/officeart/2005/8/layout/cycle5"/>
    <dgm:cxn modelId="{92D58E27-0C71-884D-A673-622E52DAF185}" type="presParOf" srcId="{B9170785-6E3C-D444-96B4-2F70273B72E3}" destId="{A5D52D0B-D237-E64C-A03A-E75C2AAC8E24}" srcOrd="8" destOrd="0" presId="urn:microsoft.com/office/officeart/2005/8/layout/cycle5"/>
    <dgm:cxn modelId="{FBBF6580-91BA-9747-B4CF-72EB9C8C6F20}" type="presParOf" srcId="{B9170785-6E3C-D444-96B4-2F70273B72E3}" destId="{1DC186B0-9688-354D-A90C-89CB64D65306}" srcOrd="9" destOrd="0" presId="urn:microsoft.com/office/officeart/2005/8/layout/cycle5"/>
    <dgm:cxn modelId="{2E8A5BE1-0E8D-7845-9054-C200D51FE2D7}" type="presParOf" srcId="{B9170785-6E3C-D444-96B4-2F70273B72E3}" destId="{D496FECD-B6A9-B648-86D4-CEAA96497752}" srcOrd="10" destOrd="0" presId="urn:microsoft.com/office/officeart/2005/8/layout/cycle5"/>
    <dgm:cxn modelId="{160728F8-F7A1-EE44-8FC9-ABB90A8BCE3E}" type="presParOf" srcId="{B9170785-6E3C-D444-96B4-2F70273B72E3}" destId="{C71067C9-7B8B-4949-9427-C09F46B52A4C}" srcOrd="11" destOrd="0" presId="urn:microsoft.com/office/officeart/2005/8/layout/cycle5"/>
    <dgm:cxn modelId="{68D1F27B-00B5-7F4A-ADCA-5D358E8FCE2A}" type="presParOf" srcId="{B9170785-6E3C-D444-96B4-2F70273B72E3}" destId="{CE11B0AA-C8CA-8240-9F97-F354ED3CE016}" srcOrd="12" destOrd="0" presId="urn:microsoft.com/office/officeart/2005/8/layout/cycle5"/>
    <dgm:cxn modelId="{1AB7881B-314B-014E-AA9F-A9A3A277AA07}" type="presParOf" srcId="{B9170785-6E3C-D444-96B4-2F70273B72E3}" destId="{E05E3CCF-6B5F-9F49-87C2-EB8A9B97CDC8}" srcOrd="13" destOrd="0" presId="urn:microsoft.com/office/officeart/2005/8/layout/cycle5"/>
    <dgm:cxn modelId="{719C97E0-ED84-C440-AA09-3A320486B83B}" type="presParOf" srcId="{B9170785-6E3C-D444-96B4-2F70273B72E3}" destId="{2C41F991-9CE1-7F4E-8715-8CD3089272CA}" srcOrd="14" destOrd="0" presId="urn:microsoft.com/office/officeart/2005/8/layout/cycle5"/>
    <dgm:cxn modelId="{44A55A9C-8D90-084C-91A9-3F8EA15741C6}" type="presParOf" srcId="{B9170785-6E3C-D444-96B4-2F70273B72E3}" destId="{7F031C15-386A-9F4D-B0E1-8818099B05C8}" srcOrd="15" destOrd="0" presId="urn:microsoft.com/office/officeart/2005/8/layout/cycle5"/>
    <dgm:cxn modelId="{2EB32E72-BF1C-EA4D-9D58-3A45F1CE8B1A}" type="presParOf" srcId="{B9170785-6E3C-D444-96B4-2F70273B72E3}" destId="{24DF0FB9-DFCA-3F4A-B5B6-C46C22EDAEFA}" srcOrd="16" destOrd="0" presId="urn:microsoft.com/office/officeart/2005/8/layout/cycle5"/>
    <dgm:cxn modelId="{AB5F4453-DD2A-3142-A8E4-46C0292F44EE}" type="presParOf" srcId="{B9170785-6E3C-D444-96B4-2F70273B72E3}" destId="{A1BF1432-0095-F049-87AD-78063C4BB45E}" srcOrd="17"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E8B9F5-FC0E-E548-A923-F368D0F314AC}">
      <dsp:nvSpPr>
        <dsp:cNvPr id="0" name=""/>
        <dsp:cNvSpPr/>
      </dsp:nvSpPr>
      <dsp:spPr>
        <a:xfrm>
          <a:off x="5199365" y="418"/>
          <a:ext cx="1432713" cy="9312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a:t>Låg kontakt med nuet</a:t>
          </a:r>
        </a:p>
      </dsp:txBody>
      <dsp:txXfrm>
        <a:off x="5244826" y="45879"/>
        <a:ext cx="1341791" cy="840342"/>
      </dsp:txXfrm>
    </dsp:sp>
    <dsp:sp modelId="{D1139ACB-56A1-564C-8CBC-C2830EC096E3}">
      <dsp:nvSpPr>
        <dsp:cNvPr id="0" name=""/>
        <dsp:cNvSpPr/>
      </dsp:nvSpPr>
      <dsp:spPr>
        <a:xfrm>
          <a:off x="3722206" y="466050"/>
          <a:ext cx="4387031" cy="4387031"/>
        </a:xfrm>
        <a:custGeom>
          <a:avLst/>
          <a:gdLst/>
          <a:ahLst/>
          <a:cxnLst/>
          <a:rect l="0" t="0" r="0" b="0"/>
          <a:pathLst>
            <a:path>
              <a:moveTo>
                <a:pt x="3089994" y="191557"/>
              </a:moveTo>
              <a:arcTo wR="2193515" hR="2193515" stAng="17647372" swAng="923707"/>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C6048EB5-B197-B148-88CE-F13FD79D3C41}">
      <dsp:nvSpPr>
        <dsp:cNvPr id="0" name=""/>
        <dsp:cNvSpPr/>
      </dsp:nvSpPr>
      <dsp:spPr>
        <a:xfrm>
          <a:off x="7099005" y="1097176"/>
          <a:ext cx="1432713" cy="9312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a:t>Vet inte vad som är viktigt</a:t>
          </a:r>
        </a:p>
      </dsp:txBody>
      <dsp:txXfrm>
        <a:off x="7144466" y="1142637"/>
        <a:ext cx="1341791" cy="840342"/>
      </dsp:txXfrm>
    </dsp:sp>
    <dsp:sp modelId="{B28FD715-D2FB-FB47-87BB-34D595838EA2}">
      <dsp:nvSpPr>
        <dsp:cNvPr id="0" name=""/>
        <dsp:cNvSpPr/>
      </dsp:nvSpPr>
      <dsp:spPr>
        <a:xfrm>
          <a:off x="3722206" y="466050"/>
          <a:ext cx="4387031" cy="4387031"/>
        </a:xfrm>
        <a:custGeom>
          <a:avLst/>
          <a:gdLst/>
          <a:ahLst/>
          <a:cxnLst/>
          <a:rect l="0" t="0" r="0" b="0"/>
          <a:pathLst>
            <a:path>
              <a:moveTo>
                <a:pt x="4352853" y="1807806"/>
              </a:moveTo>
              <a:arcTo wR="2193515" hR="2193515" stAng="20992346" swAng="1215309"/>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366AD266-D87A-CB47-9BD6-BDA1912F73A2}">
      <dsp:nvSpPr>
        <dsp:cNvPr id="0" name=""/>
        <dsp:cNvSpPr/>
      </dsp:nvSpPr>
      <dsp:spPr>
        <a:xfrm>
          <a:off x="7099005" y="3290691"/>
          <a:ext cx="1432713" cy="9312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a:t>Passivitet och eller impulsivitet</a:t>
          </a:r>
        </a:p>
      </dsp:txBody>
      <dsp:txXfrm>
        <a:off x="7144466" y="3336152"/>
        <a:ext cx="1341791" cy="840342"/>
      </dsp:txXfrm>
    </dsp:sp>
    <dsp:sp modelId="{A9E6961C-80CD-0143-95AC-55A2191FF313}">
      <dsp:nvSpPr>
        <dsp:cNvPr id="0" name=""/>
        <dsp:cNvSpPr/>
      </dsp:nvSpPr>
      <dsp:spPr>
        <a:xfrm>
          <a:off x="3722206" y="466050"/>
          <a:ext cx="4387031" cy="4387031"/>
        </a:xfrm>
        <a:custGeom>
          <a:avLst/>
          <a:gdLst/>
          <a:ahLst/>
          <a:cxnLst/>
          <a:rect l="0" t="0" r="0" b="0"/>
          <a:pathLst>
            <a:path>
              <a:moveTo>
                <a:pt x="3589294" y="3885648"/>
              </a:moveTo>
              <a:arcTo wR="2193515" hR="2193515" stAng="3028921" swAng="923707"/>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47CD77A0-8C31-FC4F-BF36-CEB1B06B7D20}">
      <dsp:nvSpPr>
        <dsp:cNvPr id="0" name=""/>
        <dsp:cNvSpPr/>
      </dsp:nvSpPr>
      <dsp:spPr>
        <a:xfrm>
          <a:off x="5199365" y="4387449"/>
          <a:ext cx="1432713" cy="9312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a:t>Låg KASAM</a:t>
          </a:r>
        </a:p>
      </dsp:txBody>
      <dsp:txXfrm>
        <a:off x="5244826" y="4432910"/>
        <a:ext cx="1341791" cy="840342"/>
      </dsp:txXfrm>
    </dsp:sp>
    <dsp:sp modelId="{C2D33DAB-A2C9-A34C-BAFE-AA1E637EA999}">
      <dsp:nvSpPr>
        <dsp:cNvPr id="0" name=""/>
        <dsp:cNvSpPr/>
      </dsp:nvSpPr>
      <dsp:spPr>
        <a:xfrm>
          <a:off x="3722206" y="466050"/>
          <a:ext cx="4387031" cy="4387031"/>
        </a:xfrm>
        <a:custGeom>
          <a:avLst/>
          <a:gdLst/>
          <a:ahLst/>
          <a:cxnLst/>
          <a:rect l="0" t="0" r="0" b="0"/>
          <a:pathLst>
            <a:path>
              <a:moveTo>
                <a:pt x="1297037" y="4195474"/>
              </a:moveTo>
              <a:arcTo wR="2193515" hR="2193515" stAng="6847372" swAng="923707"/>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FDD8FC1F-948C-C343-8E8E-BCC2AE8E58A6}">
      <dsp:nvSpPr>
        <dsp:cNvPr id="0" name=""/>
        <dsp:cNvSpPr/>
      </dsp:nvSpPr>
      <dsp:spPr>
        <a:xfrm>
          <a:off x="3299724" y="3290691"/>
          <a:ext cx="1432713" cy="9312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a:t>Tror på tankeinnehåll</a:t>
          </a:r>
        </a:p>
        <a:p>
          <a:pPr lvl="0" algn="ctr" defTabSz="577850">
            <a:lnSpc>
              <a:spcPct val="90000"/>
            </a:lnSpc>
            <a:spcBef>
              <a:spcPct val="0"/>
            </a:spcBef>
            <a:spcAft>
              <a:spcPct val="35000"/>
            </a:spcAft>
          </a:pPr>
          <a:r>
            <a:rPr lang="sv-SE" sz="1300" kern="1200" dirty="0"/>
            <a:t>FUSION</a:t>
          </a:r>
        </a:p>
      </dsp:txBody>
      <dsp:txXfrm>
        <a:off x="3345185" y="3336152"/>
        <a:ext cx="1341791" cy="840342"/>
      </dsp:txXfrm>
    </dsp:sp>
    <dsp:sp modelId="{CE607EF9-3484-F449-B522-C5E479A9300E}">
      <dsp:nvSpPr>
        <dsp:cNvPr id="0" name=""/>
        <dsp:cNvSpPr/>
      </dsp:nvSpPr>
      <dsp:spPr>
        <a:xfrm>
          <a:off x="3722206" y="466050"/>
          <a:ext cx="4387031" cy="4387031"/>
        </a:xfrm>
        <a:custGeom>
          <a:avLst/>
          <a:gdLst/>
          <a:ahLst/>
          <a:cxnLst/>
          <a:rect l="0" t="0" r="0" b="0"/>
          <a:pathLst>
            <a:path>
              <a:moveTo>
                <a:pt x="34177" y="2579224"/>
              </a:moveTo>
              <a:arcTo wR="2193515" hR="2193515" stAng="10192346" swAng="1215309"/>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939A9BD3-7F03-6047-B97E-ADF94F619A01}">
      <dsp:nvSpPr>
        <dsp:cNvPr id="0" name=""/>
        <dsp:cNvSpPr/>
      </dsp:nvSpPr>
      <dsp:spPr>
        <a:xfrm>
          <a:off x="3299724" y="1097176"/>
          <a:ext cx="1432713" cy="93126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sv-SE" sz="1300" kern="1200" dirty="0"/>
            <a:t>Upplevelsebaserat undvikande</a:t>
          </a:r>
        </a:p>
      </dsp:txBody>
      <dsp:txXfrm>
        <a:off x="3345185" y="1142637"/>
        <a:ext cx="1341791" cy="840342"/>
      </dsp:txXfrm>
    </dsp:sp>
    <dsp:sp modelId="{9B2254F4-6BB1-C947-ABDF-3598729495CC}">
      <dsp:nvSpPr>
        <dsp:cNvPr id="0" name=""/>
        <dsp:cNvSpPr/>
      </dsp:nvSpPr>
      <dsp:spPr>
        <a:xfrm>
          <a:off x="3722206" y="466050"/>
          <a:ext cx="4387031" cy="4387031"/>
        </a:xfrm>
        <a:custGeom>
          <a:avLst/>
          <a:gdLst/>
          <a:ahLst/>
          <a:cxnLst/>
          <a:rect l="0" t="0" r="0" b="0"/>
          <a:pathLst>
            <a:path>
              <a:moveTo>
                <a:pt x="797737" y="501382"/>
              </a:moveTo>
              <a:arcTo wR="2193515" hR="2193515" stAng="13828921" swAng="923707"/>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0391D0-9E06-3F4F-9F3A-200802BA460D}">
      <dsp:nvSpPr>
        <dsp:cNvPr id="0" name=""/>
        <dsp:cNvSpPr/>
      </dsp:nvSpPr>
      <dsp:spPr>
        <a:xfrm>
          <a:off x="5065460" y="2160"/>
          <a:ext cx="1444044" cy="9386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sv-SE" sz="1500" kern="1200" dirty="0"/>
            <a:t>Medveten närvaro</a:t>
          </a:r>
        </a:p>
      </dsp:txBody>
      <dsp:txXfrm>
        <a:off x="5111280" y="47980"/>
        <a:ext cx="1352404" cy="846989"/>
      </dsp:txXfrm>
    </dsp:sp>
    <dsp:sp modelId="{AC2171BE-99A3-9948-BA2D-7C89FEE76FAD}">
      <dsp:nvSpPr>
        <dsp:cNvPr id="0" name=""/>
        <dsp:cNvSpPr/>
      </dsp:nvSpPr>
      <dsp:spPr>
        <a:xfrm>
          <a:off x="3575657" y="471474"/>
          <a:ext cx="4423650" cy="4423650"/>
        </a:xfrm>
        <a:custGeom>
          <a:avLst/>
          <a:gdLst/>
          <a:ahLst/>
          <a:cxnLst/>
          <a:rect l="0" t="0" r="0" b="0"/>
          <a:pathLst>
            <a:path>
              <a:moveTo>
                <a:pt x="3115594" y="193070"/>
              </a:moveTo>
              <a:arcTo wR="2211825" hR="2211825" stAng="17647044" swAng="924298"/>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FE2A01D-6373-1443-8D94-6C4BBC2C786C}">
      <dsp:nvSpPr>
        <dsp:cNvPr id="0" name=""/>
        <dsp:cNvSpPr/>
      </dsp:nvSpPr>
      <dsp:spPr>
        <a:xfrm>
          <a:off x="6980957" y="1108072"/>
          <a:ext cx="1444044" cy="9386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sv-SE" sz="1500" kern="1200" dirty="0"/>
            <a:t>Värden</a:t>
          </a:r>
        </a:p>
      </dsp:txBody>
      <dsp:txXfrm>
        <a:off x="7026777" y="1153892"/>
        <a:ext cx="1352404" cy="846989"/>
      </dsp:txXfrm>
    </dsp:sp>
    <dsp:sp modelId="{892B5148-27FD-7144-BB21-39B65A1BBB77}">
      <dsp:nvSpPr>
        <dsp:cNvPr id="0" name=""/>
        <dsp:cNvSpPr/>
      </dsp:nvSpPr>
      <dsp:spPr>
        <a:xfrm>
          <a:off x="3575657" y="471474"/>
          <a:ext cx="4423650" cy="4423650"/>
        </a:xfrm>
        <a:custGeom>
          <a:avLst/>
          <a:gdLst/>
          <a:ahLst/>
          <a:cxnLst/>
          <a:rect l="0" t="0" r="0" b="0"/>
          <a:pathLst>
            <a:path>
              <a:moveTo>
                <a:pt x="4389164" y="1822767"/>
              </a:moveTo>
              <a:arcTo wR="2211825" hR="2211825" stAng="20992141" swAng="1215718"/>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A40D718E-0D0B-B146-99D3-AD4D9BFFFF20}">
      <dsp:nvSpPr>
        <dsp:cNvPr id="0" name=""/>
        <dsp:cNvSpPr/>
      </dsp:nvSpPr>
      <dsp:spPr>
        <a:xfrm>
          <a:off x="6980957" y="3319898"/>
          <a:ext cx="1444044" cy="9386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sv-SE" sz="1500" kern="1200" dirty="0"/>
            <a:t>Ändamålsenliga</a:t>
          </a:r>
          <a:r>
            <a:rPr lang="sv-SE" sz="1500" kern="1200" baseline="0" dirty="0"/>
            <a:t> beteenden</a:t>
          </a:r>
          <a:endParaRPr lang="sv-SE" sz="1500" kern="1200" dirty="0"/>
        </a:p>
      </dsp:txBody>
      <dsp:txXfrm>
        <a:off x="7026777" y="3365718"/>
        <a:ext cx="1352404" cy="846989"/>
      </dsp:txXfrm>
    </dsp:sp>
    <dsp:sp modelId="{A5D52D0B-D237-E64C-A03A-E75C2AAC8E24}">
      <dsp:nvSpPr>
        <dsp:cNvPr id="0" name=""/>
        <dsp:cNvSpPr/>
      </dsp:nvSpPr>
      <dsp:spPr>
        <a:xfrm>
          <a:off x="3575657" y="471474"/>
          <a:ext cx="4423650" cy="4423650"/>
        </a:xfrm>
        <a:custGeom>
          <a:avLst/>
          <a:gdLst/>
          <a:ahLst/>
          <a:cxnLst/>
          <a:rect l="0" t="0" r="0" b="0"/>
          <a:pathLst>
            <a:path>
              <a:moveTo>
                <a:pt x="3619385" y="3917974"/>
              </a:moveTo>
              <a:arcTo wR="2211825" hR="2211825" stAng="3028658" swAng="924298"/>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1DC186B0-9688-354D-A90C-89CB64D65306}">
      <dsp:nvSpPr>
        <dsp:cNvPr id="0" name=""/>
        <dsp:cNvSpPr/>
      </dsp:nvSpPr>
      <dsp:spPr>
        <a:xfrm>
          <a:off x="5065460" y="4425810"/>
          <a:ext cx="1444044" cy="9386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sv-SE" sz="1500" kern="1200" dirty="0"/>
            <a:t>Jag som sammanhang</a:t>
          </a:r>
        </a:p>
      </dsp:txBody>
      <dsp:txXfrm>
        <a:off x="5111280" y="4471630"/>
        <a:ext cx="1352404" cy="846989"/>
      </dsp:txXfrm>
    </dsp:sp>
    <dsp:sp modelId="{C71067C9-7B8B-4949-9427-C09F46B52A4C}">
      <dsp:nvSpPr>
        <dsp:cNvPr id="0" name=""/>
        <dsp:cNvSpPr/>
      </dsp:nvSpPr>
      <dsp:spPr>
        <a:xfrm>
          <a:off x="3575657" y="471474"/>
          <a:ext cx="4423650" cy="4423650"/>
        </a:xfrm>
        <a:custGeom>
          <a:avLst/>
          <a:gdLst/>
          <a:ahLst/>
          <a:cxnLst/>
          <a:rect l="0" t="0" r="0" b="0"/>
          <a:pathLst>
            <a:path>
              <a:moveTo>
                <a:pt x="1308056" y="4230580"/>
              </a:moveTo>
              <a:arcTo wR="2211825" hR="2211825" stAng="6847044" swAng="924298"/>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CE11B0AA-C8CA-8240-9F97-F354ED3CE016}">
      <dsp:nvSpPr>
        <dsp:cNvPr id="0" name=""/>
        <dsp:cNvSpPr/>
      </dsp:nvSpPr>
      <dsp:spPr>
        <a:xfrm>
          <a:off x="3149963" y="3319898"/>
          <a:ext cx="1444044" cy="9386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sv-SE" sz="1500" kern="1200" dirty="0"/>
            <a:t>Ser tankar som tankar DEFUSION</a:t>
          </a:r>
        </a:p>
      </dsp:txBody>
      <dsp:txXfrm>
        <a:off x="3195783" y="3365718"/>
        <a:ext cx="1352404" cy="846989"/>
      </dsp:txXfrm>
    </dsp:sp>
    <dsp:sp modelId="{2C41F991-9CE1-7F4E-8715-8CD3089272CA}">
      <dsp:nvSpPr>
        <dsp:cNvPr id="0" name=""/>
        <dsp:cNvSpPr/>
      </dsp:nvSpPr>
      <dsp:spPr>
        <a:xfrm>
          <a:off x="3575657" y="471474"/>
          <a:ext cx="4423650" cy="4423650"/>
        </a:xfrm>
        <a:custGeom>
          <a:avLst/>
          <a:gdLst/>
          <a:ahLst/>
          <a:cxnLst/>
          <a:rect l="0" t="0" r="0" b="0"/>
          <a:pathLst>
            <a:path>
              <a:moveTo>
                <a:pt x="34486" y="2600883"/>
              </a:moveTo>
              <a:arcTo wR="2211825" hR="2211825" stAng="10192141" swAng="1215718"/>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7F031C15-386A-9F4D-B0E1-8818099B05C8}">
      <dsp:nvSpPr>
        <dsp:cNvPr id="0" name=""/>
        <dsp:cNvSpPr/>
      </dsp:nvSpPr>
      <dsp:spPr>
        <a:xfrm>
          <a:off x="3149963" y="1108072"/>
          <a:ext cx="1444044" cy="9386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sv-SE" sz="1500" kern="1200" dirty="0"/>
            <a:t>Acceptans</a:t>
          </a:r>
        </a:p>
      </dsp:txBody>
      <dsp:txXfrm>
        <a:off x="3195783" y="1153892"/>
        <a:ext cx="1352404" cy="846989"/>
      </dsp:txXfrm>
    </dsp:sp>
    <dsp:sp modelId="{A1BF1432-0095-F049-87AD-78063C4BB45E}">
      <dsp:nvSpPr>
        <dsp:cNvPr id="0" name=""/>
        <dsp:cNvSpPr/>
      </dsp:nvSpPr>
      <dsp:spPr>
        <a:xfrm>
          <a:off x="3575657" y="471474"/>
          <a:ext cx="4423650" cy="4423650"/>
        </a:xfrm>
        <a:custGeom>
          <a:avLst/>
          <a:gdLst/>
          <a:ahLst/>
          <a:cxnLst/>
          <a:rect l="0" t="0" r="0" b="0"/>
          <a:pathLst>
            <a:path>
              <a:moveTo>
                <a:pt x="804265" y="505675"/>
              </a:moveTo>
              <a:arcTo wR="2211825" hR="2211825" stAng="13828658" swAng="924298"/>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B0B411A7-6D30-4C4C-B0E3-C3D7364BC9BA}" type="datetimeFigureOut">
              <a:rPr lang="sv-SE" smtClean="0"/>
              <a:t>2022-11-18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1848575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B0B411A7-6D30-4C4C-B0E3-C3D7364BC9BA}" type="datetimeFigureOut">
              <a:rPr lang="sv-SE" smtClean="0"/>
              <a:t>2022-11-18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2174601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B0B411A7-6D30-4C4C-B0E3-C3D7364BC9BA}" type="datetimeFigureOut">
              <a:rPr lang="sv-SE" smtClean="0"/>
              <a:t>2022-11-18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2795962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B0B411A7-6D30-4C4C-B0E3-C3D7364BC9BA}" type="datetimeFigureOut">
              <a:rPr lang="sv-SE" smtClean="0"/>
              <a:t>2022-11-18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127730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B0B411A7-6D30-4C4C-B0E3-C3D7364BC9BA}" type="datetimeFigureOut">
              <a:rPr lang="sv-SE" smtClean="0"/>
              <a:t>2022-11-18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3209465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B0B411A7-6D30-4C4C-B0E3-C3D7364BC9BA}" type="datetimeFigureOut">
              <a:rPr lang="sv-SE" smtClean="0"/>
              <a:t>2022-11-18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2315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B0B411A7-6D30-4C4C-B0E3-C3D7364BC9BA}" type="datetimeFigureOut">
              <a:rPr lang="sv-SE" smtClean="0"/>
              <a:t>2022-11-18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186085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B0B411A7-6D30-4C4C-B0E3-C3D7364BC9BA}" type="datetimeFigureOut">
              <a:rPr lang="sv-SE" smtClean="0"/>
              <a:t>2022-11-18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72892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B0B411A7-6D30-4C4C-B0E3-C3D7364BC9BA}" type="datetimeFigureOut">
              <a:rPr lang="sv-SE" smtClean="0"/>
              <a:t>2022-11-18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1740340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B0B411A7-6D30-4C4C-B0E3-C3D7364BC9BA}" type="datetimeFigureOut">
              <a:rPr lang="sv-SE" smtClean="0"/>
              <a:t>2022-11-18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1040466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B0B411A7-6D30-4C4C-B0E3-C3D7364BC9BA}" type="datetimeFigureOut">
              <a:rPr lang="sv-SE" smtClean="0"/>
              <a:t>2022-11-18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5564E5E-0A04-411E-B88B-2C0F6D87F325}" type="slidenum">
              <a:rPr lang="sv-SE" smtClean="0"/>
              <a:t>‹#›</a:t>
            </a:fld>
            <a:endParaRPr lang="sv-SE"/>
          </a:p>
        </p:txBody>
      </p:sp>
    </p:spTree>
    <p:extLst>
      <p:ext uri="{BB962C8B-B14F-4D97-AF65-F5344CB8AC3E}">
        <p14:creationId xmlns:p14="http://schemas.microsoft.com/office/powerpoint/2010/main" val="2574797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B411A7-6D30-4C4C-B0E3-C3D7364BC9BA}" type="datetimeFigureOut">
              <a:rPr lang="sv-SE" smtClean="0"/>
              <a:t>2022-11-18</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564E5E-0A04-411E-B88B-2C0F6D87F325}" type="slidenum">
              <a:rPr lang="sv-SE" smtClean="0"/>
              <a:t>‹#›</a:t>
            </a:fld>
            <a:endParaRPr lang="sv-SE"/>
          </a:p>
        </p:txBody>
      </p:sp>
    </p:spTree>
    <p:extLst>
      <p:ext uri="{BB962C8B-B14F-4D97-AF65-F5344CB8AC3E}">
        <p14:creationId xmlns:p14="http://schemas.microsoft.com/office/powerpoint/2010/main" val="3796673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playlist?list=PL5WUICjHIL9kPbdEk-xAnjYfDh-PctAx-" TargetMode="Externa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www.viktigtpariktigt.nu/"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635113" y="1020725"/>
            <a:ext cx="9144000" cy="2731738"/>
          </a:xfrm>
        </p:spPr>
        <p:txBody>
          <a:bodyPr>
            <a:normAutofit fontScale="90000"/>
          </a:bodyPr>
          <a:lstStyle/>
          <a:p>
            <a:r>
              <a:rPr lang="sv-SE" dirty="0"/>
              <a:t>ACT </a:t>
            </a:r>
            <a:br>
              <a:rPr lang="sv-SE" dirty="0"/>
            </a:br>
            <a:r>
              <a:rPr lang="sv-SE" dirty="0"/>
              <a:t>för läkare och andra behandlare</a:t>
            </a:r>
            <a:br>
              <a:rPr lang="sv-SE" dirty="0"/>
            </a:br>
            <a:r>
              <a:rPr lang="sv-SE" dirty="0"/>
              <a:t/>
            </a:r>
            <a:br>
              <a:rPr lang="sv-SE" dirty="0"/>
            </a:br>
            <a:r>
              <a:rPr lang="sv-SE" dirty="0"/>
              <a:t>Beteendemedicin</a:t>
            </a:r>
            <a:br>
              <a:rPr lang="sv-SE" dirty="0"/>
            </a:br>
            <a:r>
              <a:rPr lang="sv-SE" sz="3600" dirty="0"/>
              <a:t>Avstå medikalisering och främja hälsan</a:t>
            </a:r>
            <a:endParaRPr lang="sv-SE" dirty="0"/>
          </a:p>
        </p:txBody>
      </p:sp>
      <p:sp>
        <p:nvSpPr>
          <p:cNvPr id="3" name="Underrubrik 2"/>
          <p:cNvSpPr>
            <a:spLocks noGrp="1"/>
          </p:cNvSpPr>
          <p:nvPr>
            <p:ph type="subTitle" idx="1"/>
          </p:nvPr>
        </p:nvSpPr>
        <p:spPr>
          <a:xfrm>
            <a:off x="1635113" y="4115060"/>
            <a:ext cx="9144000" cy="2850822"/>
          </a:xfrm>
        </p:spPr>
        <p:txBody>
          <a:bodyPr>
            <a:normAutofit/>
          </a:bodyPr>
          <a:lstStyle/>
          <a:p>
            <a:r>
              <a:rPr lang="sv-SE" sz="1800" dirty="0"/>
              <a:t>Med</a:t>
            </a:r>
          </a:p>
          <a:p>
            <a:r>
              <a:rPr lang="sv-SE" sz="1800" dirty="0"/>
              <a:t>Åsa Kadowaki</a:t>
            </a:r>
          </a:p>
          <a:p>
            <a:r>
              <a:rPr lang="sv-SE" sz="1800" dirty="0"/>
              <a:t>Läkare, specialist i psykiatri</a:t>
            </a:r>
          </a:p>
          <a:p>
            <a:r>
              <a:rPr lang="sv-SE" sz="1800" dirty="0"/>
              <a:t>Leg. KBT-psykoterapeut och handledarutbildad</a:t>
            </a:r>
          </a:p>
          <a:p>
            <a:r>
              <a:rPr lang="sv-SE" sz="1800" dirty="0"/>
              <a:t>Verksam i primärvården via Smärtprocessen inom region Kalmar län</a:t>
            </a:r>
          </a:p>
          <a:p>
            <a:r>
              <a:rPr lang="sv-SE" sz="1800" dirty="0" err="1"/>
              <a:t>www.viktigtpariktigt.nu</a:t>
            </a:r>
            <a:endParaRPr lang="sv-SE" sz="1800" dirty="0"/>
          </a:p>
        </p:txBody>
      </p:sp>
    </p:spTree>
    <p:extLst>
      <p:ext uri="{BB962C8B-B14F-4D97-AF65-F5344CB8AC3E}">
        <p14:creationId xmlns:p14="http://schemas.microsoft.com/office/powerpoint/2010/main" val="1615892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ubrik 1"/>
          <p:cNvSpPr>
            <a:spLocks noGrp="1"/>
          </p:cNvSpPr>
          <p:nvPr>
            <p:ph type="title"/>
          </p:nvPr>
        </p:nvSpPr>
        <p:spPr/>
        <p:txBody>
          <a:bodyPr/>
          <a:lstStyle/>
          <a:p>
            <a:pPr algn="ctr"/>
            <a:r>
              <a:rPr lang="sv-SE" altLang="sv-SE" dirty="0">
                <a:ea typeface="ＭＳ Ｐゴシック" panose="020B0600070205080204" pitchFamily="34" charset="-128"/>
              </a:rPr>
              <a:t>sjukskrivning</a:t>
            </a:r>
          </a:p>
        </p:txBody>
      </p:sp>
      <p:sp>
        <p:nvSpPr>
          <p:cNvPr id="14339" name="Platshållare för innehåll 2"/>
          <p:cNvSpPr>
            <a:spLocks noGrp="1"/>
          </p:cNvSpPr>
          <p:nvPr>
            <p:ph idx="1"/>
          </p:nvPr>
        </p:nvSpPr>
        <p:spPr/>
        <p:txBody>
          <a:bodyPr/>
          <a:lstStyle/>
          <a:p>
            <a:pPr marL="0" indent="0" algn="ctr">
              <a:buNone/>
            </a:pPr>
            <a:r>
              <a:rPr lang="sv-SE" altLang="sv-SE">
                <a:ea typeface="ＭＳ Ｐゴシック" panose="020B0600070205080204" pitchFamily="34" charset="-128"/>
              </a:rPr>
              <a:t>är ett</a:t>
            </a:r>
          </a:p>
          <a:p>
            <a:pPr marL="0" indent="0" algn="ctr">
              <a:buNone/>
            </a:pPr>
            <a:r>
              <a:rPr lang="sv-SE" altLang="sv-SE">
                <a:ea typeface="ＭＳ Ｐゴシック" panose="020B0600070205080204" pitchFamily="34" charset="-128"/>
              </a:rPr>
              <a:t>undvikandebeteende</a:t>
            </a:r>
          </a:p>
          <a:p>
            <a:pPr marL="0" indent="0" algn="ctr">
              <a:buNone/>
            </a:pPr>
            <a:endParaRPr lang="sv-SE" altLang="sv-SE">
              <a:ea typeface="ＭＳ Ｐゴシック" panose="020B0600070205080204" pitchFamily="34" charset="-128"/>
            </a:endParaRPr>
          </a:p>
          <a:p>
            <a:pPr marL="0" indent="0" algn="ctr">
              <a:buNone/>
            </a:pPr>
            <a:r>
              <a:rPr lang="sv-SE" altLang="sv-SE">
                <a:ea typeface="ＭＳ Ｐゴシック" panose="020B0600070205080204" pitchFamily="34" charset="-128"/>
              </a:rPr>
              <a:t>Det är hjälpsamt när det finns sjukdom som</a:t>
            </a:r>
          </a:p>
          <a:p>
            <a:pPr marL="0" indent="0" algn="ctr">
              <a:buNone/>
            </a:pPr>
            <a:r>
              <a:rPr lang="sv-SE" altLang="sv-SE">
                <a:ea typeface="ＭＳ Ｐゴシック" panose="020B0600070205080204" pitchFamily="34" charset="-128"/>
              </a:rPr>
              <a:t>behöver avlastas från lönearbete för att läka</a:t>
            </a:r>
          </a:p>
          <a:p>
            <a:pPr marL="0" indent="0" algn="ctr">
              <a:buNone/>
            </a:pPr>
            <a:endParaRPr lang="sv-SE" altLang="sv-SE">
              <a:ea typeface="ＭＳ Ｐゴシック" panose="020B0600070205080204" pitchFamily="34" charset="-128"/>
            </a:endParaRPr>
          </a:p>
          <a:p>
            <a:pPr marL="0" indent="0" algn="ctr">
              <a:buNone/>
            </a:pPr>
            <a:r>
              <a:rPr lang="sv-SE" altLang="sv-SE">
                <a:ea typeface="ＭＳ Ｐゴシック" panose="020B0600070205080204" pitchFamily="34" charset="-128"/>
              </a:rPr>
              <a:t>men inte annars</a:t>
            </a:r>
          </a:p>
        </p:txBody>
      </p:sp>
    </p:spTree>
    <p:extLst>
      <p:ext uri="{BB962C8B-B14F-4D97-AF65-F5344CB8AC3E}">
        <p14:creationId xmlns:p14="http://schemas.microsoft.com/office/powerpoint/2010/main" val="1986369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…och det är </a:t>
            </a:r>
            <a:br>
              <a:rPr lang="sv-SE" dirty="0"/>
            </a:br>
            <a:r>
              <a:rPr lang="sv-SE" b="1" dirty="0">
                <a:solidFill>
                  <a:srgbClr val="FF0000"/>
                </a:solidFill>
              </a:rPr>
              <a:t>KONTRAINDICERAT</a:t>
            </a:r>
          </a:p>
        </p:txBody>
      </p:sp>
      <p:sp>
        <p:nvSpPr>
          <p:cNvPr id="3" name="Platshållare för innehåll 2"/>
          <p:cNvSpPr>
            <a:spLocks noGrp="1"/>
          </p:cNvSpPr>
          <p:nvPr>
            <p:ph idx="1"/>
          </p:nvPr>
        </p:nvSpPr>
        <p:spPr>
          <a:xfrm>
            <a:off x="367989" y="1825625"/>
            <a:ext cx="11731083" cy="4351338"/>
          </a:xfrm>
        </p:spPr>
        <p:txBody>
          <a:bodyPr>
            <a:normAutofit fontScale="92500" lnSpcReduction="10000"/>
          </a:bodyPr>
          <a:lstStyle/>
          <a:p>
            <a:pPr marL="0" indent="0" algn="ctr">
              <a:buNone/>
            </a:pPr>
            <a:r>
              <a:rPr lang="sv-SE" dirty="0"/>
              <a:t>att som läkare eller annan behandlare</a:t>
            </a:r>
          </a:p>
          <a:p>
            <a:pPr marL="0" indent="0" algn="ctr">
              <a:buNone/>
            </a:pPr>
            <a:r>
              <a:rPr lang="sv-SE" dirty="0">
                <a:solidFill>
                  <a:srgbClr val="FF0000"/>
                </a:solidFill>
              </a:rPr>
              <a:t>förstärka UNDVIKANDEN</a:t>
            </a:r>
          </a:p>
          <a:p>
            <a:pPr marL="0" indent="0" algn="ctr">
              <a:buNone/>
            </a:pPr>
            <a:r>
              <a:rPr lang="sv-SE" dirty="0"/>
              <a:t>(symtomdämpning av alla slag när det inte finns behandlingskrävande sjukdom)</a:t>
            </a:r>
          </a:p>
          <a:p>
            <a:pPr marL="0" indent="0" algn="ctr">
              <a:buNone/>
            </a:pPr>
            <a:r>
              <a:rPr lang="sv-SE" dirty="0"/>
              <a:t>och</a:t>
            </a:r>
          </a:p>
          <a:p>
            <a:pPr marL="0" indent="0" algn="ctr">
              <a:buNone/>
            </a:pPr>
            <a:r>
              <a:rPr lang="sv-SE" dirty="0"/>
              <a:t>ge felaktig information om </a:t>
            </a:r>
            <a:r>
              <a:rPr lang="sv-SE" dirty="0" err="1"/>
              <a:t>sympaticuspåslag</a:t>
            </a:r>
            <a:endParaRPr lang="sv-SE" dirty="0"/>
          </a:p>
          <a:p>
            <a:pPr marL="0" indent="0" algn="ctr">
              <a:buNone/>
            </a:pPr>
            <a:r>
              <a:rPr lang="sv-SE" dirty="0"/>
              <a:t>(vila ikapp, undvik ansträngning, gör inte för mycket, symtomstegring talar för försämring och återfall)</a:t>
            </a:r>
          </a:p>
          <a:p>
            <a:pPr marL="0" indent="0" algn="ctr">
              <a:buNone/>
            </a:pPr>
            <a:endParaRPr lang="sv-SE" dirty="0"/>
          </a:p>
          <a:p>
            <a:pPr marL="0" indent="0" algn="ctr">
              <a:buNone/>
            </a:pPr>
            <a:r>
              <a:rPr lang="sv-SE" dirty="0"/>
              <a:t>”Det blev för mycket för dig!” </a:t>
            </a:r>
          </a:p>
          <a:p>
            <a:pPr marL="0" indent="0" algn="ctr">
              <a:buNone/>
            </a:pPr>
            <a:r>
              <a:rPr lang="sv-SE" dirty="0"/>
              <a:t>Patienten </a:t>
            </a:r>
            <a:r>
              <a:rPr lang="sv-SE" dirty="0" err="1"/>
              <a:t>sensitiseras</a:t>
            </a:r>
            <a:r>
              <a:rPr lang="sv-SE" dirty="0"/>
              <a:t> för </a:t>
            </a:r>
            <a:r>
              <a:rPr lang="sv-SE" dirty="0" err="1"/>
              <a:t>sympaticuspåslag</a:t>
            </a:r>
            <a:endParaRPr lang="sv-SE" dirty="0"/>
          </a:p>
        </p:txBody>
      </p:sp>
    </p:spTree>
    <p:extLst>
      <p:ext uri="{BB962C8B-B14F-4D97-AF65-F5344CB8AC3E}">
        <p14:creationId xmlns:p14="http://schemas.microsoft.com/office/powerpoint/2010/main" val="2670031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6053DF-5FDE-D64A-9EE6-EE0CA5A2851A}"/>
              </a:ext>
            </a:extLst>
          </p:cNvPr>
          <p:cNvSpPr>
            <a:spLocks noGrp="1"/>
          </p:cNvSpPr>
          <p:nvPr>
            <p:ph type="title"/>
          </p:nvPr>
        </p:nvSpPr>
        <p:spPr/>
        <p:txBody>
          <a:bodyPr>
            <a:normAutofit/>
          </a:bodyPr>
          <a:lstStyle/>
          <a:p>
            <a:pPr algn="ctr">
              <a:defRPr/>
            </a:pPr>
            <a:r>
              <a:rPr lang="sv-SE" b="1" dirty="0" err="1">
                <a:solidFill>
                  <a:srgbClr val="0070C0"/>
                </a:solidFill>
              </a:rPr>
              <a:t>A</a:t>
            </a:r>
            <a:r>
              <a:rPr lang="sv-SE" dirty="0" err="1"/>
              <a:t>cceptance</a:t>
            </a:r>
            <a:r>
              <a:rPr lang="sv-SE" dirty="0"/>
              <a:t> and </a:t>
            </a:r>
            <a:r>
              <a:rPr lang="sv-SE" b="1" dirty="0" err="1">
                <a:solidFill>
                  <a:srgbClr val="0070C0"/>
                </a:solidFill>
              </a:rPr>
              <a:t>C</a:t>
            </a:r>
            <a:r>
              <a:rPr lang="sv-SE" dirty="0" err="1"/>
              <a:t>ommitment</a:t>
            </a:r>
            <a:r>
              <a:rPr lang="sv-SE" dirty="0"/>
              <a:t> </a:t>
            </a:r>
            <a:r>
              <a:rPr lang="sv-SE" b="1" dirty="0" err="1">
                <a:solidFill>
                  <a:srgbClr val="0070C0"/>
                </a:solidFill>
              </a:rPr>
              <a:t>T</a:t>
            </a:r>
            <a:r>
              <a:rPr lang="sv-SE" dirty="0" err="1"/>
              <a:t>herapy</a:t>
            </a:r>
            <a:endParaRPr lang="sv-SE" dirty="0"/>
          </a:p>
        </p:txBody>
      </p:sp>
      <p:sp>
        <p:nvSpPr>
          <p:cNvPr id="18434" name="Platshållare för innehåll 2">
            <a:extLst>
              <a:ext uri="{FF2B5EF4-FFF2-40B4-BE49-F238E27FC236}">
                <a16:creationId xmlns:a16="http://schemas.microsoft.com/office/drawing/2014/main" id="{F3256F12-530F-3A4B-8504-E1B325563902}"/>
              </a:ext>
            </a:extLst>
          </p:cNvPr>
          <p:cNvSpPr>
            <a:spLocks noGrp="1"/>
          </p:cNvSpPr>
          <p:nvPr>
            <p:ph idx="1"/>
          </p:nvPr>
        </p:nvSpPr>
        <p:spPr/>
        <p:txBody>
          <a:bodyPr>
            <a:normAutofit fontScale="92500" lnSpcReduction="10000"/>
          </a:bodyPr>
          <a:lstStyle/>
          <a:p>
            <a:pPr marL="0" indent="0" algn="ctr">
              <a:buNone/>
            </a:pPr>
            <a:r>
              <a:rPr lang="sv-SE" altLang="sv-SE" b="1" dirty="0" err="1">
                <a:solidFill>
                  <a:srgbClr val="0070C0"/>
                </a:solidFill>
                <a:ea typeface="ＭＳ Ｐゴシック" panose="020B0600070205080204" pitchFamily="34" charset="-128"/>
              </a:rPr>
              <a:t>Commitment</a:t>
            </a:r>
            <a:r>
              <a:rPr lang="sv-SE" altLang="sv-SE" b="1" dirty="0">
                <a:ea typeface="ＭＳ Ｐゴシック" panose="020B0600070205080204" pitchFamily="34" charset="-128"/>
              </a:rPr>
              <a:t> – personligt åtagande:</a:t>
            </a:r>
          </a:p>
          <a:p>
            <a:pPr marL="0" indent="0" algn="ctr">
              <a:buNone/>
            </a:pPr>
            <a:r>
              <a:rPr lang="sv-SE" altLang="sv-SE" dirty="0">
                <a:ea typeface="ＭＳ Ｐゴシック" panose="020B0600070205080204" pitchFamily="34" charset="-128"/>
              </a:rPr>
              <a:t>Jag har en riktning med det jag gör – det här vill jag bidra till.</a:t>
            </a:r>
          </a:p>
          <a:p>
            <a:pPr marL="0" indent="0" algn="ctr">
              <a:buNone/>
            </a:pPr>
            <a:r>
              <a:rPr lang="sv-SE" altLang="sv-SE" dirty="0">
                <a:ea typeface="ＭＳ Ｐゴシック" panose="020B0600070205080204" pitchFamily="34" charset="-128"/>
              </a:rPr>
              <a:t>Det som är viktigt på riktigt för kosta; tid, energi, risk, ansträngning etc.</a:t>
            </a:r>
          </a:p>
          <a:p>
            <a:pPr marL="0" indent="0" algn="ctr">
              <a:buNone/>
            </a:pPr>
            <a:endParaRPr lang="sv-SE" altLang="sv-SE" dirty="0">
              <a:ea typeface="ＭＳ Ｐゴシック" panose="020B0600070205080204" pitchFamily="34" charset="-128"/>
            </a:endParaRPr>
          </a:p>
          <a:p>
            <a:pPr marL="0" indent="0" algn="ctr">
              <a:buNone/>
            </a:pPr>
            <a:r>
              <a:rPr lang="sv-SE" altLang="sv-SE" dirty="0">
                <a:ea typeface="ＭＳ Ｐゴシック" panose="020B0600070205080204" pitchFamily="34" charset="-128"/>
              </a:rPr>
              <a:t>Jag beslutar vad jag fyller mitt liv med via mina handlingar och jag gör det som är ändamålsenligt.</a:t>
            </a:r>
          </a:p>
          <a:p>
            <a:pPr marL="0" indent="0" algn="ctr">
              <a:buNone/>
            </a:pPr>
            <a:r>
              <a:rPr lang="sv-SE" altLang="sv-SE" dirty="0">
                <a:ea typeface="ＭＳ Ｐゴシック" panose="020B0600070205080204" pitchFamily="34" charset="-128"/>
              </a:rPr>
              <a:t>Jag är aktör, chaufför i mitt liv.</a:t>
            </a:r>
          </a:p>
          <a:p>
            <a:pPr marL="0" indent="0" algn="ctr">
              <a:buNone/>
            </a:pPr>
            <a:endParaRPr lang="sv-SE" altLang="sv-SE" dirty="0">
              <a:ea typeface="ＭＳ Ｐゴシック" panose="020B0600070205080204" pitchFamily="34" charset="-128"/>
            </a:endParaRPr>
          </a:p>
          <a:p>
            <a:pPr marL="0" indent="0" algn="ctr">
              <a:buNone/>
            </a:pPr>
            <a:r>
              <a:rPr lang="sv-SE" altLang="sv-SE" dirty="0">
                <a:ea typeface="ＭＳ Ｐゴシック" panose="020B0600070205080204" pitchFamily="34" charset="-128"/>
              </a:rPr>
              <a:t>Mitt åtagande håller över tid – det ändras inte av omständigheter eller vad andra väljer att göra. Jag är engagerad.</a:t>
            </a:r>
          </a:p>
          <a:p>
            <a:pPr marL="0" indent="0">
              <a:buNone/>
            </a:pPr>
            <a:endParaRPr lang="sv-SE" altLang="sv-SE" b="1" dirty="0">
              <a:ea typeface="ＭＳ Ｐゴシック" panose="020B0600070205080204" pitchFamily="34" charset="-128"/>
            </a:endParaRPr>
          </a:p>
        </p:txBody>
      </p:sp>
    </p:spTree>
    <p:extLst>
      <p:ext uri="{BB962C8B-B14F-4D97-AF65-F5344CB8AC3E}">
        <p14:creationId xmlns:p14="http://schemas.microsoft.com/office/powerpoint/2010/main" val="2863144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880ECF-A892-6D3E-515B-0764E2A404E3}"/>
              </a:ext>
            </a:extLst>
          </p:cNvPr>
          <p:cNvSpPr>
            <a:spLocks noGrp="1"/>
          </p:cNvSpPr>
          <p:nvPr>
            <p:ph type="title"/>
          </p:nvPr>
        </p:nvSpPr>
        <p:spPr>
          <a:xfrm>
            <a:off x="760141" y="108647"/>
            <a:ext cx="10515600" cy="1325563"/>
          </a:xfrm>
        </p:spPr>
        <p:txBody>
          <a:bodyPr/>
          <a:lstStyle/>
          <a:p>
            <a:pPr algn="ctr"/>
            <a:r>
              <a:rPr lang="sv-SE" b="1" dirty="0">
                <a:solidFill>
                  <a:srgbClr val="FF0000"/>
                </a:solidFill>
              </a:rPr>
              <a:t>OHÄLSA</a:t>
            </a:r>
            <a:r>
              <a:rPr lang="sv-SE" dirty="0"/>
              <a:t> enligt ACT</a:t>
            </a:r>
          </a:p>
        </p:txBody>
      </p:sp>
      <p:graphicFrame>
        <p:nvGraphicFramePr>
          <p:cNvPr id="4" name="Platshållare för innehåll 3">
            <a:extLst>
              <a:ext uri="{FF2B5EF4-FFF2-40B4-BE49-F238E27FC236}">
                <a16:creationId xmlns:a16="http://schemas.microsoft.com/office/drawing/2014/main" id="{62768247-C63F-4B89-7773-2D1DEF567EAB}"/>
              </a:ext>
            </a:extLst>
          </p:cNvPr>
          <p:cNvGraphicFramePr>
            <a:graphicFrameLocks noGrp="1"/>
          </p:cNvGraphicFramePr>
          <p:nvPr>
            <p:ph idx="1"/>
          </p:nvPr>
        </p:nvGraphicFramePr>
        <p:xfrm>
          <a:off x="200722" y="1315844"/>
          <a:ext cx="11831444" cy="5319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ruta 4">
            <a:extLst>
              <a:ext uri="{FF2B5EF4-FFF2-40B4-BE49-F238E27FC236}">
                <a16:creationId xmlns:a16="http://schemas.microsoft.com/office/drawing/2014/main" id="{F9AAC0B3-7025-4761-96BE-0C9988012B58}"/>
              </a:ext>
            </a:extLst>
          </p:cNvPr>
          <p:cNvSpPr txBox="1"/>
          <p:nvPr/>
        </p:nvSpPr>
        <p:spPr>
          <a:xfrm>
            <a:off x="4627756" y="3701166"/>
            <a:ext cx="3142142" cy="461665"/>
          </a:xfrm>
          <a:prstGeom prst="rect">
            <a:avLst/>
          </a:prstGeom>
          <a:noFill/>
        </p:spPr>
        <p:txBody>
          <a:bodyPr wrap="none" rtlCol="0">
            <a:spAutoFit/>
          </a:bodyPr>
          <a:lstStyle/>
          <a:p>
            <a:r>
              <a:rPr lang="sv-SE" sz="2400" dirty="0">
                <a:solidFill>
                  <a:srgbClr val="FF0000"/>
                </a:solidFill>
              </a:rPr>
              <a:t>psykologisk </a:t>
            </a:r>
            <a:r>
              <a:rPr lang="sv-SE" sz="2400" dirty="0" err="1">
                <a:solidFill>
                  <a:srgbClr val="FF0000"/>
                </a:solidFill>
              </a:rPr>
              <a:t>inflexibilitet</a:t>
            </a:r>
            <a:endParaRPr lang="sv-SE" sz="2400" dirty="0">
              <a:solidFill>
                <a:srgbClr val="FF0000"/>
              </a:solidFill>
            </a:endParaRPr>
          </a:p>
        </p:txBody>
      </p:sp>
    </p:spTree>
    <p:extLst>
      <p:ext uri="{BB962C8B-B14F-4D97-AF65-F5344CB8AC3E}">
        <p14:creationId xmlns:p14="http://schemas.microsoft.com/office/powerpoint/2010/main" val="3439068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77CC189-39CD-2554-71DF-267BD509BDDE}"/>
              </a:ext>
            </a:extLst>
          </p:cNvPr>
          <p:cNvSpPr>
            <a:spLocks noGrp="1"/>
          </p:cNvSpPr>
          <p:nvPr>
            <p:ph type="title"/>
          </p:nvPr>
        </p:nvSpPr>
        <p:spPr/>
        <p:txBody>
          <a:bodyPr/>
          <a:lstStyle/>
          <a:p>
            <a:pPr algn="ctr"/>
            <a:r>
              <a:rPr lang="sv-SE" dirty="0"/>
              <a:t>”Men jag är ingen psykoterapeut!”</a:t>
            </a:r>
          </a:p>
        </p:txBody>
      </p:sp>
      <p:sp>
        <p:nvSpPr>
          <p:cNvPr id="3" name="Platshållare för innehåll 2">
            <a:extLst>
              <a:ext uri="{FF2B5EF4-FFF2-40B4-BE49-F238E27FC236}">
                <a16:creationId xmlns:a16="http://schemas.microsoft.com/office/drawing/2014/main" id="{B67992BD-2014-F502-90B8-3389DDA26E47}"/>
              </a:ext>
            </a:extLst>
          </p:cNvPr>
          <p:cNvSpPr>
            <a:spLocks noGrp="1"/>
          </p:cNvSpPr>
          <p:nvPr>
            <p:ph idx="1"/>
          </p:nvPr>
        </p:nvSpPr>
        <p:spPr/>
        <p:txBody>
          <a:bodyPr/>
          <a:lstStyle/>
          <a:p>
            <a:pPr marL="0" indent="0" algn="ctr">
              <a:buNone/>
            </a:pPr>
            <a:r>
              <a:rPr lang="sv-SE" dirty="0"/>
              <a:t>Du blir osäker när du tänker att du inte har kompetens för det du gör.</a:t>
            </a:r>
          </a:p>
          <a:p>
            <a:pPr marL="0" indent="0" algn="ctr">
              <a:buNone/>
            </a:pPr>
            <a:endParaRPr lang="sv-SE" dirty="0"/>
          </a:p>
          <a:p>
            <a:pPr marL="0" indent="0" algn="ctr">
              <a:buNone/>
            </a:pPr>
            <a:r>
              <a:rPr lang="sv-SE" dirty="0"/>
              <a:t>OCH</a:t>
            </a:r>
          </a:p>
          <a:p>
            <a:pPr marL="0" indent="0" algn="ctr">
              <a:buNone/>
            </a:pPr>
            <a:endParaRPr lang="sv-SE" dirty="0"/>
          </a:p>
          <a:p>
            <a:pPr marL="0" indent="0" algn="ctr">
              <a:buNone/>
            </a:pPr>
            <a:r>
              <a:rPr lang="sv-SE" dirty="0"/>
              <a:t>Du använder dagligen beteenden som förstärker patientens beteenden, tankar och känslor.</a:t>
            </a:r>
          </a:p>
          <a:p>
            <a:pPr marL="0" indent="0" algn="ctr">
              <a:buNone/>
            </a:pPr>
            <a:endParaRPr lang="sv-SE" dirty="0"/>
          </a:p>
          <a:p>
            <a:pPr marL="0" indent="0" algn="ctr">
              <a:buNone/>
            </a:pPr>
            <a:r>
              <a:rPr lang="sv-SE" dirty="0"/>
              <a:t>Förstärker du det som är hjälpsamt?</a:t>
            </a:r>
          </a:p>
        </p:txBody>
      </p:sp>
    </p:spTree>
    <p:extLst>
      <p:ext uri="{BB962C8B-B14F-4D97-AF65-F5344CB8AC3E}">
        <p14:creationId xmlns:p14="http://schemas.microsoft.com/office/powerpoint/2010/main" val="3185690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ubrik 1"/>
          <p:cNvSpPr>
            <a:spLocks noGrp="1"/>
          </p:cNvSpPr>
          <p:nvPr>
            <p:ph type="title"/>
          </p:nvPr>
        </p:nvSpPr>
        <p:spPr/>
        <p:txBody>
          <a:bodyPr/>
          <a:lstStyle/>
          <a:p>
            <a:pPr algn="ctr"/>
            <a:r>
              <a:rPr lang="sv-SE" altLang="sv-SE" dirty="0">
                <a:ea typeface="ＭＳ Ｐゴシック" panose="020B0600070205080204" pitchFamily="34" charset="-128"/>
              </a:rPr>
              <a:t>Beteendemedicin</a:t>
            </a:r>
          </a:p>
        </p:txBody>
      </p:sp>
      <p:sp>
        <p:nvSpPr>
          <p:cNvPr id="16386" name="Platshållare för innehåll 2"/>
          <p:cNvSpPr>
            <a:spLocks noGrp="1"/>
          </p:cNvSpPr>
          <p:nvPr>
            <p:ph idx="1"/>
          </p:nvPr>
        </p:nvSpPr>
        <p:spPr>
          <a:xfrm>
            <a:off x="379141" y="1600201"/>
            <a:ext cx="11563815" cy="4525963"/>
          </a:xfrm>
        </p:spPr>
        <p:txBody>
          <a:bodyPr>
            <a:normAutofit/>
          </a:bodyPr>
          <a:lstStyle/>
          <a:p>
            <a:pPr marL="0" indent="0" algn="ctr">
              <a:spcBef>
                <a:spcPct val="0"/>
              </a:spcBef>
              <a:buNone/>
              <a:defRPr/>
            </a:pPr>
            <a:r>
              <a:rPr lang="sv-SE" altLang="sv-SE" sz="3500" dirty="0"/>
              <a:t>Nervsystemet formas av det vi gör och med vilken intention</a:t>
            </a:r>
            <a:endParaRPr lang="sv-SE" altLang="sv-SE" sz="3000" dirty="0"/>
          </a:p>
          <a:p>
            <a:pPr marL="0" indent="0" algn="ctr">
              <a:spcBef>
                <a:spcPct val="0"/>
              </a:spcBef>
              <a:buNone/>
              <a:defRPr/>
            </a:pPr>
            <a:endParaRPr lang="sv-SE" altLang="sv-SE" dirty="0"/>
          </a:p>
          <a:p>
            <a:pPr marL="0" indent="0" algn="ctr">
              <a:spcBef>
                <a:spcPct val="0"/>
              </a:spcBef>
              <a:buNone/>
              <a:defRPr/>
            </a:pPr>
            <a:r>
              <a:rPr lang="sv-SE" altLang="sv-SE" dirty="0"/>
              <a:t>Framgång </a:t>
            </a:r>
            <a:r>
              <a:rPr lang="mr-IN" altLang="sv-SE" dirty="0"/>
              <a:t>–</a:t>
            </a:r>
            <a:r>
              <a:rPr lang="sv-SE" altLang="sv-SE" dirty="0"/>
              <a:t> riktning att UPPNÅ något</a:t>
            </a:r>
          </a:p>
          <a:p>
            <a:pPr marL="0" indent="0" algn="ctr">
              <a:spcBef>
                <a:spcPct val="0"/>
              </a:spcBef>
              <a:buNone/>
              <a:defRPr/>
            </a:pPr>
            <a:endParaRPr lang="sv-SE" altLang="sv-SE" dirty="0"/>
          </a:p>
          <a:p>
            <a:pPr marL="0" indent="0" algn="ctr">
              <a:spcBef>
                <a:spcPct val="0"/>
              </a:spcBef>
              <a:buNone/>
              <a:defRPr/>
            </a:pPr>
            <a:endParaRPr lang="sv-SE" altLang="sv-SE" dirty="0"/>
          </a:p>
          <a:p>
            <a:pPr marL="0" indent="0" algn="ctr">
              <a:spcBef>
                <a:spcPct val="0"/>
              </a:spcBef>
              <a:buNone/>
              <a:defRPr/>
            </a:pPr>
            <a:endParaRPr lang="sv-SE" altLang="sv-SE" dirty="0"/>
          </a:p>
          <a:p>
            <a:pPr marL="0" indent="0" algn="ctr">
              <a:spcBef>
                <a:spcPct val="0"/>
              </a:spcBef>
              <a:buNone/>
              <a:defRPr/>
            </a:pPr>
            <a:r>
              <a:rPr lang="sv-SE" altLang="sv-SE" dirty="0"/>
              <a:t>istället för </a:t>
            </a:r>
          </a:p>
          <a:p>
            <a:pPr marL="0" indent="0" algn="ctr">
              <a:spcBef>
                <a:spcPct val="0"/>
              </a:spcBef>
              <a:buNone/>
              <a:defRPr/>
            </a:pPr>
            <a:endParaRPr lang="sv-SE" altLang="sv-SE" dirty="0"/>
          </a:p>
          <a:p>
            <a:pPr marL="0" indent="0" algn="ctr">
              <a:spcBef>
                <a:spcPct val="0"/>
              </a:spcBef>
              <a:buNone/>
              <a:defRPr/>
            </a:pPr>
            <a:r>
              <a:rPr lang="sv-SE" altLang="sv-SE" dirty="0"/>
              <a:t>att UNDVIKA obehag</a:t>
            </a:r>
          </a:p>
          <a:p>
            <a:pPr marL="0" indent="0" algn="ctr">
              <a:spcBef>
                <a:spcPct val="0"/>
              </a:spcBef>
              <a:buNone/>
              <a:defRPr/>
            </a:pPr>
            <a:endParaRPr lang="sv-SE" altLang="sv-SE" dirty="0"/>
          </a:p>
          <a:p>
            <a:pPr marL="0" indent="0" algn="ctr">
              <a:spcBef>
                <a:spcPct val="0"/>
              </a:spcBef>
              <a:buNone/>
              <a:defRPr/>
            </a:pPr>
            <a:endParaRPr lang="sv-SE" altLang="sv-SE" dirty="0"/>
          </a:p>
          <a:p>
            <a:pPr marL="0" indent="0" algn="ctr">
              <a:spcBef>
                <a:spcPct val="0"/>
              </a:spcBef>
              <a:buNone/>
              <a:defRPr/>
            </a:pPr>
            <a:endParaRPr lang="sv-SE" altLang="sv-SE" dirty="0"/>
          </a:p>
        </p:txBody>
      </p:sp>
      <p:sp>
        <p:nvSpPr>
          <p:cNvPr id="4" name="Höger 3"/>
          <p:cNvSpPr>
            <a:spLocks noChangeArrowheads="1"/>
          </p:cNvSpPr>
          <p:nvPr/>
        </p:nvSpPr>
        <p:spPr bwMode="auto">
          <a:xfrm>
            <a:off x="6690233" y="2925764"/>
            <a:ext cx="1697038" cy="371475"/>
          </a:xfrm>
          <a:prstGeom prst="rightArrow">
            <a:avLst>
              <a:gd name="adj1" fmla="val 50000"/>
              <a:gd name="adj2" fmla="val 49956"/>
            </a:avLst>
          </a:prstGeom>
          <a:solidFill>
            <a:srgbClr val="00B050"/>
          </a:solidFill>
          <a:ln w="9525">
            <a:solidFill>
              <a:srgbClr val="4A7EBB"/>
            </a:solidFill>
            <a:miter lim="800000"/>
            <a:headEnd/>
            <a:tailEnd/>
          </a:ln>
          <a:effectLst>
            <a:outerShdw blurRad="40000" dist="23000" dir="5400000" rotWithShape="0">
              <a:srgbClr val="000000">
                <a:alpha val="34998"/>
              </a:srgbClr>
            </a:outerShdw>
          </a:effectLst>
        </p:spPr>
        <p:txBody>
          <a:bodyPr anchor="ctr"/>
          <a:lstStyle/>
          <a:p>
            <a:pPr algn="ctr">
              <a:defRPr/>
            </a:pPr>
            <a:endParaRPr lang="sv-SE">
              <a:solidFill>
                <a:srgbClr val="00B050"/>
              </a:solidFill>
            </a:endParaRPr>
          </a:p>
        </p:txBody>
      </p:sp>
      <p:sp>
        <p:nvSpPr>
          <p:cNvPr id="5" name="Vänster 4"/>
          <p:cNvSpPr>
            <a:spLocks noChangeArrowheads="1"/>
          </p:cNvSpPr>
          <p:nvPr/>
        </p:nvSpPr>
        <p:spPr bwMode="auto">
          <a:xfrm>
            <a:off x="4005072" y="5166360"/>
            <a:ext cx="1306259" cy="374904"/>
          </a:xfrm>
          <a:prstGeom prst="leftArrow">
            <a:avLst>
              <a:gd name="adj1" fmla="val 50000"/>
              <a:gd name="adj2" fmla="val 50115"/>
            </a:avLst>
          </a:prstGeom>
          <a:solidFill>
            <a:srgbClr val="FF0000"/>
          </a:solidFill>
          <a:ln w="9525">
            <a:solidFill>
              <a:srgbClr val="4A7EBB"/>
            </a:solidFill>
            <a:miter lim="800000"/>
            <a:headEnd/>
            <a:tailEnd/>
          </a:ln>
          <a:effectLst>
            <a:outerShdw blurRad="40000" dist="23000" dir="5400000" rotWithShape="0">
              <a:srgbClr val="000000">
                <a:alpha val="34998"/>
              </a:srgbClr>
            </a:outerShdw>
          </a:effectLst>
        </p:spPr>
        <p:txBody>
          <a:bodyPr anchor="ctr"/>
          <a:lstStyle/>
          <a:p>
            <a:pPr algn="ctr">
              <a:defRPr/>
            </a:pPr>
            <a:endParaRPr lang="sv-SE">
              <a:solidFill>
                <a:schemeClr val="lt1"/>
              </a:solidFill>
            </a:endParaRPr>
          </a:p>
        </p:txBody>
      </p:sp>
    </p:spTree>
    <p:extLst>
      <p:ext uri="{BB962C8B-B14F-4D97-AF65-F5344CB8AC3E}">
        <p14:creationId xmlns:p14="http://schemas.microsoft.com/office/powerpoint/2010/main" val="1358502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ruta 5">
            <a:extLst>
              <a:ext uri="{FF2B5EF4-FFF2-40B4-BE49-F238E27FC236}">
                <a16:creationId xmlns:a16="http://schemas.microsoft.com/office/drawing/2014/main" id="{F39462D5-339E-BBB3-CABE-6B6089E209FE}"/>
              </a:ext>
            </a:extLst>
          </p:cNvPr>
          <p:cNvSpPr txBox="1">
            <a:spLocks noChangeArrowheads="1"/>
          </p:cNvSpPr>
          <p:nvPr/>
        </p:nvSpPr>
        <p:spPr bwMode="auto">
          <a:xfrm>
            <a:off x="4867275" y="5513388"/>
            <a:ext cx="2203450" cy="32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500" b="1"/>
              <a:t>  </a:t>
            </a:r>
            <a:r>
              <a:rPr lang="sv-SE" altLang="sv-SE" sz="1500" b="1">
                <a:solidFill>
                  <a:srgbClr val="FF0000"/>
                </a:solidFill>
              </a:rPr>
              <a:t>utmanande situation</a:t>
            </a:r>
          </a:p>
        </p:txBody>
      </p:sp>
      <p:sp>
        <p:nvSpPr>
          <p:cNvPr id="7" name="Upp 6">
            <a:extLst>
              <a:ext uri="{FF2B5EF4-FFF2-40B4-BE49-F238E27FC236}">
                <a16:creationId xmlns:a16="http://schemas.microsoft.com/office/drawing/2014/main" id="{0541AC97-6220-D637-43B3-17325FB6ABFE}"/>
              </a:ext>
            </a:extLst>
          </p:cNvPr>
          <p:cNvSpPr/>
          <p:nvPr/>
        </p:nvSpPr>
        <p:spPr>
          <a:xfrm>
            <a:off x="5546691" y="4549698"/>
            <a:ext cx="354823" cy="899396"/>
          </a:xfrm>
          <a:prstGeom prst="up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sv-SE"/>
          </a:p>
        </p:txBody>
      </p:sp>
      <p:cxnSp>
        <p:nvCxnSpPr>
          <p:cNvPr id="14" name="Rak pil 13">
            <a:extLst>
              <a:ext uri="{FF2B5EF4-FFF2-40B4-BE49-F238E27FC236}">
                <a16:creationId xmlns:a16="http://schemas.microsoft.com/office/drawing/2014/main" id="{48C85ED6-1534-2226-8545-2130E4CF31BD}"/>
              </a:ext>
            </a:extLst>
          </p:cNvPr>
          <p:cNvCxnSpPr>
            <a:cxnSpLocks/>
          </p:cNvCxnSpPr>
          <p:nvPr/>
        </p:nvCxnSpPr>
        <p:spPr>
          <a:xfrm flipV="1">
            <a:off x="6040438" y="2252546"/>
            <a:ext cx="1818732" cy="2213093"/>
          </a:xfrm>
          <a:prstGeom prst="straightConnector1">
            <a:avLst/>
          </a:prstGeom>
          <a:ln w="123825">
            <a:solidFill>
              <a:srgbClr val="00B050"/>
            </a:solidFill>
            <a:tailEnd type="arrow"/>
          </a:ln>
        </p:spPr>
        <p:style>
          <a:lnRef idx="2">
            <a:schemeClr val="accent1"/>
          </a:lnRef>
          <a:fillRef idx="0">
            <a:schemeClr val="accent1"/>
          </a:fillRef>
          <a:effectRef idx="1">
            <a:schemeClr val="accent1"/>
          </a:effectRef>
          <a:fontRef idx="minor">
            <a:schemeClr val="tx1"/>
          </a:fontRef>
        </p:style>
      </p:cxnSp>
      <p:sp>
        <p:nvSpPr>
          <p:cNvPr id="17412" name="textruta 15">
            <a:extLst>
              <a:ext uri="{FF2B5EF4-FFF2-40B4-BE49-F238E27FC236}">
                <a16:creationId xmlns:a16="http://schemas.microsoft.com/office/drawing/2014/main" id="{6CAA8F2B-CE11-D484-45DA-B34615C8FD64}"/>
              </a:ext>
            </a:extLst>
          </p:cNvPr>
          <p:cNvSpPr txBox="1">
            <a:spLocks noChangeArrowheads="1"/>
          </p:cNvSpPr>
          <p:nvPr/>
        </p:nvSpPr>
        <p:spPr bwMode="auto">
          <a:xfrm>
            <a:off x="2230244" y="2439194"/>
            <a:ext cx="2814463"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800" b="1" dirty="0">
                <a:solidFill>
                  <a:srgbClr val="FF0000"/>
                </a:solidFill>
              </a:rPr>
              <a:t>FRÅN – fjärmar mig</a:t>
            </a:r>
          </a:p>
          <a:p>
            <a:pPr>
              <a:spcBef>
                <a:spcPct val="0"/>
              </a:spcBef>
              <a:buFontTx/>
              <a:buNone/>
            </a:pPr>
            <a:r>
              <a:rPr lang="sv-SE" altLang="sv-SE" sz="1800" b="1" dirty="0">
                <a:solidFill>
                  <a:srgbClr val="FF0000"/>
                </a:solidFill>
              </a:rPr>
              <a:t>undvika eller kämpa emot</a:t>
            </a:r>
          </a:p>
          <a:p>
            <a:pPr>
              <a:spcBef>
                <a:spcPct val="0"/>
              </a:spcBef>
              <a:buFontTx/>
              <a:buNone/>
            </a:pPr>
            <a:endParaRPr lang="sv-SE" altLang="sv-SE" sz="1500" dirty="0"/>
          </a:p>
        </p:txBody>
      </p:sp>
      <p:sp>
        <p:nvSpPr>
          <p:cNvPr id="17413" name="textruta 16">
            <a:extLst>
              <a:ext uri="{FF2B5EF4-FFF2-40B4-BE49-F238E27FC236}">
                <a16:creationId xmlns:a16="http://schemas.microsoft.com/office/drawing/2014/main" id="{3D1157F3-426E-5CF2-564A-E503055CFE3F}"/>
              </a:ext>
            </a:extLst>
          </p:cNvPr>
          <p:cNvSpPr txBox="1">
            <a:spLocks noChangeArrowheads="1"/>
          </p:cNvSpPr>
          <p:nvPr/>
        </p:nvSpPr>
        <p:spPr bwMode="auto">
          <a:xfrm>
            <a:off x="7944006" y="1793081"/>
            <a:ext cx="1902521"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800" b="1" dirty="0">
                <a:solidFill>
                  <a:srgbClr val="008000"/>
                </a:solidFill>
              </a:rPr>
              <a:t>TILL – närma mig det jag värderar</a:t>
            </a:r>
          </a:p>
          <a:p>
            <a:pPr>
              <a:spcBef>
                <a:spcPct val="0"/>
              </a:spcBef>
              <a:buFontTx/>
              <a:buNone/>
            </a:pPr>
            <a:r>
              <a:rPr lang="sv-SE" altLang="sv-SE" sz="1800" b="1" dirty="0">
                <a:solidFill>
                  <a:srgbClr val="008000"/>
                </a:solidFill>
              </a:rPr>
              <a:t>uppnå</a:t>
            </a:r>
          </a:p>
        </p:txBody>
      </p:sp>
      <p:sp>
        <p:nvSpPr>
          <p:cNvPr id="17414" name="textruta 20">
            <a:extLst>
              <a:ext uri="{FF2B5EF4-FFF2-40B4-BE49-F238E27FC236}">
                <a16:creationId xmlns:a16="http://schemas.microsoft.com/office/drawing/2014/main" id="{B3728023-6CDA-91A0-1738-4B0734AB2BC5}"/>
              </a:ext>
            </a:extLst>
          </p:cNvPr>
          <p:cNvSpPr txBox="1">
            <a:spLocks noChangeArrowheads="1"/>
          </p:cNvSpPr>
          <p:nvPr/>
        </p:nvSpPr>
        <p:spPr bwMode="auto">
          <a:xfrm>
            <a:off x="3143251" y="2693988"/>
            <a:ext cx="238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800"/>
              <a:t> </a:t>
            </a:r>
          </a:p>
        </p:txBody>
      </p:sp>
      <p:sp>
        <p:nvSpPr>
          <p:cNvPr id="46093" name="textruta 22">
            <a:extLst>
              <a:ext uri="{FF2B5EF4-FFF2-40B4-BE49-F238E27FC236}">
                <a16:creationId xmlns:a16="http://schemas.microsoft.com/office/drawing/2014/main" id="{58A34125-D66E-756E-E4F6-3D38FED9E371}"/>
              </a:ext>
            </a:extLst>
          </p:cNvPr>
          <p:cNvSpPr txBox="1">
            <a:spLocks noChangeArrowheads="1"/>
          </p:cNvSpPr>
          <p:nvPr/>
        </p:nvSpPr>
        <p:spPr bwMode="auto">
          <a:xfrm>
            <a:off x="4849813" y="1346201"/>
            <a:ext cx="2381250" cy="322263"/>
          </a:xfrm>
          <a:prstGeom prst="rect">
            <a:avLst/>
          </a:prstGeom>
          <a:noFill/>
          <a:ln w="9525">
            <a:noFill/>
            <a:miter lim="800000"/>
            <a:headEnd/>
            <a:tailEnd/>
          </a:ln>
        </p:spPr>
        <p:txBody>
          <a:bodyPr>
            <a:spAutoFit/>
          </a:bodyPr>
          <a:lstStyle/>
          <a:p>
            <a:pPr>
              <a:defRPr/>
            </a:pPr>
            <a:r>
              <a:rPr lang="sv-SE" sz="1500" b="1" dirty="0">
                <a:latin typeface="Calibri" pitchFamily="-102" charset="0"/>
                <a:ea typeface="ＭＳ Ｐゴシック" pitchFamily="-103" charset="-128"/>
                <a:cs typeface="ＭＳ Ｐゴシック" pitchFamily="-103" charset="-128"/>
              </a:rPr>
              <a:t> </a:t>
            </a:r>
            <a:endParaRPr lang="sv-SE" sz="1500" b="1" dirty="0">
              <a:solidFill>
                <a:schemeClr val="accent4">
                  <a:lumMod val="10000"/>
                </a:schemeClr>
              </a:solidFill>
              <a:latin typeface="Calibri" pitchFamily="-102" charset="0"/>
              <a:ea typeface="ＭＳ Ｐゴシック" pitchFamily="-103" charset="-128"/>
              <a:cs typeface="ＭＳ Ｐゴシック" pitchFamily="-103" charset="-128"/>
            </a:endParaRPr>
          </a:p>
        </p:txBody>
      </p:sp>
      <p:sp>
        <p:nvSpPr>
          <p:cNvPr id="20" name="Upp 19">
            <a:extLst>
              <a:ext uri="{FF2B5EF4-FFF2-40B4-BE49-F238E27FC236}">
                <a16:creationId xmlns:a16="http://schemas.microsoft.com/office/drawing/2014/main" id="{8BD2B8ED-DE99-AE26-6EF1-F7C5FF289B72}"/>
              </a:ext>
            </a:extLst>
          </p:cNvPr>
          <p:cNvSpPr/>
          <p:nvPr/>
        </p:nvSpPr>
        <p:spPr>
          <a:xfrm rot="19453012" flipH="1">
            <a:off x="4877839" y="3095231"/>
            <a:ext cx="333736" cy="1560898"/>
          </a:xfrm>
          <a:prstGeom prst="up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sv-SE"/>
          </a:p>
        </p:txBody>
      </p:sp>
      <p:sp>
        <p:nvSpPr>
          <p:cNvPr id="17417" name="textruta 1">
            <a:extLst>
              <a:ext uri="{FF2B5EF4-FFF2-40B4-BE49-F238E27FC236}">
                <a16:creationId xmlns:a16="http://schemas.microsoft.com/office/drawing/2014/main" id="{6AD6C785-BF3F-9E8A-1545-46E0F13BFDF5}"/>
              </a:ext>
            </a:extLst>
          </p:cNvPr>
          <p:cNvSpPr txBox="1">
            <a:spLocks noChangeArrowheads="1"/>
          </p:cNvSpPr>
          <p:nvPr/>
        </p:nvSpPr>
        <p:spPr bwMode="auto">
          <a:xfrm>
            <a:off x="2841625" y="436564"/>
            <a:ext cx="65659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2400" b="1">
                <a:latin typeface="Arial" panose="020B0604020202020204" pitchFamily="34" charset="0"/>
              </a:rPr>
              <a:t>Enligt ACT finns det två beteendekategorier</a:t>
            </a:r>
          </a:p>
          <a:p>
            <a:pPr algn="ctr">
              <a:spcBef>
                <a:spcPct val="0"/>
              </a:spcBef>
              <a:buFontTx/>
              <a:buNone/>
            </a:pPr>
            <a:r>
              <a:rPr lang="sv-SE" altLang="sv-SE" sz="1800">
                <a:latin typeface="Arial" panose="020B0604020202020204" pitchFamily="34" charset="0"/>
              </a:rPr>
              <a:t>Acceptance and Comittment Therapy/Training</a:t>
            </a:r>
          </a:p>
        </p:txBody>
      </p:sp>
      <p:sp>
        <p:nvSpPr>
          <p:cNvPr id="3" name="textruta 2">
            <a:extLst>
              <a:ext uri="{FF2B5EF4-FFF2-40B4-BE49-F238E27FC236}">
                <a16:creationId xmlns:a16="http://schemas.microsoft.com/office/drawing/2014/main" id="{493CE928-868A-7B8D-8231-0F4E9BEB8779}"/>
              </a:ext>
            </a:extLst>
          </p:cNvPr>
          <p:cNvSpPr txBox="1"/>
          <p:nvPr/>
        </p:nvSpPr>
        <p:spPr>
          <a:xfrm>
            <a:off x="869795" y="1174751"/>
            <a:ext cx="2017347" cy="923330"/>
          </a:xfrm>
          <a:prstGeom prst="rect">
            <a:avLst/>
          </a:prstGeom>
          <a:noFill/>
        </p:spPr>
        <p:txBody>
          <a:bodyPr wrap="none" rtlCol="0">
            <a:spAutoFit/>
          </a:bodyPr>
          <a:lstStyle/>
          <a:p>
            <a:r>
              <a:rPr lang="sv-SE" dirty="0">
                <a:solidFill>
                  <a:srgbClr val="FF0000"/>
                </a:solidFill>
              </a:rPr>
              <a:t>skönt först</a:t>
            </a:r>
          </a:p>
          <a:p>
            <a:r>
              <a:rPr lang="sv-SE" dirty="0">
                <a:solidFill>
                  <a:srgbClr val="FF0000"/>
                </a:solidFill>
              </a:rPr>
              <a:t>långsiktiga problem</a:t>
            </a:r>
          </a:p>
          <a:p>
            <a:r>
              <a:rPr lang="sv-SE" dirty="0">
                <a:solidFill>
                  <a:srgbClr val="FF0000"/>
                </a:solidFill>
              </a:rPr>
              <a:t>ökad rädsla</a:t>
            </a:r>
          </a:p>
        </p:txBody>
      </p:sp>
      <p:sp>
        <p:nvSpPr>
          <p:cNvPr id="4" name="textruta 3">
            <a:extLst>
              <a:ext uri="{FF2B5EF4-FFF2-40B4-BE49-F238E27FC236}">
                <a16:creationId xmlns:a16="http://schemas.microsoft.com/office/drawing/2014/main" id="{A4661A8C-EBCD-A8E8-E39E-A0723870227F}"/>
              </a:ext>
            </a:extLst>
          </p:cNvPr>
          <p:cNvSpPr txBox="1"/>
          <p:nvPr/>
        </p:nvSpPr>
        <p:spPr>
          <a:xfrm>
            <a:off x="8895266" y="1085944"/>
            <a:ext cx="2887265" cy="646331"/>
          </a:xfrm>
          <a:prstGeom prst="rect">
            <a:avLst/>
          </a:prstGeom>
          <a:noFill/>
        </p:spPr>
        <p:txBody>
          <a:bodyPr wrap="none" rtlCol="0">
            <a:spAutoFit/>
          </a:bodyPr>
          <a:lstStyle/>
          <a:p>
            <a:r>
              <a:rPr lang="sv-SE" dirty="0">
                <a:solidFill>
                  <a:srgbClr val="00B050"/>
                </a:solidFill>
              </a:rPr>
              <a:t>ansträngning – medvetenhet</a:t>
            </a:r>
          </a:p>
          <a:p>
            <a:r>
              <a:rPr lang="sv-SE" dirty="0">
                <a:solidFill>
                  <a:srgbClr val="00B050"/>
                </a:solidFill>
              </a:rPr>
              <a:t>hållbar över tid, modig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2290253" y="407207"/>
            <a:ext cx="1003706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sv-SE" altLang="sv-SE" sz="2400" b="1" dirty="0"/>
              <a:t>Jag; professionell  – vad ska jag </a:t>
            </a:r>
            <a:r>
              <a:rPr lang="sv-SE" altLang="sv-SE" b="1" dirty="0"/>
              <a:t>ge och bidra </a:t>
            </a:r>
            <a:r>
              <a:rPr lang="sv-SE" altLang="sv-SE" sz="2400" b="1" dirty="0"/>
              <a:t>med i patientmötet?</a:t>
            </a:r>
          </a:p>
        </p:txBody>
      </p:sp>
      <p:sp>
        <p:nvSpPr>
          <p:cNvPr id="13315" name="Rectangle 3"/>
          <p:cNvSpPr>
            <a:spLocks noChangeArrowheads="1"/>
          </p:cNvSpPr>
          <p:nvPr/>
        </p:nvSpPr>
        <p:spPr bwMode="auto">
          <a:xfrm>
            <a:off x="1454945" y="1231900"/>
            <a:ext cx="3960812" cy="5257800"/>
          </a:xfrm>
          <a:prstGeom prst="rect">
            <a:avLst/>
          </a:prstGeom>
          <a:solidFill>
            <a:srgbClr val="00FFFF"/>
          </a:solidFill>
          <a:ln w="2857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2400" b="1" dirty="0"/>
              <a:t>Medveten närvaro</a:t>
            </a:r>
          </a:p>
          <a:p>
            <a:pPr algn="ctr">
              <a:spcBef>
                <a:spcPct val="0"/>
              </a:spcBef>
              <a:buFontTx/>
              <a:buNone/>
            </a:pPr>
            <a:r>
              <a:rPr lang="sv-SE" altLang="sv-SE" sz="2400" dirty="0"/>
              <a:t>en hjärnfunktion!</a:t>
            </a:r>
          </a:p>
          <a:p>
            <a:pPr algn="ctr">
              <a:spcBef>
                <a:spcPct val="0"/>
              </a:spcBef>
              <a:buFontTx/>
              <a:buNone/>
            </a:pPr>
            <a:r>
              <a:rPr lang="sv-SE" altLang="sv-SE" sz="2400" dirty="0"/>
              <a:t>med stöd av 5 sinnen!</a:t>
            </a:r>
          </a:p>
          <a:p>
            <a:pPr algn="ctr">
              <a:spcBef>
                <a:spcPct val="0"/>
              </a:spcBef>
              <a:buFontTx/>
              <a:buNone/>
            </a:pPr>
            <a:endParaRPr lang="sv-SE" altLang="sv-SE" sz="2400" dirty="0"/>
          </a:p>
          <a:p>
            <a:pPr algn="ctr">
              <a:spcBef>
                <a:spcPct val="0"/>
              </a:spcBef>
              <a:buFontTx/>
              <a:buNone/>
            </a:pPr>
            <a:endParaRPr lang="sv-SE" altLang="sv-SE" sz="2400" dirty="0"/>
          </a:p>
          <a:p>
            <a:pPr algn="ctr">
              <a:spcBef>
                <a:spcPct val="0"/>
              </a:spcBef>
              <a:buFontTx/>
              <a:buNone/>
            </a:pPr>
            <a:r>
              <a:rPr lang="sv-SE" altLang="sv-SE" sz="2400" b="1" dirty="0"/>
              <a:t>Färdigheter</a:t>
            </a:r>
          </a:p>
          <a:p>
            <a:pPr algn="ctr">
              <a:spcBef>
                <a:spcPct val="0"/>
              </a:spcBef>
              <a:buFontTx/>
              <a:buNone/>
            </a:pPr>
            <a:endParaRPr lang="sv-SE" altLang="sv-SE" sz="1800" dirty="0"/>
          </a:p>
          <a:p>
            <a:pPr algn="ctr">
              <a:spcBef>
                <a:spcPct val="0"/>
              </a:spcBef>
              <a:buFontTx/>
              <a:buNone/>
            </a:pPr>
            <a:endParaRPr lang="sv-SE" altLang="sv-SE" sz="1800" dirty="0"/>
          </a:p>
          <a:p>
            <a:pPr algn="ctr">
              <a:spcBef>
                <a:spcPct val="0"/>
              </a:spcBef>
              <a:buFontTx/>
              <a:buNone/>
            </a:pPr>
            <a:r>
              <a:rPr lang="sv-SE" altLang="sv-SE" sz="2400" b="1" dirty="0"/>
              <a:t>Kunskap</a:t>
            </a:r>
          </a:p>
          <a:p>
            <a:pPr algn="ctr">
              <a:spcBef>
                <a:spcPct val="0"/>
              </a:spcBef>
              <a:buFontTx/>
              <a:buNone/>
            </a:pPr>
            <a:endParaRPr lang="sv-SE" altLang="sv-SE" sz="2400" dirty="0"/>
          </a:p>
          <a:p>
            <a:pPr algn="ctr">
              <a:spcBef>
                <a:spcPct val="0"/>
              </a:spcBef>
              <a:buFontTx/>
              <a:buNone/>
            </a:pPr>
            <a:endParaRPr lang="sv-SE" altLang="sv-SE" sz="2400" dirty="0"/>
          </a:p>
          <a:p>
            <a:pPr algn="ctr">
              <a:spcBef>
                <a:spcPct val="0"/>
              </a:spcBef>
              <a:buFontTx/>
              <a:buNone/>
            </a:pPr>
            <a:r>
              <a:rPr lang="sv-SE" altLang="sv-SE" sz="3500" b="1" dirty="0"/>
              <a:t>ETIK/riktning</a:t>
            </a:r>
          </a:p>
          <a:p>
            <a:pPr algn="ctr">
              <a:spcBef>
                <a:spcPct val="0"/>
              </a:spcBef>
              <a:buFontTx/>
              <a:buNone/>
            </a:pPr>
            <a:endParaRPr lang="sv-SE" altLang="sv-SE" sz="2400" dirty="0"/>
          </a:p>
          <a:p>
            <a:pPr algn="ctr">
              <a:spcBef>
                <a:spcPct val="0"/>
              </a:spcBef>
              <a:buFontTx/>
              <a:buNone/>
            </a:pPr>
            <a:endParaRPr lang="sv-SE" altLang="sv-SE" sz="1800" dirty="0"/>
          </a:p>
        </p:txBody>
      </p:sp>
      <p:sp>
        <p:nvSpPr>
          <p:cNvPr id="13316" name="Line 4"/>
          <p:cNvSpPr>
            <a:spLocks noChangeShapeType="1"/>
          </p:cNvSpPr>
          <p:nvPr/>
        </p:nvSpPr>
        <p:spPr bwMode="auto">
          <a:xfrm>
            <a:off x="1454945" y="3860800"/>
            <a:ext cx="39608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317" name="Line 5"/>
          <p:cNvSpPr>
            <a:spLocks noChangeShapeType="1"/>
          </p:cNvSpPr>
          <p:nvPr/>
        </p:nvSpPr>
        <p:spPr bwMode="auto">
          <a:xfrm>
            <a:off x="1454945" y="4953542"/>
            <a:ext cx="39608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13318" name="Text Box 6"/>
          <p:cNvSpPr txBox="1">
            <a:spLocks noChangeArrowheads="1"/>
          </p:cNvSpPr>
          <p:nvPr/>
        </p:nvSpPr>
        <p:spPr bwMode="auto">
          <a:xfrm>
            <a:off x="1992314" y="6021388"/>
            <a:ext cx="6846887" cy="56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endParaRPr lang="sv-SE" altLang="sv-SE" sz="1600"/>
          </a:p>
          <a:p>
            <a:pPr>
              <a:spcBef>
                <a:spcPct val="50000"/>
              </a:spcBef>
              <a:buFontTx/>
              <a:buNone/>
            </a:pPr>
            <a:endParaRPr lang="sv-SE" altLang="sv-SE" sz="1000"/>
          </a:p>
        </p:txBody>
      </p:sp>
      <p:cxnSp>
        <p:nvCxnSpPr>
          <p:cNvPr id="8" name="Rak 7"/>
          <p:cNvCxnSpPr>
            <a:cxnSpLocks noChangeShapeType="1"/>
          </p:cNvCxnSpPr>
          <p:nvPr/>
        </p:nvCxnSpPr>
        <p:spPr bwMode="auto">
          <a:xfrm>
            <a:off x="1454945" y="2778125"/>
            <a:ext cx="3962400" cy="1588"/>
          </a:xfrm>
          <a:prstGeom prst="line">
            <a:avLst/>
          </a:prstGeom>
          <a:noFill/>
          <a:ln w="25400">
            <a:solidFill>
              <a:schemeClr val="tx1"/>
            </a:solidFill>
            <a:round/>
            <a:headEnd/>
            <a:tailEnd/>
          </a:ln>
          <a:effectLst>
            <a:outerShdw blurRad="40000" dist="20000" dir="5400000" rotWithShape="0">
              <a:srgbClr val="808080">
                <a:alpha val="37999"/>
              </a:srgbClr>
            </a:outerShdw>
          </a:effectLst>
        </p:spPr>
      </p:cxnSp>
      <p:sp>
        <p:nvSpPr>
          <p:cNvPr id="4" name="Höger 3">
            <a:extLst>
              <a:ext uri="{FF2B5EF4-FFF2-40B4-BE49-F238E27FC236}">
                <a16:creationId xmlns:a16="http://schemas.microsoft.com/office/drawing/2014/main" id="{E9E7BA1E-7652-7C71-6E1B-2095BDE3A1B5}"/>
              </a:ext>
            </a:extLst>
          </p:cNvPr>
          <p:cNvSpPr/>
          <p:nvPr/>
        </p:nvSpPr>
        <p:spPr>
          <a:xfrm>
            <a:off x="5659867" y="181829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Höger 4">
            <a:extLst>
              <a:ext uri="{FF2B5EF4-FFF2-40B4-BE49-F238E27FC236}">
                <a16:creationId xmlns:a16="http://schemas.microsoft.com/office/drawing/2014/main" id="{D2CC3004-3466-A989-035A-BAB4AE8E28B2}"/>
              </a:ext>
            </a:extLst>
          </p:cNvPr>
          <p:cNvSpPr/>
          <p:nvPr/>
        </p:nvSpPr>
        <p:spPr>
          <a:xfrm>
            <a:off x="5738958" y="305178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Höger 5">
            <a:extLst>
              <a:ext uri="{FF2B5EF4-FFF2-40B4-BE49-F238E27FC236}">
                <a16:creationId xmlns:a16="http://schemas.microsoft.com/office/drawing/2014/main" id="{47877193-B3AC-0E00-53E4-67B5016D5320}"/>
              </a:ext>
            </a:extLst>
          </p:cNvPr>
          <p:cNvSpPr/>
          <p:nvPr/>
        </p:nvSpPr>
        <p:spPr>
          <a:xfrm>
            <a:off x="5659867" y="414355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Höger 6">
            <a:extLst>
              <a:ext uri="{FF2B5EF4-FFF2-40B4-BE49-F238E27FC236}">
                <a16:creationId xmlns:a16="http://schemas.microsoft.com/office/drawing/2014/main" id="{31A55A71-87E5-F339-7CDE-4224EDA23393}"/>
              </a:ext>
            </a:extLst>
          </p:cNvPr>
          <p:cNvSpPr/>
          <p:nvPr/>
        </p:nvSpPr>
        <p:spPr>
          <a:xfrm>
            <a:off x="5659867" y="547309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textruta 8">
            <a:extLst>
              <a:ext uri="{FF2B5EF4-FFF2-40B4-BE49-F238E27FC236}">
                <a16:creationId xmlns:a16="http://schemas.microsoft.com/office/drawing/2014/main" id="{01B8AB7B-B1F1-3A6E-3095-6DFF972CC8BE}"/>
              </a:ext>
            </a:extLst>
          </p:cNvPr>
          <p:cNvSpPr txBox="1"/>
          <p:nvPr/>
        </p:nvSpPr>
        <p:spPr>
          <a:xfrm>
            <a:off x="6638275" y="5466166"/>
            <a:ext cx="5464829" cy="461665"/>
          </a:xfrm>
          <a:prstGeom prst="rect">
            <a:avLst/>
          </a:prstGeom>
          <a:noFill/>
        </p:spPr>
        <p:txBody>
          <a:bodyPr wrap="none" rtlCol="0">
            <a:spAutoFit/>
          </a:bodyPr>
          <a:lstStyle/>
          <a:p>
            <a:r>
              <a:rPr lang="sv-SE" sz="2400" dirty="0" err="1"/>
              <a:t>commitment</a:t>
            </a:r>
            <a:r>
              <a:rPr lang="sv-SE" sz="2400" dirty="0"/>
              <a:t> – ändamålsenliga beteenden</a:t>
            </a:r>
          </a:p>
        </p:txBody>
      </p:sp>
      <p:sp>
        <p:nvSpPr>
          <p:cNvPr id="10" name="textruta 9">
            <a:extLst>
              <a:ext uri="{FF2B5EF4-FFF2-40B4-BE49-F238E27FC236}">
                <a16:creationId xmlns:a16="http://schemas.microsoft.com/office/drawing/2014/main" id="{320F3D2E-5CAF-1948-6B8C-DB68411B1C5C}"/>
              </a:ext>
            </a:extLst>
          </p:cNvPr>
          <p:cNvSpPr txBox="1"/>
          <p:nvPr/>
        </p:nvSpPr>
        <p:spPr>
          <a:xfrm>
            <a:off x="6717366" y="4143556"/>
            <a:ext cx="4936416" cy="461665"/>
          </a:xfrm>
          <a:prstGeom prst="rect">
            <a:avLst/>
          </a:prstGeom>
          <a:noFill/>
        </p:spPr>
        <p:txBody>
          <a:bodyPr wrap="none" rtlCol="0">
            <a:spAutoFit/>
          </a:bodyPr>
          <a:lstStyle/>
          <a:p>
            <a:r>
              <a:rPr lang="sv-SE" sz="2400" dirty="0"/>
              <a:t>patologi, salutogenes, kommunikation</a:t>
            </a:r>
          </a:p>
        </p:txBody>
      </p:sp>
      <p:sp>
        <p:nvSpPr>
          <p:cNvPr id="11" name="textruta 10">
            <a:extLst>
              <a:ext uri="{FF2B5EF4-FFF2-40B4-BE49-F238E27FC236}">
                <a16:creationId xmlns:a16="http://schemas.microsoft.com/office/drawing/2014/main" id="{19313437-A052-D524-D9BA-5FC49B404C59}"/>
              </a:ext>
            </a:extLst>
          </p:cNvPr>
          <p:cNvSpPr txBox="1"/>
          <p:nvPr/>
        </p:nvSpPr>
        <p:spPr>
          <a:xfrm>
            <a:off x="6776245" y="3005198"/>
            <a:ext cx="5234959" cy="707886"/>
          </a:xfrm>
          <a:prstGeom prst="rect">
            <a:avLst/>
          </a:prstGeom>
          <a:noFill/>
        </p:spPr>
        <p:txBody>
          <a:bodyPr wrap="none" rtlCol="0">
            <a:spAutoFit/>
          </a:bodyPr>
          <a:lstStyle/>
          <a:p>
            <a:r>
              <a:rPr lang="sv-SE" sz="2000" dirty="0"/>
              <a:t>Se helheten, undersöka, dra slutsatser, ta beslut,</a:t>
            </a:r>
          </a:p>
          <a:p>
            <a:r>
              <a:rPr lang="sv-SE" sz="2000" dirty="0"/>
              <a:t>ge tillbaka, undervisa, motivera</a:t>
            </a:r>
          </a:p>
        </p:txBody>
      </p:sp>
      <p:sp>
        <p:nvSpPr>
          <p:cNvPr id="12" name="textruta 11">
            <a:extLst>
              <a:ext uri="{FF2B5EF4-FFF2-40B4-BE49-F238E27FC236}">
                <a16:creationId xmlns:a16="http://schemas.microsoft.com/office/drawing/2014/main" id="{0AEF0641-FBC6-552E-CD6D-9B2A4C31DFBA}"/>
              </a:ext>
            </a:extLst>
          </p:cNvPr>
          <p:cNvSpPr txBox="1"/>
          <p:nvPr/>
        </p:nvSpPr>
        <p:spPr>
          <a:xfrm>
            <a:off x="6717366" y="1728133"/>
            <a:ext cx="5238422" cy="707886"/>
          </a:xfrm>
          <a:prstGeom prst="rect">
            <a:avLst/>
          </a:prstGeom>
          <a:noFill/>
        </p:spPr>
        <p:txBody>
          <a:bodyPr wrap="none" rtlCol="0">
            <a:spAutoFit/>
          </a:bodyPr>
          <a:lstStyle/>
          <a:p>
            <a:r>
              <a:rPr lang="sv-SE" sz="2000" dirty="0"/>
              <a:t>Kunna lägga märke till – observera och benämna</a:t>
            </a:r>
          </a:p>
          <a:p>
            <a:r>
              <a:rPr lang="sv-SE" sz="2000" dirty="0"/>
              <a:t>utan att döma – ÖPPEN – möta patienten i nuet</a:t>
            </a:r>
          </a:p>
        </p:txBody>
      </p:sp>
    </p:spTree>
    <p:extLst>
      <p:ext uri="{BB962C8B-B14F-4D97-AF65-F5344CB8AC3E}">
        <p14:creationId xmlns:p14="http://schemas.microsoft.com/office/powerpoint/2010/main" val="228679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ubrik 1"/>
          <p:cNvSpPr>
            <a:spLocks noGrp="1"/>
          </p:cNvSpPr>
          <p:nvPr>
            <p:ph type="title"/>
          </p:nvPr>
        </p:nvSpPr>
        <p:spPr/>
        <p:txBody>
          <a:bodyPr/>
          <a:lstStyle/>
          <a:p>
            <a:pPr algn="ctr" eaLnBrk="1" hangingPunct="1"/>
            <a:r>
              <a:rPr lang="sv-SE" altLang="sv-SE" dirty="0">
                <a:ea typeface="ＭＳ Ｐゴシック" panose="020B0600070205080204" pitchFamily="34" charset="-128"/>
              </a:rPr>
              <a:t>För att möta någon annan,</a:t>
            </a:r>
          </a:p>
        </p:txBody>
      </p:sp>
      <p:sp>
        <p:nvSpPr>
          <p:cNvPr id="5123" name="Platshållare för innehåll 2"/>
          <p:cNvSpPr>
            <a:spLocks noGrp="1"/>
          </p:cNvSpPr>
          <p:nvPr>
            <p:ph idx="1"/>
          </p:nvPr>
        </p:nvSpPr>
        <p:spPr/>
        <p:txBody>
          <a:bodyPr/>
          <a:lstStyle/>
          <a:p>
            <a:pPr algn="ctr" eaLnBrk="1" hangingPunct="1">
              <a:buFont typeface="Arial" panose="020B0604020202020204" pitchFamily="34" charset="0"/>
              <a:buNone/>
            </a:pPr>
            <a:r>
              <a:rPr lang="sv-SE" altLang="sv-SE" dirty="0">
                <a:ea typeface="ＭＳ Ｐゴシック" panose="020B0600070205080204" pitchFamily="34" charset="-128"/>
              </a:rPr>
              <a:t>behöver jag klara av att möta mig själv.</a:t>
            </a:r>
          </a:p>
          <a:p>
            <a:pPr algn="ctr" eaLnBrk="1" hangingPunct="1">
              <a:buFont typeface="Arial" panose="020B0604020202020204" pitchFamily="34" charset="0"/>
              <a:buNone/>
            </a:pPr>
            <a:endParaRPr lang="sv-SE" altLang="sv-SE" dirty="0">
              <a:ea typeface="ＭＳ Ｐゴシック" panose="020B0600070205080204" pitchFamily="34" charset="-128"/>
            </a:endParaRPr>
          </a:p>
          <a:p>
            <a:pPr algn="ctr" eaLnBrk="1" hangingPunct="1">
              <a:buFont typeface="Arial" panose="020B0604020202020204" pitchFamily="34" charset="0"/>
              <a:buNone/>
            </a:pPr>
            <a:endParaRPr lang="sv-SE" altLang="sv-SE" dirty="0">
              <a:ea typeface="ＭＳ Ｐゴシック" panose="020B0600070205080204" pitchFamily="34" charset="-128"/>
            </a:endParaRPr>
          </a:p>
          <a:p>
            <a:pPr algn="ctr" eaLnBrk="1" hangingPunct="1">
              <a:buFont typeface="Arial" panose="020B0604020202020204" pitchFamily="34" charset="0"/>
              <a:buNone/>
            </a:pPr>
            <a:r>
              <a:rPr lang="sv-SE" altLang="sv-SE" dirty="0">
                <a:ea typeface="ＭＳ Ｐゴシック" panose="020B0600070205080204" pitchFamily="34" charset="-128"/>
              </a:rPr>
              <a:t>Vad väcks i mig när jag är nära andras lidande?</a:t>
            </a:r>
          </a:p>
          <a:p>
            <a:pPr algn="ctr" eaLnBrk="1" hangingPunct="1">
              <a:buFont typeface="Arial" panose="020B0604020202020204" pitchFamily="34" charset="0"/>
              <a:buNone/>
            </a:pPr>
            <a:r>
              <a:rPr lang="sv-SE" altLang="sv-SE" dirty="0">
                <a:solidFill>
                  <a:srgbClr val="0070C0"/>
                </a:solidFill>
                <a:ea typeface="ＭＳ Ｐゴシック" panose="020B0600070205080204" pitchFamily="34" charset="-128"/>
              </a:rPr>
              <a:t>Tankar</a:t>
            </a:r>
            <a:r>
              <a:rPr lang="sv-SE" altLang="sv-SE" dirty="0">
                <a:ea typeface="ＭＳ Ｐゴシック" panose="020B0600070205080204" pitchFamily="34" charset="-128"/>
              </a:rPr>
              <a:t>: automatiska och associationer</a:t>
            </a:r>
          </a:p>
          <a:p>
            <a:pPr algn="ctr" eaLnBrk="1" hangingPunct="1">
              <a:buFont typeface="Arial" panose="020B0604020202020204" pitchFamily="34" charset="0"/>
              <a:buNone/>
            </a:pPr>
            <a:r>
              <a:rPr lang="sv-SE" altLang="sv-SE" dirty="0">
                <a:solidFill>
                  <a:srgbClr val="0070C0"/>
                </a:solidFill>
                <a:ea typeface="ＭＳ Ｐゴシック" panose="020B0600070205080204" pitchFamily="34" charset="-128"/>
              </a:rPr>
              <a:t>Känslor</a:t>
            </a:r>
          </a:p>
          <a:p>
            <a:pPr algn="ctr" eaLnBrk="1" hangingPunct="1">
              <a:buFont typeface="Arial" panose="020B0604020202020204" pitchFamily="34" charset="0"/>
              <a:buNone/>
            </a:pPr>
            <a:r>
              <a:rPr lang="sv-SE" altLang="sv-SE" dirty="0">
                <a:solidFill>
                  <a:srgbClr val="0070C0"/>
                </a:solidFill>
                <a:ea typeface="ＭＳ Ｐゴシック" panose="020B0600070205080204" pitchFamily="34" charset="-128"/>
              </a:rPr>
              <a:t>Autonom aktivering</a:t>
            </a:r>
          </a:p>
          <a:p>
            <a:pPr algn="ctr" eaLnBrk="1" hangingPunct="1">
              <a:buFont typeface="Arial" panose="020B0604020202020204" pitchFamily="34" charset="0"/>
              <a:buNone/>
            </a:pPr>
            <a:endParaRPr lang="sv-SE" altLang="sv-SE" dirty="0">
              <a:ea typeface="ＭＳ Ｐゴシック" panose="020B0600070205080204" pitchFamily="34" charset="-128"/>
            </a:endParaRPr>
          </a:p>
          <a:p>
            <a:pPr algn="ctr" eaLnBrk="1" hangingPunct="1">
              <a:buFont typeface="Arial" panose="020B0604020202020204" pitchFamily="34" charset="0"/>
              <a:buNone/>
            </a:pPr>
            <a:endParaRPr lang="sv-SE" altLang="sv-SE" dirty="0">
              <a:ea typeface="ＭＳ Ｐゴシック" panose="020B0600070205080204" pitchFamily="34" charset="-128"/>
            </a:endParaRPr>
          </a:p>
        </p:txBody>
      </p:sp>
      <p:grpSp>
        <p:nvGrpSpPr>
          <p:cNvPr id="5124" name="Group 18"/>
          <p:cNvGrpSpPr>
            <a:grpSpLocks/>
          </p:cNvGrpSpPr>
          <p:nvPr/>
        </p:nvGrpSpPr>
        <p:grpSpPr bwMode="auto">
          <a:xfrm>
            <a:off x="1445827" y="2816302"/>
            <a:ext cx="962837" cy="3360661"/>
            <a:chOff x="884" y="527"/>
            <a:chExt cx="414" cy="1647"/>
          </a:xfrm>
        </p:grpSpPr>
        <p:sp>
          <p:nvSpPr>
            <p:cNvPr id="5125" name="Oval 19"/>
            <p:cNvSpPr>
              <a:spLocks noChangeArrowheads="1"/>
            </p:cNvSpPr>
            <p:nvPr/>
          </p:nvSpPr>
          <p:spPr bwMode="auto">
            <a:xfrm rot="-178509">
              <a:off x="884" y="845"/>
              <a:ext cx="349" cy="856"/>
            </a:xfrm>
            <a:prstGeom prst="ellipse">
              <a:avLst/>
            </a:prstGeom>
            <a:solidFill>
              <a:srgbClr val="00FFFF"/>
            </a:solidFill>
            <a:ln w="190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sv-SE" altLang="sv-SE" sz="1800"/>
            </a:p>
          </p:txBody>
        </p:sp>
        <p:grpSp>
          <p:nvGrpSpPr>
            <p:cNvPr id="5126" name="Group 20"/>
            <p:cNvGrpSpPr>
              <a:grpSpLocks/>
            </p:cNvGrpSpPr>
            <p:nvPr/>
          </p:nvGrpSpPr>
          <p:grpSpPr bwMode="auto">
            <a:xfrm rot="292401">
              <a:off x="886" y="527"/>
              <a:ext cx="414" cy="1647"/>
              <a:chOff x="431" y="1162"/>
              <a:chExt cx="414" cy="1647"/>
            </a:xfrm>
          </p:grpSpPr>
          <p:sp>
            <p:nvSpPr>
              <p:cNvPr id="5127" name="Oval 21"/>
              <p:cNvSpPr>
                <a:spLocks noChangeArrowheads="1"/>
              </p:cNvSpPr>
              <p:nvPr/>
            </p:nvSpPr>
            <p:spPr bwMode="auto">
              <a:xfrm rot="-686209">
                <a:off x="431" y="1162"/>
                <a:ext cx="210" cy="311"/>
              </a:xfrm>
              <a:prstGeom prst="ellipse">
                <a:avLst/>
              </a:prstGeom>
              <a:solidFill>
                <a:srgbClr val="00FFFF"/>
              </a:solidFill>
              <a:ln w="190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sv-SE" altLang="sv-SE" sz="1800"/>
              </a:p>
            </p:txBody>
          </p:sp>
          <p:sp>
            <p:nvSpPr>
              <p:cNvPr id="5128" name="Line 22"/>
              <p:cNvSpPr>
                <a:spLocks noChangeShapeType="1"/>
              </p:cNvSpPr>
              <p:nvPr/>
            </p:nvSpPr>
            <p:spPr bwMode="auto">
              <a:xfrm rot="21028153" flipH="1">
                <a:off x="525" y="2313"/>
                <a:ext cx="70" cy="46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29" name="Line 23"/>
              <p:cNvSpPr>
                <a:spLocks noChangeShapeType="1"/>
              </p:cNvSpPr>
              <p:nvPr/>
            </p:nvSpPr>
            <p:spPr bwMode="auto">
              <a:xfrm rot="21028153" flipH="1">
                <a:off x="662" y="2329"/>
                <a:ext cx="35" cy="39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30" name="Line 24"/>
              <p:cNvSpPr>
                <a:spLocks noChangeShapeType="1"/>
              </p:cNvSpPr>
              <p:nvPr/>
            </p:nvSpPr>
            <p:spPr bwMode="auto">
              <a:xfrm rot="-571847">
                <a:off x="776" y="1713"/>
                <a:ext cx="69" cy="3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31" name="Line 25"/>
              <p:cNvSpPr>
                <a:spLocks noChangeShapeType="1"/>
              </p:cNvSpPr>
              <p:nvPr/>
            </p:nvSpPr>
            <p:spPr bwMode="auto">
              <a:xfrm rot="-571847">
                <a:off x="539" y="1715"/>
                <a:ext cx="0" cy="4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32" name="Line 26"/>
              <p:cNvSpPr>
                <a:spLocks noChangeShapeType="1"/>
              </p:cNvSpPr>
              <p:nvPr/>
            </p:nvSpPr>
            <p:spPr bwMode="auto">
              <a:xfrm rot="-571847">
                <a:off x="563" y="2770"/>
                <a:ext cx="140" cy="3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33" name="Line 27"/>
              <p:cNvSpPr>
                <a:spLocks noChangeShapeType="1"/>
              </p:cNvSpPr>
              <p:nvPr/>
            </p:nvSpPr>
            <p:spPr bwMode="auto">
              <a:xfrm rot="-571847">
                <a:off x="695" y="2706"/>
                <a:ext cx="139" cy="3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Tree>
    <p:extLst>
      <p:ext uri="{BB962C8B-B14F-4D97-AF65-F5344CB8AC3E}">
        <p14:creationId xmlns:p14="http://schemas.microsoft.com/office/powerpoint/2010/main" val="1805408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ubrik 1"/>
          <p:cNvSpPr>
            <a:spLocks noGrp="1"/>
          </p:cNvSpPr>
          <p:nvPr>
            <p:ph type="title"/>
          </p:nvPr>
        </p:nvSpPr>
        <p:spPr/>
        <p:txBody>
          <a:bodyPr/>
          <a:lstStyle/>
          <a:p>
            <a:pPr algn="ctr" eaLnBrk="1" hangingPunct="1"/>
            <a:r>
              <a:rPr lang="sv-SE" altLang="sv-SE" dirty="0">
                <a:ea typeface="ＭＳ Ｐゴシック" panose="020B0600070205080204" pitchFamily="34" charset="-128"/>
              </a:rPr>
              <a:t>Jag är närvarande hos mig</a:t>
            </a:r>
          </a:p>
        </p:txBody>
      </p:sp>
      <p:sp>
        <p:nvSpPr>
          <p:cNvPr id="5123" name="Platshållare för innehåll 2"/>
          <p:cNvSpPr>
            <a:spLocks noGrp="1"/>
          </p:cNvSpPr>
          <p:nvPr>
            <p:ph idx="1"/>
          </p:nvPr>
        </p:nvSpPr>
        <p:spPr>
          <a:xfrm>
            <a:off x="0" y="1825625"/>
            <a:ext cx="12192000" cy="4351338"/>
          </a:xfrm>
        </p:spPr>
        <p:txBody>
          <a:bodyPr/>
          <a:lstStyle/>
          <a:p>
            <a:pPr algn="ctr" eaLnBrk="1" hangingPunct="1">
              <a:buFont typeface="Arial" panose="020B0604020202020204" pitchFamily="34" charset="0"/>
              <a:buNone/>
            </a:pPr>
            <a:r>
              <a:rPr lang="sv-SE" altLang="sv-SE" dirty="0">
                <a:ea typeface="ＭＳ Ｐゴシック" panose="020B0600070205080204" pitchFamily="34" charset="-128"/>
              </a:rPr>
              <a:t>                            för att kunna göra och ge patienten min medicinska bedömning </a:t>
            </a:r>
          </a:p>
          <a:p>
            <a:pPr eaLnBrk="1" hangingPunct="1">
              <a:buFont typeface="Arial" panose="020B0604020202020204" pitchFamily="34" charset="0"/>
              <a:buNone/>
            </a:pPr>
            <a:r>
              <a:rPr lang="sv-SE" altLang="sv-SE" dirty="0">
                <a:ea typeface="ＭＳ Ｐゴシック" panose="020B0600070205080204" pitchFamily="34" charset="-128"/>
              </a:rPr>
              <a:t>                             </a:t>
            </a:r>
          </a:p>
          <a:p>
            <a:pPr eaLnBrk="1" hangingPunct="1">
              <a:buFont typeface="Arial" panose="020B0604020202020204" pitchFamily="34" charset="0"/>
              <a:buNone/>
            </a:pPr>
            <a:endParaRPr lang="sv-SE" altLang="sv-SE" dirty="0">
              <a:ea typeface="ＭＳ Ｐゴシック" panose="020B0600070205080204" pitchFamily="34" charset="-128"/>
            </a:endParaRPr>
          </a:p>
          <a:p>
            <a:pPr eaLnBrk="1" hangingPunct="1">
              <a:buFont typeface="Arial" panose="020B0604020202020204" pitchFamily="34" charset="0"/>
              <a:buNone/>
            </a:pPr>
            <a:r>
              <a:rPr lang="sv-SE" altLang="sv-SE" dirty="0">
                <a:ea typeface="ＭＳ Ｐゴシック" panose="020B0600070205080204" pitchFamily="34" charset="-128"/>
              </a:rPr>
              <a:t>                              Jag vet vad jag triggas av och känner igen mina inre reaktioner.</a:t>
            </a:r>
          </a:p>
          <a:p>
            <a:pPr eaLnBrk="1" hangingPunct="1">
              <a:buFont typeface="Arial" panose="020B0604020202020204" pitchFamily="34" charset="0"/>
              <a:buNone/>
            </a:pPr>
            <a:r>
              <a:rPr lang="sv-SE" altLang="sv-SE" dirty="0">
                <a:ea typeface="ＭＳ Ｐゴシック" panose="020B0600070205080204" pitchFamily="34" charset="-128"/>
              </a:rPr>
              <a:t>                              Jag vet hur jag stabiliserar mig själv – SOAS + </a:t>
            </a:r>
            <a:r>
              <a:rPr lang="sv-SE" altLang="sv-SE" dirty="0" err="1">
                <a:ea typeface="ＭＳ Ｐゴシック" panose="020B0600070205080204" pitchFamily="34" charset="-128"/>
              </a:rPr>
              <a:t>parasympaticus</a:t>
            </a:r>
            <a:endParaRPr lang="sv-SE" altLang="sv-SE" dirty="0">
              <a:ea typeface="ＭＳ Ｐゴシック" panose="020B0600070205080204" pitchFamily="34" charset="-128"/>
            </a:endParaRPr>
          </a:p>
          <a:p>
            <a:pPr eaLnBrk="1" hangingPunct="1">
              <a:buFont typeface="Arial" panose="020B0604020202020204" pitchFamily="34" charset="0"/>
              <a:buNone/>
            </a:pPr>
            <a:r>
              <a:rPr lang="sv-SE" altLang="sv-SE" dirty="0">
                <a:ea typeface="ＭＳ Ｐゴシック" panose="020B0600070205080204" pitchFamily="34" charset="-128"/>
              </a:rPr>
              <a:t>                              Jag återtar fokus för samtalet och styr medvetet.</a:t>
            </a:r>
          </a:p>
          <a:p>
            <a:pPr algn="ctr" eaLnBrk="1" hangingPunct="1">
              <a:buFont typeface="Arial" panose="020B0604020202020204" pitchFamily="34" charset="0"/>
              <a:buNone/>
            </a:pPr>
            <a:endParaRPr lang="sv-SE" altLang="sv-SE" dirty="0">
              <a:ea typeface="ＭＳ Ｐゴシック" panose="020B0600070205080204" pitchFamily="34" charset="-128"/>
            </a:endParaRPr>
          </a:p>
          <a:p>
            <a:pPr algn="ctr" eaLnBrk="1" hangingPunct="1">
              <a:buFont typeface="Arial" panose="020B0604020202020204" pitchFamily="34" charset="0"/>
              <a:buNone/>
            </a:pPr>
            <a:endParaRPr lang="sv-SE" altLang="sv-SE" dirty="0">
              <a:ea typeface="ＭＳ Ｐゴシック" panose="020B0600070205080204" pitchFamily="34" charset="-128"/>
            </a:endParaRPr>
          </a:p>
        </p:txBody>
      </p:sp>
      <p:grpSp>
        <p:nvGrpSpPr>
          <p:cNvPr id="5124" name="Group 18"/>
          <p:cNvGrpSpPr>
            <a:grpSpLocks/>
          </p:cNvGrpSpPr>
          <p:nvPr/>
        </p:nvGrpSpPr>
        <p:grpSpPr bwMode="auto">
          <a:xfrm>
            <a:off x="630239" y="2578100"/>
            <a:ext cx="957261" cy="3141663"/>
            <a:chOff x="884" y="527"/>
            <a:chExt cx="414" cy="1647"/>
          </a:xfrm>
        </p:grpSpPr>
        <p:sp>
          <p:nvSpPr>
            <p:cNvPr id="5125" name="Oval 19"/>
            <p:cNvSpPr>
              <a:spLocks noChangeArrowheads="1"/>
            </p:cNvSpPr>
            <p:nvPr/>
          </p:nvSpPr>
          <p:spPr bwMode="auto">
            <a:xfrm rot="-178509">
              <a:off x="884" y="845"/>
              <a:ext cx="349" cy="856"/>
            </a:xfrm>
            <a:prstGeom prst="ellipse">
              <a:avLst/>
            </a:prstGeom>
            <a:solidFill>
              <a:srgbClr val="00FFFF"/>
            </a:solidFill>
            <a:ln w="190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sv-SE" altLang="sv-SE" sz="1800"/>
            </a:p>
          </p:txBody>
        </p:sp>
        <p:grpSp>
          <p:nvGrpSpPr>
            <p:cNvPr id="5126" name="Group 20"/>
            <p:cNvGrpSpPr>
              <a:grpSpLocks/>
            </p:cNvGrpSpPr>
            <p:nvPr/>
          </p:nvGrpSpPr>
          <p:grpSpPr bwMode="auto">
            <a:xfrm rot="292401">
              <a:off x="886" y="527"/>
              <a:ext cx="414" cy="1647"/>
              <a:chOff x="431" y="1162"/>
              <a:chExt cx="414" cy="1647"/>
            </a:xfrm>
          </p:grpSpPr>
          <p:sp>
            <p:nvSpPr>
              <p:cNvPr id="5127" name="Oval 21"/>
              <p:cNvSpPr>
                <a:spLocks noChangeArrowheads="1"/>
              </p:cNvSpPr>
              <p:nvPr/>
            </p:nvSpPr>
            <p:spPr bwMode="auto">
              <a:xfrm rot="-686209">
                <a:off x="431" y="1162"/>
                <a:ext cx="210" cy="311"/>
              </a:xfrm>
              <a:prstGeom prst="ellipse">
                <a:avLst/>
              </a:prstGeom>
              <a:solidFill>
                <a:srgbClr val="00FFFF"/>
              </a:solidFill>
              <a:ln w="190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sv-SE" altLang="sv-SE" sz="1800"/>
              </a:p>
            </p:txBody>
          </p:sp>
          <p:sp>
            <p:nvSpPr>
              <p:cNvPr id="5128" name="Line 22"/>
              <p:cNvSpPr>
                <a:spLocks noChangeShapeType="1"/>
              </p:cNvSpPr>
              <p:nvPr/>
            </p:nvSpPr>
            <p:spPr bwMode="auto">
              <a:xfrm rot="21028153" flipH="1">
                <a:off x="525" y="2313"/>
                <a:ext cx="70" cy="46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29" name="Line 23"/>
              <p:cNvSpPr>
                <a:spLocks noChangeShapeType="1"/>
              </p:cNvSpPr>
              <p:nvPr/>
            </p:nvSpPr>
            <p:spPr bwMode="auto">
              <a:xfrm rot="21028153" flipH="1">
                <a:off x="662" y="2329"/>
                <a:ext cx="35" cy="39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30" name="Line 24"/>
              <p:cNvSpPr>
                <a:spLocks noChangeShapeType="1"/>
              </p:cNvSpPr>
              <p:nvPr/>
            </p:nvSpPr>
            <p:spPr bwMode="auto">
              <a:xfrm rot="-571847">
                <a:off x="776" y="1713"/>
                <a:ext cx="69" cy="35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31" name="Line 25"/>
              <p:cNvSpPr>
                <a:spLocks noChangeShapeType="1"/>
              </p:cNvSpPr>
              <p:nvPr/>
            </p:nvSpPr>
            <p:spPr bwMode="auto">
              <a:xfrm rot="-571847">
                <a:off x="539" y="1715"/>
                <a:ext cx="0" cy="4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32" name="Line 26"/>
              <p:cNvSpPr>
                <a:spLocks noChangeShapeType="1"/>
              </p:cNvSpPr>
              <p:nvPr/>
            </p:nvSpPr>
            <p:spPr bwMode="auto">
              <a:xfrm rot="-571847">
                <a:off x="563" y="2770"/>
                <a:ext cx="140" cy="3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5133" name="Line 27"/>
              <p:cNvSpPr>
                <a:spLocks noChangeShapeType="1"/>
              </p:cNvSpPr>
              <p:nvPr/>
            </p:nvSpPr>
            <p:spPr bwMode="auto">
              <a:xfrm rot="-571847">
                <a:off x="695" y="2706"/>
                <a:ext cx="139" cy="3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Tree>
    <p:extLst>
      <p:ext uri="{BB962C8B-B14F-4D97-AF65-F5344CB8AC3E}">
        <p14:creationId xmlns:p14="http://schemas.microsoft.com/office/powerpoint/2010/main" val="2172360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ubrik 1">
            <a:extLst>
              <a:ext uri="{FF2B5EF4-FFF2-40B4-BE49-F238E27FC236}">
                <a16:creationId xmlns:a16="http://schemas.microsoft.com/office/drawing/2014/main" id="{512BD481-3F8C-874E-B4B7-248814943AD1}"/>
              </a:ext>
            </a:extLst>
          </p:cNvPr>
          <p:cNvSpPr>
            <a:spLocks noGrp="1"/>
          </p:cNvSpPr>
          <p:nvPr>
            <p:ph type="title"/>
          </p:nvPr>
        </p:nvSpPr>
        <p:spPr/>
        <p:txBody>
          <a:bodyPr/>
          <a:lstStyle/>
          <a:p>
            <a:pPr algn="ctr"/>
            <a:r>
              <a:rPr lang="sv-SE" altLang="sv-SE" b="1" dirty="0">
                <a:ea typeface="ＭＳ Ｐゴシック" panose="020B0600070205080204" pitchFamily="34" charset="-128"/>
              </a:rPr>
              <a:t>ACT</a:t>
            </a:r>
          </a:p>
        </p:txBody>
      </p:sp>
      <p:sp>
        <p:nvSpPr>
          <p:cNvPr id="3" name="Platshållare för innehåll 2">
            <a:extLst>
              <a:ext uri="{FF2B5EF4-FFF2-40B4-BE49-F238E27FC236}">
                <a16:creationId xmlns:a16="http://schemas.microsoft.com/office/drawing/2014/main" id="{B33F7282-2D74-AF40-A172-9200096015A2}"/>
              </a:ext>
            </a:extLst>
          </p:cNvPr>
          <p:cNvSpPr>
            <a:spLocks noGrp="1"/>
          </p:cNvSpPr>
          <p:nvPr>
            <p:ph idx="1"/>
          </p:nvPr>
        </p:nvSpPr>
        <p:spPr>
          <a:xfrm>
            <a:off x="191387" y="1538867"/>
            <a:ext cx="11727712" cy="4980995"/>
          </a:xfrm>
        </p:spPr>
        <p:txBody>
          <a:bodyPr>
            <a:normAutofit/>
          </a:bodyPr>
          <a:lstStyle/>
          <a:p>
            <a:pPr marL="0" indent="0" algn="ctr">
              <a:spcBef>
                <a:spcPct val="0"/>
              </a:spcBef>
              <a:buNone/>
              <a:defRPr/>
            </a:pPr>
            <a:r>
              <a:rPr lang="sv-SE" altLang="sv-SE" dirty="0">
                <a:solidFill>
                  <a:srgbClr val="0070C0"/>
                </a:solidFill>
              </a:rPr>
              <a:t>ACT</a:t>
            </a:r>
            <a:r>
              <a:rPr lang="sv-SE" altLang="sv-SE" dirty="0"/>
              <a:t> </a:t>
            </a:r>
            <a:r>
              <a:rPr lang="mr-IN" altLang="sv-SE" dirty="0"/>
              <a:t>–</a:t>
            </a:r>
            <a:r>
              <a:rPr lang="sv-SE" altLang="sv-SE" dirty="0"/>
              <a:t> utveckling inom KBT – en beteendeterapi</a:t>
            </a:r>
          </a:p>
          <a:p>
            <a:pPr marL="0" indent="0" algn="ctr">
              <a:spcBef>
                <a:spcPct val="0"/>
              </a:spcBef>
              <a:buNone/>
              <a:defRPr/>
            </a:pPr>
            <a:r>
              <a:rPr lang="sv-SE" altLang="sv-SE" b="1" dirty="0" err="1">
                <a:solidFill>
                  <a:srgbClr val="0070C0"/>
                </a:solidFill>
              </a:rPr>
              <a:t>A</a:t>
            </a:r>
            <a:r>
              <a:rPr lang="sv-SE" altLang="sv-SE" dirty="0" err="1"/>
              <a:t>cceptance</a:t>
            </a:r>
            <a:r>
              <a:rPr lang="sv-SE" altLang="sv-SE" dirty="0"/>
              <a:t> and </a:t>
            </a:r>
            <a:r>
              <a:rPr lang="sv-SE" altLang="sv-SE" b="1" dirty="0" err="1">
                <a:solidFill>
                  <a:srgbClr val="0070C0"/>
                </a:solidFill>
              </a:rPr>
              <a:t>C</a:t>
            </a:r>
            <a:r>
              <a:rPr lang="sv-SE" altLang="sv-SE" dirty="0" err="1"/>
              <a:t>ommitment</a:t>
            </a:r>
            <a:r>
              <a:rPr lang="sv-SE" altLang="sv-SE" dirty="0"/>
              <a:t> </a:t>
            </a:r>
            <a:r>
              <a:rPr lang="sv-SE" altLang="sv-SE" b="1" dirty="0" err="1">
                <a:solidFill>
                  <a:srgbClr val="0070C0"/>
                </a:solidFill>
              </a:rPr>
              <a:t>T</a:t>
            </a:r>
            <a:r>
              <a:rPr lang="sv-SE" altLang="sv-SE" dirty="0" err="1"/>
              <a:t>herapy</a:t>
            </a:r>
            <a:endParaRPr lang="sv-SE" altLang="sv-SE" dirty="0"/>
          </a:p>
          <a:p>
            <a:pPr>
              <a:defRPr/>
            </a:pPr>
            <a:endParaRPr lang="sv-SE" dirty="0"/>
          </a:p>
          <a:p>
            <a:pPr>
              <a:defRPr/>
            </a:pPr>
            <a:r>
              <a:rPr lang="sv-SE" dirty="0"/>
              <a:t>Handlar om att hjälpa människor att utveckla färdigheter att bli aktörer/chaufförer i sina egna liv. Leva ett mer meningsfullt liv = </a:t>
            </a:r>
            <a:r>
              <a:rPr lang="sv-SE" dirty="0">
                <a:solidFill>
                  <a:srgbClr val="00B050"/>
                </a:solidFill>
              </a:rPr>
              <a:t>öka HÄLSA</a:t>
            </a:r>
            <a:r>
              <a:rPr lang="sv-SE" dirty="0"/>
              <a:t>.</a:t>
            </a:r>
          </a:p>
          <a:p>
            <a:pPr>
              <a:defRPr/>
            </a:pPr>
            <a:r>
              <a:rPr lang="sv-SE" dirty="0"/>
              <a:t>Många fastnar i beteenderepertoarer som är impuls- och situationsstyrda utifrån vad man känner och tänker(</a:t>
            </a:r>
            <a:r>
              <a:rPr lang="sv-SE" dirty="0">
                <a:solidFill>
                  <a:srgbClr val="FF0000"/>
                </a:solidFill>
              </a:rPr>
              <a:t>undvikanden/säkerhetsbeteenden</a:t>
            </a:r>
            <a:r>
              <a:rPr lang="sv-SE" dirty="0"/>
              <a:t>). </a:t>
            </a:r>
          </a:p>
          <a:p>
            <a:pPr>
              <a:defRPr/>
            </a:pPr>
            <a:r>
              <a:rPr lang="sv-SE" dirty="0"/>
              <a:t>ACT har fokus på att utveckla den del av hjärnan som kan ”lägga märke till” saker (medveten närvaro) så att man kan ta </a:t>
            </a:r>
            <a:r>
              <a:rPr lang="sv-SE" dirty="0">
                <a:solidFill>
                  <a:srgbClr val="00B050"/>
                </a:solidFill>
              </a:rPr>
              <a:t>hållbara beslut</a:t>
            </a:r>
            <a:r>
              <a:rPr lang="sv-SE" dirty="0"/>
              <a:t>. </a:t>
            </a:r>
          </a:p>
        </p:txBody>
      </p:sp>
    </p:spTree>
    <p:extLst>
      <p:ext uri="{BB962C8B-B14F-4D97-AF65-F5344CB8AC3E}">
        <p14:creationId xmlns:p14="http://schemas.microsoft.com/office/powerpoint/2010/main" val="39539354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0A1310-A95B-6D8C-3B45-A1CEE97EC0F2}"/>
              </a:ext>
            </a:extLst>
          </p:cNvPr>
          <p:cNvSpPr>
            <a:spLocks noGrp="1"/>
          </p:cNvSpPr>
          <p:nvPr>
            <p:ph type="title"/>
          </p:nvPr>
        </p:nvSpPr>
        <p:spPr/>
        <p:txBody>
          <a:bodyPr/>
          <a:lstStyle/>
          <a:p>
            <a:pPr algn="ctr"/>
            <a:r>
              <a:rPr lang="sv-SE" dirty="0">
                <a:solidFill>
                  <a:srgbClr val="00B050"/>
                </a:solidFill>
              </a:rPr>
              <a:t>självreglering: SOAS</a:t>
            </a:r>
          </a:p>
        </p:txBody>
      </p:sp>
      <p:sp>
        <p:nvSpPr>
          <p:cNvPr id="3" name="Platshållare för innehåll 2">
            <a:extLst>
              <a:ext uri="{FF2B5EF4-FFF2-40B4-BE49-F238E27FC236}">
                <a16:creationId xmlns:a16="http://schemas.microsoft.com/office/drawing/2014/main" id="{6165EFEF-6B5C-880C-857C-99921A5FF5EC}"/>
              </a:ext>
            </a:extLst>
          </p:cNvPr>
          <p:cNvSpPr>
            <a:spLocks noGrp="1"/>
          </p:cNvSpPr>
          <p:nvPr>
            <p:ph idx="1"/>
          </p:nvPr>
        </p:nvSpPr>
        <p:spPr/>
        <p:txBody>
          <a:bodyPr/>
          <a:lstStyle/>
          <a:p>
            <a:pPr algn="ctr"/>
            <a:r>
              <a:rPr lang="sv-SE" b="1" dirty="0">
                <a:solidFill>
                  <a:srgbClr val="00B050"/>
                </a:solidFill>
              </a:rPr>
              <a:t>S</a:t>
            </a:r>
            <a:r>
              <a:rPr lang="sv-SE" dirty="0"/>
              <a:t>tanna upp – dra ned på tempot</a:t>
            </a:r>
          </a:p>
          <a:p>
            <a:pPr algn="ctr"/>
            <a:endParaRPr lang="sv-SE" dirty="0"/>
          </a:p>
          <a:p>
            <a:pPr algn="ctr"/>
            <a:r>
              <a:rPr lang="sv-SE" b="1" dirty="0">
                <a:solidFill>
                  <a:srgbClr val="00B050"/>
                </a:solidFill>
              </a:rPr>
              <a:t>O</a:t>
            </a:r>
            <a:r>
              <a:rPr lang="sv-SE" dirty="0"/>
              <a:t>bservera – lägg märke till</a:t>
            </a:r>
          </a:p>
          <a:p>
            <a:pPr algn="ctr"/>
            <a:endParaRPr lang="sv-SE" dirty="0"/>
          </a:p>
          <a:p>
            <a:pPr algn="ctr"/>
            <a:r>
              <a:rPr lang="sv-SE" b="1" dirty="0">
                <a:solidFill>
                  <a:srgbClr val="00B050"/>
                </a:solidFill>
              </a:rPr>
              <a:t>A</a:t>
            </a:r>
            <a:r>
              <a:rPr lang="sv-SE" dirty="0"/>
              <a:t>cceptera TEAMS– andas igenom – syrsätt pannloberna</a:t>
            </a:r>
          </a:p>
          <a:p>
            <a:pPr algn="ctr"/>
            <a:endParaRPr lang="sv-SE" dirty="0"/>
          </a:p>
          <a:p>
            <a:pPr algn="ctr"/>
            <a:r>
              <a:rPr lang="sv-SE" b="1" dirty="0">
                <a:solidFill>
                  <a:srgbClr val="00B050"/>
                </a:solidFill>
              </a:rPr>
              <a:t>S</a:t>
            </a:r>
            <a:r>
              <a:rPr lang="sv-SE" dirty="0"/>
              <a:t>vara eller </a:t>
            </a:r>
            <a:r>
              <a:rPr lang="sv-SE" b="1" dirty="0">
                <a:solidFill>
                  <a:srgbClr val="00B050"/>
                </a:solidFill>
              </a:rPr>
              <a:t>S</a:t>
            </a:r>
            <a:r>
              <a:rPr lang="sv-SE" dirty="0"/>
              <a:t>läpp</a:t>
            </a:r>
          </a:p>
        </p:txBody>
      </p:sp>
    </p:spTree>
    <p:extLst>
      <p:ext uri="{BB962C8B-B14F-4D97-AF65-F5344CB8AC3E}">
        <p14:creationId xmlns:p14="http://schemas.microsoft.com/office/powerpoint/2010/main" val="1711044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ubrik 1"/>
          <p:cNvSpPr>
            <a:spLocks noGrp="1"/>
          </p:cNvSpPr>
          <p:nvPr>
            <p:ph type="title"/>
          </p:nvPr>
        </p:nvSpPr>
        <p:spPr/>
        <p:txBody>
          <a:bodyPr>
            <a:normAutofit/>
          </a:bodyPr>
          <a:lstStyle/>
          <a:p>
            <a:pPr algn="ctr">
              <a:defRPr/>
            </a:pPr>
            <a:r>
              <a:rPr lang="sv-SE" altLang="sv-SE" b="1" dirty="0">
                <a:ea typeface="ＭＳ Ｐゴシック" panose="020B0600070205080204" pitchFamily="34" charset="-128"/>
              </a:rPr>
              <a:t>Hålla riktning </a:t>
            </a:r>
            <a:r>
              <a:rPr lang="sv-SE" altLang="sv-SE" dirty="0">
                <a:ea typeface="ＭＳ Ｐゴシック" panose="020B0600070205080204" pitchFamily="34" charset="-128"/>
              </a:rPr>
              <a:t>– och vara fortsatt engagerad</a:t>
            </a:r>
            <a:br>
              <a:rPr lang="sv-SE" altLang="sv-SE" dirty="0">
                <a:ea typeface="ＭＳ Ｐゴシック" panose="020B0600070205080204" pitchFamily="34" charset="-128"/>
              </a:rPr>
            </a:br>
            <a:r>
              <a:rPr lang="sv-SE" altLang="sv-SE" sz="3600" dirty="0">
                <a:ea typeface="ＭＳ Ｐゴシック" panose="020B0600070205080204" pitchFamily="34" charset="-128"/>
              </a:rPr>
              <a:t>färdighet i att </a:t>
            </a:r>
            <a:r>
              <a:rPr lang="sv-SE" altLang="sv-SE" sz="3600" b="1" dirty="0">
                <a:ea typeface="ＭＳ Ｐゴシック" panose="020B0600070205080204" pitchFamily="34" charset="-128"/>
              </a:rPr>
              <a:t>vara konsekvent</a:t>
            </a:r>
          </a:p>
        </p:txBody>
      </p:sp>
      <p:sp>
        <p:nvSpPr>
          <p:cNvPr id="3" name="Platshållare för innehåll 2"/>
          <p:cNvSpPr>
            <a:spLocks noGrp="1"/>
          </p:cNvSpPr>
          <p:nvPr>
            <p:ph idx="1"/>
          </p:nvPr>
        </p:nvSpPr>
        <p:spPr/>
        <p:txBody>
          <a:bodyPr/>
          <a:lstStyle/>
          <a:p>
            <a:pPr marL="0" indent="0" algn="ctr">
              <a:buNone/>
              <a:defRPr/>
            </a:pPr>
            <a:r>
              <a:rPr lang="sv-SE" dirty="0"/>
              <a:t>Då måste man kunna ha sina känslor och inte vara rädd för </a:t>
            </a:r>
            <a:r>
              <a:rPr lang="sv-SE" dirty="0" err="1"/>
              <a:t>sympaticuspåslag</a:t>
            </a:r>
            <a:r>
              <a:rPr lang="sv-SE" dirty="0"/>
              <a:t> och fortsätta göra det som ska göras.</a:t>
            </a:r>
          </a:p>
          <a:p>
            <a:pPr marL="0" indent="0">
              <a:buNone/>
              <a:defRPr/>
            </a:pPr>
            <a:endParaRPr lang="sv-SE" dirty="0"/>
          </a:p>
          <a:p>
            <a:pPr marL="514350" indent="-514350">
              <a:buFont typeface="+mj-lt"/>
              <a:buAutoNum type="arabicPeriod"/>
              <a:defRPr/>
            </a:pPr>
            <a:r>
              <a:rPr lang="sv-SE" dirty="0"/>
              <a:t>Andas medvetet, </a:t>
            </a:r>
            <a:r>
              <a:rPr lang="sv-SE" dirty="0" err="1"/>
              <a:t>diafragmalt</a:t>
            </a:r>
            <a:r>
              <a:rPr lang="sv-SE" dirty="0"/>
              <a:t> </a:t>
            </a:r>
            <a:r>
              <a:rPr lang="sv-SE" sz="2400" dirty="0"/>
              <a:t>(6 andetag/minut)</a:t>
            </a:r>
            <a:endParaRPr lang="sv-SE" dirty="0"/>
          </a:p>
          <a:p>
            <a:pPr marL="514350" indent="-514350">
              <a:buFont typeface="+mj-lt"/>
              <a:buAutoNum type="arabicPeriod"/>
              <a:defRPr/>
            </a:pPr>
            <a:r>
              <a:rPr lang="sv-SE" dirty="0"/>
              <a:t>Öppna handflator</a:t>
            </a:r>
          </a:p>
          <a:p>
            <a:pPr marL="514350" indent="-514350">
              <a:buFont typeface="+mj-lt"/>
              <a:buAutoNum type="arabicPeriod"/>
              <a:defRPr/>
            </a:pPr>
            <a:r>
              <a:rPr lang="sv-SE" dirty="0"/>
              <a:t>Förankrade fotsulor</a:t>
            </a:r>
          </a:p>
          <a:p>
            <a:pPr marL="514350" indent="-514350">
              <a:buAutoNum type="arabicPeriod" startAt="4"/>
              <a:defRPr/>
            </a:pPr>
            <a:r>
              <a:rPr lang="sv-SE" dirty="0"/>
              <a:t>Avslappnat ansiktsuttryck och luta sig lätt framåt (nyfiken)</a:t>
            </a:r>
          </a:p>
          <a:p>
            <a:pPr marL="514350" indent="-514350">
              <a:buAutoNum type="arabicPeriod" startAt="4"/>
              <a:defRPr/>
            </a:pPr>
            <a:r>
              <a:rPr lang="sv-SE" dirty="0"/>
              <a:t>Fortsätt gör det som är viktigt på riktigt: Kontakt, bedömningen klar? Förmedlat den?</a:t>
            </a:r>
          </a:p>
        </p:txBody>
      </p:sp>
    </p:spTree>
    <p:extLst>
      <p:ext uri="{BB962C8B-B14F-4D97-AF65-F5344CB8AC3E}">
        <p14:creationId xmlns:p14="http://schemas.microsoft.com/office/powerpoint/2010/main" val="195356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18" name="Objekt 3"/>
          <p:cNvGraphicFramePr>
            <a:graphicFrameLocks noChangeAspect="1"/>
          </p:cNvGraphicFramePr>
          <p:nvPr/>
        </p:nvGraphicFramePr>
        <p:xfrm>
          <a:off x="5900738" y="925548"/>
          <a:ext cx="4767262" cy="5932451"/>
        </p:xfrm>
        <a:graphic>
          <a:graphicData uri="http://schemas.openxmlformats.org/presentationml/2006/ole">
            <mc:AlternateContent xmlns:mc="http://schemas.openxmlformats.org/markup-compatibility/2006">
              <mc:Choice xmlns:v="urn:schemas-microsoft-com:vml" Requires="v">
                <p:oleObj spid="_x0000_s1026" name="Acrobat Document" r:id="rId3" imgW="3777942" imgH="5346481" progId="AcroExch.Document.DC">
                  <p:embed/>
                </p:oleObj>
              </mc:Choice>
              <mc:Fallback>
                <p:oleObj name="Acrobat Document" r:id="rId3" imgW="3777942" imgH="5346481" progId="AcroExch.Document.DC">
                  <p:embed/>
                  <p:pic>
                    <p:nvPicPr>
                      <p:cNvPr id="34818" name="Objek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0738" y="925548"/>
                        <a:ext cx="4767262" cy="5932451"/>
                      </a:xfrm>
                      <a:prstGeom prst="rect">
                        <a:avLst/>
                      </a:prstGeom>
                      <a:noFill/>
                      <a:ln>
                        <a:noFill/>
                      </a:ln>
                    </p:spPr>
                  </p:pic>
                </p:oleObj>
              </mc:Fallback>
            </mc:AlternateContent>
          </a:graphicData>
        </a:graphic>
      </p:graphicFrame>
      <p:graphicFrame>
        <p:nvGraphicFramePr>
          <p:cNvPr id="34819" name="Objekt 1"/>
          <p:cNvGraphicFramePr>
            <a:graphicFrameLocks noChangeAspect="1"/>
          </p:cNvGraphicFramePr>
          <p:nvPr/>
        </p:nvGraphicFramePr>
        <p:xfrm>
          <a:off x="1524000" y="925551"/>
          <a:ext cx="4376738" cy="5932450"/>
        </p:xfrm>
        <a:graphic>
          <a:graphicData uri="http://schemas.openxmlformats.org/presentationml/2006/ole">
            <mc:AlternateContent xmlns:mc="http://schemas.openxmlformats.org/markup-compatibility/2006">
              <mc:Choice xmlns:v="urn:schemas-microsoft-com:vml" Requires="v">
                <p:oleObj spid="_x0000_s1027" name="Acrobat Document" r:id="rId5" imgW="3777942" imgH="5346481" progId="AcroExch.Document.DC">
                  <p:embed/>
                </p:oleObj>
              </mc:Choice>
              <mc:Fallback>
                <p:oleObj name="Acrobat Document" r:id="rId5" imgW="3777942" imgH="5346481" progId="AcroExch.Document.DC">
                  <p:embed/>
                  <p:pic>
                    <p:nvPicPr>
                      <p:cNvPr id="34819" name="Objek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925551"/>
                        <a:ext cx="4376738" cy="5932450"/>
                      </a:xfrm>
                      <a:prstGeom prst="rect">
                        <a:avLst/>
                      </a:prstGeom>
                      <a:noFill/>
                      <a:ln>
                        <a:noFill/>
                      </a:ln>
                    </p:spPr>
                  </p:pic>
                </p:oleObj>
              </mc:Fallback>
            </mc:AlternateContent>
          </a:graphicData>
        </a:graphic>
      </p:graphicFrame>
      <p:sp>
        <p:nvSpPr>
          <p:cNvPr id="2" name="textruta 1">
            <a:extLst>
              <a:ext uri="{FF2B5EF4-FFF2-40B4-BE49-F238E27FC236}">
                <a16:creationId xmlns:a16="http://schemas.microsoft.com/office/drawing/2014/main" id="{75C09C4B-0619-E4D0-C423-CCFCDF61B58D}"/>
              </a:ext>
            </a:extLst>
          </p:cNvPr>
          <p:cNvSpPr txBox="1"/>
          <p:nvPr/>
        </p:nvSpPr>
        <p:spPr>
          <a:xfrm>
            <a:off x="3368250" y="233049"/>
            <a:ext cx="5362687" cy="461665"/>
          </a:xfrm>
          <a:prstGeom prst="rect">
            <a:avLst/>
          </a:prstGeom>
          <a:noFill/>
        </p:spPr>
        <p:txBody>
          <a:bodyPr wrap="none" rtlCol="0">
            <a:spAutoFit/>
          </a:bodyPr>
          <a:lstStyle/>
          <a:p>
            <a:r>
              <a:rPr lang="sv-SE" sz="2400" dirty="0"/>
              <a:t>Jag kan vila i min aktivitet och hålla fokus </a:t>
            </a:r>
          </a:p>
        </p:txBody>
      </p:sp>
    </p:spTree>
    <p:extLst>
      <p:ext uri="{BB962C8B-B14F-4D97-AF65-F5344CB8AC3E}">
        <p14:creationId xmlns:p14="http://schemas.microsoft.com/office/powerpoint/2010/main" val="4345206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ubrik 1"/>
          <p:cNvSpPr>
            <a:spLocks noGrp="1"/>
          </p:cNvSpPr>
          <p:nvPr>
            <p:ph type="title"/>
          </p:nvPr>
        </p:nvSpPr>
        <p:spPr/>
        <p:txBody>
          <a:bodyPr>
            <a:normAutofit fontScale="90000"/>
          </a:bodyPr>
          <a:lstStyle/>
          <a:p>
            <a:pPr eaLnBrk="1" hangingPunct="1"/>
            <a:r>
              <a:rPr lang="sv-SE" altLang="sv-SE" dirty="0">
                <a:ea typeface="ＭＳ Ｐゴシック" panose="020B0600070205080204" pitchFamily="34" charset="-128"/>
              </a:rPr>
              <a:t>Medveten närvaro</a:t>
            </a:r>
            <a:r>
              <a:rPr lang="sv-SE" altLang="sv-SE" sz="2800" dirty="0">
                <a:ea typeface="ＭＳ Ｐゴシック" panose="020B0600070205080204" pitchFamily="34" charset="-128"/>
              </a:rPr>
              <a:t> :</a:t>
            </a:r>
            <a:br>
              <a:rPr lang="sv-SE" altLang="sv-SE" sz="2800" dirty="0">
                <a:ea typeface="ＭＳ Ｐゴシック" panose="020B0600070205080204" pitchFamily="34" charset="-128"/>
              </a:rPr>
            </a:br>
            <a:r>
              <a:rPr lang="sv-SE" altLang="sv-SE" sz="2800" dirty="0">
                <a:ea typeface="ＭＳ Ｐゴシック" panose="020B0600070205080204" pitchFamily="34" charset="-128"/>
              </a:rPr>
              <a:t>att kunna rikta sin uppmärksamhet och </a:t>
            </a:r>
            <a:r>
              <a:rPr lang="sv-SE" altLang="sv-SE" sz="2800" b="1" dirty="0">
                <a:solidFill>
                  <a:srgbClr val="00B050"/>
                </a:solidFill>
                <a:latin typeface="+mn-lt"/>
                <a:ea typeface="ＭＳ Ｐゴシック" panose="020B0600070205080204" pitchFamily="34" charset="-128"/>
              </a:rPr>
              <a:t>hålla FOKUS </a:t>
            </a:r>
            <a:r>
              <a:rPr lang="sv-SE" altLang="sv-SE" sz="2800" dirty="0">
                <a:ea typeface="ＭＳ Ｐゴシック" panose="020B0600070205080204" pitchFamily="34" charset="-128"/>
              </a:rPr>
              <a:t>även när det hettar till</a:t>
            </a:r>
            <a:endParaRPr lang="sv-SE" altLang="sv-SE" dirty="0">
              <a:ea typeface="ＭＳ Ｐゴシック" panose="020B0600070205080204" pitchFamily="34" charset="-128"/>
            </a:endParaRPr>
          </a:p>
        </p:txBody>
      </p:sp>
      <p:sp>
        <p:nvSpPr>
          <p:cNvPr id="38914" name="Platshållare för innehåll 3"/>
          <p:cNvSpPr>
            <a:spLocks noGrp="1"/>
          </p:cNvSpPr>
          <p:nvPr>
            <p:ph sz="half" idx="1"/>
          </p:nvPr>
        </p:nvSpPr>
        <p:spPr>
          <a:xfrm>
            <a:off x="1079882" y="1825625"/>
            <a:ext cx="4244975" cy="4525963"/>
          </a:xfrm>
        </p:spPr>
        <p:txBody>
          <a:bodyPr>
            <a:normAutofit lnSpcReduction="10000"/>
          </a:bodyPr>
          <a:lstStyle/>
          <a:p>
            <a:pPr marL="0" indent="0" eaLnBrk="1" hangingPunct="1">
              <a:buNone/>
            </a:pPr>
            <a:endParaRPr lang="sv-SE" altLang="sv-SE" dirty="0">
              <a:ea typeface="ＭＳ Ｐゴシック" panose="020B0600070205080204" pitchFamily="34" charset="-128"/>
            </a:endParaRPr>
          </a:p>
          <a:p>
            <a:pPr eaLnBrk="1" hangingPunct="1">
              <a:buFont typeface="Arial" panose="020B0604020202020204" pitchFamily="34" charset="0"/>
              <a:buNone/>
            </a:pPr>
            <a:r>
              <a:rPr lang="sv-SE" altLang="sv-SE" dirty="0">
                <a:ea typeface="ＭＳ Ｐゴシック" panose="020B0600070205080204" pitchFamily="34" charset="-128"/>
              </a:rPr>
              <a:t>      -notera/</a:t>
            </a:r>
            <a:r>
              <a:rPr lang="sv-SE" altLang="sv-SE" b="1" dirty="0">
                <a:solidFill>
                  <a:srgbClr val="00B050"/>
                </a:solidFill>
                <a:ea typeface="ＭＳ Ｐゴシック" panose="020B0600070205080204" pitchFamily="34" charset="-128"/>
              </a:rPr>
              <a:t>lägga märke till</a:t>
            </a:r>
          </a:p>
          <a:p>
            <a:pPr eaLnBrk="1" hangingPunct="1">
              <a:buFont typeface="Arial" panose="020B0604020202020204" pitchFamily="34" charset="0"/>
              <a:buNone/>
            </a:pPr>
            <a:r>
              <a:rPr lang="sv-SE" altLang="sv-SE" dirty="0">
                <a:ea typeface="ＭＳ Ｐゴシック" panose="020B0600070205080204" pitchFamily="34" charset="-128"/>
              </a:rPr>
              <a:t>      </a:t>
            </a:r>
          </a:p>
          <a:p>
            <a:pPr eaLnBrk="1" hangingPunct="1">
              <a:buFont typeface="Arial" panose="020B0604020202020204" pitchFamily="34" charset="0"/>
              <a:buNone/>
            </a:pPr>
            <a:endParaRPr lang="sv-SE" altLang="sv-SE" dirty="0">
              <a:ea typeface="ＭＳ Ｐゴシック" panose="020B0600070205080204" pitchFamily="34" charset="-128"/>
            </a:endParaRPr>
          </a:p>
          <a:p>
            <a:pPr algn="ctr" eaLnBrk="1" hangingPunct="1">
              <a:buFont typeface="Arial" panose="020B0604020202020204" pitchFamily="34" charset="0"/>
              <a:buNone/>
            </a:pPr>
            <a:r>
              <a:rPr lang="sv-SE" altLang="sv-SE" dirty="0">
                <a:solidFill>
                  <a:srgbClr val="00B050"/>
                </a:solidFill>
                <a:ea typeface="ＭＳ Ｐゴシック" panose="020B0600070205080204" pitchFamily="34" charset="-128"/>
              </a:rPr>
              <a:t>SLOW DOWN</a:t>
            </a:r>
          </a:p>
          <a:p>
            <a:pPr algn="ctr" eaLnBrk="1" hangingPunct="1">
              <a:buFont typeface="Arial" panose="020B0604020202020204" pitchFamily="34" charset="0"/>
              <a:buNone/>
            </a:pPr>
            <a:r>
              <a:rPr lang="sv-SE" altLang="sv-SE" dirty="0">
                <a:solidFill>
                  <a:srgbClr val="00B050"/>
                </a:solidFill>
                <a:ea typeface="ＭＳ Ｐゴシック" panose="020B0600070205080204" pitchFamily="34" charset="-128"/>
              </a:rPr>
              <a:t>LEAN IN</a:t>
            </a:r>
          </a:p>
        </p:txBody>
      </p:sp>
      <p:sp>
        <p:nvSpPr>
          <p:cNvPr id="38915" name="Platshållare för innehåll 4"/>
          <p:cNvSpPr>
            <a:spLocks noGrp="1"/>
          </p:cNvSpPr>
          <p:nvPr>
            <p:ph sz="half" idx="2"/>
          </p:nvPr>
        </p:nvSpPr>
        <p:spPr/>
        <p:txBody>
          <a:bodyPr>
            <a:normAutofit lnSpcReduction="10000"/>
          </a:bodyPr>
          <a:lstStyle/>
          <a:p>
            <a:pPr marL="0" indent="0" eaLnBrk="1" hangingPunct="1">
              <a:buNone/>
            </a:pPr>
            <a:endParaRPr lang="sv-SE" altLang="sv-SE" dirty="0">
              <a:ea typeface="ＭＳ Ｐゴシック" panose="020B0600070205080204" pitchFamily="34" charset="-128"/>
            </a:endParaRPr>
          </a:p>
          <a:p>
            <a:pPr marL="0" indent="0" algn="ctr" eaLnBrk="1" hangingPunct="1">
              <a:buNone/>
            </a:pPr>
            <a:r>
              <a:rPr lang="sv-SE" altLang="sv-SE" dirty="0">
                <a:ea typeface="ＭＳ Ｐゴシック" panose="020B0600070205080204" pitchFamily="34" charset="-128"/>
              </a:rPr>
              <a:t> ta </a:t>
            </a:r>
            <a:r>
              <a:rPr lang="sv-SE" altLang="sv-SE" dirty="0">
                <a:solidFill>
                  <a:srgbClr val="00B050"/>
                </a:solidFill>
                <a:ea typeface="ＭＳ Ｐゴシック" panose="020B0600070205080204" pitchFamily="34" charset="-128"/>
              </a:rPr>
              <a:t>metaperspektiv</a:t>
            </a:r>
            <a:r>
              <a:rPr lang="sv-SE" altLang="sv-SE" dirty="0">
                <a:ea typeface="ＭＳ Ｐゴシック" panose="020B0600070205080204" pitchFamily="34" charset="-128"/>
              </a:rPr>
              <a:t> och     sammanfatta det som händer</a:t>
            </a:r>
          </a:p>
          <a:p>
            <a:pPr marL="0" indent="0" eaLnBrk="1" hangingPunct="1">
              <a:buNone/>
            </a:pPr>
            <a:endParaRPr lang="sv-SE" altLang="sv-SE" dirty="0">
              <a:ea typeface="ＭＳ Ｐゴシック" panose="020B0600070205080204" pitchFamily="34" charset="-128"/>
            </a:endParaRPr>
          </a:p>
          <a:p>
            <a:pPr marL="0" indent="0" eaLnBrk="1" hangingPunct="1">
              <a:buNone/>
            </a:pPr>
            <a:r>
              <a:rPr lang="sv-SE" altLang="sv-SE" dirty="0">
                <a:ea typeface="ＭＳ Ｐゴシック" panose="020B0600070205080204" pitchFamily="34" charset="-128"/>
              </a:rPr>
              <a:t>Du har beskrivit din situation som jag har bedömt ur ett medicinskt perspektiv. Det finns ingenting som jag vill behandla med…vilket du hade förväntat dig. Det är inte konstigt att du är besviken. Det ändrar inte min bedömning.</a:t>
            </a:r>
          </a:p>
        </p:txBody>
      </p:sp>
    </p:spTree>
    <p:extLst>
      <p:ext uri="{BB962C8B-B14F-4D97-AF65-F5344CB8AC3E}">
        <p14:creationId xmlns:p14="http://schemas.microsoft.com/office/powerpoint/2010/main" val="38599774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ubrik 1"/>
          <p:cNvSpPr>
            <a:spLocks noGrp="1" noChangeArrowheads="1"/>
          </p:cNvSpPr>
          <p:nvPr>
            <p:ph type="title"/>
          </p:nvPr>
        </p:nvSpPr>
        <p:spPr>
          <a:xfrm>
            <a:off x="1225296" y="490538"/>
            <a:ext cx="8985504" cy="1143000"/>
          </a:xfrm>
        </p:spPr>
        <p:txBody>
          <a:bodyPr>
            <a:normAutofit/>
          </a:bodyPr>
          <a:lstStyle/>
          <a:p>
            <a:pPr algn="ctr"/>
            <a:r>
              <a:rPr lang="sv-SE" altLang="sv-SE" dirty="0">
                <a:ea typeface="ＭＳ Ｐゴシック" panose="020B0600070205080204" pitchFamily="34" charset="-128"/>
              </a:rPr>
              <a:t>Varför är det så svårt?</a:t>
            </a:r>
            <a:r>
              <a:rPr lang="sv-SE" altLang="sv-SE" sz="2800" dirty="0">
                <a:ea typeface="ＭＳ Ｐゴシック" panose="020B0600070205080204" pitchFamily="34" charset="-128"/>
              </a:rPr>
              <a:t>(När det låter så enkelt.)</a:t>
            </a:r>
            <a:br>
              <a:rPr lang="sv-SE" altLang="sv-SE" sz="2800" dirty="0">
                <a:ea typeface="ＭＳ Ｐゴシック" panose="020B0600070205080204" pitchFamily="34" charset="-128"/>
              </a:rPr>
            </a:br>
            <a:r>
              <a:rPr lang="sv-SE" altLang="sv-SE" sz="2800" dirty="0">
                <a:ea typeface="ＭＳ Ｐゴシック" panose="020B0600070205080204" pitchFamily="34" charset="-128"/>
              </a:rPr>
              <a:t>Hjärnans extrema förprogrammering:</a:t>
            </a:r>
            <a:endParaRPr lang="sv-SE" altLang="sv-SE" dirty="0">
              <a:ea typeface="ＭＳ Ｐゴシック" panose="020B0600070205080204" pitchFamily="34" charset="-128"/>
            </a:endParaRPr>
          </a:p>
        </p:txBody>
      </p:sp>
      <p:pic>
        <p:nvPicPr>
          <p:cNvPr id="23555" name="Platshållare för innehåll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00489" y="2060575"/>
            <a:ext cx="4391025" cy="3163888"/>
          </a:xfrm>
        </p:spPr>
      </p:pic>
      <p:sp>
        <p:nvSpPr>
          <p:cNvPr id="2" name="textruta 1"/>
          <p:cNvSpPr txBox="1"/>
          <p:nvPr/>
        </p:nvSpPr>
        <p:spPr>
          <a:xfrm>
            <a:off x="-640080" y="5331680"/>
            <a:ext cx="11643564" cy="1077218"/>
          </a:xfrm>
          <a:prstGeom prst="rect">
            <a:avLst/>
          </a:prstGeom>
          <a:noFill/>
        </p:spPr>
        <p:txBody>
          <a:bodyPr wrap="square" rtlCol="0">
            <a:spAutoFit/>
          </a:bodyPr>
          <a:lstStyle/>
          <a:p>
            <a:pPr algn="ctr"/>
            <a:r>
              <a:rPr lang="sv-SE" sz="3200" dirty="0"/>
              <a:t>                      Spara energi – Undvika hot – Få belöning</a:t>
            </a:r>
          </a:p>
          <a:p>
            <a:pPr algn="ctr"/>
            <a:r>
              <a:rPr lang="sv-SE" sz="3200" dirty="0"/>
              <a:t>                  </a:t>
            </a:r>
            <a:r>
              <a:rPr lang="sv-SE" sz="2800" dirty="0"/>
              <a:t>I ett tryggt sammanhang blir tankar och känslor hotande</a:t>
            </a:r>
          </a:p>
        </p:txBody>
      </p:sp>
    </p:spTree>
    <p:extLst>
      <p:ext uri="{BB962C8B-B14F-4D97-AF65-F5344CB8AC3E}">
        <p14:creationId xmlns:p14="http://schemas.microsoft.com/office/powerpoint/2010/main" val="4068487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Alliansbrott mellan patient och behandlare</a:t>
            </a:r>
          </a:p>
        </p:txBody>
      </p:sp>
      <p:sp>
        <p:nvSpPr>
          <p:cNvPr id="3" name="Platshållare för innehåll 2"/>
          <p:cNvSpPr>
            <a:spLocks noGrp="1"/>
          </p:cNvSpPr>
          <p:nvPr>
            <p:ph idx="1"/>
          </p:nvPr>
        </p:nvSpPr>
        <p:spPr/>
        <p:txBody>
          <a:bodyPr/>
          <a:lstStyle/>
          <a:p>
            <a:r>
              <a:rPr lang="sv-SE" dirty="0"/>
              <a:t>”Du förstår inte mig. Du har inte lyssnat!”</a:t>
            </a:r>
          </a:p>
          <a:p>
            <a:r>
              <a:rPr lang="sv-SE" dirty="0"/>
              <a:t>”Det är ditt fel om jag försämras, dör, tar livet av mig!”</a:t>
            </a:r>
          </a:p>
          <a:p>
            <a:r>
              <a:rPr lang="sv-SE" dirty="0"/>
              <a:t>”Jag kommer anmäla dig!”</a:t>
            </a:r>
          </a:p>
          <a:p>
            <a:r>
              <a:rPr lang="sv-SE" dirty="0"/>
              <a:t>”Du är nonchalant och otrevlig.”</a:t>
            </a:r>
          </a:p>
          <a:p>
            <a:r>
              <a:rPr lang="sv-SE" dirty="0"/>
              <a:t>”Jag har googlat dig. Det finns många missnöjda patienter där ute.”</a:t>
            </a:r>
          </a:p>
          <a:p>
            <a:r>
              <a:rPr lang="sv-SE" dirty="0"/>
              <a:t>”Har du köpt din legitimation på nätet?”</a:t>
            </a:r>
          </a:p>
          <a:p>
            <a:r>
              <a:rPr lang="sv-SE" dirty="0"/>
              <a:t>”Du har nog inte förstått hur det fungerar i Sverige.”</a:t>
            </a:r>
          </a:p>
          <a:p>
            <a:r>
              <a:rPr lang="sv-SE" dirty="0"/>
              <a:t>”Min chef, mamma, väninna, make, terapeut har sagt att…”</a:t>
            </a:r>
          </a:p>
        </p:txBody>
      </p:sp>
    </p:spTree>
    <p:extLst>
      <p:ext uri="{BB962C8B-B14F-4D97-AF65-F5344CB8AC3E}">
        <p14:creationId xmlns:p14="http://schemas.microsoft.com/office/powerpoint/2010/main" val="15198462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Behandlarens alliansbrott med sig själv</a:t>
            </a:r>
          </a:p>
        </p:txBody>
      </p:sp>
      <p:sp>
        <p:nvSpPr>
          <p:cNvPr id="3" name="Platshållare för innehåll 2"/>
          <p:cNvSpPr>
            <a:spLocks noGrp="1"/>
          </p:cNvSpPr>
          <p:nvPr>
            <p:ph idx="1"/>
          </p:nvPr>
        </p:nvSpPr>
        <p:spPr/>
        <p:txBody>
          <a:bodyPr>
            <a:normAutofit lnSpcReduction="10000"/>
          </a:bodyPr>
          <a:lstStyle/>
          <a:p>
            <a:r>
              <a:rPr lang="sv-SE" dirty="0"/>
              <a:t>”Vem är jag att bedöma det här? Jag är ju bara…”</a:t>
            </a:r>
          </a:p>
          <a:p>
            <a:r>
              <a:rPr lang="sv-SE" dirty="0"/>
              <a:t>”Det är viktigt att hen tycker om mig.”</a:t>
            </a:r>
          </a:p>
          <a:p>
            <a:r>
              <a:rPr lang="sv-SE" dirty="0"/>
              <a:t>”Jag orkar inte med kritik och anmälningar.”</a:t>
            </a:r>
          </a:p>
          <a:p>
            <a:r>
              <a:rPr lang="sv-SE" dirty="0"/>
              <a:t>”Jag har inte tid att…”</a:t>
            </a:r>
          </a:p>
          <a:p>
            <a:r>
              <a:rPr lang="sv-SE" dirty="0"/>
              <a:t>”Hur kan jag veta att jag har rätt?”</a:t>
            </a:r>
          </a:p>
          <a:p>
            <a:r>
              <a:rPr lang="sv-SE" dirty="0"/>
              <a:t>”Om jag inte gör som patienten vill så kommer någon annan att göra det.”</a:t>
            </a:r>
          </a:p>
          <a:p>
            <a:r>
              <a:rPr lang="sv-SE" dirty="0"/>
              <a:t>”Det är ingen idé…”</a:t>
            </a:r>
          </a:p>
          <a:p>
            <a:r>
              <a:rPr lang="sv-SE" dirty="0"/>
              <a:t>”Två veckor är väl inte så farligt. Och ett litet recept…”</a:t>
            </a:r>
          </a:p>
        </p:txBody>
      </p:sp>
    </p:spTree>
    <p:extLst>
      <p:ext uri="{BB962C8B-B14F-4D97-AF65-F5344CB8AC3E}">
        <p14:creationId xmlns:p14="http://schemas.microsoft.com/office/powerpoint/2010/main" val="21506995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22E1D8-659D-7D15-15A1-01F8AA52335F}"/>
              </a:ext>
            </a:extLst>
          </p:cNvPr>
          <p:cNvSpPr>
            <a:spLocks noGrp="1"/>
          </p:cNvSpPr>
          <p:nvPr>
            <p:ph type="title"/>
          </p:nvPr>
        </p:nvSpPr>
        <p:spPr/>
        <p:txBody>
          <a:bodyPr/>
          <a:lstStyle/>
          <a:p>
            <a:pPr algn="ctr"/>
            <a:r>
              <a:rPr lang="sv-SE" dirty="0"/>
              <a:t>Träna sina pannlober</a:t>
            </a:r>
          </a:p>
        </p:txBody>
      </p:sp>
      <p:sp>
        <p:nvSpPr>
          <p:cNvPr id="3" name="Platshållare för innehåll 2">
            <a:extLst>
              <a:ext uri="{FF2B5EF4-FFF2-40B4-BE49-F238E27FC236}">
                <a16:creationId xmlns:a16="http://schemas.microsoft.com/office/drawing/2014/main" id="{F43DE0D3-181F-21F9-6654-BF3D5436B687}"/>
              </a:ext>
            </a:extLst>
          </p:cNvPr>
          <p:cNvSpPr>
            <a:spLocks noGrp="1"/>
          </p:cNvSpPr>
          <p:nvPr>
            <p:ph idx="1"/>
          </p:nvPr>
        </p:nvSpPr>
        <p:spPr/>
        <p:txBody>
          <a:bodyPr>
            <a:normAutofit lnSpcReduction="10000"/>
          </a:bodyPr>
          <a:lstStyle/>
          <a:p>
            <a:pPr algn="ctr"/>
            <a:r>
              <a:rPr lang="sv-SE" dirty="0"/>
              <a:t>Medveten närvaro – andningen, naturen, fokusera</a:t>
            </a:r>
          </a:p>
          <a:p>
            <a:pPr algn="ctr"/>
            <a:endParaRPr lang="sv-SE" dirty="0"/>
          </a:p>
          <a:p>
            <a:pPr algn="ctr"/>
            <a:r>
              <a:rPr lang="sv-SE" dirty="0"/>
              <a:t>Bryta automatiserade beteenden (avstå genvägen ,köra en ny väg, laga något du inte brukar, prata med en okänd, städa en offentlig toalett, prata välartikulerat och långsamt, stänga den öppna garderobsdörren kärleksfullt, lära sig något nytt)</a:t>
            </a:r>
          </a:p>
          <a:p>
            <a:pPr algn="ctr"/>
            <a:endParaRPr lang="sv-SE" dirty="0"/>
          </a:p>
          <a:p>
            <a:pPr algn="ctr"/>
            <a:r>
              <a:rPr lang="sv-SE" dirty="0"/>
              <a:t>Fysisk aktivitet</a:t>
            </a:r>
          </a:p>
          <a:p>
            <a:pPr marL="0" indent="0" algn="ctr">
              <a:buNone/>
            </a:pPr>
            <a:endParaRPr lang="sv-SE" dirty="0"/>
          </a:p>
          <a:p>
            <a:pPr marL="0" indent="0" algn="ctr">
              <a:buNone/>
            </a:pPr>
            <a:r>
              <a:rPr lang="sv-SE" dirty="0"/>
              <a:t>”The </a:t>
            </a:r>
            <a:r>
              <a:rPr lang="sv-SE" dirty="0" err="1"/>
              <a:t>willpower</a:t>
            </a:r>
            <a:r>
              <a:rPr lang="sv-SE" dirty="0"/>
              <a:t> </a:t>
            </a:r>
            <a:r>
              <a:rPr lang="sv-SE" dirty="0" err="1"/>
              <a:t>instinct</a:t>
            </a:r>
            <a:r>
              <a:rPr lang="sv-SE" dirty="0"/>
              <a:t>” Kelly </a:t>
            </a:r>
            <a:r>
              <a:rPr lang="sv-SE" dirty="0" err="1"/>
              <a:t>McGonigal</a:t>
            </a:r>
            <a:endParaRPr lang="sv-SE" dirty="0"/>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a:p>
            <a:pPr algn="ctr"/>
            <a:endParaRPr lang="sv-SE" dirty="0"/>
          </a:p>
        </p:txBody>
      </p:sp>
    </p:spTree>
    <p:extLst>
      <p:ext uri="{BB962C8B-B14F-4D97-AF65-F5344CB8AC3E}">
        <p14:creationId xmlns:p14="http://schemas.microsoft.com/office/powerpoint/2010/main" val="3844577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513" name="Group 2">
            <a:extLst>
              <a:ext uri="{FF2B5EF4-FFF2-40B4-BE49-F238E27FC236}">
                <a16:creationId xmlns:a16="http://schemas.microsoft.com/office/drawing/2014/main" id="{7C38CA9E-00A9-EBF8-096C-9C19736A2F6A}"/>
              </a:ext>
            </a:extLst>
          </p:cNvPr>
          <p:cNvGrpSpPr>
            <a:grpSpLocks/>
          </p:cNvGrpSpPr>
          <p:nvPr/>
        </p:nvGrpSpPr>
        <p:grpSpPr bwMode="auto">
          <a:xfrm>
            <a:off x="4727575" y="1700214"/>
            <a:ext cx="863600" cy="3024187"/>
            <a:chOff x="2018" y="981"/>
            <a:chExt cx="544" cy="1905"/>
          </a:xfrm>
        </p:grpSpPr>
        <p:sp>
          <p:nvSpPr>
            <p:cNvPr id="64526" name="Oval 3">
              <a:extLst>
                <a:ext uri="{FF2B5EF4-FFF2-40B4-BE49-F238E27FC236}">
                  <a16:creationId xmlns:a16="http://schemas.microsoft.com/office/drawing/2014/main" id="{AF3C3D2C-5F8A-C477-1B79-A1FF6817C295}"/>
                </a:ext>
              </a:extLst>
            </p:cNvPr>
            <p:cNvSpPr>
              <a:spLocks noChangeArrowheads="1"/>
            </p:cNvSpPr>
            <p:nvPr/>
          </p:nvSpPr>
          <p:spPr bwMode="auto">
            <a:xfrm rot="393338">
              <a:off x="2018" y="1344"/>
              <a:ext cx="454" cy="998"/>
            </a:xfrm>
            <a:prstGeom prst="ellipse">
              <a:avLst/>
            </a:prstGeom>
            <a:solidFill>
              <a:srgbClr val="00FFFF"/>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sv-SE" altLang="sv-SE" sz="1800">
                <a:latin typeface="Calibri" panose="020F0502020204030204" pitchFamily="34" charset="0"/>
              </a:endParaRPr>
            </a:p>
          </p:txBody>
        </p:sp>
        <p:sp>
          <p:nvSpPr>
            <p:cNvPr id="64527" name="Oval 4">
              <a:extLst>
                <a:ext uri="{FF2B5EF4-FFF2-40B4-BE49-F238E27FC236}">
                  <a16:creationId xmlns:a16="http://schemas.microsoft.com/office/drawing/2014/main" id="{0107C5C1-D692-ED0F-6301-96DA7B2463BC}"/>
                </a:ext>
              </a:extLst>
            </p:cNvPr>
            <p:cNvSpPr>
              <a:spLocks noChangeArrowheads="1"/>
            </p:cNvSpPr>
            <p:nvPr/>
          </p:nvSpPr>
          <p:spPr bwMode="auto">
            <a:xfrm rot="780616">
              <a:off x="2245" y="981"/>
              <a:ext cx="272" cy="362"/>
            </a:xfrm>
            <a:prstGeom prst="ellipse">
              <a:avLst/>
            </a:prstGeom>
            <a:solidFill>
              <a:srgbClr val="00FFFF"/>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sv-SE" altLang="sv-SE" sz="1800">
                <a:latin typeface="Calibri" panose="020F0502020204030204" pitchFamily="34" charset="0"/>
              </a:endParaRPr>
            </a:p>
          </p:txBody>
        </p:sp>
        <p:sp>
          <p:nvSpPr>
            <p:cNvPr id="64528" name="Line 5">
              <a:extLst>
                <a:ext uri="{FF2B5EF4-FFF2-40B4-BE49-F238E27FC236}">
                  <a16:creationId xmlns:a16="http://schemas.microsoft.com/office/drawing/2014/main" id="{070D2BB7-4DC2-8D3F-4A7A-16AC9A37A950}"/>
                </a:ext>
              </a:extLst>
            </p:cNvPr>
            <p:cNvSpPr>
              <a:spLocks noChangeShapeType="1"/>
            </p:cNvSpPr>
            <p:nvPr/>
          </p:nvSpPr>
          <p:spPr bwMode="auto">
            <a:xfrm flipH="1">
              <a:off x="2018" y="2296"/>
              <a:ext cx="91" cy="5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29" name="Line 6">
              <a:extLst>
                <a:ext uri="{FF2B5EF4-FFF2-40B4-BE49-F238E27FC236}">
                  <a16:creationId xmlns:a16="http://schemas.microsoft.com/office/drawing/2014/main" id="{7FB78602-8B5E-5128-99A7-D841F94C37B9}"/>
                </a:ext>
              </a:extLst>
            </p:cNvPr>
            <p:cNvSpPr>
              <a:spLocks noChangeShapeType="1"/>
            </p:cNvSpPr>
            <p:nvPr/>
          </p:nvSpPr>
          <p:spPr bwMode="auto">
            <a:xfrm flipH="1">
              <a:off x="2200" y="2341"/>
              <a:ext cx="45" cy="45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30" name="Line 7">
              <a:extLst>
                <a:ext uri="{FF2B5EF4-FFF2-40B4-BE49-F238E27FC236}">
                  <a16:creationId xmlns:a16="http://schemas.microsoft.com/office/drawing/2014/main" id="{34387FF7-CB27-59E2-3921-AC981376D87C}"/>
                </a:ext>
              </a:extLst>
            </p:cNvPr>
            <p:cNvSpPr>
              <a:spLocks noChangeShapeType="1"/>
            </p:cNvSpPr>
            <p:nvPr/>
          </p:nvSpPr>
          <p:spPr bwMode="auto">
            <a:xfrm>
              <a:off x="2472" y="1661"/>
              <a:ext cx="90" cy="4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31" name="Line 8">
              <a:extLst>
                <a:ext uri="{FF2B5EF4-FFF2-40B4-BE49-F238E27FC236}">
                  <a16:creationId xmlns:a16="http://schemas.microsoft.com/office/drawing/2014/main" id="{B576710A-8B04-7AB2-AE3E-58B48E415761}"/>
                </a:ext>
              </a:extLst>
            </p:cNvPr>
            <p:cNvSpPr>
              <a:spLocks noChangeShapeType="1"/>
            </p:cNvSpPr>
            <p:nvPr/>
          </p:nvSpPr>
          <p:spPr bwMode="auto">
            <a:xfrm flipH="1">
              <a:off x="2064" y="1661"/>
              <a:ext cx="90" cy="45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32" name="Line 9">
              <a:extLst>
                <a:ext uri="{FF2B5EF4-FFF2-40B4-BE49-F238E27FC236}">
                  <a16:creationId xmlns:a16="http://schemas.microsoft.com/office/drawing/2014/main" id="{FD1CFFC4-0AE7-81E8-0DC2-74193F7279DB}"/>
                </a:ext>
              </a:extLst>
            </p:cNvPr>
            <p:cNvSpPr>
              <a:spLocks noChangeShapeType="1"/>
            </p:cNvSpPr>
            <p:nvPr/>
          </p:nvSpPr>
          <p:spPr bwMode="auto">
            <a:xfrm>
              <a:off x="2018" y="2840"/>
              <a:ext cx="182" cy="4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33" name="Line 10">
              <a:extLst>
                <a:ext uri="{FF2B5EF4-FFF2-40B4-BE49-F238E27FC236}">
                  <a16:creationId xmlns:a16="http://schemas.microsoft.com/office/drawing/2014/main" id="{58C0CBD4-35A4-A9CD-5E83-DD2DF6BFED4B}"/>
                </a:ext>
              </a:extLst>
            </p:cNvPr>
            <p:cNvSpPr>
              <a:spLocks noChangeShapeType="1"/>
            </p:cNvSpPr>
            <p:nvPr/>
          </p:nvSpPr>
          <p:spPr bwMode="auto">
            <a:xfrm>
              <a:off x="2200" y="2795"/>
              <a:ext cx="181" cy="4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64514" name="Group 11">
            <a:extLst>
              <a:ext uri="{FF2B5EF4-FFF2-40B4-BE49-F238E27FC236}">
                <a16:creationId xmlns:a16="http://schemas.microsoft.com/office/drawing/2014/main" id="{E7B3CADB-006D-189F-96D2-8BCE26127642}"/>
              </a:ext>
            </a:extLst>
          </p:cNvPr>
          <p:cNvGrpSpPr>
            <a:grpSpLocks/>
          </p:cNvGrpSpPr>
          <p:nvPr/>
        </p:nvGrpSpPr>
        <p:grpSpPr bwMode="auto">
          <a:xfrm>
            <a:off x="5951539" y="1700213"/>
            <a:ext cx="1584325" cy="3168650"/>
            <a:chOff x="2789" y="1071"/>
            <a:chExt cx="998" cy="1996"/>
          </a:xfrm>
        </p:grpSpPr>
        <p:sp>
          <p:nvSpPr>
            <p:cNvPr id="64518" name="Oval 12">
              <a:extLst>
                <a:ext uri="{FF2B5EF4-FFF2-40B4-BE49-F238E27FC236}">
                  <a16:creationId xmlns:a16="http://schemas.microsoft.com/office/drawing/2014/main" id="{5175C005-0815-49F2-1254-DD075B74B533}"/>
                </a:ext>
              </a:extLst>
            </p:cNvPr>
            <p:cNvSpPr>
              <a:spLocks noChangeArrowheads="1"/>
            </p:cNvSpPr>
            <p:nvPr/>
          </p:nvSpPr>
          <p:spPr bwMode="auto">
            <a:xfrm rot="780616">
              <a:off x="3152" y="1071"/>
              <a:ext cx="272" cy="362"/>
            </a:xfrm>
            <a:prstGeom prst="ellipse">
              <a:avLst/>
            </a:prstGeom>
            <a:solidFill>
              <a:srgbClr val="00FFFF"/>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sv-SE" altLang="sv-SE" sz="1800">
                <a:latin typeface="Calibri" panose="020F0502020204030204" pitchFamily="34" charset="0"/>
              </a:endParaRPr>
            </a:p>
          </p:txBody>
        </p:sp>
        <p:sp>
          <p:nvSpPr>
            <p:cNvPr id="64519" name="Oval 13">
              <a:extLst>
                <a:ext uri="{FF2B5EF4-FFF2-40B4-BE49-F238E27FC236}">
                  <a16:creationId xmlns:a16="http://schemas.microsoft.com/office/drawing/2014/main" id="{5823268A-A73B-784F-07C8-8CEEDBA07F29}"/>
                </a:ext>
              </a:extLst>
            </p:cNvPr>
            <p:cNvSpPr>
              <a:spLocks noChangeArrowheads="1"/>
            </p:cNvSpPr>
            <p:nvPr/>
          </p:nvSpPr>
          <p:spPr bwMode="auto">
            <a:xfrm rot="393338">
              <a:off x="2971" y="1434"/>
              <a:ext cx="454" cy="998"/>
            </a:xfrm>
            <a:prstGeom prst="ellipse">
              <a:avLst/>
            </a:prstGeom>
            <a:solidFill>
              <a:srgbClr val="00FFFF"/>
            </a:solidFill>
            <a:ln w="190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sv-SE" altLang="sv-SE" sz="1800">
                <a:latin typeface="Calibri" panose="020F0502020204030204" pitchFamily="34" charset="0"/>
              </a:endParaRPr>
            </a:p>
          </p:txBody>
        </p:sp>
        <p:sp>
          <p:nvSpPr>
            <p:cNvPr id="64520" name="Line 14">
              <a:extLst>
                <a:ext uri="{FF2B5EF4-FFF2-40B4-BE49-F238E27FC236}">
                  <a16:creationId xmlns:a16="http://schemas.microsoft.com/office/drawing/2014/main" id="{E4ACE6B8-CBE3-80AB-2490-95688E2E89A9}"/>
                </a:ext>
              </a:extLst>
            </p:cNvPr>
            <p:cNvSpPr>
              <a:spLocks noChangeShapeType="1"/>
            </p:cNvSpPr>
            <p:nvPr/>
          </p:nvSpPr>
          <p:spPr bwMode="auto">
            <a:xfrm flipH="1">
              <a:off x="3424" y="1117"/>
              <a:ext cx="363" cy="58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21" name="Line 15">
              <a:extLst>
                <a:ext uri="{FF2B5EF4-FFF2-40B4-BE49-F238E27FC236}">
                  <a16:creationId xmlns:a16="http://schemas.microsoft.com/office/drawing/2014/main" id="{B153DD57-6D59-7175-C500-8F9BEB256680}"/>
                </a:ext>
              </a:extLst>
            </p:cNvPr>
            <p:cNvSpPr>
              <a:spLocks noChangeShapeType="1"/>
            </p:cNvSpPr>
            <p:nvPr/>
          </p:nvSpPr>
          <p:spPr bwMode="auto">
            <a:xfrm>
              <a:off x="3243" y="2387"/>
              <a:ext cx="45" cy="63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22" name="Line 16">
              <a:extLst>
                <a:ext uri="{FF2B5EF4-FFF2-40B4-BE49-F238E27FC236}">
                  <a16:creationId xmlns:a16="http://schemas.microsoft.com/office/drawing/2014/main" id="{1169B5DF-AA86-25AF-F1F3-72B61593D11F}"/>
                </a:ext>
              </a:extLst>
            </p:cNvPr>
            <p:cNvSpPr>
              <a:spLocks noChangeShapeType="1"/>
            </p:cNvSpPr>
            <p:nvPr/>
          </p:nvSpPr>
          <p:spPr bwMode="auto">
            <a:xfrm flipH="1">
              <a:off x="3061" y="2387"/>
              <a:ext cx="1" cy="58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23" name="Line 17">
              <a:extLst>
                <a:ext uri="{FF2B5EF4-FFF2-40B4-BE49-F238E27FC236}">
                  <a16:creationId xmlns:a16="http://schemas.microsoft.com/office/drawing/2014/main" id="{C3911260-F39B-41E6-AD05-97BEBCF1B640}"/>
                </a:ext>
              </a:extLst>
            </p:cNvPr>
            <p:cNvSpPr>
              <a:spLocks noChangeShapeType="1"/>
            </p:cNvSpPr>
            <p:nvPr/>
          </p:nvSpPr>
          <p:spPr bwMode="auto">
            <a:xfrm>
              <a:off x="2789" y="1071"/>
              <a:ext cx="227" cy="59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24" name="Line 18">
              <a:extLst>
                <a:ext uri="{FF2B5EF4-FFF2-40B4-BE49-F238E27FC236}">
                  <a16:creationId xmlns:a16="http://schemas.microsoft.com/office/drawing/2014/main" id="{1D5E5CF7-DDC5-2AF6-EB7A-8229A8FA7731}"/>
                </a:ext>
              </a:extLst>
            </p:cNvPr>
            <p:cNvSpPr>
              <a:spLocks noChangeShapeType="1"/>
            </p:cNvSpPr>
            <p:nvPr/>
          </p:nvSpPr>
          <p:spPr bwMode="auto">
            <a:xfrm flipH="1" flipV="1">
              <a:off x="2880" y="2976"/>
              <a:ext cx="181"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64525" name="Line 19">
              <a:extLst>
                <a:ext uri="{FF2B5EF4-FFF2-40B4-BE49-F238E27FC236}">
                  <a16:creationId xmlns:a16="http://schemas.microsoft.com/office/drawing/2014/main" id="{AF0A8C4E-0F4F-2295-7571-B3D242E87E3A}"/>
                </a:ext>
              </a:extLst>
            </p:cNvPr>
            <p:cNvSpPr>
              <a:spLocks noChangeShapeType="1"/>
            </p:cNvSpPr>
            <p:nvPr/>
          </p:nvSpPr>
          <p:spPr bwMode="auto">
            <a:xfrm flipH="1">
              <a:off x="3107" y="3022"/>
              <a:ext cx="181" cy="4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grpSp>
      <p:sp>
        <p:nvSpPr>
          <p:cNvPr id="64515" name="Text Box 20">
            <a:extLst>
              <a:ext uri="{FF2B5EF4-FFF2-40B4-BE49-F238E27FC236}">
                <a16:creationId xmlns:a16="http://schemas.microsoft.com/office/drawing/2014/main" id="{20CE221D-102C-A7C1-8FE4-AECD237502DE}"/>
              </a:ext>
            </a:extLst>
          </p:cNvPr>
          <p:cNvSpPr txBox="1">
            <a:spLocks noChangeArrowheads="1"/>
          </p:cNvSpPr>
          <p:nvPr/>
        </p:nvSpPr>
        <p:spPr bwMode="auto">
          <a:xfrm>
            <a:off x="864704" y="549276"/>
            <a:ext cx="103863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sv-SE" altLang="sv-SE" sz="2400" b="1" dirty="0">
                <a:latin typeface="Calibri" panose="020F0502020204030204" pitchFamily="34" charset="0"/>
              </a:rPr>
              <a:t>Det professionella mötet – att kunna bedöma och värdera den andres lidande</a:t>
            </a:r>
          </a:p>
        </p:txBody>
      </p:sp>
      <p:sp>
        <p:nvSpPr>
          <p:cNvPr id="64516" name="Text Box 21">
            <a:extLst>
              <a:ext uri="{FF2B5EF4-FFF2-40B4-BE49-F238E27FC236}">
                <a16:creationId xmlns:a16="http://schemas.microsoft.com/office/drawing/2014/main" id="{2AED40A8-7D9E-DA58-14A5-345BCE7357D8}"/>
              </a:ext>
            </a:extLst>
          </p:cNvPr>
          <p:cNvSpPr txBox="1">
            <a:spLocks noChangeArrowheads="1"/>
          </p:cNvSpPr>
          <p:nvPr/>
        </p:nvSpPr>
        <p:spPr bwMode="auto">
          <a:xfrm>
            <a:off x="609563" y="5932179"/>
            <a:ext cx="201612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buFontTx/>
              <a:buNone/>
            </a:pPr>
            <a:r>
              <a:rPr lang="sv-SE" altLang="sv-SE" sz="1000" dirty="0">
                <a:latin typeface="Calibri" panose="020F0502020204030204" pitchFamily="34" charset="0"/>
              </a:rPr>
              <a:t>Åsa Kadowaki</a:t>
            </a:r>
          </a:p>
          <a:p>
            <a:pPr eaLnBrk="1" hangingPunct="1">
              <a:spcBef>
                <a:spcPct val="50000"/>
              </a:spcBef>
              <a:buFontTx/>
              <a:buNone/>
            </a:pPr>
            <a:r>
              <a:rPr lang="sv-SE" altLang="sv-SE" sz="1000" dirty="0">
                <a:latin typeface="Calibri" panose="020F0502020204030204" pitchFamily="34" charset="0"/>
              </a:rPr>
              <a:t>Specialist i allmän psykiatri</a:t>
            </a:r>
          </a:p>
        </p:txBody>
      </p:sp>
      <p:sp>
        <p:nvSpPr>
          <p:cNvPr id="64517" name="textruta 21">
            <a:extLst>
              <a:ext uri="{FF2B5EF4-FFF2-40B4-BE49-F238E27FC236}">
                <a16:creationId xmlns:a16="http://schemas.microsoft.com/office/drawing/2014/main" id="{AC2DC7E9-8516-9A61-DE38-7BDB8BD2C900}"/>
              </a:ext>
            </a:extLst>
          </p:cNvPr>
          <p:cNvSpPr txBox="1">
            <a:spLocks noChangeArrowheads="1"/>
          </p:cNvSpPr>
          <p:nvPr/>
        </p:nvSpPr>
        <p:spPr bwMode="auto">
          <a:xfrm>
            <a:off x="3274462" y="4981509"/>
            <a:ext cx="88423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37931725" indent="-37474525">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sv-SE" altLang="sv-SE" sz="2400" dirty="0">
                <a:solidFill>
                  <a:srgbClr val="00B050"/>
                </a:solidFill>
              </a:rPr>
              <a:t>Jag ger dig min medicinska bedömning</a:t>
            </a:r>
          </a:p>
        </p:txBody>
      </p:sp>
    </p:spTree>
    <p:extLst>
      <p:ext uri="{BB962C8B-B14F-4D97-AF65-F5344CB8AC3E}">
        <p14:creationId xmlns:p14="http://schemas.microsoft.com/office/powerpoint/2010/main" val="517063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p:txBody>
          <a:bodyPr/>
          <a:lstStyle/>
          <a:p>
            <a:pPr algn="ctr"/>
            <a:r>
              <a:rPr lang="sv-SE" dirty="0"/>
              <a:t>Relationsbeteenden</a:t>
            </a:r>
          </a:p>
        </p:txBody>
      </p:sp>
      <p:sp>
        <p:nvSpPr>
          <p:cNvPr id="6" name="Platshållare för innehåll 5"/>
          <p:cNvSpPr>
            <a:spLocks noGrp="1"/>
          </p:cNvSpPr>
          <p:nvPr>
            <p:ph idx="1"/>
          </p:nvPr>
        </p:nvSpPr>
        <p:spPr>
          <a:xfrm>
            <a:off x="345687" y="1825625"/>
            <a:ext cx="11697629" cy="4351338"/>
          </a:xfrm>
        </p:spPr>
        <p:txBody>
          <a:bodyPr/>
          <a:lstStyle/>
          <a:p>
            <a:pPr algn="ctr">
              <a:buFontTx/>
              <a:buNone/>
            </a:pPr>
            <a:r>
              <a:rPr lang="sv-SE" b="1" dirty="0">
                <a:solidFill>
                  <a:srgbClr val="008000"/>
                </a:solidFill>
              </a:rPr>
              <a:t>Gynnande beteenden</a:t>
            </a:r>
          </a:p>
          <a:p>
            <a:pPr>
              <a:buFontTx/>
              <a:buNone/>
            </a:pPr>
            <a:endParaRPr lang="sv-SE" b="1" dirty="0"/>
          </a:p>
          <a:p>
            <a:r>
              <a:rPr lang="sv-SE" sz="3600" b="1" dirty="0">
                <a:solidFill>
                  <a:srgbClr val="00B050"/>
                </a:solidFill>
              </a:rPr>
              <a:t>L</a:t>
            </a:r>
            <a:r>
              <a:rPr lang="sv-SE" sz="3600" dirty="0"/>
              <a:t>åt passera – håll fokus</a:t>
            </a:r>
            <a:endParaRPr lang="sv-SE" sz="3600" b="1" dirty="0"/>
          </a:p>
          <a:p>
            <a:r>
              <a:rPr lang="sv-SE" sz="3600" b="1" dirty="0">
                <a:solidFill>
                  <a:srgbClr val="00B050"/>
                </a:solidFill>
              </a:rPr>
              <a:t>O</a:t>
            </a:r>
            <a:r>
              <a:rPr lang="sv-SE" sz="3600" dirty="0"/>
              <a:t>rka öppna dig – det som händer nu påverkar mig</a:t>
            </a:r>
            <a:endParaRPr lang="sv-SE" sz="3600" b="1" dirty="0"/>
          </a:p>
          <a:p>
            <a:r>
              <a:rPr lang="sv-SE" sz="3600" b="1" dirty="0">
                <a:solidFill>
                  <a:srgbClr val="00B050"/>
                </a:solidFill>
              </a:rPr>
              <a:t>V</a:t>
            </a:r>
            <a:r>
              <a:rPr lang="sv-SE" sz="3600" dirty="0"/>
              <a:t>alidera – bekräfta och låt ansvaret ligga kvar</a:t>
            </a:r>
          </a:p>
          <a:p>
            <a:r>
              <a:rPr lang="sv-SE" sz="3600" b="1" dirty="0">
                <a:solidFill>
                  <a:srgbClr val="00B050"/>
                </a:solidFill>
              </a:rPr>
              <a:t>E</a:t>
            </a:r>
            <a:r>
              <a:rPr lang="sv-SE" sz="3600" dirty="0"/>
              <a:t>ngagemang – hur kan jag bidra till den andres framgång</a:t>
            </a:r>
            <a:endParaRPr lang="sv-SE" sz="3600" b="1" dirty="0"/>
          </a:p>
          <a:p>
            <a:pPr marL="0" indent="0">
              <a:buNone/>
            </a:pPr>
            <a:endParaRPr lang="sv-SE" dirty="0"/>
          </a:p>
        </p:txBody>
      </p:sp>
    </p:spTree>
    <p:extLst>
      <p:ext uri="{BB962C8B-B14F-4D97-AF65-F5344CB8AC3E}">
        <p14:creationId xmlns:p14="http://schemas.microsoft.com/office/powerpoint/2010/main" val="3477514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pp-ned 3"/>
          <p:cNvSpPr/>
          <p:nvPr/>
        </p:nvSpPr>
        <p:spPr>
          <a:xfrm>
            <a:off x="5964239" y="677864"/>
            <a:ext cx="263525" cy="5572125"/>
          </a:xfrm>
          <a:prstGeom prst="up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5" name="Vänster-höger 4"/>
          <p:cNvSpPr/>
          <p:nvPr/>
        </p:nvSpPr>
        <p:spPr>
          <a:xfrm>
            <a:off x="2740026" y="3429001"/>
            <a:ext cx="6765925" cy="250825"/>
          </a:xfrm>
          <a:prstGeom prst="lef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15364" name="textruta 5"/>
          <p:cNvSpPr txBox="1">
            <a:spLocks noChangeArrowheads="1"/>
          </p:cNvSpPr>
          <p:nvPr/>
        </p:nvSpPr>
        <p:spPr bwMode="auto">
          <a:xfrm>
            <a:off x="5465764" y="228601"/>
            <a:ext cx="126047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2100" b="1">
                <a:latin typeface="Arial" panose="020B0604020202020204" pitchFamily="34" charset="0"/>
              </a:rPr>
              <a:t>”</a:t>
            </a:r>
            <a:r>
              <a:rPr lang="sv-SE" altLang="sv-SE" sz="2100" b="1">
                <a:solidFill>
                  <a:srgbClr val="00B050"/>
                </a:solidFill>
                <a:latin typeface="Arial" panose="020B0604020202020204" pitchFamily="34" charset="0"/>
              </a:rPr>
              <a:t>FRISK</a:t>
            </a:r>
            <a:r>
              <a:rPr lang="sv-SE" altLang="sv-SE" sz="2100" b="1">
                <a:latin typeface="Arial" panose="020B0604020202020204" pitchFamily="34" charset="0"/>
              </a:rPr>
              <a:t>”</a:t>
            </a:r>
          </a:p>
        </p:txBody>
      </p:sp>
      <p:sp>
        <p:nvSpPr>
          <p:cNvPr id="15365" name="textruta 6"/>
          <p:cNvSpPr txBox="1">
            <a:spLocks noChangeArrowheads="1"/>
          </p:cNvSpPr>
          <p:nvPr/>
        </p:nvSpPr>
        <p:spPr bwMode="auto">
          <a:xfrm>
            <a:off x="5510214" y="6297614"/>
            <a:ext cx="1171575"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2100" b="1">
                <a:latin typeface="Arial" panose="020B0604020202020204" pitchFamily="34" charset="0"/>
              </a:rPr>
              <a:t>”</a:t>
            </a:r>
            <a:r>
              <a:rPr lang="sv-SE" altLang="sv-SE" sz="2100" b="1">
                <a:solidFill>
                  <a:srgbClr val="FF0000"/>
                </a:solidFill>
                <a:latin typeface="Arial" panose="020B0604020202020204" pitchFamily="34" charset="0"/>
              </a:rPr>
              <a:t>SJUK</a:t>
            </a:r>
            <a:r>
              <a:rPr lang="sv-SE" altLang="sv-SE" sz="2100" b="1">
                <a:latin typeface="Arial" panose="020B0604020202020204" pitchFamily="34" charset="0"/>
              </a:rPr>
              <a:t>”</a:t>
            </a:r>
          </a:p>
        </p:txBody>
      </p:sp>
      <p:sp>
        <p:nvSpPr>
          <p:cNvPr id="15366" name="textruta 7"/>
          <p:cNvSpPr txBox="1">
            <a:spLocks noChangeArrowheads="1"/>
          </p:cNvSpPr>
          <p:nvPr/>
        </p:nvSpPr>
        <p:spPr bwMode="auto">
          <a:xfrm>
            <a:off x="1530351" y="3406776"/>
            <a:ext cx="13509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800">
                <a:latin typeface="Arial" panose="020B0604020202020204" pitchFamily="34" charset="0"/>
                <a:sym typeface="Wingdings" panose="05000000000000000000" pitchFamily="2" charset="2"/>
              </a:rPr>
              <a:t>      </a:t>
            </a:r>
            <a:endParaRPr lang="sv-SE" altLang="sv-SE" sz="1800">
              <a:latin typeface="Arial" panose="020B0604020202020204" pitchFamily="34" charset="0"/>
            </a:endParaRPr>
          </a:p>
          <a:p>
            <a:pPr>
              <a:spcBef>
                <a:spcPct val="0"/>
              </a:spcBef>
              <a:buFontTx/>
              <a:buNone/>
            </a:pPr>
            <a:r>
              <a:rPr lang="sv-SE" altLang="sv-SE" sz="1800">
                <a:latin typeface="Arial" panose="020B0604020202020204" pitchFamily="34" charset="0"/>
              </a:rPr>
              <a:t>”Mår dåligt”</a:t>
            </a:r>
          </a:p>
          <a:p>
            <a:pPr>
              <a:spcBef>
                <a:spcPct val="0"/>
              </a:spcBef>
              <a:buFontTx/>
              <a:buNone/>
            </a:pPr>
            <a:r>
              <a:rPr lang="sv-SE" altLang="sv-SE" sz="1800">
                <a:latin typeface="Arial" panose="020B0604020202020204" pitchFamily="34" charset="0"/>
              </a:rPr>
              <a:t>        </a:t>
            </a:r>
          </a:p>
        </p:txBody>
      </p:sp>
      <p:sp>
        <p:nvSpPr>
          <p:cNvPr id="15367" name="textruta 8"/>
          <p:cNvSpPr txBox="1">
            <a:spLocks noChangeArrowheads="1"/>
          </p:cNvSpPr>
          <p:nvPr/>
        </p:nvSpPr>
        <p:spPr bwMode="auto">
          <a:xfrm>
            <a:off x="9529764" y="3184526"/>
            <a:ext cx="11382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endParaRPr lang="sv-SE" altLang="sv-SE" sz="1800">
              <a:latin typeface="Arial" panose="020B0604020202020204" pitchFamily="34" charset="0"/>
            </a:endParaRPr>
          </a:p>
          <a:p>
            <a:pPr>
              <a:spcBef>
                <a:spcPct val="0"/>
              </a:spcBef>
              <a:buFontTx/>
              <a:buNone/>
            </a:pPr>
            <a:r>
              <a:rPr lang="sv-SE" altLang="sv-SE" sz="1800">
                <a:latin typeface="Arial" panose="020B0604020202020204" pitchFamily="34" charset="0"/>
                <a:sym typeface="Wingdings" panose="05000000000000000000" pitchFamily="2" charset="2"/>
              </a:rPr>
              <a:t>      </a:t>
            </a:r>
          </a:p>
          <a:p>
            <a:pPr>
              <a:spcBef>
                <a:spcPct val="0"/>
              </a:spcBef>
              <a:buFontTx/>
              <a:buNone/>
            </a:pPr>
            <a:r>
              <a:rPr lang="sv-SE" altLang="sv-SE" sz="1800">
                <a:latin typeface="Arial" panose="020B0604020202020204" pitchFamily="34" charset="0"/>
                <a:sym typeface="Wingdings" panose="05000000000000000000" pitchFamily="2" charset="2"/>
              </a:rPr>
              <a:t>”Mår bra”</a:t>
            </a:r>
            <a:endParaRPr lang="sv-SE" altLang="sv-SE" sz="1800">
              <a:latin typeface="Arial" panose="020B0604020202020204" pitchFamily="34" charset="0"/>
            </a:endParaRPr>
          </a:p>
        </p:txBody>
      </p:sp>
      <p:sp>
        <p:nvSpPr>
          <p:cNvPr id="15368" name="textruta 1"/>
          <p:cNvSpPr txBox="1">
            <a:spLocks noChangeArrowheads="1"/>
          </p:cNvSpPr>
          <p:nvPr/>
        </p:nvSpPr>
        <p:spPr bwMode="auto">
          <a:xfrm>
            <a:off x="3270251" y="1649414"/>
            <a:ext cx="16414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2800">
                <a:latin typeface="Arial" panose="020B0604020202020204" pitchFamily="34" charset="0"/>
              </a:rPr>
              <a:t>OHÄLSA</a:t>
            </a:r>
          </a:p>
        </p:txBody>
      </p:sp>
      <p:sp>
        <p:nvSpPr>
          <p:cNvPr id="15369" name="textruta 2"/>
          <p:cNvSpPr txBox="1">
            <a:spLocks noChangeArrowheads="1"/>
          </p:cNvSpPr>
          <p:nvPr/>
        </p:nvSpPr>
        <p:spPr bwMode="auto">
          <a:xfrm>
            <a:off x="5702300" y="3646489"/>
            <a:ext cx="312738"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800">
                <a:latin typeface="Arial" panose="020B0604020202020204" pitchFamily="34" charset="0"/>
              </a:rPr>
              <a:t>s</a:t>
            </a:r>
          </a:p>
          <a:p>
            <a:pPr>
              <a:spcBef>
                <a:spcPct val="0"/>
              </a:spcBef>
              <a:buFontTx/>
              <a:buNone/>
            </a:pPr>
            <a:r>
              <a:rPr lang="sv-SE" altLang="sv-SE" sz="1800">
                <a:latin typeface="Arial" panose="020B0604020202020204" pitchFamily="34" charset="0"/>
              </a:rPr>
              <a:t>j</a:t>
            </a:r>
          </a:p>
          <a:p>
            <a:pPr>
              <a:spcBef>
                <a:spcPct val="0"/>
              </a:spcBef>
              <a:buFontTx/>
              <a:buNone/>
            </a:pPr>
            <a:r>
              <a:rPr lang="sv-SE" altLang="sv-SE" sz="1800">
                <a:latin typeface="Arial" panose="020B0604020202020204" pitchFamily="34" charset="0"/>
              </a:rPr>
              <a:t>u</a:t>
            </a:r>
          </a:p>
          <a:p>
            <a:pPr>
              <a:spcBef>
                <a:spcPct val="0"/>
              </a:spcBef>
              <a:buFontTx/>
              <a:buNone/>
            </a:pPr>
            <a:r>
              <a:rPr lang="sv-SE" altLang="sv-SE" sz="1800">
                <a:latin typeface="Arial" panose="020B0604020202020204" pitchFamily="34" charset="0"/>
              </a:rPr>
              <a:t>k</a:t>
            </a:r>
          </a:p>
          <a:p>
            <a:pPr>
              <a:spcBef>
                <a:spcPct val="0"/>
              </a:spcBef>
              <a:buFontTx/>
              <a:buNone/>
            </a:pPr>
            <a:r>
              <a:rPr lang="sv-SE" altLang="sv-SE" sz="1800">
                <a:latin typeface="Arial" panose="020B0604020202020204" pitchFamily="34" charset="0"/>
              </a:rPr>
              <a:t>v</a:t>
            </a:r>
          </a:p>
          <a:p>
            <a:pPr>
              <a:spcBef>
                <a:spcPct val="0"/>
              </a:spcBef>
              <a:buFontTx/>
              <a:buNone/>
            </a:pPr>
            <a:r>
              <a:rPr lang="sv-SE" altLang="sv-SE" sz="1800">
                <a:latin typeface="Arial" panose="020B0604020202020204" pitchFamily="34" charset="0"/>
              </a:rPr>
              <a:t>å</a:t>
            </a:r>
          </a:p>
          <a:p>
            <a:pPr>
              <a:spcBef>
                <a:spcPct val="0"/>
              </a:spcBef>
              <a:buFontTx/>
              <a:buNone/>
            </a:pPr>
            <a:r>
              <a:rPr lang="sv-SE" altLang="sv-SE" sz="1800">
                <a:latin typeface="Arial" panose="020B0604020202020204" pitchFamily="34" charset="0"/>
              </a:rPr>
              <a:t>r</a:t>
            </a:r>
          </a:p>
          <a:p>
            <a:pPr>
              <a:spcBef>
                <a:spcPct val="0"/>
              </a:spcBef>
              <a:buFontTx/>
              <a:buNone/>
            </a:pPr>
            <a:r>
              <a:rPr lang="sv-SE" altLang="sv-SE" sz="1800">
                <a:latin typeface="Arial" panose="020B0604020202020204" pitchFamily="34" charset="0"/>
              </a:rPr>
              <a:t>d</a:t>
            </a:r>
          </a:p>
        </p:txBody>
      </p:sp>
      <p:sp>
        <p:nvSpPr>
          <p:cNvPr id="15370" name="textruta 5"/>
          <p:cNvSpPr txBox="1">
            <a:spLocks noChangeArrowheads="1"/>
          </p:cNvSpPr>
          <p:nvPr/>
        </p:nvSpPr>
        <p:spPr bwMode="auto">
          <a:xfrm>
            <a:off x="2524126" y="3000376"/>
            <a:ext cx="14922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800" dirty="0">
                <a:latin typeface="Arial" panose="020B0604020202020204" pitchFamily="34" charset="0"/>
              </a:rPr>
              <a:t>undvikanden</a:t>
            </a:r>
          </a:p>
        </p:txBody>
      </p:sp>
      <p:sp>
        <p:nvSpPr>
          <p:cNvPr id="15371" name="textruta 6"/>
          <p:cNvSpPr txBox="1">
            <a:spLocks noChangeArrowheads="1"/>
          </p:cNvSpPr>
          <p:nvPr/>
        </p:nvSpPr>
        <p:spPr bwMode="auto">
          <a:xfrm>
            <a:off x="6307138" y="3062289"/>
            <a:ext cx="487825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800" dirty="0">
                <a:latin typeface="Arial" panose="020B0604020202020204" pitchFamily="34" charset="0"/>
              </a:rPr>
              <a:t>beteendeaktivering, exponering, engagemang</a:t>
            </a:r>
          </a:p>
        </p:txBody>
      </p:sp>
      <p:sp>
        <p:nvSpPr>
          <p:cNvPr id="15372" name="textruta 1"/>
          <p:cNvSpPr txBox="1">
            <a:spLocks noChangeArrowheads="1"/>
          </p:cNvSpPr>
          <p:nvPr/>
        </p:nvSpPr>
        <p:spPr bwMode="auto">
          <a:xfrm>
            <a:off x="8589169" y="302450"/>
            <a:ext cx="30957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sv-SE" altLang="sv-SE" sz="1800" dirty="0">
                <a:latin typeface="Arial" panose="020B0604020202020204" pitchFamily="34" charset="0"/>
              </a:rPr>
              <a:t>Hälsokorset efter </a:t>
            </a:r>
            <a:r>
              <a:rPr lang="sv-SE" altLang="sv-SE" sz="1800" dirty="0" err="1">
                <a:latin typeface="Arial" panose="020B0604020202020204" pitchFamily="34" charset="0"/>
              </a:rPr>
              <a:t>K.Eriksson</a:t>
            </a:r>
            <a:endParaRPr lang="sv-SE" altLang="sv-SE" sz="1800" dirty="0">
              <a:latin typeface="Arial" panose="020B0604020202020204" pitchFamily="34" charset="0"/>
            </a:endParaRPr>
          </a:p>
        </p:txBody>
      </p:sp>
      <p:sp>
        <p:nvSpPr>
          <p:cNvPr id="2" name="Rektangel 1"/>
          <p:cNvSpPr/>
          <p:nvPr/>
        </p:nvSpPr>
        <p:spPr>
          <a:xfrm>
            <a:off x="2823088" y="3820597"/>
            <a:ext cx="2980303" cy="369332"/>
          </a:xfrm>
          <a:prstGeom prst="rect">
            <a:avLst/>
          </a:prstGeom>
        </p:spPr>
        <p:txBody>
          <a:bodyPr wrap="none">
            <a:spAutoFit/>
          </a:bodyPr>
          <a:lstStyle/>
          <a:p>
            <a:pPr>
              <a:spcBef>
                <a:spcPct val="0"/>
              </a:spcBef>
              <a:buFontTx/>
              <a:buNone/>
            </a:pPr>
            <a:r>
              <a:rPr lang="sv-SE" altLang="sv-SE" dirty="0">
                <a:latin typeface="Arial" panose="020B0604020202020204" pitchFamily="34" charset="0"/>
              </a:rPr>
              <a:t>undvikanden - </a:t>
            </a:r>
            <a:r>
              <a:rPr lang="sv-SE" altLang="sv-SE" dirty="0" err="1">
                <a:latin typeface="Arial" panose="020B0604020202020204" pitchFamily="34" charset="0"/>
              </a:rPr>
              <a:t>sensitisering</a:t>
            </a:r>
            <a:endParaRPr lang="sv-SE" altLang="sv-SE" dirty="0">
              <a:latin typeface="Arial" panose="020B0604020202020204" pitchFamily="34" charset="0"/>
            </a:endParaRPr>
          </a:p>
        </p:txBody>
      </p:sp>
      <p:sp>
        <p:nvSpPr>
          <p:cNvPr id="6" name="Rectangle 1"/>
          <p:cNvSpPr>
            <a:spLocks noChangeArrowheads="1"/>
          </p:cNvSpPr>
          <p:nvPr/>
        </p:nvSpPr>
        <p:spPr bwMode="auto">
          <a:xfrm>
            <a:off x="6307138" y="647079"/>
            <a:ext cx="1219200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sv-SE" altLang="sv-SE" sz="1400" dirty="0">
                <a:solidFill>
                  <a:srgbClr val="1155CC"/>
                </a:solidFill>
                <a:latin typeface="Arial" panose="020B0604020202020204" pitchFamily="34" charset="0"/>
                <a:cs typeface="Arial" panose="020B0604020202020204" pitchFamily="34" charset="0"/>
                <a:hlinkClick r:id="rId2"/>
              </a:rPr>
              <a:t>w</a:t>
            </a:r>
            <a:r>
              <a:rPr kumimoji="0" lang="sv-SE" altLang="sv-SE" sz="1400" b="0" i="0" u="none" strike="noStrike" cap="none" normalizeH="0" baseline="0" dirty="0">
                <a:ln>
                  <a:noFill/>
                </a:ln>
                <a:solidFill>
                  <a:srgbClr val="1155CC"/>
                </a:solidFill>
                <a:effectLst/>
                <a:latin typeface="Arial" panose="020B0604020202020204" pitchFamily="34" charset="0"/>
                <a:cs typeface="Arial" panose="020B0604020202020204" pitchFamily="34" charset="0"/>
                <a:hlinkClick r:id="rId2"/>
              </a:rPr>
              <a:t>ww.youtube.com/playlist?list=PL5WUICjHIL9kPbdEk-xAnjYfDh-PctAx-</a:t>
            </a:r>
            <a:r>
              <a:rPr kumimoji="0" lang="sv-SE" altLang="sv-SE" sz="800" b="0" i="0" u="none" strike="noStrike" cap="none" normalizeH="0" baseline="0" dirty="0">
                <a:ln>
                  <a:noFill/>
                </a:ln>
                <a:solidFill>
                  <a:schemeClr val="tx1"/>
                </a:solidFill>
                <a:effectLst/>
              </a:rPr>
              <a:t> </a:t>
            </a:r>
            <a:endParaRPr kumimoji="0" lang="sv-SE" altLang="sv-SE"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314794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6" name="Group 2"/>
          <p:cNvGrpSpPr>
            <a:grpSpLocks/>
          </p:cNvGrpSpPr>
          <p:nvPr/>
        </p:nvGrpSpPr>
        <p:grpSpPr bwMode="auto">
          <a:xfrm>
            <a:off x="5375275" y="1916113"/>
            <a:ext cx="865188" cy="2665412"/>
            <a:chOff x="1973" y="1207"/>
            <a:chExt cx="544" cy="1860"/>
          </a:xfrm>
        </p:grpSpPr>
        <p:grpSp>
          <p:nvGrpSpPr>
            <p:cNvPr id="36874" name="Group 3"/>
            <p:cNvGrpSpPr>
              <a:grpSpLocks/>
            </p:cNvGrpSpPr>
            <p:nvPr/>
          </p:nvGrpSpPr>
          <p:grpSpPr bwMode="auto">
            <a:xfrm>
              <a:off x="1973" y="1207"/>
              <a:ext cx="544" cy="1814"/>
              <a:chOff x="1973" y="1207"/>
              <a:chExt cx="544" cy="1814"/>
            </a:xfrm>
          </p:grpSpPr>
          <p:sp>
            <p:nvSpPr>
              <p:cNvPr id="36880" name="Oval 4"/>
              <p:cNvSpPr>
                <a:spLocks noChangeArrowheads="1"/>
              </p:cNvSpPr>
              <p:nvPr/>
            </p:nvSpPr>
            <p:spPr bwMode="auto">
              <a:xfrm rot="247525">
                <a:off x="1973" y="1525"/>
                <a:ext cx="454" cy="998"/>
              </a:xfrm>
              <a:prstGeom prst="ellipse">
                <a:avLst/>
              </a:prstGeom>
              <a:solidFill>
                <a:srgbClr val="00FFFF"/>
              </a:solidFill>
              <a:ln w="190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endParaRPr lang="sv-SE" altLang="sv-SE" sz="1800"/>
              </a:p>
            </p:txBody>
          </p:sp>
          <p:sp>
            <p:nvSpPr>
              <p:cNvPr id="36881" name="Oval 5"/>
              <p:cNvSpPr>
                <a:spLocks noChangeArrowheads="1"/>
              </p:cNvSpPr>
              <p:nvPr/>
            </p:nvSpPr>
            <p:spPr bwMode="auto">
              <a:xfrm rot="2315167">
                <a:off x="2245" y="1207"/>
                <a:ext cx="272" cy="362"/>
              </a:xfrm>
              <a:prstGeom prst="ellipse">
                <a:avLst/>
              </a:prstGeom>
              <a:solidFill>
                <a:srgbClr val="00FFFF"/>
              </a:solidFill>
              <a:ln w="190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endParaRPr lang="sv-SE" altLang="sv-SE" sz="1800"/>
              </a:p>
            </p:txBody>
          </p:sp>
          <p:sp>
            <p:nvSpPr>
              <p:cNvPr id="36882" name="Line 6"/>
              <p:cNvSpPr>
                <a:spLocks noChangeShapeType="1"/>
              </p:cNvSpPr>
              <p:nvPr/>
            </p:nvSpPr>
            <p:spPr bwMode="auto">
              <a:xfrm rot="21437725" flipH="1">
                <a:off x="1973" y="2477"/>
                <a:ext cx="91" cy="5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6883" name="Line 7"/>
              <p:cNvSpPr>
                <a:spLocks noChangeShapeType="1"/>
              </p:cNvSpPr>
              <p:nvPr/>
            </p:nvSpPr>
            <p:spPr bwMode="auto">
              <a:xfrm rot="21439681" flipH="1">
                <a:off x="2155" y="2522"/>
                <a:ext cx="45" cy="45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36875" name="Group 8"/>
            <p:cNvGrpSpPr>
              <a:grpSpLocks/>
            </p:cNvGrpSpPr>
            <p:nvPr/>
          </p:nvGrpSpPr>
          <p:grpSpPr bwMode="auto">
            <a:xfrm>
              <a:off x="1973" y="1842"/>
              <a:ext cx="544" cy="1225"/>
              <a:chOff x="1973" y="1842"/>
              <a:chExt cx="544" cy="1225"/>
            </a:xfrm>
          </p:grpSpPr>
          <p:sp>
            <p:nvSpPr>
              <p:cNvPr id="36876" name="Line 9"/>
              <p:cNvSpPr>
                <a:spLocks noChangeShapeType="1"/>
              </p:cNvSpPr>
              <p:nvPr/>
            </p:nvSpPr>
            <p:spPr bwMode="auto">
              <a:xfrm rot="-159116">
                <a:off x="2427" y="1842"/>
                <a:ext cx="90" cy="4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6877" name="Line 10"/>
              <p:cNvSpPr>
                <a:spLocks noChangeShapeType="1"/>
              </p:cNvSpPr>
              <p:nvPr/>
            </p:nvSpPr>
            <p:spPr bwMode="auto">
              <a:xfrm rot="21442622" flipH="1">
                <a:off x="2019" y="1842"/>
                <a:ext cx="90" cy="45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6878" name="Line 11"/>
              <p:cNvSpPr>
                <a:spLocks noChangeShapeType="1"/>
              </p:cNvSpPr>
              <p:nvPr/>
            </p:nvSpPr>
            <p:spPr bwMode="auto">
              <a:xfrm rot="-275934">
                <a:off x="1973" y="3021"/>
                <a:ext cx="182" cy="4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6879" name="Line 12"/>
              <p:cNvSpPr>
                <a:spLocks noChangeShapeType="1"/>
              </p:cNvSpPr>
              <p:nvPr/>
            </p:nvSpPr>
            <p:spPr bwMode="auto">
              <a:xfrm rot="-313748">
                <a:off x="2155" y="2976"/>
                <a:ext cx="181" cy="4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36867" name="Rectangle 13"/>
          <p:cNvSpPr>
            <a:spLocks noChangeArrowheads="1"/>
          </p:cNvSpPr>
          <p:nvPr/>
        </p:nvSpPr>
        <p:spPr bwMode="auto">
          <a:xfrm>
            <a:off x="1976439" y="509588"/>
            <a:ext cx="82137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2600" b="1" dirty="0"/>
              <a:t>Den (medicinska) bedömningen </a:t>
            </a:r>
          </a:p>
          <a:p>
            <a:pPr algn="ctr">
              <a:spcBef>
                <a:spcPct val="0"/>
              </a:spcBef>
              <a:buFontTx/>
              <a:buNone/>
            </a:pPr>
            <a:r>
              <a:rPr lang="sv-SE" altLang="sv-SE" sz="2000" dirty="0"/>
              <a:t>Baserad på HELHETSSYN</a:t>
            </a:r>
          </a:p>
          <a:p>
            <a:pPr algn="ctr">
              <a:spcBef>
                <a:spcPct val="0"/>
              </a:spcBef>
              <a:buFontTx/>
              <a:buNone/>
            </a:pPr>
            <a:endParaRPr lang="sv-SE" altLang="sv-SE" sz="2000" dirty="0"/>
          </a:p>
        </p:txBody>
      </p:sp>
      <p:sp>
        <p:nvSpPr>
          <p:cNvPr id="36868" name="Rectangle 14"/>
          <p:cNvSpPr>
            <a:spLocks noChangeArrowheads="1"/>
          </p:cNvSpPr>
          <p:nvPr/>
        </p:nvSpPr>
        <p:spPr bwMode="auto">
          <a:xfrm>
            <a:off x="7480301" y="1196974"/>
            <a:ext cx="2663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1800" b="1" dirty="0"/>
              <a:t>Psykiatriskt syndrom</a:t>
            </a:r>
          </a:p>
          <a:p>
            <a:pPr algn="ctr">
              <a:spcBef>
                <a:spcPct val="0"/>
              </a:spcBef>
              <a:buFontTx/>
              <a:buNone/>
            </a:pPr>
            <a:endParaRPr lang="sv-SE" altLang="sv-SE" sz="1800" dirty="0"/>
          </a:p>
        </p:txBody>
      </p:sp>
      <p:sp>
        <p:nvSpPr>
          <p:cNvPr id="36869" name="Rectangle 15"/>
          <p:cNvSpPr>
            <a:spLocks noChangeArrowheads="1"/>
          </p:cNvSpPr>
          <p:nvPr/>
        </p:nvSpPr>
        <p:spPr bwMode="auto">
          <a:xfrm>
            <a:off x="1703389" y="1268414"/>
            <a:ext cx="3240087"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endParaRPr lang="sv-SE" altLang="sv-SE" sz="1800"/>
          </a:p>
          <a:p>
            <a:pPr>
              <a:spcBef>
                <a:spcPct val="0"/>
              </a:spcBef>
              <a:buFontTx/>
              <a:buNone/>
            </a:pPr>
            <a:endParaRPr lang="sv-SE" altLang="sv-SE" sz="1800"/>
          </a:p>
          <a:p>
            <a:pPr>
              <a:spcBef>
                <a:spcPct val="0"/>
              </a:spcBef>
              <a:buFontTx/>
              <a:buNone/>
            </a:pPr>
            <a:r>
              <a:rPr lang="sv-SE" altLang="sv-SE" sz="1800" b="1"/>
              <a:t>                       Kropp</a:t>
            </a:r>
          </a:p>
          <a:p>
            <a:pPr>
              <a:spcBef>
                <a:spcPct val="0"/>
              </a:spcBef>
              <a:buFontTx/>
              <a:buNone/>
            </a:pPr>
            <a:r>
              <a:rPr lang="sv-SE" altLang="sv-SE" sz="1800"/>
              <a:t>    </a:t>
            </a:r>
          </a:p>
          <a:p>
            <a:pPr>
              <a:spcBef>
                <a:spcPct val="0"/>
              </a:spcBef>
              <a:buFontTx/>
              <a:buNone/>
            </a:pPr>
            <a:endParaRPr lang="sv-SE" altLang="sv-SE" sz="1800"/>
          </a:p>
        </p:txBody>
      </p:sp>
      <p:sp>
        <p:nvSpPr>
          <p:cNvPr id="36870" name="Rectangle 16"/>
          <p:cNvSpPr>
            <a:spLocks noChangeArrowheads="1"/>
          </p:cNvSpPr>
          <p:nvPr/>
        </p:nvSpPr>
        <p:spPr bwMode="auto">
          <a:xfrm>
            <a:off x="1953892" y="4438136"/>
            <a:ext cx="266382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1800" b="1" dirty="0"/>
              <a:t> </a:t>
            </a:r>
          </a:p>
          <a:p>
            <a:pPr algn="ctr">
              <a:spcBef>
                <a:spcPct val="0"/>
              </a:spcBef>
              <a:buFontTx/>
              <a:buNone/>
            </a:pPr>
            <a:endParaRPr lang="sv-SE" altLang="sv-SE" sz="1800" b="1" dirty="0"/>
          </a:p>
          <a:p>
            <a:pPr algn="ctr">
              <a:spcBef>
                <a:spcPct val="0"/>
              </a:spcBef>
              <a:buFontTx/>
              <a:buNone/>
            </a:pPr>
            <a:r>
              <a:rPr lang="sv-SE" altLang="sv-SE" sz="1800" b="1" dirty="0"/>
              <a:t>Socialt</a:t>
            </a:r>
          </a:p>
          <a:p>
            <a:pPr algn="ctr">
              <a:spcBef>
                <a:spcPct val="0"/>
              </a:spcBef>
              <a:buFontTx/>
              <a:buNone/>
            </a:pPr>
            <a:endParaRPr lang="sv-SE" altLang="sv-SE" sz="1800" dirty="0"/>
          </a:p>
          <a:p>
            <a:pPr algn="ctr">
              <a:spcBef>
                <a:spcPct val="0"/>
              </a:spcBef>
              <a:buFontTx/>
              <a:buNone/>
            </a:pPr>
            <a:endParaRPr lang="sv-SE" altLang="sv-SE" sz="1800" dirty="0"/>
          </a:p>
        </p:txBody>
      </p:sp>
      <p:sp>
        <p:nvSpPr>
          <p:cNvPr id="36871" name="Rectangle 17"/>
          <p:cNvSpPr>
            <a:spLocks noChangeArrowheads="1"/>
          </p:cNvSpPr>
          <p:nvPr/>
        </p:nvSpPr>
        <p:spPr bwMode="auto">
          <a:xfrm>
            <a:off x="6525094" y="4438136"/>
            <a:ext cx="4057650"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1800" b="1" dirty="0"/>
              <a:t> Personlighet</a:t>
            </a:r>
          </a:p>
        </p:txBody>
      </p:sp>
      <p:sp>
        <p:nvSpPr>
          <p:cNvPr id="36872" name="Rectangle 18"/>
          <p:cNvSpPr>
            <a:spLocks noChangeArrowheads="1"/>
          </p:cNvSpPr>
          <p:nvPr/>
        </p:nvSpPr>
        <p:spPr bwMode="auto">
          <a:xfrm>
            <a:off x="4656139" y="5734050"/>
            <a:ext cx="2663825"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endParaRPr lang="sv-SE" altLang="sv-SE" sz="1800"/>
          </a:p>
        </p:txBody>
      </p:sp>
      <p:sp>
        <p:nvSpPr>
          <p:cNvPr id="28680" name="textruta 20"/>
          <p:cNvSpPr txBox="1">
            <a:spLocks noChangeArrowheads="1"/>
          </p:cNvSpPr>
          <p:nvPr/>
        </p:nvSpPr>
        <p:spPr bwMode="auto">
          <a:xfrm>
            <a:off x="3657601" y="3124201"/>
            <a:ext cx="5154613" cy="1077913"/>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defRPr/>
            </a:pPr>
            <a:r>
              <a:rPr lang="sv-SE" altLang="sv-SE" dirty="0">
                <a:latin typeface="Bernard MT Condensed" panose="02050806060905020404" pitchFamily="18" charset="77"/>
              </a:rPr>
              <a:t>      EGENTLIGA PROBLEMET?</a:t>
            </a:r>
          </a:p>
          <a:p>
            <a:pPr>
              <a:spcBef>
                <a:spcPct val="0"/>
              </a:spcBef>
              <a:buFontTx/>
              <a:buNone/>
              <a:defRPr/>
            </a:pPr>
            <a:r>
              <a:rPr lang="sv-SE" altLang="sv-SE" dirty="0">
                <a:latin typeface="+mn-lt"/>
              </a:rPr>
              <a:t>Och vad är </a:t>
            </a:r>
            <a:r>
              <a:rPr lang="sv-SE" altLang="sv-SE" b="1" dirty="0">
                <a:latin typeface="+mn-lt"/>
              </a:rPr>
              <a:t>min del </a:t>
            </a:r>
            <a:r>
              <a:rPr lang="sv-SE" altLang="sv-SE" dirty="0">
                <a:latin typeface="+mn-lt"/>
              </a:rPr>
              <a:t>i det hela?</a:t>
            </a:r>
          </a:p>
        </p:txBody>
      </p:sp>
    </p:spTree>
    <p:extLst>
      <p:ext uri="{BB962C8B-B14F-4D97-AF65-F5344CB8AC3E}">
        <p14:creationId xmlns:p14="http://schemas.microsoft.com/office/powerpoint/2010/main" val="3873216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Diagnos är inte samma sak som sjukdom</a:t>
            </a:r>
          </a:p>
        </p:txBody>
      </p:sp>
      <p:sp>
        <p:nvSpPr>
          <p:cNvPr id="4" name="Platshållare för innehåll 3"/>
          <p:cNvSpPr>
            <a:spLocks noGrp="1"/>
          </p:cNvSpPr>
          <p:nvPr>
            <p:ph sz="half" idx="1"/>
          </p:nvPr>
        </p:nvSpPr>
        <p:spPr/>
        <p:txBody>
          <a:bodyPr>
            <a:normAutofit lnSpcReduction="10000"/>
          </a:bodyPr>
          <a:lstStyle/>
          <a:p>
            <a:pPr marL="0" indent="0" algn="ctr">
              <a:buNone/>
            </a:pPr>
            <a:r>
              <a:rPr lang="sv-SE" dirty="0">
                <a:solidFill>
                  <a:srgbClr val="FF0000"/>
                </a:solidFill>
              </a:rPr>
              <a:t>Patologi - </a:t>
            </a:r>
            <a:r>
              <a:rPr lang="sv-SE" dirty="0" err="1">
                <a:solidFill>
                  <a:srgbClr val="FF0000"/>
                </a:solidFill>
              </a:rPr>
              <a:t>disease</a:t>
            </a:r>
            <a:endParaRPr lang="sv-SE" dirty="0">
              <a:solidFill>
                <a:srgbClr val="FF0000"/>
              </a:solidFill>
            </a:endParaRPr>
          </a:p>
          <a:p>
            <a:pPr marL="0" indent="0" algn="ctr">
              <a:buNone/>
            </a:pPr>
            <a:r>
              <a:rPr lang="sv-SE" dirty="0"/>
              <a:t>Strukturell skada</a:t>
            </a:r>
          </a:p>
          <a:p>
            <a:pPr marL="0" indent="0" algn="ctr">
              <a:buNone/>
            </a:pPr>
            <a:r>
              <a:rPr lang="sv-SE" dirty="0"/>
              <a:t>Tex infektion, cancer, fraktur,</a:t>
            </a:r>
          </a:p>
          <a:p>
            <a:pPr marL="0" indent="0" algn="ctr">
              <a:buNone/>
            </a:pPr>
            <a:r>
              <a:rPr lang="sv-SE" dirty="0"/>
              <a:t>blödning, inflammation</a:t>
            </a:r>
          </a:p>
        </p:txBody>
      </p:sp>
      <p:sp>
        <p:nvSpPr>
          <p:cNvPr id="5" name="Platshållare för innehåll 4"/>
          <p:cNvSpPr>
            <a:spLocks noGrp="1"/>
          </p:cNvSpPr>
          <p:nvPr>
            <p:ph sz="half" idx="2"/>
          </p:nvPr>
        </p:nvSpPr>
        <p:spPr/>
        <p:txBody>
          <a:bodyPr>
            <a:normAutofit lnSpcReduction="10000"/>
          </a:bodyPr>
          <a:lstStyle/>
          <a:p>
            <a:pPr marL="0" indent="0" algn="ctr">
              <a:buNone/>
            </a:pPr>
            <a:r>
              <a:rPr lang="sv-SE" dirty="0">
                <a:solidFill>
                  <a:srgbClr val="FF0000"/>
                </a:solidFill>
              </a:rPr>
              <a:t>Bristande hälsa – </a:t>
            </a:r>
            <a:r>
              <a:rPr lang="sv-SE" dirty="0" err="1">
                <a:solidFill>
                  <a:srgbClr val="FF0000"/>
                </a:solidFill>
              </a:rPr>
              <a:t>illness</a:t>
            </a:r>
            <a:endParaRPr lang="sv-SE" dirty="0">
              <a:solidFill>
                <a:srgbClr val="FF0000"/>
              </a:solidFill>
            </a:endParaRPr>
          </a:p>
          <a:p>
            <a:pPr marL="0" indent="0" algn="ctr">
              <a:buNone/>
            </a:pPr>
            <a:r>
              <a:rPr lang="sv-SE" dirty="0"/>
              <a:t>Funktionella besvär</a:t>
            </a:r>
          </a:p>
          <a:p>
            <a:pPr marL="0" indent="0" algn="ctr">
              <a:buNone/>
            </a:pPr>
            <a:r>
              <a:rPr lang="sv-SE" dirty="0"/>
              <a:t>Tex långdragen smärta(</a:t>
            </a:r>
            <a:r>
              <a:rPr lang="sv-SE" dirty="0" err="1"/>
              <a:t>nociplastisk</a:t>
            </a:r>
            <a:r>
              <a:rPr lang="sv-SE" dirty="0"/>
              <a:t> smärta), utmattning, PTSD, IBS, migrän, hälsoångest</a:t>
            </a:r>
          </a:p>
          <a:p>
            <a:pPr marL="0" indent="0" algn="ctr">
              <a:buNone/>
            </a:pPr>
            <a:r>
              <a:rPr lang="sv-SE" dirty="0"/>
              <a:t>Med autonom instabilitet, rädsla, katastroftänkande och </a:t>
            </a:r>
            <a:r>
              <a:rPr lang="sv-SE" dirty="0">
                <a:solidFill>
                  <a:srgbClr val="FF0000"/>
                </a:solidFill>
              </a:rPr>
              <a:t>undvikandebeteenden som </a:t>
            </a:r>
            <a:r>
              <a:rPr lang="sv-SE" dirty="0" err="1">
                <a:solidFill>
                  <a:srgbClr val="FF0000"/>
                </a:solidFill>
              </a:rPr>
              <a:t>coping</a:t>
            </a:r>
            <a:endParaRPr lang="sv-SE" dirty="0">
              <a:solidFill>
                <a:srgbClr val="FF0000"/>
              </a:solidFill>
            </a:endParaRPr>
          </a:p>
          <a:p>
            <a:pPr marL="0" indent="0" algn="ctr">
              <a:buNone/>
            </a:pPr>
            <a:r>
              <a:rPr lang="sv-SE" dirty="0"/>
              <a:t>som leder till </a:t>
            </a:r>
            <a:r>
              <a:rPr lang="sv-SE" dirty="0" err="1"/>
              <a:t>sensitisering</a:t>
            </a:r>
            <a:endParaRPr lang="sv-SE" dirty="0"/>
          </a:p>
        </p:txBody>
      </p:sp>
    </p:spTree>
    <p:extLst>
      <p:ext uri="{BB962C8B-B14F-4D97-AF65-F5344CB8AC3E}">
        <p14:creationId xmlns:p14="http://schemas.microsoft.com/office/powerpoint/2010/main" val="36631406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solidFill>
                  <a:srgbClr val="00B050"/>
                </a:solidFill>
              </a:rPr>
              <a:t>Validera mående</a:t>
            </a:r>
          </a:p>
        </p:txBody>
      </p:sp>
      <p:sp>
        <p:nvSpPr>
          <p:cNvPr id="3" name="Platshållare för innehåll 2"/>
          <p:cNvSpPr>
            <a:spLocks noGrp="1"/>
          </p:cNvSpPr>
          <p:nvPr>
            <p:ph idx="1"/>
          </p:nvPr>
        </p:nvSpPr>
        <p:spPr>
          <a:xfrm>
            <a:off x="407504" y="1825625"/>
            <a:ext cx="11370366" cy="4351338"/>
          </a:xfrm>
        </p:spPr>
        <p:txBody>
          <a:bodyPr>
            <a:normAutofit fontScale="92500" lnSpcReduction="20000"/>
          </a:bodyPr>
          <a:lstStyle/>
          <a:p>
            <a:pPr marL="0" indent="0" algn="ctr">
              <a:buNone/>
            </a:pPr>
            <a:r>
              <a:rPr lang="sv-SE" dirty="0"/>
              <a:t>Rikta din fulla uppmärksamhet mot patienten - INTRESSE</a:t>
            </a:r>
          </a:p>
          <a:p>
            <a:pPr marL="0" indent="0" algn="ctr">
              <a:buNone/>
            </a:pPr>
            <a:endParaRPr lang="sv-SE" dirty="0"/>
          </a:p>
          <a:p>
            <a:pPr marL="0" indent="0" algn="ctr">
              <a:buNone/>
            </a:pPr>
            <a:r>
              <a:rPr lang="sv-SE" dirty="0"/>
              <a:t>När du lyssnat aktivt kan du sammanfatta och använda reflektioner</a:t>
            </a:r>
          </a:p>
          <a:p>
            <a:pPr marL="0" indent="0" algn="ctr">
              <a:buNone/>
            </a:pPr>
            <a:r>
              <a:rPr lang="sv-SE" dirty="0"/>
              <a:t>och sätta ord på hur det är för patienten (känslor)</a:t>
            </a:r>
          </a:p>
          <a:p>
            <a:pPr marL="0" indent="0" algn="ctr">
              <a:buNone/>
            </a:pPr>
            <a:r>
              <a:rPr lang="sv-SE" dirty="0"/>
              <a:t>Avdramatisera och normalisera känslomässiga reaktioner</a:t>
            </a:r>
          </a:p>
          <a:p>
            <a:pPr marL="0" indent="0" algn="ctr">
              <a:buNone/>
            </a:pPr>
            <a:r>
              <a:rPr lang="sv-SE" dirty="0"/>
              <a:t>”Det är vanligt att…det är inte konstigt att…med tanke på…du är van vid…”</a:t>
            </a:r>
          </a:p>
          <a:p>
            <a:pPr marL="0" indent="0" algn="ctr">
              <a:buNone/>
            </a:pPr>
            <a:r>
              <a:rPr lang="sv-SE" dirty="0"/>
              <a:t>”Det du beskriver är obalans i kroppens autonoma aktivering – du har överaktivitet i kroppens energiaktiveringssystem.”</a:t>
            </a:r>
          </a:p>
          <a:p>
            <a:pPr marL="0" indent="0" algn="ctr">
              <a:buNone/>
            </a:pPr>
            <a:endParaRPr lang="sv-SE" dirty="0"/>
          </a:p>
          <a:p>
            <a:pPr marL="0" indent="0" algn="ctr">
              <a:buNone/>
            </a:pPr>
            <a:r>
              <a:rPr lang="sv-SE" dirty="0"/>
              <a:t>Hur förmedlar jag min bedömning:</a:t>
            </a:r>
          </a:p>
          <a:p>
            <a:pPr marL="0" indent="0" algn="ctr">
              <a:buNone/>
            </a:pPr>
            <a:r>
              <a:rPr lang="sv-SE" dirty="0"/>
              <a:t> – </a:t>
            </a:r>
            <a:r>
              <a:rPr lang="sv-SE" dirty="0" err="1"/>
              <a:t>jagbudskap</a:t>
            </a:r>
            <a:r>
              <a:rPr lang="sv-SE" dirty="0"/>
              <a:t> och vara rak, genuin och ärlig.</a:t>
            </a:r>
          </a:p>
          <a:p>
            <a:pPr marL="0" indent="0" algn="ctr">
              <a:buNone/>
            </a:pPr>
            <a:endParaRPr lang="sv-SE" dirty="0"/>
          </a:p>
          <a:p>
            <a:pPr marL="0" indent="0" algn="ctr">
              <a:buNone/>
            </a:pPr>
            <a:endParaRPr lang="sv-SE" dirty="0"/>
          </a:p>
        </p:txBody>
      </p:sp>
    </p:spTree>
    <p:extLst>
      <p:ext uri="{BB962C8B-B14F-4D97-AF65-F5344CB8AC3E}">
        <p14:creationId xmlns:p14="http://schemas.microsoft.com/office/powerpoint/2010/main" val="1424617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6" name="Group 2"/>
          <p:cNvGrpSpPr>
            <a:grpSpLocks/>
          </p:cNvGrpSpPr>
          <p:nvPr/>
        </p:nvGrpSpPr>
        <p:grpSpPr bwMode="auto">
          <a:xfrm>
            <a:off x="5375275" y="1916113"/>
            <a:ext cx="865188" cy="2665412"/>
            <a:chOff x="1973" y="1207"/>
            <a:chExt cx="544" cy="1860"/>
          </a:xfrm>
        </p:grpSpPr>
        <p:grpSp>
          <p:nvGrpSpPr>
            <p:cNvPr id="36874" name="Group 3"/>
            <p:cNvGrpSpPr>
              <a:grpSpLocks/>
            </p:cNvGrpSpPr>
            <p:nvPr/>
          </p:nvGrpSpPr>
          <p:grpSpPr bwMode="auto">
            <a:xfrm>
              <a:off x="1973" y="1207"/>
              <a:ext cx="544" cy="1814"/>
              <a:chOff x="1973" y="1207"/>
              <a:chExt cx="544" cy="1814"/>
            </a:xfrm>
          </p:grpSpPr>
          <p:sp>
            <p:nvSpPr>
              <p:cNvPr id="36880" name="Oval 4"/>
              <p:cNvSpPr>
                <a:spLocks noChangeArrowheads="1"/>
              </p:cNvSpPr>
              <p:nvPr/>
            </p:nvSpPr>
            <p:spPr bwMode="auto">
              <a:xfrm rot="247525">
                <a:off x="1973" y="1525"/>
                <a:ext cx="454" cy="998"/>
              </a:xfrm>
              <a:prstGeom prst="ellipse">
                <a:avLst/>
              </a:prstGeom>
              <a:solidFill>
                <a:srgbClr val="00FFFF"/>
              </a:solidFill>
              <a:ln w="190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endParaRPr lang="sv-SE" altLang="sv-SE" sz="1800"/>
              </a:p>
            </p:txBody>
          </p:sp>
          <p:sp>
            <p:nvSpPr>
              <p:cNvPr id="36881" name="Oval 5"/>
              <p:cNvSpPr>
                <a:spLocks noChangeArrowheads="1"/>
              </p:cNvSpPr>
              <p:nvPr/>
            </p:nvSpPr>
            <p:spPr bwMode="auto">
              <a:xfrm rot="2315167">
                <a:off x="2245" y="1207"/>
                <a:ext cx="272" cy="362"/>
              </a:xfrm>
              <a:prstGeom prst="ellipse">
                <a:avLst/>
              </a:prstGeom>
              <a:solidFill>
                <a:srgbClr val="00FFFF"/>
              </a:solidFill>
              <a:ln w="190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endParaRPr lang="sv-SE" altLang="sv-SE" sz="1800"/>
              </a:p>
            </p:txBody>
          </p:sp>
          <p:sp>
            <p:nvSpPr>
              <p:cNvPr id="36882" name="Line 6"/>
              <p:cNvSpPr>
                <a:spLocks noChangeShapeType="1"/>
              </p:cNvSpPr>
              <p:nvPr/>
            </p:nvSpPr>
            <p:spPr bwMode="auto">
              <a:xfrm rot="21437725" flipH="1">
                <a:off x="1973" y="2477"/>
                <a:ext cx="91" cy="5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6883" name="Line 7"/>
              <p:cNvSpPr>
                <a:spLocks noChangeShapeType="1"/>
              </p:cNvSpPr>
              <p:nvPr/>
            </p:nvSpPr>
            <p:spPr bwMode="auto">
              <a:xfrm rot="21439681" flipH="1">
                <a:off x="2155" y="2522"/>
                <a:ext cx="45" cy="45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grpSp>
        <p:grpSp>
          <p:nvGrpSpPr>
            <p:cNvPr id="36875" name="Group 8"/>
            <p:cNvGrpSpPr>
              <a:grpSpLocks/>
            </p:cNvGrpSpPr>
            <p:nvPr/>
          </p:nvGrpSpPr>
          <p:grpSpPr bwMode="auto">
            <a:xfrm>
              <a:off x="1973" y="1842"/>
              <a:ext cx="544" cy="1225"/>
              <a:chOff x="1973" y="1842"/>
              <a:chExt cx="544" cy="1225"/>
            </a:xfrm>
          </p:grpSpPr>
          <p:sp>
            <p:nvSpPr>
              <p:cNvPr id="36876" name="Line 9"/>
              <p:cNvSpPr>
                <a:spLocks noChangeShapeType="1"/>
              </p:cNvSpPr>
              <p:nvPr/>
            </p:nvSpPr>
            <p:spPr bwMode="auto">
              <a:xfrm rot="-159116">
                <a:off x="2427" y="1842"/>
                <a:ext cx="90" cy="4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6877" name="Line 10"/>
              <p:cNvSpPr>
                <a:spLocks noChangeShapeType="1"/>
              </p:cNvSpPr>
              <p:nvPr/>
            </p:nvSpPr>
            <p:spPr bwMode="auto">
              <a:xfrm rot="21442622" flipH="1">
                <a:off x="2019" y="1842"/>
                <a:ext cx="90" cy="45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6878" name="Line 11"/>
              <p:cNvSpPr>
                <a:spLocks noChangeShapeType="1"/>
              </p:cNvSpPr>
              <p:nvPr/>
            </p:nvSpPr>
            <p:spPr bwMode="auto">
              <a:xfrm rot="-275934">
                <a:off x="1973" y="3021"/>
                <a:ext cx="182" cy="4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sp>
            <p:nvSpPr>
              <p:cNvPr id="36879" name="Line 12"/>
              <p:cNvSpPr>
                <a:spLocks noChangeShapeType="1"/>
              </p:cNvSpPr>
              <p:nvPr/>
            </p:nvSpPr>
            <p:spPr bwMode="auto">
              <a:xfrm rot="-313748">
                <a:off x="2155" y="2976"/>
                <a:ext cx="181" cy="4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sv-SE"/>
              </a:p>
            </p:txBody>
          </p:sp>
        </p:grpSp>
      </p:grpSp>
      <p:sp>
        <p:nvSpPr>
          <p:cNvPr id="36867" name="Rectangle 13"/>
          <p:cNvSpPr>
            <a:spLocks noChangeArrowheads="1"/>
          </p:cNvSpPr>
          <p:nvPr/>
        </p:nvSpPr>
        <p:spPr bwMode="auto">
          <a:xfrm>
            <a:off x="1976439" y="509588"/>
            <a:ext cx="82137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2600" b="1" dirty="0"/>
              <a:t>Den (medicinska) bedömningen </a:t>
            </a:r>
          </a:p>
          <a:p>
            <a:pPr algn="ctr">
              <a:spcBef>
                <a:spcPct val="0"/>
              </a:spcBef>
              <a:buFontTx/>
              <a:buNone/>
            </a:pPr>
            <a:r>
              <a:rPr lang="sv-SE" altLang="sv-SE" sz="2000" dirty="0"/>
              <a:t>Baserad på HELHETSSYN</a:t>
            </a:r>
          </a:p>
          <a:p>
            <a:pPr algn="ctr">
              <a:spcBef>
                <a:spcPct val="0"/>
              </a:spcBef>
              <a:buFontTx/>
              <a:buNone/>
            </a:pPr>
            <a:endParaRPr lang="sv-SE" altLang="sv-SE" sz="2000" dirty="0"/>
          </a:p>
        </p:txBody>
      </p:sp>
      <p:sp>
        <p:nvSpPr>
          <p:cNvPr id="36868" name="Rectangle 14"/>
          <p:cNvSpPr>
            <a:spLocks noChangeArrowheads="1"/>
          </p:cNvSpPr>
          <p:nvPr/>
        </p:nvSpPr>
        <p:spPr bwMode="auto">
          <a:xfrm>
            <a:off x="7480301" y="1196974"/>
            <a:ext cx="266382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1800" b="1" dirty="0"/>
              <a:t>Psykiatriskt syndrom</a:t>
            </a:r>
          </a:p>
          <a:p>
            <a:pPr algn="ctr">
              <a:spcBef>
                <a:spcPct val="0"/>
              </a:spcBef>
              <a:buFontTx/>
              <a:buNone/>
            </a:pPr>
            <a:endParaRPr lang="sv-SE" altLang="sv-SE" sz="1800" dirty="0"/>
          </a:p>
        </p:txBody>
      </p:sp>
      <p:sp>
        <p:nvSpPr>
          <p:cNvPr id="36869" name="Rectangle 15"/>
          <p:cNvSpPr>
            <a:spLocks noChangeArrowheads="1"/>
          </p:cNvSpPr>
          <p:nvPr/>
        </p:nvSpPr>
        <p:spPr bwMode="auto">
          <a:xfrm>
            <a:off x="1703389" y="1268414"/>
            <a:ext cx="3240087"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endParaRPr lang="sv-SE" altLang="sv-SE" sz="1800"/>
          </a:p>
          <a:p>
            <a:pPr>
              <a:spcBef>
                <a:spcPct val="0"/>
              </a:spcBef>
              <a:buFontTx/>
              <a:buNone/>
            </a:pPr>
            <a:endParaRPr lang="sv-SE" altLang="sv-SE" sz="1800"/>
          </a:p>
          <a:p>
            <a:pPr>
              <a:spcBef>
                <a:spcPct val="0"/>
              </a:spcBef>
              <a:buFontTx/>
              <a:buNone/>
            </a:pPr>
            <a:r>
              <a:rPr lang="sv-SE" altLang="sv-SE" sz="1800" b="1"/>
              <a:t>                       Kropp</a:t>
            </a:r>
          </a:p>
          <a:p>
            <a:pPr>
              <a:spcBef>
                <a:spcPct val="0"/>
              </a:spcBef>
              <a:buFontTx/>
              <a:buNone/>
            </a:pPr>
            <a:r>
              <a:rPr lang="sv-SE" altLang="sv-SE" sz="1800"/>
              <a:t>    </a:t>
            </a:r>
          </a:p>
          <a:p>
            <a:pPr>
              <a:spcBef>
                <a:spcPct val="0"/>
              </a:spcBef>
              <a:buFontTx/>
              <a:buNone/>
            </a:pPr>
            <a:endParaRPr lang="sv-SE" altLang="sv-SE" sz="1800"/>
          </a:p>
        </p:txBody>
      </p:sp>
      <p:sp>
        <p:nvSpPr>
          <p:cNvPr id="36870" name="Rectangle 16"/>
          <p:cNvSpPr>
            <a:spLocks noChangeArrowheads="1"/>
          </p:cNvSpPr>
          <p:nvPr/>
        </p:nvSpPr>
        <p:spPr bwMode="auto">
          <a:xfrm>
            <a:off x="1953892" y="4438136"/>
            <a:ext cx="266382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1800" b="1" dirty="0"/>
              <a:t> </a:t>
            </a:r>
          </a:p>
          <a:p>
            <a:pPr algn="ctr">
              <a:spcBef>
                <a:spcPct val="0"/>
              </a:spcBef>
              <a:buFontTx/>
              <a:buNone/>
            </a:pPr>
            <a:endParaRPr lang="sv-SE" altLang="sv-SE" sz="1800" b="1" dirty="0"/>
          </a:p>
          <a:p>
            <a:pPr algn="ctr">
              <a:spcBef>
                <a:spcPct val="0"/>
              </a:spcBef>
              <a:buFontTx/>
              <a:buNone/>
            </a:pPr>
            <a:r>
              <a:rPr lang="sv-SE" altLang="sv-SE" sz="1800" b="1" dirty="0"/>
              <a:t>Socialt</a:t>
            </a:r>
          </a:p>
          <a:p>
            <a:pPr algn="ctr">
              <a:spcBef>
                <a:spcPct val="0"/>
              </a:spcBef>
              <a:buFontTx/>
              <a:buNone/>
            </a:pPr>
            <a:endParaRPr lang="sv-SE" altLang="sv-SE" sz="1800" dirty="0"/>
          </a:p>
          <a:p>
            <a:pPr algn="ctr">
              <a:spcBef>
                <a:spcPct val="0"/>
              </a:spcBef>
              <a:buFontTx/>
              <a:buNone/>
            </a:pPr>
            <a:endParaRPr lang="sv-SE" altLang="sv-SE" sz="1800" dirty="0"/>
          </a:p>
        </p:txBody>
      </p:sp>
      <p:sp>
        <p:nvSpPr>
          <p:cNvPr id="36871" name="Rectangle 17"/>
          <p:cNvSpPr>
            <a:spLocks noChangeArrowheads="1"/>
          </p:cNvSpPr>
          <p:nvPr/>
        </p:nvSpPr>
        <p:spPr bwMode="auto">
          <a:xfrm>
            <a:off x="6525094" y="4438136"/>
            <a:ext cx="4057650"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r>
              <a:rPr lang="sv-SE" altLang="sv-SE" sz="1800" b="1" dirty="0"/>
              <a:t> Personlighet</a:t>
            </a:r>
          </a:p>
        </p:txBody>
      </p:sp>
      <p:sp>
        <p:nvSpPr>
          <p:cNvPr id="36872" name="Rectangle 18"/>
          <p:cNvSpPr>
            <a:spLocks noChangeArrowheads="1"/>
          </p:cNvSpPr>
          <p:nvPr/>
        </p:nvSpPr>
        <p:spPr bwMode="auto">
          <a:xfrm>
            <a:off x="4656139" y="5734050"/>
            <a:ext cx="2663825"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pPr>
            <a:endParaRPr lang="sv-SE" altLang="sv-SE" sz="1800"/>
          </a:p>
        </p:txBody>
      </p:sp>
      <p:sp>
        <p:nvSpPr>
          <p:cNvPr id="28680" name="textruta 20"/>
          <p:cNvSpPr txBox="1">
            <a:spLocks noChangeArrowheads="1"/>
          </p:cNvSpPr>
          <p:nvPr/>
        </p:nvSpPr>
        <p:spPr bwMode="auto">
          <a:xfrm>
            <a:off x="1609256" y="2974318"/>
            <a:ext cx="8329929" cy="1077218"/>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spcBef>
                <a:spcPct val="0"/>
              </a:spcBef>
              <a:buFontTx/>
              <a:buNone/>
              <a:defRPr/>
            </a:pPr>
            <a:r>
              <a:rPr lang="sv-SE" altLang="sv-SE" dirty="0">
                <a:latin typeface="Bernard MT Condensed" panose="02050806060905020404" pitchFamily="18" charset="77"/>
              </a:rPr>
              <a:t>    </a:t>
            </a:r>
            <a:r>
              <a:rPr lang="sv-SE" altLang="sv-SE" dirty="0">
                <a:solidFill>
                  <a:srgbClr val="FF0000"/>
                </a:solidFill>
                <a:latin typeface="Bernard MT Condensed" panose="02050806060905020404" pitchFamily="18" charset="77"/>
              </a:rPr>
              <a:t>  EGENTLIGA PROBLEMET?</a:t>
            </a:r>
          </a:p>
          <a:p>
            <a:pPr>
              <a:spcBef>
                <a:spcPct val="0"/>
              </a:spcBef>
              <a:buFontTx/>
              <a:buNone/>
              <a:defRPr/>
            </a:pPr>
            <a:r>
              <a:rPr lang="sv-SE" altLang="sv-SE" dirty="0">
                <a:latin typeface="+mn-lt"/>
              </a:rPr>
              <a:t>Och vad är </a:t>
            </a:r>
            <a:r>
              <a:rPr lang="sv-SE" altLang="sv-SE" b="1" dirty="0">
                <a:solidFill>
                  <a:srgbClr val="00B050"/>
                </a:solidFill>
                <a:latin typeface="+mn-lt"/>
              </a:rPr>
              <a:t>min del som professionell </a:t>
            </a:r>
            <a:r>
              <a:rPr lang="sv-SE" altLang="sv-SE" dirty="0">
                <a:latin typeface="+mn-lt"/>
              </a:rPr>
              <a:t>i det hela?</a:t>
            </a:r>
          </a:p>
        </p:txBody>
      </p:sp>
      <p:sp>
        <p:nvSpPr>
          <p:cNvPr id="2" name="textruta 1">
            <a:extLst>
              <a:ext uri="{FF2B5EF4-FFF2-40B4-BE49-F238E27FC236}">
                <a16:creationId xmlns:a16="http://schemas.microsoft.com/office/drawing/2014/main" id="{F089DD76-2B09-2382-5F03-1750E695B1E4}"/>
              </a:ext>
            </a:extLst>
          </p:cNvPr>
          <p:cNvSpPr txBox="1"/>
          <p:nvPr/>
        </p:nvSpPr>
        <p:spPr>
          <a:xfrm>
            <a:off x="1425074" y="1607681"/>
            <a:ext cx="4083875" cy="1477328"/>
          </a:xfrm>
          <a:prstGeom prst="rect">
            <a:avLst/>
          </a:prstGeom>
          <a:noFill/>
        </p:spPr>
        <p:txBody>
          <a:bodyPr wrap="none" rtlCol="0">
            <a:spAutoFit/>
          </a:bodyPr>
          <a:lstStyle/>
          <a:p>
            <a:r>
              <a:rPr lang="sv-SE" dirty="0"/>
              <a:t>Sjukdom som försämras av arbete?</a:t>
            </a:r>
          </a:p>
          <a:p>
            <a:r>
              <a:rPr lang="sv-SE" dirty="0"/>
              <a:t>Eller autonom överaktivitet </a:t>
            </a:r>
            <a:r>
              <a:rPr lang="sv-SE" dirty="0" err="1"/>
              <a:t>pga</a:t>
            </a:r>
            <a:endParaRPr lang="sv-SE" dirty="0"/>
          </a:p>
          <a:p>
            <a:r>
              <a:rPr lang="sv-SE" dirty="0"/>
              <a:t>rädsla för krav/arbete och/eller pågående</a:t>
            </a:r>
          </a:p>
          <a:p>
            <a:r>
              <a:rPr lang="sv-SE" dirty="0"/>
              <a:t>sociala </a:t>
            </a:r>
            <a:r>
              <a:rPr lang="sv-SE" dirty="0" err="1"/>
              <a:t>stressorer</a:t>
            </a:r>
            <a:r>
              <a:rPr lang="sv-SE" dirty="0"/>
              <a:t>?</a:t>
            </a:r>
          </a:p>
          <a:p>
            <a:r>
              <a:rPr lang="sv-SE" dirty="0"/>
              <a:t>Frånvaro av hälsobeteenden?</a:t>
            </a:r>
          </a:p>
        </p:txBody>
      </p:sp>
      <p:sp>
        <p:nvSpPr>
          <p:cNvPr id="3" name="textruta 2">
            <a:extLst>
              <a:ext uri="{FF2B5EF4-FFF2-40B4-BE49-F238E27FC236}">
                <a16:creationId xmlns:a16="http://schemas.microsoft.com/office/drawing/2014/main" id="{2D029782-88B9-37A6-40CF-AAB7254893F1}"/>
              </a:ext>
            </a:extLst>
          </p:cNvPr>
          <p:cNvSpPr txBox="1"/>
          <p:nvPr/>
        </p:nvSpPr>
        <p:spPr>
          <a:xfrm>
            <a:off x="7583890" y="1647030"/>
            <a:ext cx="4341894" cy="923330"/>
          </a:xfrm>
          <a:prstGeom prst="rect">
            <a:avLst/>
          </a:prstGeom>
          <a:noFill/>
        </p:spPr>
        <p:txBody>
          <a:bodyPr wrap="none" rtlCol="0">
            <a:spAutoFit/>
          </a:bodyPr>
          <a:lstStyle/>
          <a:p>
            <a:r>
              <a:rPr lang="sv-SE" dirty="0"/>
              <a:t>Bevarad autonomi? Funktion inom norm?</a:t>
            </a:r>
          </a:p>
          <a:p>
            <a:r>
              <a:rPr lang="sv-SE" dirty="0"/>
              <a:t>Avstå undvikanden och exponera/beteende-</a:t>
            </a:r>
          </a:p>
          <a:p>
            <a:r>
              <a:rPr lang="sv-SE" dirty="0"/>
              <a:t>aktivera</a:t>
            </a:r>
          </a:p>
        </p:txBody>
      </p:sp>
      <p:sp>
        <p:nvSpPr>
          <p:cNvPr id="5" name="textruta 4">
            <a:extLst>
              <a:ext uri="{FF2B5EF4-FFF2-40B4-BE49-F238E27FC236}">
                <a16:creationId xmlns:a16="http://schemas.microsoft.com/office/drawing/2014/main" id="{691DA7E7-80FA-BC1B-5CB3-2F55FB2403B8}"/>
              </a:ext>
            </a:extLst>
          </p:cNvPr>
          <p:cNvSpPr txBox="1"/>
          <p:nvPr/>
        </p:nvSpPr>
        <p:spPr>
          <a:xfrm>
            <a:off x="7890121" y="5210970"/>
            <a:ext cx="3790077" cy="1200329"/>
          </a:xfrm>
          <a:prstGeom prst="rect">
            <a:avLst/>
          </a:prstGeom>
          <a:noFill/>
        </p:spPr>
        <p:txBody>
          <a:bodyPr wrap="none" rtlCol="0">
            <a:spAutoFit/>
          </a:bodyPr>
          <a:lstStyle/>
          <a:p>
            <a:r>
              <a:rPr lang="sv-SE" dirty="0">
                <a:solidFill>
                  <a:srgbClr val="00B050"/>
                </a:solidFill>
              </a:rPr>
              <a:t>Tankar</a:t>
            </a:r>
            <a:r>
              <a:rPr lang="sv-SE" dirty="0"/>
              <a:t> – hot eller möjlighet?</a:t>
            </a:r>
          </a:p>
          <a:p>
            <a:r>
              <a:rPr lang="sv-SE" dirty="0">
                <a:solidFill>
                  <a:srgbClr val="00B050"/>
                </a:solidFill>
              </a:rPr>
              <a:t>Känslor</a:t>
            </a:r>
            <a:r>
              <a:rPr lang="sv-SE" dirty="0"/>
              <a:t> – skrämmande eller lockande?</a:t>
            </a:r>
          </a:p>
          <a:p>
            <a:r>
              <a:rPr lang="sv-SE" dirty="0" err="1">
                <a:solidFill>
                  <a:srgbClr val="00B050"/>
                </a:solidFill>
              </a:rPr>
              <a:t>Coping</a:t>
            </a:r>
            <a:r>
              <a:rPr lang="sv-SE" dirty="0"/>
              <a:t> – passiv eller aktiv?</a:t>
            </a:r>
          </a:p>
          <a:p>
            <a:r>
              <a:rPr lang="sv-SE" dirty="0">
                <a:solidFill>
                  <a:srgbClr val="00B050"/>
                </a:solidFill>
              </a:rPr>
              <a:t>Samspel</a:t>
            </a:r>
            <a:r>
              <a:rPr lang="sv-SE" dirty="0"/>
              <a:t> – offer, anfallare eller aktör?</a:t>
            </a:r>
          </a:p>
        </p:txBody>
      </p:sp>
      <p:sp>
        <p:nvSpPr>
          <p:cNvPr id="6" name="textruta 5">
            <a:extLst>
              <a:ext uri="{FF2B5EF4-FFF2-40B4-BE49-F238E27FC236}">
                <a16:creationId xmlns:a16="http://schemas.microsoft.com/office/drawing/2014/main" id="{01EB4809-BD10-2FD5-D1BA-CE2ED5021188}"/>
              </a:ext>
            </a:extLst>
          </p:cNvPr>
          <p:cNvSpPr txBox="1"/>
          <p:nvPr/>
        </p:nvSpPr>
        <p:spPr>
          <a:xfrm>
            <a:off x="1425074" y="5234102"/>
            <a:ext cx="5328062" cy="1200329"/>
          </a:xfrm>
          <a:prstGeom prst="rect">
            <a:avLst/>
          </a:prstGeom>
          <a:noFill/>
        </p:spPr>
        <p:txBody>
          <a:bodyPr wrap="none" rtlCol="0">
            <a:spAutoFit/>
          </a:bodyPr>
          <a:lstStyle/>
          <a:p>
            <a:r>
              <a:rPr lang="sv-SE" dirty="0"/>
              <a:t>Vardagsstruktur eller situationsstyrt?</a:t>
            </a:r>
          </a:p>
          <a:p>
            <a:r>
              <a:rPr lang="sv-SE" dirty="0" err="1"/>
              <a:t>Stressorer</a:t>
            </a:r>
            <a:r>
              <a:rPr lang="sv-SE" dirty="0"/>
              <a:t> – ej tagit beslut?</a:t>
            </a:r>
          </a:p>
          <a:p>
            <a:r>
              <a:rPr lang="sv-SE" dirty="0"/>
              <a:t>Icke hjälpsamma antaganden – bli ”symtomfri först”?</a:t>
            </a:r>
          </a:p>
          <a:p>
            <a:r>
              <a:rPr lang="sv-SE" dirty="0"/>
              <a:t>”Hjärnan krymper av stress.”(Vet du vad den växer av?)</a:t>
            </a:r>
          </a:p>
        </p:txBody>
      </p:sp>
    </p:spTree>
    <p:extLst>
      <p:ext uri="{BB962C8B-B14F-4D97-AF65-F5344CB8AC3E}">
        <p14:creationId xmlns:p14="http://schemas.microsoft.com/office/powerpoint/2010/main" val="369680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25D936-045D-E819-14C6-2E52B3F32779}"/>
              </a:ext>
            </a:extLst>
          </p:cNvPr>
          <p:cNvSpPr>
            <a:spLocks noGrp="1"/>
          </p:cNvSpPr>
          <p:nvPr>
            <p:ph type="title"/>
          </p:nvPr>
        </p:nvSpPr>
        <p:spPr>
          <a:xfrm>
            <a:off x="819615" y="186706"/>
            <a:ext cx="10515600" cy="1325563"/>
          </a:xfrm>
        </p:spPr>
        <p:txBody>
          <a:bodyPr/>
          <a:lstStyle/>
          <a:p>
            <a:pPr algn="ctr"/>
            <a:r>
              <a:rPr lang="sv-SE" dirty="0">
                <a:solidFill>
                  <a:srgbClr val="00B050"/>
                </a:solidFill>
              </a:rPr>
              <a:t>HÄLSA </a:t>
            </a:r>
            <a:r>
              <a:rPr lang="sv-SE" dirty="0"/>
              <a:t>enligt ACT</a:t>
            </a:r>
            <a:endParaRPr lang="sv-SE" dirty="0">
              <a:solidFill>
                <a:srgbClr val="00B050"/>
              </a:solidFill>
            </a:endParaRPr>
          </a:p>
        </p:txBody>
      </p:sp>
      <p:graphicFrame>
        <p:nvGraphicFramePr>
          <p:cNvPr id="4" name="Platshållare för innehåll 3">
            <a:extLst>
              <a:ext uri="{FF2B5EF4-FFF2-40B4-BE49-F238E27FC236}">
                <a16:creationId xmlns:a16="http://schemas.microsoft.com/office/drawing/2014/main" id="{CBB01356-F80F-AF4D-E120-949C578B37F1}"/>
              </a:ext>
            </a:extLst>
          </p:cNvPr>
          <p:cNvGraphicFramePr>
            <a:graphicFrameLocks noGrp="1"/>
          </p:cNvGraphicFramePr>
          <p:nvPr>
            <p:ph idx="1"/>
            <p:extLst>
              <p:ext uri="{D42A27DB-BD31-4B8C-83A1-F6EECF244321}">
                <p14:modId xmlns:p14="http://schemas.microsoft.com/office/powerpoint/2010/main" val="530515948"/>
              </p:ext>
            </p:extLst>
          </p:nvPr>
        </p:nvGraphicFramePr>
        <p:xfrm>
          <a:off x="289932" y="1304694"/>
          <a:ext cx="11574966" cy="536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ruta 4">
            <a:extLst>
              <a:ext uri="{FF2B5EF4-FFF2-40B4-BE49-F238E27FC236}">
                <a16:creationId xmlns:a16="http://schemas.microsoft.com/office/drawing/2014/main" id="{4921EBB6-1236-D12D-378A-F111049B2EDA}"/>
              </a:ext>
            </a:extLst>
          </p:cNvPr>
          <p:cNvSpPr txBox="1"/>
          <p:nvPr/>
        </p:nvSpPr>
        <p:spPr>
          <a:xfrm>
            <a:off x="4454359" y="3726384"/>
            <a:ext cx="3485891" cy="523220"/>
          </a:xfrm>
          <a:prstGeom prst="rect">
            <a:avLst/>
          </a:prstGeom>
          <a:noFill/>
        </p:spPr>
        <p:txBody>
          <a:bodyPr wrap="none" rtlCol="0">
            <a:spAutoFit/>
          </a:bodyPr>
          <a:lstStyle/>
          <a:p>
            <a:r>
              <a:rPr lang="sv-SE" sz="2800" dirty="0">
                <a:solidFill>
                  <a:srgbClr val="00B050"/>
                </a:solidFill>
              </a:rPr>
              <a:t>psykologisk flexibilitet</a:t>
            </a:r>
          </a:p>
        </p:txBody>
      </p:sp>
    </p:spTree>
    <p:extLst>
      <p:ext uri="{BB962C8B-B14F-4D97-AF65-F5344CB8AC3E}">
        <p14:creationId xmlns:p14="http://schemas.microsoft.com/office/powerpoint/2010/main" val="32296036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ubrik 1"/>
          <p:cNvSpPr>
            <a:spLocks noGrp="1"/>
          </p:cNvSpPr>
          <p:nvPr>
            <p:ph type="title"/>
          </p:nvPr>
        </p:nvSpPr>
        <p:spPr>
          <a:xfrm>
            <a:off x="1981200" y="260350"/>
            <a:ext cx="8229600" cy="1143000"/>
          </a:xfrm>
        </p:spPr>
        <p:txBody>
          <a:bodyPr>
            <a:normAutofit fontScale="90000"/>
          </a:bodyPr>
          <a:lstStyle/>
          <a:p>
            <a:pPr algn="ctr"/>
            <a:r>
              <a:rPr lang="sv-SE" altLang="sv-SE" b="1" dirty="0">
                <a:ea typeface="ＭＳ Ｐゴシック" panose="020B0600070205080204" pitchFamily="34" charset="-128"/>
              </a:rPr>
              <a:t>Konkurrera ut undvikandebeteenden</a:t>
            </a:r>
          </a:p>
        </p:txBody>
      </p:sp>
      <p:sp>
        <p:nvSpPr>
          <p:cNvPr id="21506" name="Platshållare för innehåll 2"/>
          <p:cNvSpPr>
            <a:spLocks noGrp="1"/>
          </p:cNvSpPr>
          <p:nvPr>
            <p:ph idx="1"/>
          </p:nvPr>
        </p:nvSpPr>
        <p:spPr>
          <a:xfrm>
            <a:off x="1981200" y="1381126"/>
            <a:ext cx="8229600" cy="4525963"/>
          </a:xfrm>
        </p:spPr>
        <p:txBody>
          <a:bodyPr>
            <a:normAutofit fontScale="92500" lnSpcReduction="10000"/>
          </a:bodyPr>
          <a:lstStyle/>
          <a:p>
            <a:pPr marL="0" indent="0" algn="ctr">
              <a:buNone/>
              <a:defRPr/>
            </a:pPr>
            <a:r>
              <a:rPr lang="sv-SE" altLang="sv-SE" dirty="0">
                <a:ea typeface="ＭＳ Ｐゴシック" panose="020B0600070205080204" pitchFamily="34" charset="-128"/>
              </a:rPr>
              <a:t>med</a:t>
            </a:r>
          </a:p>
          <a:p>
            <a:pPr marL="0" indent="0" algn="ctr">
              <a:buNone/>
              <a:defRPr/>
            </a:pPr>
            <a:endParaRPr lang="sv-SE" altLang="sv-SE" dirty="0">
              <a:ea typeface="ＭＳ Ｐゴシック" panose="020B0600070205080204" pitchFamily="34" charset="-128"/>
            </a:endParaRPr>
          </a:p>
          <a:p>
            <a:pPr algn="ctr">
              <a:defRPr/>
            </a:pPr>
            <a:r>
              <a:rPr lang="sv-SE" altLang="sv-SE" b="1" dirty="0">
                <a:ea typeface="ＭＳ Ｐゴシック" panose="020B0600070205080204" pitchFamily="34" charset="-128"/>
              </a:rPr>
              <a:t>symtomförklaring</a:t>
            </a:r>
            <a:r>
              <a:rPr lang="sv-SE" altLang="sv-SE" dirty="0">
                <a:ea typeface="ＭＳ Ｐゴシック" panose="020B0600070205080204" pitchFamily="34" charset="-128"/>
              </a:rPr>
              <a:t> </a:t>
            </a:r>
            <a:r>
              <a:rPr lang="sv-SE" altLang="sv-SE" dirty="0" err="1">
                <a:ea typeface="ＭＳ Ｐゴシック" panose="020B0600070205080204" pitchFamily="34" charset="-128"/>
              </a:rPr>
              <a:t>sympaticus</a:t>
            </a:r>
            <a:r>
              <a:rPr lang="sv-SE" altLang="sv-SE" dirty="0">
                <a:ea typeface="ＭＳ Ｐゴシック" panose="020B0600070205080204" pitchFamily="34" charset="-128"/>
              </a:rPr>
              <a:t>/</a:t>
            </a:r>
            <a:r>
              <a:rPr lang="sv-SE" altLang="sv-SE" dirty="0" err="1">
                <a:ea typeface="ＭＳ Ｐゴシック" panose="020B0600070205080204" pitchFamily="34" charset="-128"/>
              </a:rPr>
              <a:t>parasympaticus</a:t>
            </a:r>
            <a:endParaRPr lang="sv-SE" altLang="sv-SE" dirty="0">
              <a:ea typeface="ＭＳ Ｐゴシック" panose="020B0600070205080204" pitchFamily="34" charset="-128"/>
            </a:endParaRPr>
          </a:p>
          <a:p>
            <a:pPr algn="ctr">
              <a:defRPr/>
            </a:pPr>
            <a:r>
              <a:rPr lang="sv-SE" altLang="sv-SE" b="1" dirty="0" err="1">
                <a:ea typeface="ＭＳ Ｐゴシック" panose="020B0600070205080204" pitchFamily="34" charset="-128"/>
              </a:rPr>
              <a:t>psykoedukation</a:t>
            </a:r>
            <a:r>
              <a:rPr lang="sv-SE" altLang="sv-SE" dirty="0">
                <a:ea typeface="ＭＳ Ｐゴシック" panose="020B0600070205080204" pitchFamily="34" charset="-128"/>
              </a:rPr>
              <a:t> – undvikanden/</a:t>
            </a:r>
            <a:r>
              <a:rPr lang="sv-SE" altLang="sv-SE" dirty="0" err="1">
                <a:ea typeface="ＭＳ Ｐゴシック" panose="020B0600070205080204" pitchFamily="34" charset="-128"/>
              </a:rPr>
              <a:t>sensitisering</a:t>
            </a:r>
            <a:endParaRPr lang="sv-SE" altLang="sv-SE" dirty="0">
              <a:ea typeface="ＭＳ Ｐゴシック" panose="020B0600070205080204" pitchFamily="34" charset="-128"/>
            </a:endParaRPr>
          </a:p>
          <a:p>
            <a:pPr algn="ctr">
              <a:defRPr/>
            </a:pPr>
            <a:r>
              <a:rPr lang="sv-SE" altLang="sv-SE" dirty="0">
                <a:ea typeface="ＭＳ Ｐゴシック" panose="020B0600070205080204" pitchFamily="34" charset="-128"/>
              </a:rPr>
              <a:t>validera – </a:t>
            </a:r>
            <a:r>
              <a:rPr lang="sv-SE" altLang="sv-SE" b="1" dirty="0">
                <a:ea typeface="ＭＳ Ｐゴシック" panose="020B0600070205080204" pitchFamily="34" charset="-128"/>
              </a:rPr>
              <a:t>motivera</a:t>
            </a:r>
            <a:r>
              <a:rPr lang="sv-SE" altLang="sv-SE" dirty="0">
                <a:ea typeface="ＭＳ Ｐゴシック" panose="020B0600070205080204" pitchFamily="34" charset="-128"/>
              </a:rPr>
              <a:t> till egen förändring</a:t>
            </a:r>
          </a:p>
          <a:p>
            <a:pPr algn="ctr">
              <a:defRPr/>
            </a:pPr>
            <a:r>
              <a:rPr lang="sv-SE" altLang="sv-SE" b="1" dirty="0">
                <a:ea typeface="ＭＳ Ｐゴシック" panose="020B0600070205080204" pitchFamily="34" charset="-128"/>
              </a:rPr>
              <a:t>exponering</a:t>
            </a:r>
            <a:r>
              <a:rPr lang="sv-SE" altLang="sv-SE" dirty="0">
                <a:ea typeface="ＭＳ Ｐゴシック" panose="020B0600070205080204" pitchFamily="34" charset="-128"/>
              </a:rPr>
              <a:t> – du kommer få mer symtom – stå kvar</a:t>
            </a:r>
          </a:p>
          <a:p>
            <a:pPr algn="ctr">
              <a:defRPr/>
            </a:pPr>
            <a:r>
              <a:rPr lang="sv-SE" altLang="sv-SE" b="1" dirty="0">
                <a:ea typeface="ＭＳ Ｐゴシック" panose="020B0600070205080204" pitchFamily="34" charset="-128"/>
              </a:rPr>
              <a:t>beteendeaktivering</a:t>
            </a:r>
            <a:r>
              <a:rPr lang="sv-SE" altLang="sv-SE" dirty="0">
                <a:ea typeface="ＭＳ Ｐゴシック" panose="020B0600070205080204" pitchFamily="34" charset="-128"/>
              </a:rPr>
              <a:t> – i värderad riktning</a:t>
            </a:r>
          </a:p>
          <a:p>
            <a:pPr marL="0" indent="0" algn="ctr">
              <a:buNone/>
              <a:defRPr/>
            </a:pPr>
            <a:endParaRPr lang="sv-SE" altLang="sv-SE" dirty="0">
              <a:ea typeface="ＭＳ Ｐゴシック" panose="020B0600070205080204" pitchFamily="34" charset="-128"/>
            </a:endParaRPr>
          </a:p>
          <a:p>
            <a:pPr marL="0" indent="0" algn="ctr">
              <a:buNone/>
              <a:defRPr/>
            </a:pPr>
            <a:r>
              <a:rPr lang="sv-SE" altLang="sv-SE" sz="5200" dirty="0">
                <a:solidFill>
                  <a:srgbClr val="00B050"/>
                </a:solidFill>
                <a:ea typeface="ＭＳ Ｐゴシック" panose="020B0600070205080204" pitchFamily="34" charset="-128"/>
              </a:rPr>
              <a:t>EMPOWERMENT</a:t>
            </a:r>
          </a:p>
          <a:p>
            <a:pPr marL="0" indent="0" algn="ctr">
              <a:buNone/>
              <a:defRPr/>
            </a:pPr>
            <a:endParaRPr lang="sv-SE" altLang="sv-SE" dirty="0">
              <a:ea typeface="ＭＳ Ｐゴシック" panose="020B0600070205080204" pitchFamily="34" charset="-128"/>
            </a:endParaRPr>
          </a:p>
        </p:txBody>
      </p:sp>
    </p:spTree>
    <p:extLst>
      <p:ext uri="{BB962C8B-B14F-4D97-AF65-F5344CB8AC3E}">
        <p14:creationId xmlns:p14="http://schemas.microsoft.com/office/powerpoint/2010/main" val="20763698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92A711-83AD-651F-2F50-05A4AB8AC906}"/>
              </a:ext>
            </a:extLst>
          </p:cNvPr>
          <p:cNvSpPr>
            <a:spLocks noGrp="1"/>
          </p:cNvSpPr>
          <p:nvPr>
            <p:ph type="title"/>
          </p:nvPr>
        </p:nvSpPr>
        <p:spPr/>
        <p:txBody>
          <a:bodyPr/>
          <a:lstStyle/>
          <a:p>
            <a:r>
              <a:rPr lang="sv-SE" dirty="0"/>
              <a:t>Hur har ni på Rosenhälsan jobbat med detta?</a:t>
            </a:r>
          </a:p>
        </p:txBody>
      </p:sp>
      <p:sp>
        <p:nvSpPr>
          <p:cNvPr id="3" name="Platshållare för innehåll 2">
            <a:extLst>
              <a:ext uri="{FF2B5EF4-FFF2-40B4-BE49-F238E27FC236}">
                <a16:creationId xmlns:a16="http://schemas.microsoft.com/office/drawing/2014/main" id="{5AAD6CE4-507A-7507-2069-0CDE6E56ABC9}"/>
              </a:ext>
            </a:extLst>
          </p:cNvPr>
          <p:cNvSpPr>
            <a:spLocks noGrp="1"/>
          </p:cNvSpPr>
          <p:nvPr>
            <p:ph idx="1"/>
          </p:nvPr>
        </p:nvSpPr>
        <p:spPr/>
        <p:txBody>
          <a:bodyPr/>
          <a:lstStyle/>
          <a:p>
            <a:endParaRPr lang="sv-SE"/>
          </a:p>
        </p:txBody>
      </p:sp>
    </p:spTree>
    <p:extLst>
      <p:ext uri="{BB962C8B-B14F-4D97-AF65-F5344CB8AC3E}">
        <p14:creationId xmlns:p14="http://schemas.microsoft.com/office/powerpoint/2010/main" val="5369504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67FF5190-4305-BAF0-3A19-4A9A1E1553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4649" y="595424"/>
            <a:ext cx="7772400" cy="5492373"/>
          </a:xfrm>
          <a:prstGeom prst="rect">
            <a:avLst/>
          </a:prstGeom>
        </p:spPr>
      </p:pic>
    </p:spTree>
    <p:extLst>
      <p:ext uri="{BB962C8B-B14F-4D97-AF65-F5344CB8AC3E}">
        <p14:creationId xmlns:p14="http://schemas.microsoft.com/office/powerpoint/2010/main" val="33158649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a:extLst>
              <a:ext uri="{FF2B5EF4-FFF2-40B4-BE49-F238E27FC236}">
                <a16:creationId xmlns:a16="http://schemas.microsoft.com/office/drawing/2014/main" id="{4A0434E2-53B9-C017-D020-5931F2265E1F}"/>
              </a:ext>
            </a:extLst>
          </p:cNvPr>
          <p:cNvSpPr txBox="1"/>
          <p:nvPr/>
        </p:nvSpPr>
        <p:spPr>
          <a:xfrm>
            <a:off x="869793" y="904096"/>
            <a:ext cx="11195825" cy="5632311"/>
          </a:xfrm>
          <a:prstGeom prst="rect">
            <a:avLst/>
          </a:prstGeom>
          <a:noFill/>
        </p:spPr>
        <p:txBody>
          <a:bodyPr wrap="square">
            <a:spAutoFit/>
          </a:bodyPr>
          <a:lstStyle/>
          <a:p>
            <a:r>
              <a:rPr lang="sv-SE" dirty="0"/>
              <a:t>ST-läkaren på vårdcentralen får överta en långtidssjukskrivning av en 43-årig kvinna med</a:t>
            </a:r>
          </a:p>
          <a:p>
            <a:r>
              <a:rPr lang="sv-SE" dirty="0"/>
              <a:t>fast anställning inom Kommunen. Diagnosen är ”utmattningssyndrom” och hon har inte</a:t>
            </a:r>
          </a:p>
          <a:p>
            <a:r>
              <a:rPr lang="sv-SE" dirty="0"/>
              <a:t>varit i arbete på 2,5 år. Tidigare läkare har gått i pension, har varit omtyckt och välansedd</a:t>
            </a:r>
          </a:p>
          <a:p>
            <a:r>
              <a:rPr lang="sv-SE" dirty="0"/>
              <a:t>på VC. Rehab-koordinatorn har pratat med ST-läkaren innan planerat besök om att</a:t>
            </a:r>
          </a:p>
          <a:p>
            <a:r>
              <a:rPr lang="sv-SE" dirty="0"/>
              <a:t>”rehabiliteringen inte har fungerat”. Tidigare försök till upptrappning av arbetstid har</a:t>
            </a:r>
          </a:p>
          <a:p>
            <a:r>
              <a:rPr lang="sv-SE" dirty="0"/>
              <a:t>utmynnat i ”försämring” och patienten har stannat hemma.</a:t>
            </a:r>
          </a:p>
          <a:p>
            <a:endParaRPr lang="sv-SE" dirty="0"/>
          </a:p>
          <a:p>
            <a:r>
              <a:rPr lang="sv-SE" dirty="0"/>
              <a:t>ST-läkaren hämtar patienten i väntrummet och noterar inget avvikande i status.</a:t>
            </a:r>
          </a:p>
          <a:p>
            <a:r>
              <a:rPr lang="sv-SE" dirty="0"/>
              <a:t>Kvinnan håller på med sin telefon i väntrummet. Hon hälsar adekvat och följer med till</a:t>
            </a:r>
          </a:p>
          <a:p>
            <a:r>
              <a:rPr lang="sv-SE" dirty="0"/>
              <a:t>undersökningsrummet. Hon kan gå och svara på frågor samtidigt. Väl inne i rummet</a:t>
            </a:r>
          </a:p>
          <a:p>
            <a:r>
              <a:rPr lang="sv-SE" dirty="0"/>
              <a:t>ifrågasätter hon varför hon måste komma på ny undersökning, då ”hon ju är utmattad</a:t>
            </a:r>
          </a:p>
          <a:p>
            <a:r>
              <a:rPr lang="sv-SE" dirty="0"/>
              <a:t>och måste få vara ifred”. Hon har hög energinivå, berättar flödande om olika</a:t>
            </a:r>
          </a:p>
          <a:p>
            <a:r>
              <a:rPr lang="sv-SE" dirty="0"/>
              <a:t>begränsande symptom och har full koncentration, men på sin oförmåga att</a:t>
            </a:r>
          </a:p>
          <a:p>
            <a:r>
              <a:rPr lang="sv-SE" dirty="0"/>
              <a:t>koncentrera sig och minnas.</a:t>
            </a:r>
          </a:p>
          <a:p>
            <a:endParaRPr lang="sv-SE" dirty="0"/>
          </a:p>
          <a:p>
            <a:r>
              <a:rPr lang="sv-SE" dirty="0"/>
              <a:t>Hon berättar att hon bor med två barn i tonåren, ensam vårdnad. Ena barnet rider och</a:t>
            </a:r>
          </a:p>
          <a:p>
            <a:r>
              <a:rPr lang="sv-SE" dirty="0"/>
              <a:t>mamman brukar hjälpa till i stallet och kör ibland häst och barn till ridtävlingar.</a:t>
            </a:r>
          </a:p>
          <a:p>
            <a:endParaRPr lang="sv-SE" dirty="0"/>
          </a:p>
          <a:p>
            <a:r>
              <a:rPr lang="sv-SE" dirty="0"/>
              <a:t>Patienten undrar nu varför ST-läkaren ställer så många frågor – ”Har du inte läst på i</a:t>
            </a:r>
          </a:p>
          <a:p>
            <a:r>
              <a:rPr lang="sv-SE" dirty="0"/>
              <a:t>journalen?”</a:t>
            </a:r>
          </a:p>
        </p:txBody>
      </p:sp>
    </p:spTree>
    <p:extLst>
      <p:ext uri="{BB962C8B-B14F-4D97-AF65-F5344CB8AC3E}">
        <p14:creationId xmlns:p14="http://schemas.microsoft.com/office/powerpoint/2010/main" val="14843763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FCE2482D-E1AC-C8E1-BAE2-F63DBDBBEE47}"/>
              </a:ext>
            </a:extLst>
          </p:cNvPr>
          <p:cNvSpPr txBox="1"/>
          <p:nvPr/>
        </p:nvSpPr>
        <p:spPr>
          <a:xfrm>
            <a:off x="1471960" y="1305342"/>
            <a:ext cx="9389327" cy="4893647"/>
          </a:xfrm>
          <a:prstGeom prst="rect">
            <a:avLst/>
          </a:prstGeom>
          <a:noFill/>
        </p:spPr>
        <p:txBody>
          <a:bodyPr wrap="square">
            <a:spAutoFit/>
          </a:bodyPr>
          <a:lstStyle/>
          <a:p>
            <a:r>
              <a:rPr lang="sv-SE" sz="2400" dirty="0"/>
              <a:t>En 32-årig man ringer med önskan om förnyelse av smärtlindrande medicin</a:t>
            </a:r>
          </a:p>
          <a:p>
            <a:r>
              <a:rPr lang="sv-SE" sz="2400" dirty="0"/>
              <a:t>”och så behöver jag nog sjukskrivning”. I journalen ser sköterskan att</a:t>
            </a:r>
          </a:p>
          <a:p>
            <a:r>
              <a:rPr lang="sv-SE" sz="2400" dirty="0"/>
              <a:t>patienten fått recept på beroendeframkallande smärtlindrande medicin vid</a:t>
            </a:r>
          </a:p>
          <a:p>
            <a:r>
              <a:rPr lang="sv-SE" sz="2400" dirty="0"/>
              <a:t>upprepade tillfällen under diagnos ”lumbago”. Det har gått åt fler tabletter än</a:t>
            </a:r>
          </a:p>
          <a:p>
            <a:r>
              <a:rPr lang="sv-SE" sz="2400" dirty="0"/>
              <a:t>ordinerat. Vid senaste förskrivningen står det noterat att patienten uppgett</a:t>
            </a:r>
          </a:p>
          <a:p>
            <a:r>
              <a:rPr lang="sv-SE" sz="2400" dirty="0"/>
              <a:t>att hans sambo lånat av hans tabletter. När sköterskan tar upp det, höjer</a:t>
            </a:r>
          </a:p>
          <a:p>
            <a:r>
              <a:rPr lang="sv-SE" sz="2400" dirty="0"/>
              <a:t>patienten rösten och säger att ”hon inte ska lägga sig i” och bara se till att få</a:t>
            </a:r>
          </a:p>
          <a:p>
            <a:r>
              <a:rPr lang="sv-SE" sz="2400" dirty="0"/>
              <a:t>fram en läkartid, ”så att jag kan få det jag har rätt till.”</a:t>
            </a:r>
          </a:p>
        </p:txBody>
      </p:sp>
    </p:spTree>
    <p:extLst>
      <p:ext uri="{BB962C8B-B14F-4D97-AF65-F5344CB8AC3E}">
        <p14:creationId xmlns:p14="http://schemas.microsoft.com/office/powerpoint/2010/main" val="201668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63C9735-89E2-E676-30D6-299C7BAC4320}"/>
              </a:ext>
            </a:extLst>
          </p:cNvPr>
          <p:cNvSpPr>
            <a:spLocks noGrp="1"/>
          </p:cNvSpPr>
          <p:nvPr>
            <p:ph type="title"/>
          </p:nvPr>
        </p:nvSpPr>
        <p:spPr>
          <a:xfrm>
            <a:off x="200721" y="365125"/>
            <a:ext cx="11876049" cy="1325563"/>
          </a:xfrm>
        </p:spPr>
        <p:txBody>
          <a:bodyPr/>
          <a:lstStyle/>
          <a:p>
            <a:pPr algn="ctr"/>
            <a:r>
              <a:rPr lang="sv-SE" dirty="0"/>
              <a:t>Vad är det vi pratar om i mötet med patienten?</a:t>
            </a:r>
          </a:p>
        </p:txBody>
      </p:sp>
      <p:sp>
        <p:nvSpPr>
          <p:cNvPr id="5" name="Platshållare för innehåll 4">
            <a:extLst>
              <a:ext uri="{FF2B5EF4-FFF2-40B4-BE49-F238E27FC236}">
                <a16:creationId xmlns:a16="http://schemas.microsoft.com/office/drawing/2014/main" id="{7F8E6447-F4BB-B1B5-6518-476BEF63EC44}"/>
              </a:ext>
            </a:extLst>
          </p:cNvPr>
          <p:cNvSpPr>
            <a:spLocks noGrp="1"/>
          </p:cNvSpPr>
          <p:nvPr>
            <p:ph sz="half" idx="1"/>
          </p:nvPr>
        </p:nvSpPr>
        <p:spPr>
          <a:xfrm>
            <a:off x="1367854" y="1723362"/>
            <a:ext cx="4700903" cy="5134638"/>
          </a:xfrm>
        </p:spPr>
        <p:txBody>
          <a:bodyPr/>
          <a:lstStyle/>
          <a:p>
            <a:r>
              <a:rPr lang="sv-SE" dirty="0"/>
              <a:t>Är du sjuk eller stressad?</a:t>
            </a:r>
          </a:p>
          <a:p>
            <a:r>
              <a:rPr lang="sv-SE" dirty="0"/>
              <a:t>Bedömning – medicinsk åtgärd eller egen förändring.</a:t>
            </a:r>
          </a:p>
          <a:p>
            <a:r>
              <a:rPr lang="sv-SE" dirty="0"/>
              <a:t>Du kan inte må annorlunda när du lever så här.</a:t>
            </a:r>
          </a:p>
          <a:p>
            <a:r>
              <a:rPr lang="sv-SE" dirty="0"/>
              <a:t>Vad är du beredd att göra för att förbättra din situation?</a:t>
            </a:r>
          </a:p>
          <a:p>
            <a:endParaRPr lang="sv-SE" dirty="0"/>
          </a:p>
        </p:txBody>
      </p:sp>
      <p:sp>
        <p:nvSpPr>
          <p:cNvPr id="6" name="Platshållare för innehåll 5">
            <a:extLst>
              <a:ext uri="{FF2B5EF4-FFF2-40B4-BE49-F238E27FC236}">
                <a16:creationId xmlns:a16="http://schemas.microsoft.com/office/drawing/2014/main" id="{116314EB-EF1C-9F97-166B-5A24A5861609}"/>
              </a:ext>
            </a:extLst>
          </p:cNvPr>
          <p:cNvSpPr>
            <a:spLocks noGrp="1"/>
          </p:cNvSpPr>
          <p:nvPr>
            <p:ph sz="half" idx="2"/>
          </p:nvPr>
        </p:nvSpPr>
        <p:spPr>
          <a:xfrm>
            <a:off x="6123245" y="1745721"/>
            <a:ext cx="5181600" cy="4694901"/>
          </a:xfrm>
        </p:spPr>
        <p:txBody>
          <a:bodyPr/>
          <a:lstStyle/>
          <a:p>
            <a:r>
              <a:rPr lang="sv-SE" dirty="0"/>
              <a:t>Kan inte…</a:t>
            </a:r>
          </a:p>
          <a:p>
            <a:r>
              <a:rPr lang="sv-SE" dirty="0"/>
              <a:t>Går inte…</a:t>
            </a:r>
          </a:p>
          <a:p>
            <a:r>
              <a:rPr lang="sv-SE" dirty="0"/>
              <a:t>Blir försämrad – får bakslag – återfall…</a:t>
            </a:r>
          </a:p>
          <a:p>
            <a:r>
              <a:rPr lang="sv-SE" dirty="0"/>
              <a:t>Orkar inte…</a:t>
            </a:r>
          </a:p>
          <a:p>
            <a:r>
              <a:rPr lang="sv-SE" dirty="0"/>
              <a:t>Jag måste bli frisk först.</a:t>
            </a:r>
          </a:p>
        </p:txBody>
      </p:sp>
      <p:grpSp>
        <p:nvGrpSpPr>
          <p:cNvPr id="7" name="Group 2">
            <a:extLst>
              <a:ext uri="{FF2B5EF4-FFF2-40B4-BE49-F238E27FC236}">
                <a16:creationId xmlns:a16="http://schemas.microsoft.com/office/drawing/2014/main" id="{BA6E8B82-4056-21EF-FEEB-74829DA4FC81}"/>
              </a:ext>
            </a:extLst>
          </p:cNvPr>
          <p:cNvGrpSpPr>
            <a:grpSpLocks/>
          </p:cNvGrpSpPr>
          <p:nvPr/>
        </p:nvGrpSpPr>
        <p:grpSpPr bwMode="auto">
          <a:xfrm>
            <a:off x="418316" y="3526354"/>
            <a:ext cx="881822" cy="2825337"/>
            <a:chOff x="2018" y="981"/>
            <a:chExt cx="544" cy="1905"/>
          </a:xfrm>
        </p:grpSpPr>
        <p:sp>
          <p:nvSpPr>
            <p:cNvPr id="8" name="Oval 3">
              <a:extLst>
                <a:ext uri="{FF2B5EF4-FFF2-40B4-BE49-F238E27FC236}">
                  <a16:creationId xmlns:a16="http://schemas.microsoft.com/office/drawing/2014/main" id="{F74AD318-FEC6-4A7B-15B7-87FBA71A6D61}"/>
                </a:ext>
              </a:extLst>
            </p:cNvPr>
            <p:cNvSpPr>
              <a:spLocks noChangeArrowheads="1"/>
            </p:cNvSpPr>
            <p:nvPr/>
          </p:nvSpPr>
          <p:spPr bwMode="auto">
            <a:xfrm rot="393338">
              <a:off x="2018" y="1344"/>
              <a:ext cx="454" cy="998"/>
            </a:xfrm>
            <a:prstGeom prst="ellipse">
              <a:avLst/>
            </a:prstGeom>
            <a:solidFill>
              <a:srgbClr val="00FFFF"/>
            </a:solidFill>
            <a:ln w="19050">
              <a:solidFill>
                <a:schemeClr val="tx1"/>
              </a:solidFill>
              <a:round/>
              <a:headEnd/>
              <a:tailEnd/>
            </a:ln>
          </p:spPr>
          <p:txBody>
            <a:bodyPr wrap="none" anchor="ctr">
              <a:prstTxWarp prst="textNoShape">
                <a:avLst/>
              </a:prstTxWarp>
            </a:bodyPr>
            <a:lstStyle/>
            <a:p>
              <a:pPr marL="285750" indent="-285750" eaLnBrk="1" hangingPunct="1">
                <a:buFont typeface="Arial" panose="020B0604020202020204" pitchFamily="34" charset="0"/>
                <a:buChar char="•"/>
              </a:pPr>
              <a:endParaRPr lang="sv-SE" dirty="0">
                <a:latin typeface="Calibri" charset="0"/>
              </a:endParaRPr>
            </a:p>
          </p:txBody>
        </p:sp>
        <p:sp>
          <p:nvSpPr>
            <p:cNvPr id="9" name="Oval 4">
              <a:extLst>
                <a:ext uri="{FF2B5EF4-FFF2-40B4-BE49-F238E27FC236}">
                  <a16:creationId xmlns:a16="http://schemas.microsoft.com/office/drawing/2014/main" id="{72FFEE1E-3F69-BFCF-5BDD-3A90B1D6CBEC}"/>
                </a:ext>
              </a:extLst>
            </p:cNvPr>
            <p:cNvSpPr>
              <a:spLocks noChangeArrowheads="1"/>
            </p:cNvSpPr>
            <p:nvPr/>
          </p:nvSpPr>
          <p:spPr bwMode="auto">
            <a:xfrm rot="780616">
              <a:off x="2245" y="981"/>
              <a:ext cx="272" cy="362"/>
            </a:xfrm>
            <a:prstGeom prst="ellipse">
              <a:avLst/>
            </a:prstGeom>
            <a:solidFill>
              <a:srgbClr val="00FFFF"/>
            </a:solidFill>
            <a:ln w="19050">
              <a:solidFill>
                <a:schemeClr val="tx1"/>
              </a:solidFill>
              <a:round/>
              <a:headEnd/>
              <a:tailEnd/>
            </a:ln>
          </p:spPr>
          <p:txBody>
            <a:bodyPr wrap="none" anchor="ctr">
              <a:prstTxWarp prst="textNoShape">
                <a:avLst/>
              </a:prstTxWarp>
            </a:bodyPr>
            <a:lstStyle/>
            <a:p>
              <a:pPr marL="285750" indent="-285750" eaLnBrk="1" hangingPunct="1">
                <a:buFont typeface="Arial" panose="020B0604020202020204" pitchFamily="34" charset="0"/>
                <a:buChar char="•"/>
              </a:pPr>
              <a:endParaRPr lang="sv-SE" dirty="0">
                <a:latin typeface="Calibri" charset="0"/>
              </a:endParaRPr>
            </a:p>
          </p:txBody>
        </p:sp>
        <p:sp>
          <p:nvSpPr>
            <p:cNvPr id="10" name="Line 5">
              <a:extLst>
                <a:ext uri="{FF2B5EF4-FFF2-40B4-BE49-F238E27FC236}">
                  <a16:creationId xmlns:a16="http://schemas.microsoft.com/office/drawing/2014/main" id="{C31E5470-E3D3-855F-5F93-40589211B427}"/>
                </a:ext>
              </a:extLst>
            </p:cNvPr>
            <p:cNvSpPr>
              <a:spLocks noChangeShapeType="1"/>
            </p:cNvSpPr>
            <p:nvPr/>
          </p:nvSpPr>
          <p:spPr bwMode="auto">
            <a:xfrm flipH="1">
              <a:off x="2018" y="2296"/>
              <a:ext cx="91" cy="544"/>
            </a:xfrm>
            <a:prstGeom prst="line">
              <a:avLst/>
            </a:prstGeom>
            <a:noFill/>
            <a:ln w="19050">
              <a:solidFill>
                <a:schemeClr val="tx1"/>
              </a:solidFill>
              <a:round/>
              <a:headEnd/>
              <a:tailEnd/>
            </a:ln>
          </p:spPr>
          <p:txBody>
            <a:bodyPr>
              <a:prstTxWarp prst="textNoShape">
                <a:avLst/>
              </a:prstTxWarp>
            </a:bodyPr>
            <a:lstStyle/>
            <a:p>
              <a:pPr marL="285750" indent="-285750">
                <a:buFont typeface="Arial" panose="020B0604020202020204" pitchFamily="34" charset="0"/>
                <a:buChar char="•"/>
              </a:pPr>
              <a:endParaRPr lang="sv-SE" dirty="0"/>
            </a:p>
          </p:txBody>
        </p:sp>
        <p:sp>
          <p:nvSpPr>
            <p:cNvPr id="11" name="Line 6">
              <a:extLst>
                <a:ext uri="{FF2B5EF4-FFF2-40B4-BE49-F238E27FC236}">
                  <a16:creationId xmlns:a16="http://schemas.microsoft.com/office/drawing/2014/main" id="{B87767F6-DFEC-DD88-621F-AE6BAE0616C1}"/>
                </a:ext>
              </a:extLst>
            </p:cNvPr>
            <p:cNvSpPr>
              <a:spLocks noChangeShapeType="1"/>
            </p:cNvSpPr>
            <p:nvPr/>
          </p:nvSpPr>
          <p:spPr bwMode="auto">
            <a:xfrm flipH="1">
              <a:off x="2200" y="2341"/>
              <a:ext cx="45" cy="454"/>
            </a:xfrm>
            <a:prstGeom prst="line">
              <a:avLst/>
            </a:prstGeom>
            <a:noFill/>
            <a:ln w="19050">
              <a:solidFill>
                <a:schemeClr val="tx1"/>
              </a:solidFill>
              <a:round/>
              <a:headEnd/>
              <a:tailEnd/>
            </a:ln>
          </p:spPr>
          <p:txBody>
            <a:bodyPr>
              <a:prstTxWarp prst="textNoShape">
                <a:avLst/>
              </a:prstTxWarp>
            </a:bodyPr>
            <a:lstStyle/>
            <a:p>
              <a:pPr marL="285750" indent="-285750">
                <a:buFont typeface="Arial" panose="020B0604020202020204" pitchFamily="34" charset="0"/>
                <a:buChar char="•"/>
              </a:pPr>
              <a:endParaRPr lang="sv-SE" dirty="0"/>
            </a:p>
          </p:txBody>
        </p:sp>
        <p:sp>
          <p:nvSpPr>
            <p:cNvPr id="12" name="Line 7">
              <a:extLst>
                <a:ext uri="{FF2B5EF4-FFF2-40B4-BE49-F238E27FC236}">
                  <a16:creationId xmlns:a16="http://schemas.microsoft.com/office/drawing/2014/main" id="{247D3C6D-0902-F70A-E0D5-8D2BB722CB3E}"/>
                </a:ext>
              </a:extLst>
            </p:cNvPr>
            <p:cNvSpPr>
              <a:spLocks noChangeShapeType="1"/>
            </p:cNvSpPr>
            <p:nvPr/>
          </p:nvSpPr>
          <p:spPr bwMode="auto">
            <a:xfrm>
              <a:off x="2472" y="1661"/>
              <a:ext cx="90" cy="408"/>
            </a:xfrm>
            <a:prstGeom prst="line">
              <a:avLst/>
            </a:prstGeom>
            <a:noFill/>
            <a:ln w="19050">
              <a:solidFill>
                <a:schemeClr val="tx1"/>
              </a:solidFill>
              <a:round/>
              <a:headEnd/>
              <a:tailEnd/>
            </a:ln>
          </p:spPr>
          <p:txBody>
            <a:bodyPr>
              <a:prstTxWarp prst="textNoShape">
                <a:avLst/>
              </a:prstTxWarp>
            </a:bodyPr>
            <a:lstStyle/>
            <a:p>
              <a:pPr marL="285750" indent="-285750">
                <a:buFont typeface="Arial" panose="020B0604020202020204" pitchFamily="34" charset="0"/>
                <a:buChar char="•"/>
              </a:pPr>
              <a:endParaRPr lang="sv-SE" dirty="0"/>
            </a:p>
          </p:txBody>
        </p:sp>
        <p:sp>
          <p:nvSpPr>
            <p:cNvPr id="13" name="Line 8">
              <a:extLst>
                <a:ext uri="{FF2B5EF4-FFF2-40B4-BE49-F238E27FC236}">
                  <a16:creationId xmlns:a16="http://schemas.microsoft.com/office/drawing/2014/main" id="{141274B6-BB25-18BE-6DA5-7CFDEEC192E4}"/>
                </a:ext>
              </a:extLst>
            </p:cNvPr>
            <p:cNvSpPr>
              <a:spLocks noChangeShapeType="1"/>
            </p:cNvSpPr>
            <p:nvPr/>
          </p:nvSpPr>
          <p:spPr bwMode="auto">
            <a:xfrm flipH="1">
              <a:off x="2064" y="1661"/>
              <a:ext cx="90" cy="454"/>
            </a:xfrm>
            <a:prstGeom prst="line">
              <a:avLst/>
            </a:prstGeom>
            <a:noFill/>
            <a:ln w="19050">
              <a:solidFill>
                <a:schemeClr val="tx1"/>
              </a:solidFill>
              <a:round/>
              <a:headEnd/>
              <a:tailEnd/>
            </a:ln>
          </p:spPr>
          <p:txBody>
            <a:bodyPr>
              <a:prstTxWarp prst="textNoShape">
                <a:avLst/>
              </a:prstTxWarp>
            </a:bodyPr>
            <a:lstStyle/>
            <a:p>
              <a:pPr marL="285750" indent="-285750">
                <a:buFont typeface="Arial" panose="020B0604020202020204" pitchFamily="34" charset="0"/>
                <a:buChar char="•"/>
              </a:pPr>
              <a:endParaRPr lang="sv-SE" dirty="0"/>
            </a:p>
          </p:txBody>
        </p:sp>
        <p:sp>
          <p:nvSpPr>
            <p:cNvPr id="14" name="Line 9">
              <a:extLst>
                <a:ext uri="{FF2B5EF4-FFF2-40B4-BE49-F238E27FC236}">
                  <a16:creationId xmlns:a16="http://schemas.microsoft.com/office/drawing/2014/main" id="{9D9151EC-EEB7-E9D0-B752-ACF8DA18E84F}"/>
                </a:ext>
              </a:extLst>
            </p:cNvPr>
            <p:cNvSpPr>
              <a:spLocks noChangeShapeType="1"/>
            </p:cNvSpPr>
            <p:nvPr/>
          </p:nvSpPr>
          <p:spPr bwMode="auto">
            <a:xfrm>
              <a:off x="2018" y="2840"/>
              <a:ext cx="182" cy="46"/>
            </a:xfrm>
            <a:prstGeom prst="line">
              <a:avLst/>
            </a:prstGeom>
            <a:noFill/>
            <a:ln w="19050">
              <a:solidFill>
                <a:schemeClr val="tx1"/>
              </a:solidFill>
              <a:round/>
              <a:headEnd/>
              <a:tailEnd/>
            </a:ln>
          </p:spPr>
          <p:txBody>
            <a:bodyPr>
              <a:prstTxWarp prst="textNoShape">
                <a:avLst/>
              </a:prstTxWarp>
            </a:bodyPr>
            <a:lstStyle/>
            <a:p>
              <a:pPr marL="285750" indent="-285750">
                <a:buFont typeface="Arial" panose="020B0604020202020204" pitchFamily="34" charset="0"/>
                <a:buChar char="•"/>
              </a:pPr>
              <a:endParaRPr lang="sv-SE" dirty="0"/>
            </a:p>
          </p:txBody>
        </p:sp>
        <p:sp>
          <p:nvSpPr>
            <p:cNvPr id="15" name="Line 10">
              <a:extLst>
                <a:ext uri="{FF2B5EF4-FFF2-40B4-BE49-F238E27FC236}">
                  <a16:creationId xmlns:a16="http://schemas.microsoft.com/office/drawing/2014/main" id="{E0BB2881-07F2-3EEC-10ED-DEB09595D74B}"/>
                </a:ext>
              </a:extLst>
            </p:cNvPr>
            <p:cNvSpPr>
              <a:spLocks noChangeShapeType="1"/>
            </p:cNvSpPr>
            <p:nvPr/>
          </p:nvSpPr>
          <p:spPr bwMode="auto">
            <a:xfrm>
              <a:off x="2200" y="2795"/>
              <a:ext cx="181" cy="45"/>
            </a:xfrm>
            <a:prstGeom prst="line">
              <a:avLst/>
            </a:prstGeom>
            <a:noFill/>
            <a:ln w="19050">
              <a:solidFill>
                <a:schemeClr val="tx1"/>
              </a:solidFill>
              <a:round/>
              <a:headEnd/>
              <a:tailEnd/>
            </a:ln>
          </p:spPr>
          <p:txBody>
            <a:bodyPr>
              <a:prstTxWarp prst="textNoShape">
                <a:avLst/>
              </a:prstTxWarp>
            </a:bodyPr>
            <a:lstStyle/>
            <a:p>
              <a:pPr marL="285750" indent="-285750">
                <a:buFont typeface="Arial" panose="020B0604020202020204" pitchFamily="34" charset="0"/>
                <a:buChar char="•"/>
              </a:pPr>
              <a:endParaRPr lang="sv-SE" dirty="0"/>
            </a:p>
          </p:txBody>
        </p:sp>
      </p:grpSp>
      <p:grpSp>
        <p:nvGrpSpPr>
          <p:cNvPr id="16" name="Group 11">
            <a:extLst>
              <a:ext uri="{FF2B5EF4-FFF2-40B4-BE49-F238E27FC236}">
                <a16:creationId xmlns:a16="http://schemas.microsoft.com/office/drawing/2014/main" id="{4B633A18-084D-BC8F-44DD-E63FF049B35D}"/>
              </a:ext>
            </a:extLst>
          </p:cNvPr>
          <p:cNvGrpSpPr>
            <a:grpSpLocks/>
          </p:cNvGrpSpPr>
          <p:nvPr/>
        </p:nvGrpSpPr>
        <p:grpSpPr bwMode="auto">
          <a:xfrm>
            <a:off x="10203688" y="3518451"/>
            <a:ext cx="1375400" cy="2974423"/>
            <a:chOff x="2789" y="1071"/>
            <a:chExt cx="998" cy="1996"/>
          </a:xfrm>
        </p:grpSpPr>
        <p:sp>
          <p:nvSpPr>
            <p:cNvPr id="17" name="Oval 12">
              <a:extLst>
                <a:ext uri="{FF2B5EF4-FFF2-40B4-BE49-F238E27FC236}">
                  <a16:creationId xmlns:a16="http://schemas.microsoft.com/office/drawing/2014/main" id="{7BC6B8D8-7521-101A-E4BC-0F2877969A58}"/>
                </a:ext>
              </a:extLst>
            </p:cNvPr>
            <p:cNvSpPr>
              <a:spLocks noChangeArrowheads="1"/>
            </p:cNvSpPr>
            <p:nvPr/>
          </p:nvSpPr>
          <p:spPr bwMode="auto">
            <a:xfrm rot="780616">
              <a:off x="3152" y="1071"/>
              <a:ext cx="272" cy="362"/>
            </a:xfrm>
            <a:prstGeom prst="ellipse">
              <a:avLst/>
            </a:prstGeom>
            <a:solidFill>
              <a:srgbClr val="00FFFF"/>
            </a:solidFill>
            <a:ln w="19050">
              <a:solidFill>
                <a:schemeClr val="tx1"/>
              </a:solidFill>
              <a:round/>
              <a:headEnd/>
              <a:tailEnd/>
            </a:ln>
          </p:spPr>
          <p:txBody>
            <a:bodyPr wrap="none" anchor="ctr">
              <a:prstTxWarp prst="textNoShape">
                <a:avLst/>
              </a:prstTxWarp>
            </a:bodyPr>
            <a:lstStyle/>
            <a:p>
              <a:pPr eaLnBrk="1" hangingPunct="1"/>
              <a:endParaRPr lang="sv-SE" dirty="0">
                <a:latin typeface="Calibri" charset="0"/>
              </a:endParaRPr>
            </a:p>
          </p:txBody>
        </p:sp>
        <p:sp>
          <p:nvSpPr>
            <p:cNvPr id="18" name="Oval 13">
              <a:extLst>
                <a:ext uri="{FF2B5EF4-FFF2-40B4-BE49-F238E27FC236}">
                  <a16:creationId xmlns:a16="http://schemas.microsoft.com/office/drawing/2014/main" id="{297463EF-E202-C848-C9C2-486570AA651D}"/>
                </a:ext>
              </a:extLst>
            </p:cNvPr>
            <p:cNvSpPr>
              <a:spLocks noChangeArrowheads="1"/>
            </p:cNvSpPr>
            <p:nvPr/>
          </p:nvSpPr>
          <p:spPr bwMode="auto">
            <a:xfrm rot="393338">
              <a:off x="2971" y="1434"/>
              <a:ext cx="454" cy="998"/>
            </a:xfrm>
            <a:prstGeom prst="ellipse">
              <a:avLst/>
            </a:prstGeom>
            <a:solidFill>
              <a:srgbClr val="00FFFF"/>
            </a:solidFill>
            <a:ln w="19050">
              <a:solidFill>
                <a:schemeClr val="tx1"/>
              </a:solidFill>
              <a:round/>
              <a:headEnd/>
              <a:tailEnd/>
            </a:ln>
          </p:spPr>
          <p:txBody>
            <a:bodyPr wrap="none" anchor="ctr">
              <a:prstTxWarp prst="textNoShape">
                <a:avLst/>
              </a:prstTxWarp>
            </a:bodyPr>
            <a:lstStyle/>
            <a:p>
              <a:pPr eaLnBrk="1" hangingPunct="1"/>
              <a:endParaRPr lang="sv-SE" dirty="0">
                <a:latin typeface="Calibri" charset="0"/>
              </a:endParaRPr>
            </a:p>
          </p:txBody>
        </p:sp>
        <p:sp>
          <p:nvSpPr>
            <p:cNvPr id="19" name="Line 14">
              <a:extLst>
                <a:ext uri="{FF2B5EF4-FFF2-40B4-BE49-F238E27FC236}">
                  <a16:creationId xmlns:a16="http://schemas.microsoft.com/office/drawing/2014/main" id="{A2B1C1D9-9020-3E0F-1241-487874748546}"/>
                </a:ext>
              </a:extLst>
            </p:cNvPr>
            <p:cNvSpPr>
              <a:spLocks noChangeShapeType="1"/>
            </p:cNvSpPr>
            <p:nvPr/>
          </p:nvSpPr>
          <p:spPr bwMode="auto">
            <a:xfrm flipH="1">
              <a:off x="3424" y="1117"/>
              <a:ext cx="363" cy="589"/>
            </a:xfrm>
            <a:prstGeom prst="line">
              <a:avLst/>
            </a:prstGeom>
            <a:noFill/>
            <a:ln w="19050">
              <a:solidFill>
                <a:schemeClr val="tx1"/>
              </a:solidFill>
              <a:round/>
              <a:headEnd/>
              <a:tailEnd/>
            </a:ln>
          </p:spPr>
          <p:txBody>
            <a:bodyPr>
              <a:prstTxWarp prst="textNoShape">
                <a:avLst/>
              </a:prstTxWarp>
            </a:bodyPr>
            <a:lstStyle/>
            <a:p>
              <a:endParaRPr lang="sv-SE" dirty="0"/>
            </a:p>
          </p:txBody>
        </p:sp>
        <p:sp>
          <p:nvSpPr>
            <p:cNvPr id="20" name="Line 15">
              <a:extLst>
                <a:ext uri="{FF2B5EF4-FFF2-40B4-BE49-F238E27FC236}">
                  <a16:creationId xmlns:a16="http://schemas.microsoft.com/office/drawing/2014/main" id="{77AB684B-C3F8-A5C4-58BD-875BD734C24E}"/>
                </a:ext>
              </a:extLst>
            </p:cNvPr>
            <p:cNvSpPr>
              <a:spLocks noChangeShapeType="1"/>
            </p:cNvSpPr>
            <p:nvPr/>
          </p:nvSpPr>
          <p:spPr bwMode="auto">
            <a:xfrm>
              <a:off x="3243" y="2387"/>
              <a:ext cx="45" cy="635"/>
            </a:xfrm>
            <a:prstGeom prst="line">
              <a:avLst/>
            </a:prstGeom>
            <a:noFill/>
            <a:ln w="19050">
              <a:solidFill>
                <a:schemeClr val="tx1"/>
              </a:solidFill>
              <a:round/>
              <a:headEnd/>
              <a:tailEnd/>
            </a:ln>
          </p:spPr>
          <p:txBody>
            <a:bodyPr>
              <a:prstTxWarp prst="textNoShape">
                <a:avLst/>
              </a:prstTxWarp>
            </a:bodyPr>
            <a:lstStyle/>
            <a:p>
              <a:endParaRPr lang="sv-SE" dirty="0"/>
            </a:p>
          </p:txBody>
        </p:sp>
        <p:sp>
          <p:nvSpPr>
            <p:cNvPr id="21" name="Line 16">
              <a:extLst>
                <a:ext uri="{FF2B5EF4-FFF2-40B4-BE49-F238E27FC236}">
                  <a16:creationId xmlns:a16="http://schemas.microsoft.com/office/drawing/2014/main" id="{F782AC2E-2559-1602-C3F2-6866744DFF1B}"/>
                </a:ext>
              </a:extLst>
            </p:cNvPr>
            <p:cNvSpPr>
              <a:spLocks noChangeShapeType="1"/>
            </p:cNvSpPr>
            <p:nvPr/>
          </p:nvSpPr>
          <p:spPr bwMode="auto">
            <a:xfrm flipH="1">
              <a:off x="3061" y="2387"/>
              <a:ext cx="1" cy="589"/>
            </a:xfrm>
            <a:prstGeom prst="line">
              <a:avLst/>
            </a:prstGeom>
            <a:noFill/>
            <a:ln w="19050">
              <a:solidFill>
                <a:schemeClr val="tx1"/>
              </a:solidFill>
              <a:round/>
              <a:headEnd/>
              <a:tailEnd/>
            </a:ln>
          </p:spPr>
          <p:txBody>
            <a:bodyPr>
              <a:prstTxWarp prst="textNoShape">
                <a:avLst/>
              </a:prstTxWarp>
            </a:bodyPr>
            <a:lstStyle/>
            <a:p>
              <a:endParaRPr lang="sv-SE" dirty="0"/>
            </a:p>
          </p:txBody>
        </p:sp>
        <p:sp>
          <p:nvSpPr>
            <p:cNvPr id="22" name="Line 17">
              <a:extLst>
                <a:ext uri="{FF2B5EF4-FFF2-40B4-BE49-F238E27FC236}">
                  <a16:creationId xmlns:a16="http://schemas.microsoft.com/office/drawing/2014/main" id="{F88F4367-4961-B670-52F5-6C0C0B62BF95}"/>
                </a:ext>
              </a:extLst>
            </p:cNvPr>
            <p:cNvSpPr>
              <a:spLocks noChangeShapeType="1"/>
            </p:cNvSpPr>
            <p:nvPr/>
          </p:nvSpPr>
          <p:spPr bwMode="auto">
            <a:xfrm>
              <a:off x="2789" y="1071"/>
              <a:ext cx="227" cy="590"/>
            </a:xfrm>
            <a:prstGeom prst="line">
              <a:avLst/>
            </a:prstGeom>
            <a:noFill/>
            <a:ln w="19050">
              <a:solidFill>
                <a:schemeClr val="tx1"/>
              </a:solidFill>
              <a:round/>
              <a:headEnd/>
              <a:tailEnd/>
            </a:ln>
          </p:spPr>
          <p:txBody>
            <a:bodyPr>
              <a:prstTxWarp prst="textNoShape">
                <a:avLst/>
              </a:prstTxWarp>
            </a:bodyPr>
            <a:lstStyle/>
            <a:p>
              <a:endParaRPr lang="sv-SE" dirty="0"/>
            </a:p>
          </p:txBody>
        </p:sp>
        <p:sp>
          <p:nvSpPr>
            <p:cNvPr id="23" name="Line 18">
              <a:extLst>
                <a:ext uri="{FF2B5EF4-FFF2-40B4-BE49-F238E27FC236}">
                  <a16:creationId xmlns:a16="http://schemas.microsoft.com/office/drawing/2014/main" id="{F1AEA03B-9713-6458-6C89-D2D3F9BAF8DF}"/>
                </a:ext>
              </a:extLst>
            </p:cNvPr>
            <p:cNvSpPr>
              <a:spLocks noChangeShapeType="1"/>
            </p:cNvSpPr>
            <p:nvPr/>
          </p:nvSpPr>
          <p:spPr bwMode="auto">
            <a:xfrm flipH="1" flipV="1">
              <a:off x="2880" y="2976"/>
              <a:ext cx="181" cy="0"/>
            </a:xfrm>
            <a:prstGeom prst="line">
              <a:avLst/>
            </a:prstGeom>
            <a:noFill/>
            <a:ln w="19050">
              <a:solidFill>
                <a:schemeClr val="tx1"/>
              </a:solidFill>
              <a:round/>
              <a:headEnd/>
              <a:tailEnd/>
            </a:ln>
          </p:spPr>
          <p:txBody>
            <a:bodyPr>
              <a:prstTxWarp prst="textNoShape">
                <a:avLst/>
              </a:prstTxWarp>
            </a:bodyPr>
            <a:lstStyle/>
            <a:p>
              <a:endParaRPr lang="sv-SE" dirty="0"/>
            </a:p>
          </p:txBody>
        </p:sp>
        <p:sp>
          <p:nvSpPr>
            <p:cNvPr id="24" name="Line 19">
              <a:extLst>
                <a:ext uri="{FF2B5EF4-FFF2-40B4-BE49-F238E27FC236}">
                  <a16:creationId xmlns:a16="http://schemas.microsoft.com/office/drawing/2014/main" id="{F6E6BA5E-243E-39C2-29B2-1BE087F7F292}"/>
                </a:ext>
              </a:extLst>
            </p:cNvPr>
            <p:cNvSpPr>
              <a:spLocks noChangeShapeType="1"/>
            </p:cNvSpPr>
            <p:nvPr/>
          </p:nvSpPr>
          <p:spPr bwMode="auto">
            <a:xfrm flipH="1">
              <a:off x="3107" y="3022"/>
              <a:ext cx="181" cy="45"/>
            </a:xfrm>
            <a:prstGeom prst="line">
              <a:avLst/>
            </a:prstGeom>
            <a:noFill/>
            <a:ln w="19050">
              <a:solidFill>
                <a:schemeClr val="tx1"/>
              </a:solidFill>
              <a:round/>
              <a:headEnd/>
              <a:tailEnd/>
            </a:ln>
          </p:spPr>
          <p:txBody>
            <a:bodyPr>
              <a:prstTxWarp prst="textNoShape">
                <a:avLst/>
              </a:prstTxWarp>
            </a:bodyPr>
            <a:lstStyle/>
            <a:p>
              <a:endParaRPr lang="sv-SE" dirty="0"/>
            </a:p>
          </p:txBody>
        </p:sp>
      </p:grpSp>
    </p:spTree>
    <p:extLst>
      <p:ext uri="{BB962C8B-B14F-4D97-AF65-F5344CB8AC3E}">
        <p14:creationId xmlns:p14="http://schemas.microsoft.com/office/powerpoint/2010/main" val="28101899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68A0D87F-A8E6-2293-E577-3C7676F2B461}"/>
              </a:ext>
            </a:extLst>
          </p:cNvPr>
          <p:cNvSpPr txBox="1"/>
          <p:nvPr/>
        </p:nvSpPr>
        <p:spPr>
          <a:xfrm>
            <a:off x="1092820" y="790604"/>
            <a:ext cx="9735014" cy="5693866"/>
          </a:xfrm>
          <a:prstGeom prst="rect">
            <a:avLst/>
          </a:prstGeom>
          <a:noFill/>
        </p:spPr>
        <p:txBody>
          <a:bodyPr wrap="square">
            <a:spAutoFit/>
          </a:bodyPr>
          <a:lstStyle/>
          <a:p>
            <a:r>
              <a:rPr lang="sv-SE" sz="2800" dirty="0"/>
              <a:t>Du träffar en patient som fått en halvakut tid för förlängning av sjukintyg</a:t>
            </a:r>
          </a:p>
          <a:p>
            <a:r>
              <a:rPr lang="sv-SE" sz="2800" dirty="0"/>
              <a:t>och medicinering. Pat är nyligen genomgått en stabiliserande</a:t>
            </a:r>
          </a:p>
          <a:p>
            <a:r>
              <a:rPr lang="sv-SE" sz="2800" dirty="0"/>
              <a:t>knäoperation på ortopedkliniken och är ”färdigbehandlad”. Pat har önskat</a:t>
            </a:r>
          </a:p>
          <a:p>
            <a:r>
              <a:rPr lang="sv-SE" sz="2800" dirty="0"/>
              <a:t>förlängd sjukskrivning och centralt verkande smärtlindring i samband med</a:t>
            </a:r>
          </a:p>
          <a:p>
            <a:r>
              <a:rPr lang="sv-SE" sz="2800" dirty="0"/>
              <a:t>uppföljningsbesök på ortopeden, men ”hänvisats till primärvården för</a:t>
            </a:r>
          </a:p>
          <a:p>
            <a:r>
              <a:rPr lang="sv-SE" sz="2800" dirty="0"/>
              <a:t>detta”. Du finner inget avvikande i status men patienten säger att det inte</a:t>
            </a:r>
          </a:p>
          <a:p>
            <a:r>
              <a:rPr lang="sv-SE" sz="2800" dirty="0"/>
              <a:t>går att sova utan medicin och att det gör ont i knät i samband med arbete.</a:t>
            </a:r>
          </a:p>
        </p:txBody>
      </p:sp>
    </p:spTree>
    <p:extLst>
      <p:ext uri="{BB962C8B-B14F-4D97-AF65-F5344CB8AC3E}">
        <p14:creationId xmlns:p14="http://schemas.microsoft.com/office/powerpoint/2010/main" val="27452636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”Nu är det du och jag”</a:t>
            </a:r>
            <a:r>
              <a:rPr lang="sv-SE" dirty="0">
                <a:sym typeface="Wingdings" panose="05000000000000000000" pitchFamily="2" charset="2"/>
              </a:rPr>
              <a:t></a:t>
            </a:r>
            <a:endParaRPr lang="sv-SE" dirty="0"/>
          </a:p>
        </p:txBody>
      </p:sp>
      <p:sp>
        <p:nvSpPr>
          <p:cNvPr id="3" name="Platshållare för innehåll 2"/>
          <p:cNvSpPr>
            <a:spLocks noGrp="1"/>
          </p:cNvSpPr>
          <p:nvPr>
            <p:ph idx="1"/>
          </p:nvPr>
        </p:nvSpPr>
        <p:spPr/>
        <p:txBody>
          <a:bodyPr/>
          <a:lstStyle/>
          <a:p>
            <a:pPr marL="0" indent="0" algn="ctr">
              <a:buNone/>
            </a:pPr>
            <a:r>
              <a:rPr lang="sv-SE" dirty="0"/>
              <a:t>och vad är det vi ska prata om? </a:t>
            </a:r>
          </a:p>
          <a:p>
            <a:pPr marL="0" indent="0" algn="ctr">
              <a:buNone/>
            </a:pPr>
            <a:endParaRPr lang="sv-SE" dirty="0"/>
          </a:p>
          <a:p>
            <a:pPr marL="0" indent="0" algn="ctr">
              <a:buNone/>
            </a:pPr>
            <a:endParaRPr lang="sv-SE" dirty="0"/>
          </a:p>
          <a:p>
            <a:pPr marL="0" indent="0" algn="ctr">
              <a:buNone/>
            </a:pPr>
            <a:r>
              <a:rPr lang="sv-SE" dirty="0"/>
              <a:t>Gemensam agenda</a:t>
            </a:r>
          </a:p>
          <a:p>
            <a:pPr marL="0" indent="0" algn="ctr">
              <a:buNone/>
            </a:pPr>
            <a:r>
              <a:rPr lang="sv-SE" dirty="0"/>
              <a:t>Allians – samarbete</a:t>
            </a:r>
          </a:p>
          <a:p>
            <a:pPr marL="0" indent="0" algn="ctr">
              <a:buNone/>
            </a:pPr>
            <a:r>
              <a:rPr lang="sv-SE" dirty="0"/>
              <a:t>Mötesstruktur - ansvarsfördelning</a:t>
            </a:r>
          </a:p>
          <a:p>
            <a:pPr marL="0" indent="0" algn="ctr">
              <a:buNone/>
            </a:pPr>
            <a:endParaRPr lang="sv-SE" dirty="0"/>
          </a:p>
          <a:p>
            <a:pPr marL="0" indent="0" algn="ctr">
              <a:buNone/>
            </a:pPr>
            <a:r>
              <a:rPr lang="sv-SE" dirty="0">
                <a:sym typeface="Wingdings" panose="05000000000000000000" pitchFamily="2" charset="2"/>
              </a:rPr>
              <a:t>                   </a:t>
            </a:r>
            <a:endParaRPr lang="sv-SE" sz="4000" b="1" dirty="0"/>
          </a:p>
        </p:txBody>
      </p:sp>
    </p:spTree>
    <p:extLst>
      <p:ext uri="{BB962C8B-B14F-4D97-AF65-F5344CB8AC3E}">
        <p14:creationId xmlns:p14="http://schemas.microsoft.com/office/powerpoint/2010/main" val="2772207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B1B2583-694C-35E4-92DC-533ECAC4FF1B}"/>
              </a:ext>
            </a:extLst>
          </p:cNvPr>
          <p:cNvSpPr>
            <a:spLocks noGrp="1"/>
          </p:cNvSpPr>
          <p:nvPr>
            <p:ph type="title"/>
          </p:nvPr>
        </p:nvSpPr>
        <p:spPr/>
        <p:txBody>
          <a:bodyPr/>
          <a:lstStyle/>
          <a:p>
            <a:pPr algn="ctr"/>
            <a:r>
              <a:rPr lang="sv-SE" dirty="0"/>
              <a:t>Att samtala på olika sätt</a:t>
            </a:r>
          </a:p>
        </p:txBody>
      </p:sp>
      <p:sp>
        <p:nvSpPr>
          <p:cNvPr id="3" name="Platshållare för innehåll 2">
            <a:extLst>
              <a:ext uri="{FF2B5EF4-FFF2-40B4-BE49-F238E27FC236}">
                <a16:creationId xmlns:a16="http://schemas.microsoft.com/office/drawing/2014/main" id="{5A073721-12D7-539A-3A4A-BA50939006D8}"/>
              </a:ext>
            </a:extLst>
          </p:cNvPr>
          <p:cNvSpPr>
            <a:spLocks noGrp="1"/>
          </p:cNvSpPr>
          <p:nvPr>
            <p:ph idx="1"/>
          </p:nvPr>
        </p:nvSpPr>
        <p:spPr/>
        <p:txBody>
          <a:bodyPr>
            <a:normAutofit lnSpcReduction="10000"/>
          </a:bodyPr>
          <a:lstStyle/>
          <a:p>
            <a:pPr algn="ctr">
              <a:buNone/>
            </a:pPr>
            <a:r>
              <a:rPr lang="sv-SE" dirty="0"/>
              <a:t>Och i ett professionellt sammanhang behärska olika samtalstekniker</a:t>
            </a:r>
          </a:p>
          <a:p>
            <a:pPr algn="ctr">
              <a:buNone/>
            </a:pPr>
            <a:endParaRPr lang="sv-SE" b="1" dirty="0"/>
          </a:p>
          <a:p>
            <a:pPr algn="ctr">
              <a:buNone/>
            </a:pPr>
            <a:r>
              <a:rPr lang="sv-SE" b="1" dirty="0"/>
              <a:t>Sunt självhävdande</a:t>
            </a:r>
            <a:r>
              <a:rPr lang="sv-SE" dirty="0"/>
              <a:t>:</a:t>
            </a:r>
          </a:p>
          <a:p>
            <a:pPr algn="ctr">
              <a:buNone/>
            </a:pPr>
            <a:r>
              <a:rPr lang="sv-SE" dirty="0"/>
              <a:t>ta ansvar för sina egna beteenden och hålla fokus</a:t>
            </a:r>
          </a:p>
          <a:p>
            <a:pPr algn="ctr">
              <a:buNone/>
            </a:pPr>
            <a:endParaRPr lang="sv-SE" b="1" dirty="0"/>
          </a:p>
          <a:p>
            <a:pPr algn="ctr">
              <a:buNone/>
            </a:pPr>
            <a:r>
              <a:rPr lang="sv-SE" b="1" dirty="0"/>
              <a:t>Validering</a:t>
            </a:r>
            <a:r>
              <a:rPr lang="sv-SE" dirty="0"/>
              <a:t> : skapa kontakt och samspel</a:t>
            </a:r>
          </a:p>
          <a:p>
            <a:pPr algn="ctr">
              <a:buNone/>
            </a:pPr>
            <a:endParaRPr lang="sv-SE" dirty="0"/>
          </a:p>
          <a:p>
            <a:pPr algn="ctr">
              <a:buNone/>
            </a:pPr>
            <a:endParaRPr lang="sv-SE" dirty="0"/>
          </a:p>
          <a:p>
            <a:pPr algn="ctr">
              <a:buNone/>
            </a:pPr>
            <a:r>
              <a:rPr lang="sv-SE" b="1" dirty="0"/>
              <a:t>Motivera</a:t>
            </a:r>
            <a:r>
              <a:rPr lang="sv-SE" dirty="0"/>
              <a:t>(-ande samtal/MI) den som äger problemet</a:t>
            </a:r>
            <a:endParaRPr lang="sv-SE" b="1" dirty="0"/>
          </a:p>
          <a:p>
            <a:endParaRPr lang="sv-SE" dirty="0"/>
          </a:p>
        </p:txBody>
      </p:sp>
    </p:spTree>
    <p:extLst>
      <p:ext uri="{BB962C8B-B14F-4D97-AF65-F5344CB8AC3E}">
        <p14:creationId xmlns:p14="http://schemas.microsoft.com/office/powerpoint/2010/main" val="40501613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Låt passera</a:t>
            </a:r>
          </a:p>
        </p:txBody>
      </p:sp>
      <p:sp>
        <p:nvSpPr>
          <p:cNvPr id="3" name="Platshållare för innehåll 2"/>
          <p:cNvSpPr>
            <a:spLocks noGrp="1"/>
          </p:cNvSpPr>
          <p:nvPr>
            <p:ph idx="1"/>
          </p:nvPr>
        </p:nvSpPr>
        <p:spPr/>
        <p:txBody>
          <a:bodyPr>
            <a:normAutofit fontScale="92500" lnSpcReduction="20000"/>
          </a:bodyPr>
          <a:lstStyle/>
          <a:p>
            <a:pPr marL="0" indent="0" algn="ctr">
              <a:buNone/>
            </a:pPr>
            <a:r>
              <a:rPr lang="sv-SE" dirty="0"/>
              <a:t>Samtalet är ingen tennismatch</a:t>
            </a:r>
          </a:p>
          <a:p>
            <a:pPr marL="0" indent="0" algn="ctr">
              <a:buNone/>
            </a:pPr>
            <a:r>
              <a:rPr lang="sv-SE" dirty="0"/>
              <a:t>Allt som skickas in behöver inte bemötas</a:t>
            </a:r>
          </a:p>
          <a:p>
            <a:pPr marL="0" indent="0" algn="ctr">
              <a:buNone/>
            </a:pPr>
            <a:r>
              <a:rPr lang="sv-SE" dirty="0"/>
              <a:t>Eller t.o.m.</a:t>
            </a:r>
          </a:p>
          <a:p>
            <a:pPr marL="0" indent="0" algn="ctr">
              <a:buNone/>
            </a:pPr>
            <a:r>
              <a:rPr lang="sv-SE" dirty="0"/>
              <a:t>SKA INTE bemötas</a:t>
            </a:r>
          </a:p>
          <a:p>
            <a:pPr marL="0" indent="0" algn="ctr">
              <a:buNone/>
            </a:pPr>
            <a:endParaRPr lang="sv-SE" dirty="0"/>
          </a:p>
          <a:p>
            <a:pPr marL="0" indent="0" algn="ctr">
              <a:buNone/>
            </a:pPr>
            <a:endParaRPr lang="sv-SE" dirty="0"/>
          </a:p>
          <a:p>
            <a:pPr marL="0" indent="0" algn="ctr">
              <a:buNone/>
            </a:pPr>
            <a:r>
              <a:rPr lang="sv-SE" dirty="0"/>
              <a:t>Du har inte ansvar för patientens liv eller att kunna svara på alla frågor.</a:t>
            </a:r>
          </a:p>
          <a:p>
            <a:pPr marL="0" indent="0" algn="ctr">
              <a:buNone/>
            </a:pPr>
            <a:r>
              <a:rPr lang="sv-SE" dirty="0">
                <a:solidFill>
                  <a:srgbClr val="00B050"/>
                </a:solidFill>
              </a:rPr>
              <a:t>Håll fokus </a:t>
            </a:r>
            <a:r>
              <a:rPr lang="sv-SE" dirty="0"/>
              <a:t>på det du vill bidra med!</a:t>
            </a:r>
          </a:p>
          <a:p>
            <a:pPr marL="0" indent="0" algn="ctr">
              <a:buNone/>
            </a:pPr>
            <a:r>
              <a:rPr lang="sv-SE" dirty="0"/>
              <a:t>Avstå argumentation som handlar om att </a:t>
            </a:r>
          </a:p>
          <a:p>
            <a:pPr marL="0" indent="0" algn="ctr">
              <a:buNone/>
            </a:pPr>
            <a:r>
              <a:rPr lang="sv-SE" dirty="0"/>
              <a:t>patienten vill att du ska ändra dina beslut.</a:t>
            </a:r>
          </a:p>
        </p:txBody>
      </p:sp>
    </p:spTree>
    <p:extLst>
      <p:ext uri="{BB962C8B-B14F-4D97-AF65-F5344CB8AC3E}">
        <p14:creationId xmlns:p14="http://schemas.microsoft.com/office/powerpoint/2010/main" val="17113695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Orka öppna sig</a:t>
            </a:r>
          </a:p>
        </p:txBody>
      </p:sp>
      <p:sp>
        <p:nvSpPr>
          <p:cNvPr id="3" name="Platshållare för innehåll 2"/>
          <p:cNvSpPr>
            <a:spLocks noGrp="1"/>
          </p:cNvSpPr>
          <p:nvPr>
            <p:ph idx="1"/>
          </p:nvPr>
        </p:nvSpPr>
        <p:spPr/>
        <p:txBody>
          <a:bodyPr>
            <a:normAutofit fontScale="92500" lnSpcReduction="20000"/>
          </a:bodyPr>
          <a:lstStyle/>
          <a:p>
            <a:pPr marL="0" indent="0" algn="ctr">
              <a:buNone/>
            </a:pPr>
            <a:r>
              <a:rPr lang="sv-SE" dirty="0"/>
              <a:t>Ett samtal sker bäst i ömsesidighet – båda deltar</a:t>
            </a:r>
          </a:p>
          <a:p>
            <a:pPr marL="0" indent="0" algn="ctr">
              <a:buNone/>
            </a:pPr>
            <a:r>
              <a:rPr lang="sv-SE" dirty="0"/>
              <a:t>Om den ene går till personangrepp eller</a:t>
            </a:r>
          </a:p>
          <a:p>
            <a:pPr marL="0" indent="0" algn="ctr">
              <a:buNone/>
            </a:pPr>
            <a:r>
              <a:rPr lang="sv-SE" dirty="0"/>
              <a:t>diskvalificerar sig själv för att slippa ta ansvar</a:t>
            </a:r>
          </a:p>
          <a:p>
            <a:pPr marL="0" indent="0" algn="ctr">
              <a:buNone/>
            </a:pPr>
            <a:r>
              <a:rPr lang="sv-SE" dirty="0"/>
              <a:t>påverkar det samspelet</a:t>
            </a:r>
          </a:p>
          <a:p>
            <a:pPr marL="0" indent="0" algn="ctr">
              <a:buNone/>
            </a:pPr>
            <a:endParaRPr lang="sv-SE" dirty="0"/>
          </a:p>
          <a:p>
            <a:pPr marL="0" indent="0" algn="ctr">
              <a:buNone/>
            </a:pPr>
            <a:r>
              <a:rPr lang="sv-SE" dirty="0"/>
              <a:t>Hur betona jämlikhet och bekräfta den andres kompetens?</a:t>
            </a:r>
          </a:p>
          <a:p>
            <a:pPr marL="0" indent="0" algn="ctr">
              <a:buNone/>
            </a:pPr>
            <a:r>
              <a:rPr lang="sv-SE" dirty="0">
                <a:solidFill>
                  <a:srgbClr val="00B050"/>
                </a:solidFill>
              </a:rPr>
              <a:t>Använd sammanfattningar och reflektioner.</a:t>
            </a:r>
          </a:p>
          <a:p>
            <a:pPr marL="0" indent="0" algn="ctr">
              <a:buNone/>
            </a:pPr>
            <a:r>
              <a:rPr lang="sv-SE" dirty="0">
                <a:solidFill>
                  <a:srgbClr val="00B050"/>
                </a:solidFill>
              </a:rPr>
              <a:t>”Det som händer mellan oss nu påverkar mig negativt. Det är inte ok för mig att du kallar mig…</a:t>
            </a:r>
          </a:p>
          <a:p>
            <a:pPr marL="0" indent="0" algn="ctr">
              <a:buNone/>
            </a:pPr>
            <a:r>
              <a:rPr lang="sv-SE" dirty="0">
                <a:solidFill>
                  <a:srgbClr val="00B050"/>
                </a:solidFill>
              </a:rPr>
              <a:t>Jag är här för att ge dig min bedömning, vilket jag gjort. Berätta gärna vad du uppfattat att jag sagt.”</a:t>
            </a:r>
          </a:p>
        </p:txBody>
      </p:sp>
    </p:spTree>
    <p:extLst>
      <p:ext uri="{BB962C8B-B14F-4D97-AF65-F5344CB8AC3E}">
        <p14:creationId xmlns:p14="http://schemas.microsoft.com/office/powerpoint/2010/main" val="22398613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Validera</a:t>
            </a:r>
          </a:p>
        </p:txBody>
      </p:sp>
      <p:sp>
        <p:nvSpPr>
          <p:cNvPr id="3" name="Platshållare för innehåll 2"/>
          <p:cNvSpPr>
            <a:spLocks noGrp="1"/>
          </p:cNvSpPr>
          <p:nvPr>
            <p:ph idx="1"/>
          </p:nvPr>
        </p:nvSpPr>
        <p:spPr>
          <a:xfrm>
            <a:off x="407504" y="1825625"/>
            <a:ext cx="11370366" cy="4351338"/>
          </a:xfrm>
        </p:spPr>
        <p:txBody>
          <a:bodyPr>
            <a:normAutofit lnSpcReduction="10000"/>
          </a:bodyPr>
          <a:lstStyle/>
          <a:p>
            <a:pPr marL="0" indent="0" algn="ctr">
              <a:buNone/>
            </a:pPr>
            <a:r>
              <a:rPr lang="sv-SE" dirty="0"/>
              <a:t>Rikta din fulla uppmärksamhet mot patienten - INTRESSE</a:t>
            </a:r>
          </a:p>
          <a:p>
            <a:pPr marL="0" indent="0" algn="ctr">
              <a:buNone/>
            </a:pPr>
            <a:endParaRPr lang="sv-SE" dirty="0"/>
          </a:p>
          <a:p>
            <a:pPr marL="0" indent="0" algn="ctr">
              <a:buNone/>
            </a:pPr>
            <a:r>
              <a:rPr lang="sv-SE" dirty="0"/>
              <a:t>När du lyssnat aktivt kan du sammanfatta och använda reflektioner</a:t>
            </a:r>
          </a:p>
          <a:p>
            <a:pPr marL="0" indent="0" algn="ctr">
              <a:buNone/>
            </a:pPr>
            <a:r>
              <a:rPr lang="sv-SE" dirty="0"/>
              <a:t>och sätta ord på hur det är för patienten (känslor)</a:t>
            </a:r>
          </a:p>
          <a:p>
            <a:pPr marL="0" indent="0" algn="ctr">
              <a:buNone/>
            </a:pPr>
            <a:r>
              <a:rPr lang="sv-SE" dirty="0"/>
              <a:t>Avdramatisera och normalisera känslomässiga reaktioner</a:t>
            </a:r>
          </a:p>
          <a:p>
            <a:pPr marL="0" indent="0" algn="ctr">
              <a:buNone/>
            </a:pPr>
            <a:r>
              <a:rPr lang="sv-SE" dirty="0"/>
              <a:t>”Det är vanligt att…det är inte konstigt att…med tanke på…du är van vid…”</a:t>
            </a:r>
          </a:p>
          <a:p>
            <a:pPr marL="0" indent="0" algn="ctr">
              <a:buNone/>
            </a:pPr>
            <a:endParaRPr lang="sv-SE" dirty="0"/>
          </a:p>
          <a:p>
            <a:pPr marL="0" indent="0" algn="ctr">
              <a:buNone/>
            </a:pPr>
            <a:r>
              <a:rPr lang="sv-SE" dirty="0"/>
              <a:t>Hur förmedlar jag min bedömning:</a:t>
            </a:r>
          </a:p>
          <a:p>
            <a:pPr marL="0" indent="0" algn="ctr">
              <a:buNone/>
            </a:pPr>
            <a:r>
              <a:rPr lang="sv-SE" dirty="0"/>
              <a:t> – </a:t>
            </a:r>
            <a:r>
              <a:rPr lang="sv-SE" dirty="0" err="1"/>
              <a:t>jagbudskap</a:t>
            </a:r>
            <a:r>
              <a:rPr lang="sv-SE" dirty="0"/>
              <a:t> och vara rak, genuin och ärlig.</a:t>
            </a:r>
          </a:p>
          <a:p>
            <a:pPr marL="0" indent="0" algn="ctr">
              <a:buNone/>
            </a:pPr>
            <a:endParaRPr lang="sv-SE" dirty="0"/>
          </a:p>
          <a:p>
            <a:pPr marL="0" indent="0" algn="ctr">
              <a:buNone/>
            </a:pPr>
            <a:endParaRPr lang="sv-SE" dirty="0"/>
          </a:p>
        </p:txBody>
      </p:sp>
    </p:spTree>
    <p:extLst>
      <p:ext uri="{BB962C8B-B14F-4D97-AF65-F5344CB8AC3E}">
        <p14:creationId xmlns:p14="http://schemas.microsoft.com/office/powerpoint/2010/main" val="28374564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Engagemang</a:t>
            </a:r>
          </a:p>
        </p:txBody>
      </p:sp>
      <p:sp>
        <p:nvSpPr>
          <p:cNvPr id="3" name="Platshållare för innehåll 2"/>
          <p:cNvSpPr>
            <a:spLocks noGrp="1"/>
          </p:cNvSpPr>
          <p:nvPr>
            <p:ph idx="1"/>
          </p:nvPr>
        </p:nvSpPr>
        <p:spPr/>
        <p:txBody>
          <a:bodyPr/>
          <a:lstStyle/>
          <a:p>
            <a:pPr marL="0" indent="0" algn="ctr">
              <a:buNone/>
            </a:pPr>
            <a:r>
              <a:rPr lang="sv-SE" dirty="0"/>
              <a:t>Jag deltar och står för min del som ska tåla granskning av andra.</a:t>
            </a:r>
          </a:p>
          <a:p>
            <a:pPr marL="0" indent="0" algn="ctr">
              <a:buNone/>
            </a:pPr>
            <a:endParaRPr lang="sv-SE" dirty="0"/>
          </a:p>
          <a:p>
            <a:pPr marL="0" indent="0" algn="ctr">
              <a:buNone/>
            </a:pPr>
            <a:r>
              <a:rPr lang="sv-SE" dirty="0"/>
              <a:t>Min uppmärksamhet är riktad till det jag gör i nuet.</a:t>
            </a:r>
          </a:p>
          <a:p>
            <a:pPr marL="0" indent="0" algn="ctr">
              <a:buNone/>
            </a:pPr>
            <a:endParaRPr lang="sv-SE" dirty="0"/>
          </a:p>
          <a:p>
            <a:pPr marL="0" indent="0" algn="ctr">
              <a:buNone/>
            </a:pPr>
            <a:r>
              <a:rPr lang="sv-SE" dirty="0"/>
              <a:t>Jag bryr mig – det spelar roll hur jag gör min del.</a:t>
            </a:r>
          </a:p>
          <a:p>
            <a:pPr marL="0" indent="0" algn="ctr">
              <a:buNone/>
            </a:pPr>
            <a:endParaRPr lang="sv-SE" dirty="0"/>
          </a:p>
          <a:p>
            <a:pPr marL="0" indent="0" algn="ctr">
              <a:buNone/>
            </a:pPr>
            <a:r>
              <a:rPr lang="sv-SE" dirty="0"/>
              <a:t>OCH var och en måste ta sin del – vem äger problemet?</a:t>
            </a:r>
          </a:p>
          <a:p>
            <a:pPr marL="0" indent="0" algn="ctr">
              <a:buNone/>
            </a:pPr>
            <a:endParaRPr lang="sv-SE" dirty="0"/>
          </a:p>
        </p:txBody>
      </p:sp>
    </p:spTree>
    <p:extLst>
      <p:ext uri="{BB962C8B-B14F-4D97-AF65-F5344CB8AC3E}">
        <p14:creationId xmlns:p14="http://schemas.microsoft.com/office/powerpoint/2010/main" val="15598119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”Dåligt bemötande”</a:t>
            </a:r>
          </a:p>
        </p:txBody>
      </p:sp>
      <p:sp>
        <p:nvSpPr>
          <p:cNvPr id="3" name="Platshållare för innehåll 2"/>
          <p:cNvSpPr>
            <a:spLocks noGrp="1"/>
          </p:cNvSpPr>
          <p:nvPr>
            <p:ph idx="1"/>
          </p:nvPr>
        </p:nvSpPr>
        <p:spPr>
          <a:xfrm>
            <a:off x="838200" y="1825625"/>
            <a:ext cx="10515600" cy="4667250"/>
          </a:xfrm>
        </p:spPr>
        <p:txBody>
          <a:bodyPr>
            <a:normAutofit fontScale="92500" lnSpcReduction="10000"/>
          </a:bodyPr>
          <a:lstStyle/>
          <a:p>
            <a:pPr algn="ctr">
              <a:buFont typeface="Arial" charset="0"/>
              <a:buNone/>
            </a:pPr>
            <a:r>
              <a:rPr lang="sv-SE" dirty="0"/>
              <a:t>Att inte kunna föra sig/samspela med andra.</a:t>
            </a:r>
          </a:p>
          <a:p>
            <a:pPr algn="ctr">
              <a:buFont typeface="Arial" charset="0"/>
              <a:buNone/>
            </a:pPr>
            <a:r>
              <a:rPr lang="sv-SE" dirty="0"/>
              <a:t>Bristande formell kontakt (ögon, öron, samtal).</a:t>
            </a:r>
          </a:p>
          <a:p>
            <a:pPr>
              <a:buFont typeface="Arial" charset="0"/>
              <a:buNone/>
            </a:pPr>
            <a:endParaRPr lang="sv-SE" dirty="0"/>
          </a:p>
          <a:p>
            <a:pPr>
              <a:buFont typeface="Arial" charset="0"/>
              <a:buNone/>
            </a:pPr>
            <a:endParaRPr lang="sv-SE" dirty="0"/>
          </a:p>
          <a:p>
            <a:pPr algn="ctr">
              <a:buFont typeface="Arial" charset="0"/>
              <a:buNone/>
            </a:pPr>
            <a:r>
              <a:rPr lang="sv-SE" dirty="0" err="1"/>
              <a:t>Felanvänt</a:t>
            </a:r>
            <a:r>
              <a:rPr lang="sv-SE" dirty="0"/>
              <a:t> begrepp när</a:t>
            </a:r>
          </a:p>
          <a:p>
            <a:pPr algn="ctr">
              <a:buFont typeface="Arial" charset="0"/>
              <a:buNone/>
            </a:pPr>
            <a:r>
              <a:rPr lang="sv-SE" dirty="0"/>
              <a:t> den andra </a:t>
            </a:r>
            <a:r>
              <a:rPr lang="sv-SE" b="1" u="sng" dirty="0"/>
              <a:t>känner sig illa bemött </a:t>
            </a:r>
            <a:r>
              <a:rPr lang="sv-SE" dirty="0"/>
              <a:t>när den inte fått det den vill ha.</a:t>
            </a:r>
          </a:p>
          <a:p>
            <a:pPr algn="ctr">
              <a:buFont typeface="Arial" charset="0"/>
              <a:buNone/>
            </a:pPr>
            <a:endParaRPr lang="sv-SE" dirty="0"/>
          </a:p>
          <a:p>
            <a:pPr algn="ctr">
              <a:buFont typeface="Arial" charset="0"/>
              <a:buNone/>
            </a:pPr>
            <a:r>
              <a:rPr lang="sv-SE" dirty="0"/>
              <a:t>Att inte vara överens </a:t>
            </a:r>
          </a:p>
          <a:p>
            <a:pPr algn="ctr">
              <a:buFont typeface="Arial" charset="0"/>
              <a:buNone/>
            </a:pPr>
            <a:r>
              <a:rPr lang="sv-SE" dirty="0"/>
              <a:t>är inte samma sak som att ha en konflikt </a:t>
            </a:r>
          </a:p>
          <a:p>
            <a:pPr algn="ctr">
              <a:buFont typeface="Arial" charset="0"/>
              <a:buNone/>
            </a:pPr>
            <a:r>
              <a:rPr lang="sv-SE" dirty="0"/>
              <a:t>eller att man behandlat den andra illa.</a:t>
            </a:r>
          </a:p>
          <a:p>
            <a:pPr marL="0" indent="0">
              <a:buNone/>
            </a:pPr>
            <a:endParaRPr lang="sv-SE" dirty="0"/>
          </a:p>
        </p:txBody>
      </p:sp>
    </p:spTree>
    <p:extLst>
      <p:ext uri="{BB962C8B-B14F-4D97-AF65-F5344CB8AC3E}">
        <p14:creationId xmlns:p14="http://schemas.microsoft.com/office/powerpoint/2010/main" val="18826236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Vad är egentligen problemet?</a:t>
            </a:r>
          </a:p>
        </p:txBody>
      </p:sp>
      <p:sp>
        <p:nvSpPr>
          <p:cNvPr id="4" name="Platshållare för innehåll 3"/>
          <p:cNvSpPr>
            <a:spLocks noGrp="1"/>
          </p:cNvSpPr>
          <p:nvPr>
            <p:ph idx="1"/>
          </p:nvPr>
        </p:nvSpPr>
        <p:spPr>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sv-SE" dirty="0"/>
              <a:t>Vi är inte överens om vad målet med vårt samtal är</a:t>
            </a:r>
          </a:p>
          <a:p>
            <a:pPr marL="0" indent="0" algn="ctr">
              <a:buNone/>
            </a:pPr>
            <a:r>
              <a:rPr lang="sv-SE" dirty="0"/>
              <a:t>och vi försöker övertyga varandra.</a:t>
            </a:r>
          </a:p>
          <a:p>
            <a:pPr marL="0" indent="0" algn="ctr">
              <a:buNone/>
            </a:pPr>
            <a:r>
              <a:rPr lang="sv-SE" dirty="0"/>
              <a:t>ENERGILÄCKAGE!</a:t>
            </a:r>
          </a:p>
        </p:txBody>
      </p:sp>
    </p:spTree>
    <p:extLst>
      <p:ext uri="{BB962C8B-B14F-4D97-AF65-F5344CB8AC3E}">
        <p14:creationId xmlns:p14="http://schemas.microsoft.com/office/powerpoint/2010/main" val="38583222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0ADEF0-5953-6D75-E7B6-0E87DFFFB690}"/>
              </a:ext>
            </a:extLst>
          </p:cNvPr>
          <p:cNvSpPr>
            <a:spLocks noGrp="1"/>
          </p:cNvSpPr>
          <p:nvPr>
            <p:ph type="title"/>
          </p:nvPr>
        </p:nvSpPr>
        <p:spPr/>
        <p:txBody>
          <a:bodyPr/>
          <a:lstStyle/>
          <a:p>
            <a:pPr algn="ctr"/>
            <a:r>
              <a:rPr lang="sv-SE" dirty="0"/>
              <a:t>Vad är egentligen problemet?</a:t>
            </a:r>
          </a:p>
        </p:txBody>
      </p:sp>
      <p:sp>
        <p:nvSpPr>
          <p:cNvPr id="3" name="Platshållare för innehåll 2">
            <a:extLst>
              <a:ext uri="{FF2B5EF4-FFF2-40B4-BE49-F238E27FC236}">
                <a16:creationId xmlns:a16="http://schemas.microsoft.com/office/drawing/2014/main" id="{2A29A7B6-8E8C-FADB-B176-A45BBBF4FCC6}"/>
              </a:ext>
            </a:extLst>
          </p:cNvPr>
          <p:cNvSpPr>
            <a:spLocks noGrp="1"/>
          </p:cNvSpPr>
          <p:nvPr>
            <p:ph sz="half" idx="1"/>
          </p:nvPr>
        </p:nvSpPr>
        <p:spPr/>
        <p:txBody>
          <a:bodyPr>
            <a:normAutofit fontScale="92500" lnSpcReduction="10000"/>
          </a:bodyPr>
          <a:lstStyle/>
          <a:p>
            <a:r>
              <a:rPr lang="sv-SE" dirty="0"/>
              <a:t>Tabletterna är slut!</a:t>
            </a:r>
          </a:p>
          <a:p>
            <a:r>
              <a:rPr lang="sv-SE" dirty="0"/>
              <a:t>Jag kan inte sova!</a:t>
            </a:r>
          </a:p>
          <a:p>
            <a:r>
              <a:rPr lang="sv-SE" dirty="0"/>
              <a:t>Jag kan inte jobba!</a:t>
            </a:r>
          </a:p>
          <a:p>
            <a:pPr marL="0" indent="0">
              <a:buNone/>
            </a:pPr>
            <a:endParaRPr lang="sv-SE" dirty="0"/>
          </a:p>
          <a:p>
            <a:r>
              <a:rPr lang="sv-SE" dirty="0"/>
              <a:t>Jag får mer symtom när…</a:t>
            </a:r>
          </a:p>
          <a:p>
            <a:r>
              <a:rPr lang="sv-SE" dirty="0"/>
              <a:t>Jag får ingen hjälp.</a:t>
            </a:r>
          </a:p>
          <a:p>
            <a:pPr marL="0" indent="0">
              <a:buNone/>
            </a:pPr>
            <a:endParaRPr lang="sv-SE" dirty="0"/>
          </a:p>
          <a:p>
            <a:r>
              <a:rPr lang="sv-SE" dirty="0"/>
              <a:t>Jag orkar inte.</a:t>
            </a:r>
          </a:p>
          <a:p>
            <a:r>
              <a:rPr lang="sv-SE" dirty="0"/>
              <a:t>Jag kan inte ha det så här längre.</a:t>
            </a:r>
          </a:p>
        </p:txBody>
      </p:sp>
      <p:sp>
        <p:nvSpPr>
          <p:cNvPr id="4" name="Platshållare för innehåll 3">
            <a:extLst>
              <a:ext uri="{FF2B5EF4-FFF2-40B4-BE49-F238E27FC236}">
                <a16:creationId xmlns:a16="http://schemas.microsoft.com/office/drawing/2014/main" id="{607C15AF-36D0-6F37-96EB-C0EBB3DD081F}"/>
              </a:ext>
            </a:extLst>
          </p:cNvPr>
          <p:cNvSpPr>
            <a:spLocks noGrp="1"/>
          </p:cNvSpPr>
          <p:nvPr>
            <p:ph sz="half" idx="2"/>
          </p:nvPr>
        </p:nvSpPr>
        <p:spPr/>
        <p:txBody>
          <a:bodyPr>
            <a:normAutofit fontScale="92500" lnSpcReduction="10000"/>
          </a:bodyPr>
          <a:lstStyle/>
          <a:p>
            <a:r>
              <a:rPr lang="sv-SE" dirty="0"/>
              <a:t>Du har tagit mer än ordinerat.</a:t>
            </a:r>
          </a:p>
          <a:p>
            <a:r>
              <a:rPr lang="sv-SE" dirty="0"/>
              <a:t>Du har ingen dygnsrytm.</a:t>
            </a:r>
          </a:p>
          <a:p>
            <a:r>
              <a:rPr lang="sv-SE" dirty="0"/>
              <a:t>Du har bestämt dig för att avstå lönearbete.</a:t>
            </a:r>
          </a:p>
          <a:p>
            <a:r>
              <a:rPr lang="sv-SE" dirty="0"/>
              <a:t>Du är rädd för dina symtom.</a:t>
            </a:r>
          </a:p>
          <a:p>
            <a:r>
              <a:rPr lang="sv-SE" dirty="0"/>
              <a:t>Lösningen handlar inte om sjukvård.</a:t>
            </a:r>
          </a:p>
          <a:p>
            <a:pPr marL="0" indent="0">
              <a:buNone/>
            </a:pPr>
            <a:endParaRPr lang="sv-SE" dirty="0"/>
          </a:p>
          <a:p>
            <a:r>
              <a:rPr lang="sv-SE" dirty="0"/>
              <a:t>Du har nedsatt kondition.</a:t>
            </a:r>
          </a:p>
          <a:p>
            <a:r>
              <a:rPr lang="sv-SE" dirty="0"/>
              <a:t>Du kan inte fortsätta som hittills.</a:t>
            </a:r>
          </a:p>
        </p:txBody>
      </p:sp>
    </p:spTree>
    <p:extLst>
      <p:ext uri="{BB962C8B-B14F-4D97-AF65-F5344CB8AC3E}">
        <p14:creationId xmlns:p14="http://schemas.microsoft.com/office/powerpoint/2010/main" val="1201380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DF3F9FF-A0D3-AA44-A201-BAFE11C75FA2}"/>
              </a:ext>
            </a:extLst>
          </p:cNvPr>
          <p:cNvSpPr>
            <a:spLocks noGrp="1"/>
          </p:cNvSpPr>
          <p:nvPr>
            <p:ph type="title"/>
          </p:nvPr>
        </p:nvSpPr>
        <p:spPr/>
        <p:txBody>
          <a:bodyPr>
            <a:normAutofit/>
          </a:bodyPr>
          <a:lstStyle/>
          <a:p>
            <a:pPr algn="ctr">
              <a:defRPr/>
            </a:pPr>
            <a:r>
              <a:rPr lang="sv-SE" b="1" dirty="0" err="1">
                <a:solidFill>
                  <a:srgbClr val="0070C0"/>
                </a:solidFill>
              </a:rPr>
              <a:t>A</a:t>
            </a:r>
            <a:r>
              <a:rPr lang="sv-SE" dirty="0" err="1"/>
              <a:t>cceptance</a:t>
            </a:r>
            <a:r>
              <a:rPr lang="sv-SE" dirty="0"/>
              <a:t> and </a:t>
            </a:r>
            <a:r>
              <a:rPr lang="sv-SE" b="1" dirty="0" err="1">
                <a:solidFill>
                  <a:srgbClr val="0070C0"/>
                </a:solidFill>
              </a:rPr>
              <a:t>C</a:t>
            </a:r>
            <a:r>
              <a:rPr lang="sv-SE" dirty="0" err="1"/>
              <a:t>ommitment</a:t>
            </a:r>
            <a:r>
              <a:rPr lang="sv-SE" dirty="0"/>
              <a:t> </a:t>
            </a:r>
            <a:r>
              <a:rPr lang="sv-SE" b="1" dirty="0" err="1">
                <a:solidFill>
                  <a:srgbClr val="0070C0"/>
                </a:solidFill>
              </a:rPr>
              <a:t>T</a:t>
            </a:r>
            <a:r>
              <a:rPr lang="sv-SE" dirty="0" err="1"/>
              <a:t>herapy</a:t>
            </a:r>
            <a:endParaRPr lang="sv-SE" dirty="0"/>
          </a:p>
        </p:txBody>
      </p:sp>
      <p:sp>
        <p:nvSpPr>
          <p:cNvPr id="17410" name="Platshållare för innehåll 2">
            <a:extLst>
              <a:ext uri="{FF2B5EF4-FFF2-40B4-BE49-F238E27FC236}">
                <a16:creationId xmlns:a16="http://schemas.microsoft.com/office/drawing/2014/main" id="{A63F33A9-0A24-F342-BEB0-96D89F03604E}"/>
              </a:ext>
            </a:extLst>
          </p:cNvPr>
          <p:cNvSpPr>
            <a:spLocks noGrp="1"/>
          </p:cNvSpPr>
          <p:nvPr>
            <p:ph idx="1"/>
          </p:nvPr>
        </p:nvSpPr>
        <p:spPr/>
        <p:txBody>
          <a:bodyPr>
            <a:normAutofit lnSpcReduction="10000"/>
          </a:bodyPr>
          <a:lstStyle/>
          <a:p>
            <a:pPr marL="0" indent="0" algn="ctr">
              <a:buNone/>
            </a:pPr>
            <a:r>
              <a:rPr lang="sv-SE" altLang="sv-SE" sz="3600" b="1" dirty="0">
                <a:solidFill>
                  <a:srgbClr val="0070C0"/>
                </a:solidFill>
                <a:ea typeface="ＭＳ Ｐゴシック" panose="020B0600070205080204" pitchFamily="34" charset="-128"/>
              </a:rPr>
              <a:t>Acceptans</a:t>
            </a:r>
            <a:r>
              <a:rPr lang="sv-SE" altLang="sv-SE" dirty="0">
                <a:ea typeface="ＭＳ Ｐゴシック" panose="020B0600070205080204" pitchFamily="34" charset="-128"/>
              </a:rPr>
              <a:t>: </a:t>
            </a:r>
          </a:p>
          <a:p>
            <a:pPr marL="0" indent="0">
              <a:buNone/>
            </a:pPr>
            <a:endParaRPr lang="sv-SE" altLang="sv-SE" dirty="0">
              <a:ea typeface="ＭＳ Ｐゴシック" panose="020B0600070205080204" pitchFamily="34" charset="-128"/>
            </a:endParaRPr>
          </a:p>
          <a:p>
            <a:pPr marL="0" indent="0" algn="ctr">
              <a:buNone/>
            </a:pPr>
            <a:r>
              <a:rPr lang="sv-SE" altLang="sv-SE" dirty="0">
                <a:ea typeface="ＭＳ Ｐゴシック" panose="020B0600070205080204" pitchFamily="34" charset="-128"/>
              </a:rPr>
              <a:t>Det känns för att man lever.</a:t>
            </a:r>
          </a:p>
          <a:p>
            <a:pPr marL="0" indent="0" algn="ctr">
              <a:buNone/>
            </a:pPr>
            <a:r>
              <a:rPr lang="sv-SE" altLang="sv-SE" dirty="0">
                <a:ea typeface="ＭＳ Ｐゴシック" panose="020B0600070205080204" pitchFamily="34" charset="-128"/>
              </a:rPr>
              <a:t>Ett mänskligt liv innehåller tankar, känslor, impulser och handlingar.</a:t>
            </a:r>
          </a:p>
          <a:p>
            <a:pPr marL="0" indent="0">
              <a:buNone/>
            </a:pPr>
            <a:r>
              <a:rPr lang="sv-SE" altLang="sv-SE" dirty="0">
                <a:ea typeface="ＭＳ Ｐゴシック" panose="020B0600070205080204" pitchFamily="34" charset="-128"/>
              </a:rPr>
              <a:t>Många människor blir ”kidnappade” av det de inte vill känna och tänka. </a:t>
            </a:r>
          </a:p>
          <a:p>
            <a:pPr marL="0" indent="0" algn="ctr">
              <a:buNone/>
            </a:pPr>
            <a:r>
              <a:rPr lang="sv-SE" altLang="sv-SE" dirty="0">
                <a:ea typeface="ＭＳ Ｐゴシック" panose="020B0600070205080204" pitchFamily="34" charset="-128"/>
              </a:rPr>
              <a:t>Acceptans handlar om att kunna ha sina tankar, känslor och impulser utan att vara dem. Jag är mer än det jag tänker och känner.</a:t>
            </a:r>
          </a:p>
          <a:p>
            <a:pPr marL="0" indent="0" algn="ctr">
              <a:buNone/>
            </a:pPr>
            <a:endParaRPr lang="sv-SE" altLang="sv-SE" dirty="0">
              <a:ea typeface="ＭＳ Ｐゴシック" panose="020B0600070205080204" pitchFamily="34" charset="-128"/>
            </a:endParaRPr>
          </a:p>
          <a:p>
            <a:pPr marL="0" indent="0" algn="ctr">
              <a:buNone/>
            </a:pPr>
            <a:r>
              <a:rPr lang="sv-SE" altLang="sv-SE" sz="3200" dirty="0">
                <a:solidFill>
                  <a:srgbClr val="00B050"/>
                </a:solidFill>
                <a:ea typeface="ＭＳ Ｐゴシック" panose="020B0600070205080204" pitchFamily="34" charset="-128"/>
              </a:rPr>
              <a:t>EXPANSION</a:t>
            </a:r>
          </a:p>
          <a:p>
            <a:pPr marL="0" indent="0" algn="ctr">
              <a:buNone/>
            </a:pPr>
            <a:endParaRPr lang="sv-SE" altLang="sv-SE" dirty="0">
              <a:ea typeface="ＭＳ Ｐゴシック" panose="020B0600070205080204" pitchFamily="34" charset="-128"/>
            </a:endParaRPr>
          </a:p>
          <a:p>
            <a:pPr marL="0" indent="0">
              <a:buNone/>
            </a:pPr>
            <a:endParaRPr lang="sv-SE" altLang="sv-SE" b="1" dirty="0">
              <a:ea typeface="ＭＳ Ｐゴシック" panose="020B0600070205080204" pitchFamily="34" charset="-128"/>
            </a:endParaRPr>
          </a:p>
          <a:p>
            <a:pPr marL="0" indent="0">
              <a:buNone/>
            </a:pPr>
            <a:endParaRPr lang="sv-SE" altLang="sv-SE" dirty="0">
              <a:ea typeface="ＭＳ Ｐゴシック" panose="020B0600070205080204" pitchFamily="34" charset="-128"/>
            </a:endParaRPr>
          </a:p>
        </p:txBody>
      </p:sp>
    </p:spTree>
    <p:extLst>
      <p:ext uri="{BB962C8B-B14F-4D97-AF65-F5344CB8AC3E}">
        <p14:creationId xmlns:p14="http://schemas.microsoft.com/office/powerpoint/2010/main" val="17363697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”Hur går det för patienterna?”</a:t>
            </a:r>
          </a:p>
        </p:txBody>
      </p:sp>
      <p:sp>
        <p:nvSpPr>
          <p:cNvPr id="3" name="Platshållare för innehåll 2"/>
          <p:cNvSpPr>
            <a:spLocks noGrp="1"/>
          </p:cNvSpPr>
          <p:nvPr>
            <p:ph idx="1"/>
          </p:nvPr>
        </p:nvSpPr>
        <p:spPr/>
        <p:txBody>
          <a:bodyPr/>
          <a:lstStyle/>
          <a:p>
            <a:pPr marL="0" indent="0" algn="ctr">
              <a:buNone/>
            </a:pPr>
            <a:r>
              <a:rPr lang="sv-SE" dirty="0"/>
              <a:t>De </a:t>
            </a:r>
            <a:r>
              <a:rPr lang="sv-SE" dirty="0" err="1"/>
              <a:t>avmedikaliseras</a:t>
            </a:r>
            <a:r>
              <a:rPr lang="sv-SE" dirty="0"/>
              <a:t> och avlastas sin sjukroll</a:t>
            </a:r>
          </a:p>
          <a:p>
            <a:pPr marL="0" indent="0" algn="ctr">
              <a:buNone/>
            </a:pPr>
            <a:endParaRPr lang="sv-SE" dirty="0"/>
          </a:p>
          <a:p>
            <a:pPr marL="0" indent="0" algn="ctr">
              <a:buNone/>
            </a:pPr>
            <a:r>
              <a:rPr lang="sv-SE" dirty="0"/>
              <a:t>Det känns otäckt först (exponering)</a:t>
            </a:r>
          </a:p>
          <a:p>
            <a:pPr marL="0" indent="0" algn="ctr">
              <a:buNone/>
            </a:pPr>
            <a:endParaRPr lang="sv-SE" dirty="0"/>
          </a:p>
          <a:p>
            <a:pPr marL="0" indent="0" algn="ctr">
              <a:buNone/>
            </a:pPr>
            <a:r>
              <a:rPr lang="sv-SE" dirty="0"/>
              <a:t>Och livet går att använda till annat än rädsla</a:t>
            </a:r>
          </a:p>
          <a:p>
            <a:pPr marL="0" indent="0" algn="ctr">
              <a:buNone/>
            </a:pPr>
            <a:endParaRPr lang="sv-SE" dirty="0"/>
          </a:p>
          <a:p>
            <a:pPr marL="0" indent="0" algn="ctr">
              <a:buNone/>
            </a:pPr>
            <a:r>
              <a:rPr lang="sv-SE" dirty="0"/>
              <a:t>Vad vill du fylla livet med? Gör du det som är viktigast för dig?</a:t>
            </a:r>
          </a:p>
        </p:txBody>
      </p:sp>
    </p:spTree>
    <p:extLst>
      <p:ext uri="{BB962C8B-B14F-4D97-AF65-F5344CB8AC3E}">
        <p14:creationId xmlns:p14="http://schemas.microsoft.com/office/powerpoint/2010/main" val="25787014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0"/>
            <a:ext cx="10515600" cy="1325563"/>
          </a:xfrm>
        </p:spPr>
        <p:txBody>
          <a:bodyPr/>
          <a:lstStyle/>
          <a:p>
            <a:pPr algn="ctr"/>
            <a:r>
              <a:rPr lang="sv-SE" dirty="0"/>
              <a:t>Sms från en kollega 16/3 2022</a:t>
            </a:r>
          </a:p>
        </p:txBody>
      </p:sp>
      <p:sp>
        <p:nvSpPr>
          <p:cNvPr id="3" name="Platshållare för innehåll 2"/>
          <p:cNvSpPr>
            <a:spLocks noGrp="1"/>
          </p:cNvSpPr>
          <p:nvPr>
            <p:ph idx="1"/>
          </p:nvPr>
        </p:nvSpPr>
        <p:spPr>
          <a:xfrm>
            <a:off x="838200" y="1289304"/>
            <a:ext cx="10515600" cy="5568696"/>
          </a:xfrm>
        </p:spPr>
        <p:txBody>
          <a:bodyPr>
            <a:normAutofit fontScale="77500" lnSpcReduction="20000"/>
          </a:bodyPr>
          <a:lstStyle/>
          <a:p>
            <a:pPr marL="0" indent="0">
              <a:buNone/>
            </a:pPr>
            <a:r>
              <a:rPr lang="sv-SE" dirty="0"/>
              <a:t>” Jag tror jag berättade för dig om mina 2 ärenden med färdtjänstintyg. Båda unga och med diagnos panikångestsyndrom. Mina seniora kollegor och verksamhetschefen tyckte att jag var ”lite väl drastisk”, med att inte tillmötesgå önskan om förnyelse av sådant intyg. Den ena kollega sa: ”Du kan väl skriva ett dåligt intyg i så fall, så får den som bestämmer ta ställning så slipper du.” </a:t>
            </a:r>
          </a:p>
          <a:p>
            <a:pPr marL="0" indent="0">
              <a:buNone/>
            </a:pPr>
            <a:r>
              <a:rPr lang="sv-SE" dirty="0"/>
              <a:t>Jag stod naturligtvis på mig. Patienten blev sur liksom hennes mamma. </a:t>
            </a:r>
          </a:p>
          <a:p>
            <a:pPr marL="0" indent="0">
              <a:buNone/>
            </a:pPr>
            <a:r>
              <a:rPr lang="sv-SE" dirty="0"/>
              <a:t>Jag gav istället </a:t>
            </a:r>
            <a:r>
              <a:rPr lang="sv-SE" dirty="0" err="1"/>
              <a:t>psykoedukation</a:t>
            </a:r>
            <a:r>
              <a:rPr lang="sv-SE" dirty="0"/>
              <a:t> om </a:t>
            </a:r>
            <a:r>
              <a:rPr lang="sv-SE" dirty="0" err="1"/>
              <a:t>sympaticuspåslag</a:t>
            </a:r>
            <a:r>
              <a:rPr lang="sv-SE" dirty="0"/>
              <a:t> och att man måste stå kvar och andas igenom. Informerade om att det inte finns någon annan väg än att hon måste börja gå ut och göra det som ungdomar gör. Erbjöd </a:t>
            </a:r>
            <a:r>
              <a:rPr lang="sv-SE" dirty="0" err="1"/>
              <a:t>tel.uppföljning</a:t>
            </a:r>
            <a:r>
              <a:rPr lang="sv-SE" dirty="0"/>
              <a:t> om en vecka för att fånga upp missnöjet. Var helt säker på att de skulle vara fortsatt ”låsta”. Istället hade patienten, dagen efter vårt samtal, gått utanför dörren för första gången på flera veckor. Fick en panikattack, stod kvar och det gick över. Gick sedan ut varje dag under veckan och på helgen åkte hon tunnelbana för första gången på 4 år. Hon hade jublat, kompisen filmat och filmen som </a:t>
            </a:r>
            <a:r>
              <a:rPr lang="sv-SE" dirty="0" err="1"/>
              <a:t>las</a:t>
            </a:r>
            <a:r>
              <a:rPr lang="sv-SE" dirty="0"/>
              <a:t> ut hade fått mängder av glada tillrop. ”Det känns typ som att det gått över, jag har sovit över hos en kompis </a:t>
            </a:r>
            <a:r>
              <a:rPr lang="sv-SE" dirty="0" err="1"/>
              <a:t>inatt</a:t>
            </a:r>
            <a:r>
              <a:rPr lang="sv-SE" dirty="0"/>
              <a:t>. Jag tror jag klarar det här på egen hand, det är så himla skönt och det var så lätt.”</a:t>
            </a:r>
          </a:p>
          <a:p>
            <a:pPr marL="0" indent="0">
              <a:buNone/>
            </a:pPr>
            <a:r>
              <a:rPr lang="sv-SE" dirty="0"/>
              <a:t>Jag (läkaren) pepprade patienten med uppmuntran och validering och lyfte också vår alliansruptur vid förra samtalet, varpå patienten svarar: ” Äh, det du visar är </a:t>
            </a:r>
            <a:r>
              <a:rPr lang="sv-SE" dirty="0" err="1"/>
              <a:t>tough</a:t>
            </a:r>
            <a:r>
              <a:rPr lang="sv-SE" dirty="0"/>
              <a:t> love och det betydde jättemycket och kändes i slutändan så äkta. Typ som att du visste vad du gjorde och då fick jag lita på det.”</a:t>
            </a:r>
          </a:p>
        </p:txBody>
      </p:sp>
    </p:spTree>
    <p:extLst>
      <p:ext uri="{BB962C8B-B14F-4D97-AF65-F5344CB8AC3E}">
        <p14:creationId xmlns:p14="http://schemas.microsoft.com/office/powerpoint/2010/main" val="21408059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ubrik 1"/>
          <p:cNvSpPr>
            <a:spLocks noGrp="1"/>
          </p:cNvSpPr>
          <p:nvPr>
            <p:ph type="title"/>
          </p:nvPr>
        </p:nvSpPr>
        <p:spPr>
          <a:xfrm>
            <a:off x="429768" y="365125"/>
            <a:ext cx="10924032" cy="1325563"/>
          </a:xfrm>
        </p:spPr>
        <p:txBody>
          <a:bodyPr/>
          <a:lstStyle/>
          <a:p>
            <a:pPr algn="ctr"/>
            <a:r>
              <a:rPr lang="sv-SE" altLang="sv-SE" dirty="0">
                <a:ea typeface="ＭＳ Ｐゴシック" panose="020B0600070205080204" pitchFamily="34" charset="-128"/>
              </a:rPr>
              <a:t>Fokus på läkarbeteenden </a:t>
            </a:r>
            <a:br>
              <a:rPr lang="sv-SE" altLang="sv-SE" dirty="0">
                <a:ea typeface="ＭＳ Ｐゴシック" panose="020B0600070205080204" pitchFamily="34" charset="-128"/>
              </a:rPr>
            </a:br>
            <a:r>
              <a:rPr lang="sv-SE" altLang="sv-SE" dirty="0">
                <a:ea typeface="ＭＳ Ｐゴシック" panose="020B0600070205080204" pitchFamily="34" charset="-128"/>
              </a:rPr>
              <a:t>för patienternas skull</a:t>
            </a:r>
          </a:p>
        </p:txBody>
      </p:sp>
      <p:sp>
        <p:nvSpPr>
          <p:cNvPr id="20483" name="Platshållare för innehåll 2"/>
          <p:cNvSpPr>
            <a:spLocks noGrp="1"/>
          </p:cNvSpPr>
          <p:nvPr>
            <p:ph idx="1"/>
          </p:nvPr>
        </p:nvSpPr>
        <p:spPr>
          <a:xfrm>
            <a:off x="762000" y="2033587"/>
            <a:ext cx="10259567" cy="4824413"/>
          </a:xfrm>
        </p:spPr>
        <p:txBody>
          <a:bodyPr>
            <a:normAutofit/>
          </a:bodyPr>
          <a:lstStyle/>
          <a:p>
            <a:r>
              <a:rPr lang="sv-SE" altLang="sv-SE" sz="3200" dirty="0">
                <a:ea typeface="ＭＳ Ｐゴシック" panose="020B0600070205080204" pitchFamily="34" charset="-128"/>
              </a:rPr>
              <a:t>Hantera ansvaret i rollen och göra en medicinsk bedömning.</a:t>
            </a:r>
          </a:p>
          <a:p>
            <a:r>
              <a:rPr lang="sv-SE" altLang="sv-SE" sz="3200" dirty="0">
                <a:ea typeface="ＭＳ Ｐゴシック" panose="020B0600070205080204" pitchFamily="34" charset="-128"/>
              </a:rPr>
              <a:t>Kunna skilja mellan sjukdom och bristande hälsa.</a:t>
            </a:r>
          </a:p>
          <a:p>
            <a:r>
              <a:rPr lang="sv-SE" altLang="sv-SE" sz="3200" dirty="0">
                <a:ea typeface="ＭＳ Ｐゴシック" panose="020B0600070205080204" pitchFamily="34" charset="-128"/>
              </a:rPr>
              <a:t>Kunna kommunicera även det som väcker reaktioner och stå fast vid sin medicinska bedömning.</a:t>
            </a:r>
          </a:p>
          <a:p>
            <a:r>
              <a:rPr lang="sv-SE" altLang="sv-SE" sz="3200" dirty="0">
                <a:ea typeface="ＭＳ Ｐゴシック" panose="020B0600070205080204" pitchFamily="34" charset="-128"/>
              </a:rPr>
              <a:t>Undervisa patienten.</a:t>
            </a:r>
          </a:p>
          <a:p>
            <a:r>
              <a:rPr lang="sv-SE" altLang="sv-SE" sz="3200" dirty="0">
                <a:ea typeface="ＭＳ Ｐゴシック" panose="020B0600070205080204" pitchFamily="34" charset="-128"/>
              </a:rPr>
              <a:t>Finnas kvar för patienten över tid.</a:t>
            </a:r>
          </a:p>
        </p:txBody>
      </p:sp>
    </p:spTree>
    <p:extLst>
      <p:ext uri="{BB962C8B-B14F-4D97-AF65-F5344CB8AC3E}">
        <p14:creationId xmlns:p14="http://schemas.microsoft.com/office/powerpoint/2010/main" val="28691065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dirty="0"/>
              <a:t>När man jobbar med symtom behöver man förstå inlärningspsykologi</a:t>
            </a:r>
          </a:p>
        </p:txBody>
      </p:sp>
      <p:pic>
        <p:nvPicPr>
          <p:cNvPr id="4" name="Platshållare för innehåll 3"/>
          <p:cNvPicPr>
            <a:picLocks noGrp="1" noChangeAspect="1"/>
          </p:cNvPicPr>
          <p:nvPr>
            <p:ph idx="1"/>
          </p:nvPr>
        </p:nvPicPr>
        <p:blipFill>
          <a:blip r:embed="rId2"/>
          <a:stretch>
            <a:fillRect/>
          </a:stretch>
        </p:blipFill>
        <p:spPr>
          <a:xfrm>
            <a:off x="4553712" y="1690688"/>
            <a:ext cx="2807208" cy="3767328"/>
          </a:xfrm>
          <a:prstGeom prst="rect">
            <a:avLst/>
          </a:prstGeom>
        </p:spPr>
      </p:pic>
      <p:sp>
        <p:nvSpPr>
          <p:cNvPr id="5" name="textruta 4"/>
          <p:cNvSpPr txBox="1"/>
          <p:nvPr/>
        </p:nvSpPr>
        <p:spPr>
          <a:xfrm>
            <a:off x="2315606" y="5458016"/>
            <a:ext cx="7560788" cy="1200329"/>
          </a:xfrm>
          <a:prstGeom prst="rect">
            <a:avLst/>
          </a:prstGeom>
          <a:noFill/>
        </p:spPr>
        <p:txBody>
          <a:bodyPr wrap="none" rtlCol="0">
            <a:spAutoFit/>
          </a:bodyPr>
          <a:lstStyle/>
          <a:p>
            <a:r>
              <a:rPr lang="sv-SE" sz="2400" dirty="0"/>
              <a:t>Ny bok av Olle Wadström: Beteendemedicin, KBT för läkare</a:t>
            </a:r>
          </a:p>
          <a:p>
            <a:r>
              <a:rPr lang="sv-SE" sz="2400" dirty="0"/>
              <a:t>Andra tips och arbetsblad på </a:t>
            </a:r>
            <a:r>
              <a:rPr lang="sv-SE" sz="2400" dirty="0">
                <a:hlinkClick r:id="rId3"/>
              </a:rPr>
              <a:t>www.viktigtpariktigt.nu</a:t>
            </a:r>
            <a:endParaRPr lang="sv-SE" sz="2400" dirty="0"/>
          </a:p>
          <a:p>
            <a:endParaRPr lang="sv-SE" sz="2400" dirty="0"/>
          </a:p>
        </p:txBody>
      </p:sp>
    </p:spTree>
    <p:extLst>
      <p:ext uri="{BB962C8B-B14F-4D97-AF65-F5344CB8AC3E}">
        <p14:creationId xmlns:p14="http://schemas.microsoft.com/office/powerpoint/2010/main" val="3503182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ubrik 1"/>
          <p:cNvSpPr>
            <a:spLocks noGrp="1"/>
          </p:cNvSpPr>
          <p:nvPr>
            <p:ph type="title"/>
          </p:nvPr>
        </p:nvSpPr>
        <p:spPr/>
        <p:txBody>
          <a:bodyPr/>
          <a:lstStyle/>
          <a:p>
            <a:pPr algn="ctr"/>
            <a:r>
              <a:rPr lang="sv-SE" altLang="sv-SE" b="1" dirty="0">
                <a:ea typeface="ＭＳ Ｐゴシック" panose="020B0600070205080204" pitchFamily="34" charset="-128"/>
              </a:rPr>
              <a:t>Vad väcks i mig när jag blir utmanad</a:t>
            </a:r>
            <a:r>
              <a:rPr lang="sv-SE" altLang="sv-SE" dirty="0">
                <a:ea typeface="ＭＳ Ｐゴシック" panose="020B0600070205080204" pitchFamily="34" charset="-128"/>
              </a:rPr>
              <a:t>?</a:t>
            </a:r>
          </a:p>
        </p:txBody>
      </p:sp>
      <p:sp>
        <p:nvSpPr>
          <p:cNvPr id="6147" name="Platshållare för innehåll 2"/>
          <p:cNvSpPr>
            <a:spLocks noGrp="1"/>
          </p:cNvSpPr>
          <p:nvPr>
            <p:ph idx="1"/>
          </p:nvPr>
        </p:nvSpPr>
        <p:spPr>
          <a:xfrm>
            <a:off x="838200" y="1825625"/>
            <a:ext cx="11015546" cy="4351338"/>
          </a:xfrm>
        </p:spPr>
        <p:txBody>
          <a:bodyPr>
            <a:normAutofit/>
          </a:bodyPr>
          <a:lstStyle/>
          <a:p>
            <a:r>
              <a:rPr lang="sv-SE" altLang="sv-SE" sz="4200" b="1" dirty="0">
                <a:solidFill>
                  <a:srgbClr val="00B050"/>
                </a:solidFill>
                <a:ea typeface="ＭＳ Ｐゴシック" panose="020B0600070205080204" pitchFamily="34" charset="-128"/>
              </a:rPr>
              <a:t>T</a:t>
            </a:r>
            <a:r>
              <a:rPr lang="sv-SE" altLang="sv-SE" sz="4200" dirty="0">
                <a:ea typeface="ＭＳ Ｐゴシック" panose="020B0600070205080204" pitchFamily="34" charset="-128"/>
              </a:rPr>
              <a:t>ankar: tänk om…missat…fel…</a:t>
            </a:r>
          </a:p>
          <a:p>
            <a:r>
              <a:rPr lang="sv-SE" altLang="sv-SE" sz="4200" b="1" dirty="0">
                <a:solidFill>
                  <a:srgbClr val="00B050"/>
                </a:solidFill>
                <a:ea typeface="ＭＳ Ｐゴシック" panose="020B0600070205080204" pitchFamily="34" charset="-128"/>
              </a:rPr>
              <a:t>E</a:t>
            </a:r>
            <a:r>
              <a:rPr lang="sv-SE" altLang="sv-SE" sz="4200" dirty="0">
                <a:ea typeface="ＭＳ Ｐゴシック" panose="020B0600070205080204" pitchFamily="34" charset="-128"/>
              </a:rPr>
              <a:t>motioner: rädd, skamsen, ledsen, arg…</a:t>
            </a:r>
          </a:p>
          <a:p>
            <a:r>
              <a:rPr lang="sv-SE" altLang="sv-SE" sz="4200" b="1" dirty="0">
                <a:solidFill>
                  <a:srgbClr val="00B050"/>
                </a:solidFill>
                <a:ea typeface="ＭＳ Ｐゴシック" panose="020B0600070205080204" pitchFamily="34" charset="-128"/>
              </a:rPr>
              <a:t>A</a:t>
            </a:r>
            <a:r>
              <a:rPr lang="sv-SE" altLang="sv-SE" sz="4200" dirty="0">
                <a:ea typeface="ＭＳ Ｐゴシック" panose="020B0600070205080204" pitchFamily="34" charset="-128"/>
              </a:rPr>
              <a:t>ssociationer: nöjd kund, bli anmäld – av med legitimationen</a:t>
            </a:r>
          </a:p>
          <a:p>
            <a:r>
              <a:rPr lang="sv-SE" altLang="sv-SE" sz="4200" b="1" dirty="0">
                <a:solidFill>
                  <a:srgbClr val="00B050"/>
                </a:solidFill>
                <a:ea typeface="ＭＳ Ｐゴシック" panose="020B0600070205080204" pitchFamily="34" charset="-128"/>
              </a:rPr>
              <a:t>M</a:t>
            </a:r>
            <a:r>
              <a:rPr lang="sv-SE" altLang="sv-SE" sz="4200" dirty="0">
                <a:ea typeface="ＭＳ Ｐゴシック" panose="020B0600070205080204" pitchFamily="34" charset="-128"/>
              </a:rPr>
              <a:t>innen: andra situationer med samma känslor</a:t>
            </a:r>
          </a:p>
          <a:p>
            <a:r>
              <a:rPr lang="sv-SE" altLang="sv-SE" sz="4200" b="1" dirty="0">
                <a:solidFill>
                  <a:srgbClr val="00B050"/>
                </a:solidFill>
                <a:ea typeface="ＭＳ Ｐゴシック" panose="020B0600070205080204" pitchFamily="34" charset="-128"/>
              </a:rPr>
              <a:t>S</a:t>
            </a:r>
            <a:r>
              <a:rPr lang="sv-SE" altLang="sv-SE" sz="4200" dirty="0">
                <a:ea typeface="ＭＳ Ｐゴシック" panose="020B0600070205080204" pitchFamily="34" charset="-128"/>
              </a:rPr>
              <a:t>ensationer (OBS! </a:t>
            </a:r>
            <a:r>
              <a:rPr lang="sv-SE" altLang="sv-SE" sz="4200" dirty="0" err="1">
                <a:ea typeface="ＭＳ Ｐゴシック" panose="020B0600070205080204" pitchFamily="34" charset="-128"/>
              </a:rPr>
              <a:t>Sympaticus</a:t>
            </a:r>
            <a:r>
              <a:rPr lang="sv-SE" altLang="sv-SE" sz="4200" dirty="0">
                <a:ea typeface="ＭＳ Ｐゴシック" panose="020B0600070205080204" pitchFamily="34" charset="-128"/>
              </a:rPr>
              <a:t>!)</a:t>
            </a:r>
            <a:endParaRPr lang="sv-SE" altLang="sv-SE" sz="4200" b="1" dirty="0">
              <a:ea typeface="ＭＳ Ｐゴシック" panose="020B0600070205080204" pitchFamily="34" charset="-128"/>
            </a:endParaRPr>
          </a:p>
        </p:txBody>
      </p:sp>
    </p:spTree>
    <p:extLst>
      <p:ext uri="{BB962C8B-B14F-4D97-AF65-F5344CB8AC3E}">
        <p14:creationId xmlns:p14="http://schemas.microsoft.com/office/powerpoint/2010/main" val="3233034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2FA5699-9894-63DD-405C-AC044F9DA0A2}"/>
              </a:ext>
            </a:extLst>
          </p:cNvPr>
          <p:cNvSpPr>
            <a:spLocks noGrp="1"/>
          </p:cNvSpPr>
          <p:nvPr>
            <p:ph type="title"/>
          </p:nvPr>
        </p:nvSpPr>
        <p:spPr/>
        <p:txBody>
          <a:bodyPr/>
          <a:lstStyle/>
          <a:p>
            <a:pPr algn="ctr"/>
            <a:r>
              <a:rPr lang="sv-SE" dirty="0"/>
              <a:t>Och då får jag impuls att minska obehaget</a:t>
            </a:r>
          </a:p>
        </p:txBody>
      </p:sp>
      <p:sp>
        <p:nvSpPr>
          <p:cNvPr id="3" name="Platshållare för innehåll 2">
            <a:extLst>
              <a:ext uri="{FF2B5EF4-FFF2-40B4-BE49-F238E27FC236}">
                <a16:creationId xmlns:a16="http://schemas.microsoft.com/office/drawing/2014/main" id="{4BE5880A-9284-C2F0-9109-9CF041E4AD0F}"/>
              </a:ext>
            </a:extLst>
          </p:cNvPr>
          <p:cNvSpPr>
            <a:spLocks noGrp="1"/>
          </p:cNvSpPr>
          <p:nvPr>
            <p:ph idx="1"/>
          </p:nvPr>
        </p:nvSpPr>
        <p:spPr/>
        <p:txBody>
          <a:bodyPr/>
          <a:lstStyle/>
          <a:p>
            <a:r>
              <a:rPr lang="sv-SE" dirty="0"/>
              <a:t>”Två veckors sjukskrivning är inte så farligt.”</a:t>
            </a:r>
          </a:p>
          <a:p>
            <a:r>
              <a:rPr lang="sv-SE" dirty="0"/>
              <a:t>”Jag skriver en liten förpackning.”</a:t>
            </a:r>
          </a:p>
          <a:p>
            <a:r>
              <a:rPr lang="sv-SE" dirty="0"/>
              <a:t>”Gör inte jag det patienten vill så gör någon annan det.”</a:t>
            </a:r>
          </a:p>
          <a:p>
            <a:r>
              <a:rPr lang="sv-SE" dirty="0"/>
              <a:t>”Jag orkar inte med fler klagomål, hon får det hon vill.”</a:t>
            </a:r>
          </a:p>
          <a:p>
            <a:endParaRPr lang="sv-SE" dirty="0"/>
          </a:p>
          <a:p>
            <a:pPr marL="0" indent="0" algn="ctr">
              <a:buNone/>
            </a:pPr>
            <a:endParaRPr lang="sv-SE" dirty="0"/>
          </a:p>
          <a:p>
            <a:pPr marL="0" indent="0" algn="ctr">
              <a:buNone/>
            </a:pPr>
            <a:r>
              <a:rPr lang="sv-SE" dirty="0"/>
              <a:t>Och när jag använder undvikanden som </a:t>
            </a:r>
            <a:r>
              <a:rPr lang="sv-SE" dirty="0" err="1"/>
              <a:t>coping</a:t>
            </a:r>
            <a:r>
              <a:rPr lang="sv-SE" dirty="0"/>
              <a:t> </a:t>
            </a:r>
          </a:p>
          <a:p>
            <a:pPr marL="0" indent="0" algn="ctr">
              <a:buNone/>
            </a:pPr>
            <a:r>
              <a:rPr lang="sv-SE" dirty="0"/>
              <a:t>så blir jag </a:t>
            </a:r>
            <a:r>
              <a:rPr lang="sv-SE" dirty="0" err="1"/>
              <a:t>sensitiserad</a:t>
            </a:r>
            <a:r>
              <a:rPr lang="sv-SE" dirty="0"/>
              <a:t> för känslor/vara nära patienter</a:t>
            </a:r>
          </a:p>
        </p:txBody>
      </p:sp>
    </p:spTree>
    <p:extLst>
      <p:ext uri="{BB962C8B-B14F-4D97-AF65-F5344CB8AC3E}">
        <p14:creationId xmlns:p14="http://schemas.microsoft.com/office/powerpoint/2010/main" val="1443553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algn="ctr"/>
            <a:r>
              <a:rPr lang="sv-SE" dirty="0"/>
              <a:t>”Jag hjälper patienten </a:t>
            </a:r>
            <a:br>
              <a:rPr lang="sv-SE" dirty="0"/>
            </a:br>
            <a:r>
              <a:rPr lang="sv-SE" dirty="0"/>
              <a:t>mot den onda försäkringskassan”</a:t>
            </a:r>
          </a:p>
        </p:txBody>
      </p:sp>
      <p:sp>
        <p:nvSpPr>
          <p:cNvPr id="5" name="Platshållare för innehåll 4"/>
          <p:cNvSpPr>
            <a:spLocks noGrp="1"/>
          </p:cNvSpPr>
          <p:nvPr>
            <p:ph idx="1"/>
          </p:nvPr>
        </p:nvSpPr>
        <p:spPr/>
        <p:txBody>
          <a:bodyPr/>
          <a:lstStyle/>
          <a:p>
            <a:pPr marL="0" indent="0" algn="ctr">
              <a:buNone/>
            </a:pPr>
            <a:r>
              <a:rPr lang="en-US" dirty="0">
                <a:solidFill>
                  <a:srgbClr val="FF0000"/>
                </a:solidFill>
              </a:rPr>
              <a:t>“Tricks of the</a:t>
            </a:r>
          </a:p>
          <a:p>
            <a:pPr marL="0" indent="0" algn="ctr">
              <a:buNone/>
            </a:pPr>
            <a:r>
              <a:rPr lang="en-US" dirty="0">
                <a:solidFill>
                  <a:srgbClr val="FF0000"/>
                </a:solidFill>
              </a:rPr>
              <a:t>Medical Trade</a:t>
            </a:r>
          </a:p>
          <a:p>
            <a:pPr marL="0" indent="0" algn="ctr">
              <a:buNone/>
            </a:pPr>
            <a:r>
              <a:rPr lang="en-US" dirty="0">
                <a:solidFill>
                  <a:srgbClr val="FF0000"/>
                </a:solidFill>
              </a:rPr>
              <a:t>Cunning in the Age of</a:t>
            </a:r>
          </a:p>
          <a:p>
            <a:pPr marL="0" indent="0" algn="ctr">
              <a:buNone/>
            </a:pPr>
            <a:r>
              <a:rPr lang="en-US" dirty="0">
                <a:solidFill>
                  <a:srgbClr val="FF0000"/>
                </a:solidFill>
              </a:rPr>
              <a:t>Bureaucratic Austerity”</a:t>
            </a:r>
          </a:p>
          <a:p>
            <a:pPr marL="0" indent="0" algn="ctr">
              <a:buNone/>
            </a:pPr>
            <a:endParaRPr lang="en-US" dirty="0"/>
          </a:p>
          <a:p>
            <a:pPr marL="0" indent="0" algn="ctr">
              <a:buNone/>
            </a:pPr>
            <a:r>
              <a:rPr lang="en-US" dirty="0"/>
              <a:t>Mani </a:t>
            </a:r>
            <a:r>
              <a:rPr lang="en-US" dirty="0" err="1"/>
              <a:t>Shutzberg</a:t>
            </a:r>
            <a:endParaRPr lang="en-US" dirty="0"/>
          </a:p>
          <a:p>
            <a:pPr marL="0" indent="0" algn="ctr">
              <a:buNone/>
            </a:pPr>
            <a:r>
              <a:rPr lang="en-US" dirty="0" err="1"/>
              <a:t>Avhandling</a:t>
            </a:r>
            <a:r>
              <a:rPr lang="en-US" dirty="0"/>
              <a:t> vid </a:t>
            </a:r>
            <a:r>
              <a:rPr lang="en-US" dirty="0" err="1"/>
              <a:t>Södertörns</a:t>
            </a:r>
            <a:r>
              <a:rPr lang="en-US" dirty="0"/>
              <a:t> </a:t>
            </a:r>
            <a:r>
              <a:rPr lang="en-US" dirty="0" err="1"/>
              <a:t>Högskola</a:t>
            </a:r>
            <a:r>
              <a:rPr lang="en-US" dirty="0"/>
              <a:t> 2021</a:t>
            </a:r>
          </a:p>
          <a:p>
            <a:pPr marL="0" indent="0" algn="ctr">
              <a:buNone/>
            </a:pPr>
            <a:r>
              <a:rPr lang="en-US" dirty="0" err="1"/>
              <a:t>Intervjuer</a:t>
            </a:r>
            <a:r>
              <a:rPr lang="en-US" dirty="0"/>
              <a:t> med </a:t>
            </a:r>
            <a:r>
              <a:rPr lang="en-US" dirty="0" err="1"/>
              <a:t>allmänläkare</a:t>
            </a:r>
            <a:endParaRPr lang="sv-SE" dirty="0"/>
          </a:p>
        </p:txBody>
      </p:sp>
    </p:spTree>
    <p:extLst>
      <p:ext uri="{BB962C8B-B14F-4D97-AF65-F5344CB8AC3E}">
        <p14:creationId xmlns:p14="http://schemas.microsoft.com/office/powerpoint/2010/main" val="3511458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pPr algn="ctr"/>
            <a:r>
              <a:rPr lang="sv-SE" dirty="0"/>
              <a:t>Exempel på när läkare blandar ihop </a:t>
            </a:r>
            <a:br>
              <a:rPr lang="sv-SE" dirty="0"/>
            </a:br>
            <a:r>
              <a:rPr lang="sv-SE" dirty="0">
                <a:solidFill>
                  <a:srgbClr val="FF0000"/>
                </a:solidFill>
              </a:rPr>
              <a:t>sjukdom</a:t>
            </a:r>
            <a:r>
              <a:rPr lang="sv-SE" dirty="0"/>
              <a:t> med </a:t>
            </a:r>
            <a:r>
              <a:rPr lang="sv-SE" dirty="0">
                <a:solidFill>
                  <a:srgbClr val="FF0000"/>
                </a:solidFill>
              </a:rPr>
              <a:t>illabefinnande</a:t>
            </a:r>
            <a:r>
              <a:rPr lang="sv-SE" dirty="0"/>
              <a:t> och </a:t>
            </a:r>
            <a:r>
              <a:rPr lang="sv-SE" dirty="0">
                <a:solidFill>
                  <a:srgbClr val="FF0000"/>
                </a:solidFill>
              </a:rPr>
              <a:t>bristande hälsa</a:t>
            </a:r>
          </a:p>
        </p:txBody>
      </p:sp>
      <p:sp>
        <p:nvSpPr>
          <p:cNvPr id="3" name="Platshållare för innehåll 2"/>
          <p:cNvSpPr>
            <a:spLocks noGrp="1"/>
          </p:cNvSpPr>
          <p:nvPr>
            <p:ph idx="1"/>
          </p:nvPr>
        </p:nvSpPr>
        <p:spPr>
          <a:xfrm>
            <a:off x="576072" y="2093977"/>
            <a:ext cx="11018520" cy="4421314"/>
          </a:xfrm>
        </p:spPr>
        <p:txBody>
          <a:bodyPr>
            <a:normAutofit/>
          </a:bodyPr>
          <a:lstStyle/>
          <a:p>
            <a:pPr marL="0" indent="0" algn="ctr">
              <a:buNone/>
            </a:pPr>
            <a:r>
              <a:rPr lang="en-US" dirty="0"/>
              <a:t>It can be frustrating, to have heard from the patient about panic attacks,</a:t>
            </a:r>
          </a:p>
          <a:p>
            <a:pPr marL="0" indent="0" algn="ctr">
              <a:buNone/>
            </a:pPr>
            <a:r>
              <a:rPr lang="en-US" dirty="0"/>
              <a:t>that they don’t get out of bed, and lots of other stuff that reinforces my</a:t>
            </a:r>
          </a:p>
          <a:p>
            <a:pPr marL="0" indent="0" algn="ctr">
              <a:buNone/>
            </a:pPr>
            <a:r>
              <a:rPr lang="en-US" u="sng" dirty="0"/>
              <a:t>conviction that this patient is unable to work</a:t>
            </a:r>
            <a:r>
              <a:rPr lang="en-US" dirty="0"/>
              <a:t>. But the Swedish Social</a:t>
            </a:r>
          </a:p>
          <a:p>
            <a:pPr marL="0" indent="0" algn="ctr">
              <a:buNone/>
            </a:pPr>
            <a:r>
              <a:rPr lang="en-US" dirty="0"/>
              <a:t>Insurance Agency [“</a:t>
            </a:r>
            <a:r>
              <a:rPr lang="en-US" dirty="0" err="1"/>
              <a:t>Försäkringskassan</a:t>
            </a:r>
            <a:r>
              <a:rPr lang="en-US" dirty="0"/>
              <a:t>”] is basically not interested in</a:t>
            </a:r>
          </a:p>
          <a:p>
            <a:pPr marL="0" indent="0" algn="ctr">
              <a:buNone/>
            </a:pPr>
            <a:r>
              <a:rPr lang="en-US" u="sng" dirty="0"/>
              <a:t>what the patient says </a:t>
            </a:r>
            <a:r>
              <a:rPr lang="en-US" dirty="0"/>
              <a:t>at all. That’s when, perhaps [...] you </a:t>
            </a:r>
            <a:r>
              <a:rPr lang="en-US" dirty="0" err="1"/>
              <a:t>gotta</a:t>
            </a:r>
            <a:r>
              <a:rPr lang="en-US" dirty="0"/>
              <a:t> use some</a:t>
            </a:r>
          </a:p>
          <a:p>
            <a:pPr marL="0" indent="0" algn="ctr">
              <a:buNone/>
            </a:pPr>
            <a:r>
              <a:rPr lang="en-US" dirty="0"/>
              <a:t>street-smart phrasing.</a:t>
            </a:r>
          </a:p>
          <a:p>
            <a:pPr marL="0" indent="0" algn="ctr">
              <a:buNone/>
            </a:pPr>
            <a:endParaRPr lang="en-US" dirty="0"/>
          </a:p>
          <a:p>
            <a:pPr marL="0" indent="0" algn="ctr">
              <a:buNone/>
            </a:pPr>
            <a:r>
              <a:rPr lang="en-US" dirty="0"/>
              <a:t>“Alexia”, physician</a:t>
            </a:r>
            <a:endParaRPr lang="sv-SE" dirty="0"/>
          </a:p>
        </p:txBody>
      </p:sp>
    </p:spTree>
    <p:extLst>
      <p:ext uri="{BB962C8B-B14F-4D97-AF65-F5344CB8AC3E}">
        <p14:creationId xmlns:p14="http://schemas.microsoft.com/office/powerpoint/2010/main" val="110378520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1736</TotalTime>
  <Words>3271</Words>
  <Application>Microsoft Office PowerPoint</Application>
  <PresentationFormat>Bredbild</PresentationFormat>
  <Paragraphs>498</Paragraphs>
  <Slides>53</Slides>
  <Notes>0</Notes>
  <HiddenSlides>0</HiddenSlides>
  <MMClips>0</MMClips>
  <ScaleCrop>false</ScaleCrop>
  <HeadingPairs>
    <vt:vector size="8" baseType="variant">
      <vt:variant>
        <vt:lpstr>Använt teckensnitt</vt:lpstr>
      </vt:variant>
      <vt:variant>
        <vt:i4>7</vt:i4>
      </vt:variant>
      <vt:variant>
        <vt:lpstr>Tema</vt:lpstr>
      </vt:variant>
      <vt:variant>
        <vt:i4>1</vt:i4>
      </vt:variant>
      <vt:variant>
        <vt:lpstr>Serverprogram för OLE-inbäddning</vt:lpstr>
      </vt:variant>
      <vt:variant>
        <vt:i4>1</vt:i4>
      </vt:variant>
      <vt:variant>
        <vt:lpstr>Bildrubriker</vt:lpstr>
      </vt:variant>
      <vt:variant>
        <vt:i4>53</vt:i4>
      </vt:variant>
    </vt:vector>
  </HeadingPairs>
  <TitlesOfParts>
    <vt:vector size="62" baseType="lpstr">
      <vt:lpstr>ＭＳ Ｐゴシック</vt:lpstr>
      <vt:lpstr>Arial</vt:lpstr>
      <vt:lpstr>Bernard MT Condensed</vt:lpstr>
      <vt:lpstr>Calibri</vt:lpstr>
      <vt:lpstr>Calibri Light</vt:lpstr>
      <vt:lpstr>Mangal</vt:lpstr>
      <vt:lpstr>Wingdings</vt:lpstr>
      <vt:lpstr>Office-tema</vt:lpstr>
      <vt:lpstr>Acrobat Document</vt:lpstr>
      <vt:lpstr>ACT  för läkare och andra behandlare  Beteendemedicin Avstå medikalisering och främja hälsan</vt:lpstr>
      <vt:lpstr>ACT</vt:lpstr>
      <vt:lpstr>PowerPoint-presentation</vt:lpstr>
      <vt:lpstr>Vad är det vi pratar om i mötet med patienten?</vt:lpstr>
      <vt:lpstr>Acceptance and Commitment Therapy</vt:lpstr>
      <vt:lpstr>Vad väcks i mig när jag blir utmanad?</vt:lpstr>
      <vt:lpstr>Och då får jag impuls att minska obehaget</vt:lpstr>
      <vt:lpstr>”Jag hjälper patienten  mot den onda försäkringskassan”</vt:lpstr>
      <vt:lpstr>Exempel på när läkare blandar ihop  sjukdom med illabefinnande och bristande hälsa</vt:lpstr>
      <vt:lpstr>sjukskrivning</vt:lpstr>
      <vt:lpstr>…och det är  KONTRAINDICERAT</vt:lpstr>
      <vt:lpstr>Acceptance and Commitment Therapy</vt:lpstr>
      <vt:lpstr>OHÄLSA enligt ACT</vt:lpstr>
      <vt:lpstr>”Men jag är ingen psykoterapeut!”</vt:lpstr>
      <vt:lpstr>Beteendemedicin</vt:lpstr>
      <vt:lpstr>PowerPoint-presentation</vt:lpstr>
      <vt:lpstr>PowerPoint-presentation</vt:lpstr>
      <vt:lpstr>För att möta någon annan,</vt:lpstr>
      <vt:lpstr>Jag är närvarande hos mig</vt:lpstr>
      <vt:lpstr>självreglering: SOAS</vt:lpstr>
      <vt:lpstr>Hålla riktning – och vara fortsatt engagerad färdighet i att vara konsekvent</vt:lpstr>
      <vt:lpstr>PowerPoint-presentation</vt:lpstr>
      <vt:lpstr>Medveten närvaro : att kunna rikta sin uppmärksamhet och hålla FOKUS även när det hettar till</vt:lpstr>
      <vt:lpstr>Varför är det så svårt?(När det låter så enkelt.) Hjärnans extrema förprogrammering:</vt:lpstr>
      <vt:lpstr>Alliansbrott mellan patient och behandlare</vt:lpstr>
      <vt:lpstr>Behandlarens alliansbrott med sig själv</vt:lpstr>
      <vt:lpstr>Träna sina pannlober</vt:lpstr>
      <vt:lpstr>PowerPoint-presentation</vt:lpstr>
      <vt:lpstr>Relationsbeteenden</vt:lpstr>
      <vt:lpstr>PowerPoint-presentation</vt:lpstr>
      <vt:lpstr>Diagnos är inte samma sak som sjukdom</vt:lpstr>
      <vt:lpstr>Validera mående</vt:lpstr>
      <vt:lpstr>PowerPoint-presentation</vt:lpstr>
      <vt:lpstr>HÄLSA enligt ACT</vt:lpstr>
      <vt:lpstr>Konkurrera ut undvikandebeteenden</vt:lpstr>
      <vt:lpstr>Hur har ni på Rosenhälsan jobbat med detta?</vt:lpstr>
      <vt:lpstr>PowerPoint-presentation</vt:lpstr>
      <vt:lpstr>PowerPoint-presentation</vt:lpstr>
      <vt:lpstr>PowerPoint-presentation</vt:lpstr>
      <vt:lpstr>PowerPoint-presentation</vt:lpstr>
      <vt:lpstr>”Nu är det du och jag”</vt:lpstr>
      <vt:lpstr>Att samtala på olika sätt</vt:lpstr>
      <vt:lpstr>Låt passera</vt:lpstr>
      <vt:lpstr>Orka öppna sig</vt:lpstr>
      <vt:lpstr>Validera</vt:lpstr>
      <vt:lpstr>Engagemang</vt:lpstr>
      <vt:lpstr>”Dåligt bemötande”</vt:lpstr>
      <vt:lpstr>Vad är egentligen problemet?</vt:lpstr>
      <vt:lpstr>Vad är egentligen problemet?</vt:lpstr>
      <vt:lpstr>”Hur går det för patienterna?”</vt:lpstr>
      <vt:lpstr>Sms från en kollega 16/3 2022</vt:lpstr>
      <vt:lpstr>Fokus på läkarbeteenden  för patienternas skull</vt:lpstr>
      <vt:lpstr>När man jobbar med symtom behöver man förstå inlärningspsykologi</vt:lpstr>
    </vt:vector>
  </TitlesOfParts>
  <Company>Landstinget i Kalmar län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Åsa Kadowaki</dc:creator>
  <cp:lastModifiedBy>Pettersson Åsa</cp:lastModifiedBy>
  <cp:revision>125</cp:revision>
  <dcterms:created xsi:type="dcterms:W3CDTF">2020-04-17T09:42:28Z</dcterms:created>
  <dcterms:modified xsi:type="dcterms:W3CDTF">2022-11-18T07:07:15Z</dcterms:modified>
</cp:coreProperties>
</file>