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60" r:id="rId3"/>
    <p:sldId id="261" r:id="rId4"/>
    <p:sldId id="262" r:id="rId5"/>
    <p:sldId id="263" r:id="rId6"/>
    <p:sldId id="264" r:id="rId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ström Maria" initials="CM" lastIdx="2" clrIdx="0">
    <p:extLst>
      <p:ext uri="{19B8F6BF-5375-455C-9EA6-DF929625EA0E}">
        <p15:presenceInfo xmlns:p15="http://schemas.microsoft.com/office/powerpoint/2012/main" userId="S-1-5-21-796845957-343818398-839522115-2476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D00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5" d="100"/>
          <a:sy n="115" d="100"/>
        </p:scale>
        <p:origin x="780"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3-07T10:41:19.402" idx="2">
    <p:pos x="10" y="10"/>
    <p:text>Ta bort? Är ju inte aktuellt längre.</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026FF9-0C3F-4853-8303-533EC9D5C49C}" type="datetimeFigureOut">
              <a:rPr lang="sv-SE" smtClean="0"/>
              <a:t>2024-03-12</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444401-568A-494C-BAC8-7EC91C2B6052}" type="slidenum">
              <a:rPr lang="sv-SE" smtClean="0"/>
              <a:t>‹#›</a:t>
            </a:fld>
            <a:endParaRPr lang="sv-SE"/>
          </a:p>
        </p:txBody>
      </p:sp>
    </p:spTree>
    <p:extLst>
      <p:ext uri="{BB962C8B-B14F-4D97-AF65-F5344CB8AC3E}">
        <p14:creationId xmlns:p14="http://schemas.microsoft.com/office/powerpoint/2010/main" val="329301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Digitaliseringen anses vara en enskilt viktigaste faktorn fram till 2025</a:t>
            </a:r>
            <a:endParaRPr lang="sv-SE" dirty="0"/>
          </a:p>
        </p:txBody>
      </p:sp>
      <p:sp>
        <p:nvSpPr>
          <p:cNvPr id="4" name="Platshållare för bildnummer 3"/>
          <p:cNvSpPr>
            <a:spLocks noGrp="1"/>
          </p:cNvSpPr>
          <p:nvPr>
            <p:ph type="sldNum" sz="quarter" idx="10"/>
          </p:nvPr>
        </p:nvSpPr>
        <p:spPr/>
        <p:txBody>
          <a:bodyPr/>
          <a:lstStyle/>
          <a:p>
            <a:fld id="{A97762CC-AA2E-48BC-806B-EB3237609B00}" type="slidenum">
              <a:rPr lang="sv-SE" smtClean="0"/>
              <a:t>1</a:t>
            </a:fld>
            <a:endParaRPr lang="sv-SE"/>
          </a:p>
        </p:txBody>
      </p:sp>
    </p:spTree>
    <p:extLst>
      <p:ext uri="{BB962C8B-B14F-4D97-AF65-F5344CB8AC3E}">
        <p14:creationId xmlns:p14="http://schemas.microsoft.com/office/powerpoint/2010/main" val="620205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4680000" y="1800000"/>
            <a:ext cx="4104000" cy="1296000"/>
          </a:xfrm>
        </p:spPr>
        <p:txBody>
          <a:bodyPr>
            <a:normAutofit/>
          </a:bodyPr>
          <a:lstStyle>
            <a:lvl1pPr>
              <a:defRPr sz="4000"/>
            </a:lvl1pPr>
          </a:lstStyle>
          <a:p>
            <a:r>
              <a:rPr lang="sv-SE" smtClean="0"/>
              <a:t>Klicka här för att ändra format</a:t>
            </a:r>
            <a:endParaRPr lang="sv-SE"/>
          </a:p>
        </p:txBody>
      </p:sp>
      <p:sp>
        <p:nvSpPr>
          <p:cNvPr id="3" name="Underrubrik 2"/>
          <p:cNvSpPr>
            <a:spLocks noGrp="1"/>
          </p:cNvSpPr>
          <p:nvPr>
            <p:ph type="subTitle" idx="1"/>
          </p:nvPr>
        </p:nvSpPr>
        <p:spPr>
          <a:xfrm>
            <a:off x="4680000" y="3348000"/>
            <a:ext cx="4104000" cy="1296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a:p>
        </p:txBody>
      </p:sp>
      <p:sp>
        <p:nvSpPr>
          <p:cNvPr id="8" name="Platshållare för innehåll 7"/>
          <p:cNvSpPr>
            <a:spLocks noGrp="1"/>
          </p:cNvSpPr>
          <p:nvPr>
            <p:ph sz="quarter" idx="12"/>
          </p:nvPr>
        </p:nvSpPr>
        <p:spPr>
          <a:xfrm>
            <a:off x="0" y="856800"/>
            <a:ext cx="4212000" cy="6012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Line 11"/>
          <p:cNvSpPr>
            <a:spLocks noChangeShapeType="1"/>
          </p:cNvSpPr>
          <p:nvPr userDrawn="1"/>
        </p:nvSpPr>
        <p:spPr bwMode="auto">
          <a:xfrm>
            <a:off x="4680000" y="5949950"/>
            <a:ext cx="4104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Tree>
    <p:extLst>
      <p:ext uri="{BB962C8B-B14F-4D97-AF65-F5344CB8AC3E}">
        <p14:creationId xmlns:p14="http://schemas.microsoft.com/office/powerpoint/2010/main" val="106550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p>
            <a:fld id="{C29B0812-65F9-48DD-8C74-E1C7D80629BC}" type="datetime1">
              <a:rPr lang="sv-SE" smtClean="0"/>
              <a:t>2024-03-12</a:t>
            </a:fld>
            <a:endParaRPr lang="sv-SE"/>
          </a:p>
        </p:txBody>
      </p:sp>
      <p:sp>
        <p:nvSpPr>
          <p:cNvPr id="5" name="Platshållare för sidfot 4"/>
          <p:cNvSpPr>
            <a:spLocks noGrp="1"/>
          </p:cNvSpPr>
          <p:nvPr>
            <p:ph type="ftr" sz="quarter" idx="11"/>
          </p:nvPr>
        </p:nvSpPr>
        <p:spPr/>
        <p:txBody>
          <a:bodyPr/>
          <a:lstStyle/>
          <a:p>
            <a:r>
              <a:rPr lang="sv-SE" smtClean="0"/>
              <a:t> Folkhälsa och sjukvård</a:t>
            </a:r>
            <a:endParaRPr lang="sv-SE"/>
          </a:p>
        </p:txBody>
      </p:sp>
      <p:sp>
        <p:nvSpPr>
          <p:cNvPr id="8" name="Platshållare för text 7"/>
          <p:cNvSpPr>
            <a:spLocks noGrp="1"/>
          </p:cNvSpPr>
          <p:nvPr>
            <p:ph type="body" sz="quarter" idx="12"/>
          </p:nvPr>
        </p:nvSpPr>
        <p:spPr>
          <a:xfrm>
            <a:off x="971550" y="2781299"/>
            <a:ext cx="7272338" cy="2664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9" name="Line 11"/>
          <p:cNvSpPr>
            <a:spLocks noChangeShapeType="1"/>
          </p:cNvSpPr>
          <p:nvPr userDrawn="1"/>
        </p:nvSpPr>
        <p:spPr bwMode="auto">
          <a:xfrm>
            <a:off x="395288" y="5949950"/>
            <a:ext cx="83534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Tree>
    <p:extLst>
      <p:ext uri="{BB962C8B-B14F-4D97-AF65-F5344CB8AC3E}">
        <p14:creationId xmlns:p14="http://schemas.microsoft.com/office/powerpoint/2010/main" val="120291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044000" y="1800000"/>
            <a:ext cx="7272000" cy="1310400"/>
          </a:xfrm>
        </p:spPr>
        <p:txBody>
          <a:bodyPr anchor="t">
            <a:noAutofit/>
          </a:bodyPr>
          <a:lstStyle>
            <a:lvl1pPr algn="l">
              <a:defRPr sz="4000" b="0" cap="none" baseline="0"/>
            </a:lvl1pPr>
          </a:lstStyle>
          <a:p>
            <a:r>
              <a:rPr lang="sv-SE" smtClean="0"/>
              <a:t>Klicka här för att ändra format</a:t>
            </a:r>
            <a:endParaRPr lang="sv-SE"/>
          </a:p>
        </p:txBody>
      </p:sp>
      <p:sp>
        <p:nvSpPr>
          <p:cNvPr id="3" name="Platshållare för text 2"/>
          <p:cNvSpPr>
            <a:spLocks noGrp="1"/>
          </p:cNvSpPr>
          <p:nvPr>
            <p:ph type="body" idx="1"/>
          </p:nvPr>
        </p:nvSpPr>
        <p:spPr>
          <a:xfrm>
            <a:off x="1044000" y="3348000"/>
            <a:ext cx="7272000" cy="7020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8EBB2227-B230-43C9-89FF-A265AEBF4A78}" type="datetime1">
              <a:rPr lang="sv-SE" smtClean="0"/>
              <a:t>2024-03-12</a:t>
            </a:fld>
            <a:endParaRPr lang="sv-SE"/>
          </a:p>
        </p:txBody>
      </p:sp>
      <p:sp>
        <p:nvSpPr>
          <p:cNvPr id="5" name="Platshållare för sidfot 4"/>
          <p:cNvSpPr>
            <a:spLocks noGrp="1"/>
          </p:cNvSpPr>
          <p:nvPr>
            <p:ph type="ftr" sz="quarter" idx="11"/>
          </p:nvPr>
        </p:nvSpPr>
        <p:spPr/>
        <p:txBody>
          <a:bodyPr/>
          <a:lstStyle/>
          <a:p>
            <a:r>
              <a:rPr lang="sv-SE" smtClean="0"/>
              <a:t> Folkhälsa och sjukvård</a:t>
            </a:r>
            <a:endParaRPr lang="sv-SE"/>
          </a:p>
        </p:txBody>
      </p:sp>
      <p:sp>
        <p:nvSpPr>
          <p:cNvPr id="7" name="Line 11"/>
          <p:cNvSpPr>
            <a:spLocks noChangeShapeType="1"/>
          </p:cNvSpPr>
          <p:nvPr userDrawn="1"/>
        </p:nvSpPr>
        <p:spPr bwMode="auto">
          <a:xfrm>
            <a:off x="395288" y="5949950"/>
            <a:ext cx="83534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Tree>
    <p:extLst>
      <p:ext uri="{BB962C8B-B14F-4D97-AF65-F5344CB8AC3E}">
        <p14:creationId xmlns:p14="http://schemas.microsoft.com/office/powerpoint/2010/main" val="67759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innehåll 3"/>
          <p:cNvSpPr>
            <a:spLocks noGrp="1"/>
          </p:cNvSpPr>
          <p:nvPr>
            <p:ph sz="half" idx="2" hasCustomPrompt="1"/>
          </p:nvPr>
        </p:nvSpPr>
        <p:spPr>
          <a:xfrm>
            <a:off x="5004000" y="2782800"/>
            <a:ext cx="3240000" cy="2664000"/>
          </a:xfrm>
        </p:spPr>
        <p:txBody>
          <a:bodyPr>
            <a:normAutofit/>
          </a:bodyPr>
          <a:lstStyle>
            <a:lvl1pPr marL="0" indent="0">
              <a:buFontTx/>
              <a:buNone/>
              <a:defRPr sz="2000" baseline="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vl6pPr>
              <a:defRPr sz="1800"/>
            </a:lvl6pPr>
            <a:lvl7pPr>
              <a:defRPr sz="1800"/>
            </a:lvl7pPr>
            <a:lvl8pPr>
              <a:defRPr sz="1800"/>
            </a:lvl8pPr>
            <a:lvl9pPr>
              <a:defRPr sz="1800"/>
            </a:lvl9pPr>
          </a:lstStyle>
          <a:p>
            <a:pPr lvl="0"/>
            <a:r>
              <a:rPr lang="sv-SE" dirty="0" smtClean="0"/>
              <a:t>Klicka här för att infoga objekt</a:t>
            </a:r>
            <a:endParaRPr lang="sv-SE" dirty="0"/>
          </a:p>
        </p:txBody>
      </p:sp>
      <p:sp>
        <p:nvSpPr>
          <p:cNvPr id="5" name="Platshållare för datum 4"/>
          <p:cNvSpPr>
            <a:spLocks noGrp="1"/>
          </p:cNvSpPr>
          <p:nvPr>
            <p:ph type="dt" sz="half" idx="10"/>
          </p:nvPr>
        </p:nvSpPr>
        <p:spPr/>
        <p:txBody>
          <a:bodyPr/>
          <a:lstStyle/>
          <a:p>
            <a:fld id="{05EC9B58-340A-461C-8589-F3B194FC7B92}" type="datetime1">
              <a:rPr lang="sv-SE" smtClean="0"/>
              <a:t>2024-03-12</a:t>
            </a:fld>
            <a:endParaRPr lang="sv-SE"/>
          </a:p>
        </p:txBody>
      </p:sp>
      <p:sp>
        <p:nvSpPr>
          <p:cNvPr id="6" name="Platshållare för sidfot 5"/>
          <p:cNvSpPr>
            <a:spLocks noGrp="1"/>
          </p:cNvSpPr>
          <p:nvPr>
            <p:ph type="ftr" sz="quarter" idx="11"/>
          </p:nvPr>
        </p:nvSpPr>
        <p:spPr/>
        <p:txBody>
          <a:bodyPr/>
          <a:lstStyle/>
          <a:p>
            <a:r>
              <a:rPr lang="sv-SE" smtClean="0"/>
              <a:t> Folkhälsa och sjukvård</a:t>
            </a:r>
            <a:endParaRPr lang="sv-SE"/>
          </a:p>
        </p:txBody>
      </p:sp>
      <p:sp>
        <p:nvSpPr>
          <p:cNvPr id="9" name="Platshållare för text 8"/>
          <p:cNvSpPr>
            <a:spLocks noGrp="1"/>
          </p:cNvSpPr>
          <p:nvPr>
            <p:ph type="body" sz="quarter" idx="12"/>
          </p:nvPr>
        </p:nvSpPr>
        <p:spPr>
          <a:xfrm>
            <a:off x="971550" y="2782800"/>
            <a:ext cx="3816000" cy="2664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0" name="Line 11"/>
          <p:cNvSpPr>
            <a:spLocks noChangeShapeType="1"/>
          </p:cNvSpPr>
          <p:nvPr userDrawn="1"/>
        </p:nvSpPr>
        <p:spPr bwMode="auto">
          <a:xfrm>
            <a:off x="395288" y="5949950"/>
            <a:ext cx="83534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Tree>
    <p:extLst>
      <p:ext uri="{BB962C8B-B14F-4D97-AF65-F5344CB8AC3E}">
        <p14:creationId xmlns:p14="http://schemas.microsoft.com/office/powerpoint/2010/main" val="203179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972000" y="5086800"/>
            <a:ext cx="7272000" cy="360000"/>
          </a:xfrm>
        </p:spPr>
        <p:txBody>
          <a:bodyPr anchor="b">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972000" y="2278800"/>
            <a:ext cx="7272000" cy="259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F3D717E-0848-456E-BDC7-370D6634189D}" type="datetime1">
              <a:rPr lang="sv-SE" smtClean="0"/>
              <a:t>2024-03-12</a:t>
            </a:fld>
            <a:endParaRPr lang="sv-SE"/>
          </a:p>
        </p:txBody>
      </p:sp>
      <p:sp>
        <p:nvSpPr>
          <p:cNvPr id="8" name="Platshållare för sidfot 7"/>
          <p:cNvSpPr>
            <a:spLocks noGrp="1"/>
          </p:cNvSpPr>
          <p:nvPr>
            <p:ph type="ftr" sz="quarter" idx="11"/>
          </p:nvPr>
        </p:nvSpPr>
        <p:spPr/>
        <p:txBody>
          <a:bodyPr/>
          <a:lstStyle/>
          <a:p>
            <a:r>
              <a:rPr lang="sv-SE" smtClean="0"/>
              <a:t> Folkhälsa och sjukvård</a:t>
            </a:r>
            <a:endParaRPr lang="sv-SE"/>
          </a:p>
        </p:txBody>
      </p:sp>
      <p:sp>
        <p:nvSpPr>
          <p:cNvPr id="10" name="Line 11"/>
          <p:cNvSpPr>
            <a:spLocks noChangeShapeType="1"/>
          </p:cNvSpPr>
          <p:nvPr userDrawn="1"/>
        </p:nvSpPr>
        <p:spPr bwMode="auto">
          <a:xfrm>
            <a:off x="395288" y="5949950"/>
            <a:ext cx="83534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Tree>
    <p:extLst>
      <p:ext uri="{BB962C8B-B14F-4D97-AF65-F5344CB8AC3E}">
        <p14:creationId xmlns:p14="http://schemas.microsoft.com/office/powerpoint/2010/main" val="338535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6AE11CEF-9943-4BF4-A43C-2ADB7B8D05B4}" type="datetime1">
              <a:rPr lang="sv-SE" smtClean="0"/>
              <a:t>2024-03-12</a:t>
            </a:fld>
            <a:endParaRPr lang="sv-SE"/>
          </a:p>
        </p:txBody>
      </p:sp>
      <p:sp>
        <p:nvSpPr>
          <p:cNvPr id="4" name="Platshållare för sidfot 3"/>
          <p:cNvSpPr>
            <a:spLocks noGrp="1"/>
          </p:cNvSpPr>
          <p:nvPr>
            <p:ph type="ftr" sz="quarter" idx="11"/>
          </p:nvPr>
        </p:nvSpPr>
        <p:spPr/>
        <p:txBody>
          <a:bodyPr/>
          <a:lstStyle/>
          <a:p>
            <a:r>
              <a:rPr lang="sv-SE" smtClean="0"/>
              <a:t> Folkhälsa och sjukvård</a:t>
            </a:r>
            <a:endParaRPr lang="sv-SE"/>
          </a:p>
        </p:txBody>
      </p:sp>
      <p:sp>
        <p:nvSpPr>
          <p:cNvPr id="6" name="Line 11"/>
          <p:cNvSpPr>
            <a:spLocks noChangeShapeType="1"/>
          </p:cNvSpPr>
          <p:nvPr userDrawn="1"/>
        </p:nvSpPr>
        <p:spPr bwMode="auto">
          <a:xfrm>
            <a:off x="395288" y="5949950"/>
            <a:ext cx="83534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8" name="Platshållare för innehåll 7"/>
          <p:cNvSpPr>
            <a:spLocks noGrp="1"/>
          </p:cNvSpPr>
          <p:nvPr>
            <p:ph sz="quarter" idx="12"/>
          </p:nvPr>
        </p:nvSpPr>
        <p:spPr>
          <a:xfrm>
            <a:off x="395288" y="1080000"/>
            <a:ext cx="8353425" cy="4680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894005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972000" y="1411200"/>
            <a:ext cx="7272000" cy="648000"/>
          </a:xfrm>
        </p:spPr>
        <p:txBody>
          <a:bodyPr anchor="t"/>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F0B7590B-3F26-4611-8352-642815F5AF04}" type="datetime1">
              <a:rPr lang="sv-SE" smtClean="0"/>
              <a:t>2024-03-12</a:t>
            </a:fld>
            <a:endParaRPr lang="sv-SE"/>
          </a:p>
        </p:txBody>
      </p:sp>
      <p:sp>
        <p:nvSpPr>
          <p:cNvPr id="5" name="Platshållare för sidfot 4"/>
          <p:cNvSpPr>
            <a:spLocks noGrp="1"/>
          </p:cNvSpPr>
          <p:nvPr>
            <p:ph type="ftr" sz="quarter" idx="11"/>
          </p:nvPr>
        </p:nvSpPr>
        <p:spPr/>
        <p:txBody>
          <a:bodyPr/>
          <a:lstStyle>
            <a:lvl1pPr>
              <a:defRPr>
                <a:solidFill>
                  <a:schemeClr val="accent6"/>
                </a:solidFill>
              </a:defRPr>
            </a:lvl1pPr>
          </a:lstStyle>
          <a:p>
            <a:r>
              <a:rPr lang="sv-SE" smtClean="0"/>
              <a:t> Folkhälsa och sjukvård</a:t>
            </a:r>
            <a:endParaRPr lang="sv-SE" sz="800" b="0" dirty="0"/>
          </a:p>
        </p:txBody>
      </p:sp>
      <p:sp>
        <p:nvSpPr>
          <p:cNvPr id="6" name="Platshållare för bildnummer 5"/>
          <p:cNvSpPr>
            <a:spLocks noGrp="1"/>
          </p:cNvSpPr>
          <p:nvPr>
            <p:ph type="sldNum" sz="quarter" idx="12"/>
          </p:nvPr>
        </p:nvSpPr>
        <p:spPr/>
        <p:txBody>
          <a:bodyPr/>
          <a:lstStyle/>
          <a:p>
            <a:fld id="{6F44378D-1D2D-4DB9-B9D8-A6B719AA0047}" type="slidenum">
              <a:rPr lang="sv-SE" smtClean="0"/>
              <a:t>‹#›</a:t>
            </a:fld>
            <a:endParaRPr lang="sv-SE"/>
          </a:p>
        </p:txBody>
      </p:sp>
      <p:sp>
        <p:nvSpPr>
          <p:cNvPr id="12" name="Platshållare för text 11"/>
          <p:cNvSpPr>
            <a:spLocks noGrp="1"/>
          </p:cNvSpPr>
          <p:nvPr>
            <p:ph type="body" sz="quarter" idx="14"/>
          </p:nvPr>
        </p:nvSpPr>
        <p:spPr>
          <a:xfrm>
            <a:off x="971600" y="2782800"/>
            <a:ext cx="7272338" cy="2662424"/>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3" name="Line 11"/>
          <p:cNvSpPr>
            <a:spLocks noChangeShapeType="1"/>
          </p:cNvSpPr>
          <p:nvPr userDrawn="1"/>
        </p:nvSpPr>
        <p:spPr bwMode="auto">
          <a:xfrm>
            <a:off x="395288" y="5949950"/>
            <a:ext cx="83534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Tree>
    <p:extLst>
      <p:ext uri="{BB962C8B-B14F-4D97-AF65-F5344CB8AC3E}">
        <p14:creationId xmlns:p14="http://schemas.microsoft.com/office/powerpoint/2010/main" val="41474574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72000" y="1411200"/>
            <a:ext cx="7272000" cy="648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972000" y="2782800"/>
            <a:ext cx="7272000" cy="26640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324000" y="6480000"/>
            <a:ext cx="720000" cy="216000"/>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95BA4CD0-FE97-4E74-BDF0-B25053C1F31B}" type="datetime1">
              <a:rPr lang="sv-SE" smtClean="0"/>
              <a:t>2024-03-12</a:t>
            </a:fld>
            <a:endParaRPr lang="sv-SE"/>
          </a:p>
        </p:txBody>
      </p:sp>
      <p:sp>
        <p:nvSpPr>
          <p:cNvPr id="5" name="Platshållare för sidfot 4"/>
          <p:cNvSpPr>
            <a:spLocks noGrp="1"/>
          </p:cNvSpPr>
          <p:nvPr>
            <p:ph type="ftr" sz="quarter" idx="3"/>
          </p:nvPr>
        </p:nvSpPr>
        <p:spPr>
          <a:xfrm>
            <a:off x="324000" y="6192000"/>
            <a:ext cx="5184000" cy="216000"/>
          </a:xfrm>
          <a:prstGeom prst="rect">
            <a:avLst/>
          </a:prstGeom>
        </p:spPr>
        <p:txBody>
          <a:bodyPr vert="horz" lIns="91440" tIns="45720" rIns="91440" bIns="45720" rtlCol="0" anchor="ctr"/>
          <a:lstStyle>
            <a:lvl1pPr algn="l">
              <a:defRPr sz="1000" b="1">
                <a:solidFill>
                  <a:srgbClr val="8D0017"/>
                </a:solidFill>
                <a:latin typeface="Arial" panose="020B0604020202020204" pitchFamily="34" charset="0"/>
                <a:cs typeface="Arial" panose="020B0604020202020204" pitchFamily="34" charset="0"/>
              </a:defRPr>
            </a:lvl1pPr>
          </a:lstStyle>
          <a:p>
            <a:r>
              <a:rPr lang="sv-SE" smtClean="0"/>
              <a:t> Folkhälsa och sjukvård</a:t>
            </a:r>
            <a:endParaRPr lang="sv-SE"/>
          </a:p>
        </p:txBody>
      </p:sp>
      <p:pic>
        <p:nvPicPr>
          <p:cNvPr id="7" name="Picture 13"/>
          <p:cNvPicPr>
            <a:picLocks noChangeAspect="1" noChangeArrowheads="1"/>
          </p:cNvPicPr>
          <p:nvPr userDrawn="1"/>
        </p:nvPicPr>
        <p:blipFill>
          <a:blip r:embed="rId9">
            <a:extLst>
              <a:ext uri="{28A0092B-C50C-407E-A947-70E740481C1C}">
                <a14:useLocalDpi xmlns:a14="http://schemas.microsoft.com/office/drawing/2010/main" val="0"/>
              </a:ext>
            </a:extLst>
          </a:blip>
          <a:stretch>
            <a:fillRect/>
          </a:stretch>
        </p:blipFill>
        <p:spPr bwMode="auto">
          <a:xfrm>
            <a:off x="-21920" y="0"/>
            <a:ext cx="9182161" cy="858064"/>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003020" y="6156790"/>
            <a:ext cx="1770892" cy="484633"/>
          </a:xfrm>
          <a:prstGeom prst="rect">
            <a:avLst/>
          </a:prstGeom>
        </p:spPr>
      </p:pic>
    </p:spTree>
    <p:extLst>
      <p:ext uri="{BB962C8B-B14F-4D97-AF65-F5344CB8AC3E}">
        <p14:creationId xmlns:p14="http://schemas.microsoft.com/office/powerpoint/2010/main" val="1338239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dt="0"/>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comments" Target="../comments/commen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4"/>
          </p:nvPr>
        </p:nvSpPr>
        <p:spPr>
          <a:xfrm>
            <a:off x="268688" y="1001941"/>
            <a:ext cx="8676456" cy="4968237"/>
          </a:xfrm>
        </p:spPr>
        <p:txBody>
          <a:bodyPr/>
          <a:lstStyle/>
          <a:p>
            <a:r>
              <a:rPr lang="sv-SE" sz="1800" dirty="0" smtClean="0"/>
              <a:t>Cosmicinförandet är det största förändringsprojektet i Regionens historia</a:t>
            </a:r>
          </a:p>
          <a:p>
            <a:r>
              <a:rPr lang="sv-SE" sz="1800" smtClean="0"/>
              <a:t>Förberedelserna startade </a:t>
            </a:r>
            <a:r>
              <a:rPr lang="sv-SE" sz="1800" dirty="0" smtClean="0"/>
              <a:t>2007 och införandet startade 2008</a:t>
            </a:r>
          </a:p>
          <a:p>
            <a:r>
              <a:rPr lang="sv-SE" sz="1800" dirty="0" smtClean="0"/>
              <a:t>Berör </a:t>
            </a:r>
            <a:r>
              <a:rPr lang="sv-SE" sz="1800" dirty="0"/>
              <a:t>varje patient som har kontakt med vården, varje dag… timma… minut… </a:t>
            </a:r>
            <a:r>
              <a:rPr lang="sv-SE" sz="1800" dirty="0" smtClean="0"/>
              <a:t>sekund..</a:t>
            </a:r>
          </a:p>
          <a:p>
            <a:r>
              <a:rPr lang="sv-SE" sz="1800" dirty="0" smtClean="0"/>
              <a:t>Region </a:t>
            </a:r>
            <a:r>
              <a:rPr lang="sv-SE" sz="1800" dirty="0"/>
              <a:t>Jönköpings län har cirka </a:t>
            </a:r>
            <a:r>
              <a:rPr lang="sv-SE" sz="1800" dirty="0" smtClean="0"/>
              <a:t>15 300 </a:t>
            </a:r>
            <a:r>
              <a:rPr lang="sv-SE" sz="1800" dirty="0"/>
              <a:t>användare av </a:t>
            </a:r>
            <a:r>
              <a:rPr lang="sv-SE" sz="1800" dirty="0" smtClean="0"/>
              <a:t>Cosmic </a:t>
            </a:r>
            <a:r>
              <a:rPr lang="sv-SE" sz="1800" dirty="0"/>
              <a:t>fördelat på </a:t>
            </a:r>
            <a:r>
              <a:rPr lang="sv-SE" sz="1800" dirty="0" smtClean="0"/>
              <a:t/>
            </a:r>
            <a:br>
              <a:rPr lang="sv-SE" sz="1800" dirty="0" smtClean="0"/>
            </a:br>
            <a:r>
              <a:rPr lang="sv-SE" sz="1800" dirty="0" smtClean="0"/>
              <a:t>29 </a:t>
            </a:r>
            <a:r>
              <a:rPr lang="sv-SE" sz="1800" dirty="0"/>
              <a:t>olika </a:t>
            </a:r>
            <a:r>
              <a:rPr lang="sv-SE" sz="1800" dirty="0" smtClean="0"/>
              <a:t>professioner </a:t>
            </a:r>
            <a:r>
              <a:rPr lang="sv-SE" sz="1800" dirty="0"/>
              <a:t>inklusive </a:t>
            </a:r>
            <a:r>
              <a:rPr lang="sv-SE" sz="1800" dirty="0" smtClean="0"/>
              <a:t>kommunanvändare</a:t>
            </a:r>
            <a:r>
              <a:rPr lang="sv-SE" dirty="0" smtClean="0"/>
              <a:t/>
            </a:r>
            <a:br>
              <a:rPr lang="sv-SE" dirty="0" smtClean="0"/>
            </a:br>
            <a:endParaRPr lang="sv-SE" dirty="0" smtClean="0"/>
          </a:p>
          <a:p>
            <a:pPr marL="0" indent="0">
              <a:buNone/>
            </a:pPr>
            <a:r>
              <a:rPr lang="sv-SE" dirty="0">
                <a:solidFill>
                  <a:schemeClr val="accent2">
                    <a:lumMod val="75000"/>
                  </a:schemeClr>
                </a:solidFill>
              </a:rPr>
              <a:t> </a:t>
            </a:r>
            <a:r>
              <a:rPr lang="sv-SE" dirty="0" smtClean="0">
                <a:solidFill>
                  <a:schemeClr val="accent2">
                    <a:lumMod val="75000"/>
                  </a:schemeClr>
                </a:solidFill>
              </a:rPr>
              <a:t>   </a:t>
            </a:r>
            <a:r>
              <a:rPr lang="sv-SE" sz="1800" dirty="0" smtClean="0"/>
              <a:t>Vad </a:t>
            </a:r>
            <a:r>
              <a:rPr lang="sv-SE" sz="1800" dirty="0"/>
              <a:t>händer i systemet</a:t>
            </a:r>
            <a:r>
              <a:rPr lang="sv-SE" sz="1800" dirty="0" smtClean="0"/>
              <a:t>? Årlig </a:t>
            </a:r>
            <a:r>
              <a:rPr lang="sv-SE" sz="1800" dirty="0"/>
              <a:t>produktion </a:t>
            </a:r>
            <a:r>
              <a:rPr lang="sv-SE" sz="1800" dirty="0" smtClean="0"/>
              <a:t>exempel:</a:t>
            </a:r>
            <a:endParaRPr lang="sv-SE" sz="1800" dirty="0"/>
          </a:p>
        </p:txBody>
      </p:sp>
      <p:sp>
        <p:nvSpPr>
          <p:cNvPr id="2" name="textruta 1"/>
          <p:cNvSpPr txBox="1"/>
          <p:nvPr/>
        </p:nvSpPr>
        <p:spPr>
          <a:xfrm>
            <a:off x="498091" y="3532911"/>
            <a:ext cx="8352928" cy="2308324"/>
          </a:xfrm>
          <a:prstGeom prst="rect">
            <a:avLst/>
          </a:prstGeom>
          <a:noFill/>
        </p:spPr>
        <p:txBody>
          <a:bodyPr wrap="square" rtlCol="0">
            <a:spAutoFit/>
          </a:bodyPr>
          <a:lstStyle/>
          <a:p>
            <a:r>
              <a:rPr lang="sv-SE" sz="1600" dirty="0"/>
              <a:t>6 636 884 </a:t>
            </a:r>
            <a:r>
              <a:rPr lang="sv-SE" sz="1600" dirty="0" smtClean="0"/>
              <a:t>   Journalanteckningar </a:t>
            </a:r>
          </a:p>
          <a:p>
            <a:r>
              <a:rPr lang="sv-SE" sz="1600" dirty="0"/>
              <a:t> </a:t>
            </a:r>
            <a:r>
              <a:rPr lang="sv-SE" sz="1600" dirty="0" smtClean="0"/>
              <a:t>  349</a:t>
            </a:r>
            <a:r>
              <a:rPr lang="sv-SE" sz="1600" dirty="0"/>
              <a:t> 202 </a:t>
            </a:r>
            <a:r>
              <a:rPr lang="sv-SE" sz="1600" dirty="0" smtClean="0"/>
              <a:t>   Privata </a:t>
            </a:r>
            <a:r>
              <a:rPr lang="sv-SE" sz="1600" dirty="0"/>
              <a:t>vårdbegäran och </a:t>
            </a:r>
            <a:r>
              <a:rPr lang="sv-SE" sz="1600" dirty="0" smtClean="0"/>
              <a:t>vårdbegäran</a:t>
            </a:r>
          </a:p>
          <a:p>
            <a:r>
              <a:rPr lang="sv-SE" sz="1600" dirty="0" smtClean="0"/>
              <a:t>     15 </a:t>
            </a:r>
            <a:r>
              <a:rPr lang="sv-SE" sz="1600" dirty="0"/>
              <a:t>588 </a:t>
            </a:r>
            <a:r>
              <a:rPr lang="sv-SE" sz="1600" dirty="0" smtClean="0"/>
              <a:t>   Konsultationsremisser</a:t>
            </a:r>
          </a:p>
          <a:p>
            <a:r>
              <a:rPr lang="sv-SE" sz="1600" dirty="0" smtClean="0"/>
              <a:t>   852 </a:t>
            </a:r>
            <a:r>
              <a:rPr lang="sv-SE" sz="1600" dirty="0"/>
              <a:t>816 </a:t>
            </a:r>
            <a:r>
              <a:rPr lang="sv-SE" sz="1600" dirty="0" smtClean="0"/>
              <a:t>   Öppenvårdsbesök </a:t>
            </a:r>
            <a:r>
              <a:rPr lang="sv-SE" sz="1600" dirty="0"/>
              <a:t>inom specialistvården (inklusive dagsjukvårdsbesök</a:t>
            </a:r>
            <a:r>
              <a:rPr lang="sv-SE" sz="1600" dirty="0" smtClean="0"/>
              <a:t>)</a:t>
            </a:r>
          </a:p>
          <a:p>
            <a:r>
              <a:rPr lang="sv-SE" sz="1600" dirty="0" smtClean="0"/>
              <a:t>          101     Videomöten </a:t>
            </a:r>
          </a:p>
          <a:p>
            <a:r>
              <a:rPr lang="sv-SE" sz="1600" dirty="0" smtClean="0"/>
              <a:t>         338      Mottagningsbesök </a:t>
            </a:r>
            <a:r>
              <a:rPr lang="sv-SE" sz="1600" dirty="0"/>
              <a:t>distans i specialistvård </a:t>
            </a:r>
            <a:endParaRPr lang="sv-SE" sz="1600" dirty="0" smtClean="0"/>
          </a:p>
          <a:p>
            <a:r>
              <a:rPr lang="sv-SE" sz="1600" dirty="0" smtClean="0"/>
              <a:t>1</a:t>
            </a:r>
            <a:r>
              <a:rPr lang="sv-SE" sz="1600" dirty="0"/>
              <a:t> 325 </a:t>
            </a:r>
            <a:r>
              <a:rPr lang="sv-SE" sz="1600" dirty="0" smtClean="0"/>
              <a:t>011    Mottagningsbesök </a:t>
            </a:r>
            <a:r>
              <a:rPr lang="sv-SE" sz="1600" dirty="0"/>
              <a:t>i primärvård (varav 278 757 är registrerade som besök </a:t>
            </a:r>
            <a:r>
              <a:rPr lang="sv-SE" sz="1600" dirty="0" smtClean="0"/>
              <a:t>distans)</a:t>
            </a:r>
          </a:p>
          <a:p>
            <a:r>
              <a:rPr lang="sv-SE" sz="1600" dirty="0"/>
              <a:t> </a:t>
            </a:r>
            <a:r>
              <a:rPr lang="sv-SE" sz="1600" dirty="0" smtClean="0"/>
              <a:t>     55 914   Vårdtillfällen </a:t>
            </a:r>
          </a:p>
          <a:p>
            <a:r>
              <a:rPr lang="sv-SE" sz="1600" dirty="0" smtClean="0"/>
              <a:t>1</a:t>
            </a:r>
            <a:r>
              <a:rPr lang="sv-SE" sz="1600" dirty="0"/>
              <a:t> </a:t>
            </a:r>
            <a:r>
              <a:rPr lang="sv-SE" sz="1600" dirty="0" smtClean="0"/>
              <a:t>427 139    Utskrivna recept</a:t>
            </a:r>
          </a:p>
        </p:txBody>
      </p:sp>
      <p:sp>
        <p:nvSpPr>
          <p:cNvPr id="4" name="textruta 3"/>
          <p:cNvSpPr txBox="1"/>
          <p:nvPr/>
        </p:nvSpPr>
        <p:spPr>
          <a:xfrm>
            <a:off x="498091" y="260648"/>
            <a:ext cx="8645909" cy="584775"/>
          </a:xfrm>
          <a:prstGeom prst="rect">
            <a:avLst/>
          </a:prstGeom>
          <a:noFill/>
        </p:spPr>
        <p:txBody>
          <a:bodyPr wrap="square" rtlCol="0">
            <a:spAutoFit/>
          </a:bodyPr>
          <a:lstStyle/>
          <a:p>
            <a:r>
              <a:rPr lang="sv-SE" sz="3200" b="1" dirty="0" smtClean="0">
                <a:solidFill>
                  <a:schemeClr val="bg1"/>
                </a:solidFill>
              </a:rPr>
              <a:t>Cosmic i Region Jönköpings län</a:t>
            </a:r>
            <a:endParaRPr lang="sv-SE" sz="3200" b="1" dirty="0">
              <a:solidFill>
                <a:schemeClr val="bg1"/>
              </a:solidFill>
            </a:endParaRPr>
          </a:p>
        </p:txBody>
      </p:sp>
      <p:sp>
        <p:nvSpPr>
          <p:cNvPr id="3" name="textruta 2"/>
          <p:cNvSpPr txBox="1"/>
          <p:nvPr/>
        </p:nvSpPr>
        <p:spPr>
          <a:xfrm>
            <a:off x="9324528" y="2636912"/>
            <a:ext cx="184731" cy="369332"/>
          </a:xfrm>
          <a:prstGeom prst="rect">
            <a:avLst/>
          </a:prstGeom>
          <a:noFill/>
        </p:spPr>
        <p:txBody>
          <a:bodyPr wrap="none" rtlCol="0">
            <a:spAutoFit/>
          </a:bodyPr>
          <a:lstStyle/>
          <a:p>
            <a:endParaRPr lang="sv-SE" dirty="0"/>
          </a:p>
        </p:txBody>
      </p:sp>
      <p:sp>
        <p:nvSpPr>
          <p:cNvPr id="9" name="textruta 8"/>
          <p:cNvSpPr txBox="1"/>
          <p:nvPr/>
        </p:nvSpPr>
        <p:spPr>
          <a:xfrm>
            <a:off x="7479102" y="5693180"/>
            <a:ext cx="1466042" cy="276999"/>
          </a:xfrm>
          <a:prstGeom prst="rect">
            <a:avLst/>
          </a:prstGeom>
          <a:noFill/>
        </p:spPr>
        <p:txBody>
          <a:bodyPr wrap="none" rtlCol="0">
            <a:spAutoFit/>
          </a:bodyPr>
          <a:lstStyle/>
          <a:p>
            <a:r>
              <a:rPr lang="sv-SE" sz="1200" dirty="0" smtClean="0"/>
              <a:t>Mätningar från 2019</a:t>
            </a:r>
            <a:endParaRPr lang="sv-SE" sz="1200" dirty="0"/>
          </a:p>
        </p:txBody>
      </p:sp>
      <p:sp>
        <p:nvSpPr>
          <p:cNvPr id="6" name="Platshållare för sidfot 5"/>
          <p:cNvSpPr>
            <a:spLocks noGrp="1"/>
          </p:cNvSpPr>
          <p:nvPr>
            <p:ph type="ftr" sz="quarter" idx="11"/>
          </p:nvPr>
        </p:nvSpPr>
        <p:spPr/>
        <p:txBody>
          <a:bodyPr/>
          <a:lstStyle/>
          <a:p>
            <a:r>
              <a:rPr lang="sv-SE" dirty="0" smtClean="0">
                <a:solidFill>
                  <a:schemeClr val="tx1"/>
                </a:solidFill>
              </a:rPr>
              <a:t> Folkhälsa och sjukvård</a:t>
            </a:r>
            <a:endParaRPr lang="sv-SE" sz="800" b="0" dirty="0">
              <a:solidFill>
                <a:schemeClr val="tx1"/>
              </a:solidFill>
            </a:endParaRPr>
          </a:p>
        </p:txBody>
      </p:sp>
      <p:pic>
        <p:nvPicPr>
          <p:cNvPr id="10" name="Ljud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67497264"/>
      </p:ext>
    </p:extLst>
  </p:cSld>
  <p:clrMapOvr>
    <a:masterClrMapping/>
  </p:clrMapOvr>
  <mc:AlternateContent xmlns:mc="http://schemas.openxmlformats.org/markup-compatibility/2006" xmlns:p14="http://schemas.microsoft.com/office/powerpoint/2010/main">
    <mc:Choice Requires="p14">
      <p:transition spd="slow" p14:dur="2000" advTm="109824"/>
    </mc:Choice>
    <mc:Fallback xmlns="">
      <p:transition spd="slow" advTm="1098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99592" y="188640"/>
            <a:ext cx="7272000" cy="648000"/>
          </a:xfrm>
        </p:spPr>
        <p:txBody>
          <a:bodyPr/>
          <a:lstStyle/>
          <a:p>
            <a:r>
              <a:rPr lang="sv-SE" dirty="0" smtClean="0">
                <a:solidFill>
                  <a:schemeClr val="bg1"/>
                </a:solidFill>
              </a:rPr>
              <a:t>Cosmic – </a:t>
            </a:r>
            <a:r>
              <a:rPr lang="sv-SE" sz="2400" dirty="0" smtClean="0">
                <a:solidFill>
                  <a:schemeClr val="bg1"/>
                </a:solidFill>
              </a:rPr>
              <a:t>huvudsystem med olika moduler</a:t>
            </a:r>
            <a:endParaRPr lang="sv-SE" sz="2400" dirty="0">
              <a:solidFill>
                <a:schemeClr val="bg1"/>
              </a:solidFill>
            </a:endParaRPr>
          </a:p>
        </p:txBody>
      </p:sp>
      <p:sp>
        <p:nvSpPr>
          <p:cNvPr id="8" name="textruta 7"/>
          <p:cNvSpPr txBox="1"/>
          <p:nvPr/>
        </p:nvSpPr>
        <p:spPr>
          <a:xfrm>
            <a:off x="1914139" y="923511"/>
            <a:ext cx="1877437" cy="646331"/>
          </a:xfrm>
          <a:prstGeom prst="rect">
            <a:avLst/>
          </a:prstGeom>
          <a:noFill/>
        </p:spPr>
        <p:txBody>
          <a:bodyPr wrap="none" rtlCol="0">
            <a:spAutoFit/>
          </a:bodyPr>
          <a:lstStyle/>
          <a:p>
            <a:r>
              <a:rPr lang="sv-SE" dirty="0" smtClean="0">
                <a:solidFill>
                  <a:schemeClr val="accent3">
                    <a:lumMod val="75000"/>
                  </a:schemeClr>
                </a:solidFill>
              </a:rPr>
              <a:t>Patientkort</a:t>
            </a:r>
            <a:r>
              <a:rPr lang="sv-SE" dirty="0" smtClean="0"/>
              <a:t/>
            </a:r>
            <a:br>
              <a:rPr lang="sv-SE" dirty="0" smtClean="0"/>
            </a:br>
            <a:r>
              <a:rPr lang="sv-SE" dirty="0" smtClean="0"/>
              <a:t>Koppling </a:t>
            </a:r>
            <a:r>
              <a:rPr lang="sv-SE" dirty="0" err="1" smtClean="0"/>
              <a:t>bef-reg</a:t>
            </a:r>
            <a:endParaRPr lang="sv-SE" dirty="0"/>
          </a:p>
        </p:txBody>
      </p:sp>
      <p:sp>
        <p:nvSpPr>
          <p:cNvPr id="10" name="textruta 9"/>
          <p:cNvSpPr txBox="1"/>
          <p:nvPr/>
        </p:nvSpPr>
        <p:spPr>
          <a:xfrm>
            <a:off x="53189" y="836270"/>
            <a:ext cx="2042547" cy="2339102"/>
          </a:xfrm>
          <a:prstGeom prst="rect">
            <a:avLst/>
          </a:prstGeom>
          <a:noFill/>
        </p:spPr>
        <p:txBody>
          <a:bodyPr wrap="none" rtlCol="0">
            <a:spAutoFit/>
          </a:bodyPr>
          <a:lstStyle/>
          <a:p>
            <a:r>
              <a:rPr lang="sv-SE" dirty="0" smtClean="0">
                <a:solidFill>
                  <a:schemeClr val="accent3">
                    <a:lumMod val="75000"/>
                  </a:schemeClr>
                </a:solidFill>
              </a:rPr>
              <a:t>Översikter</a:t>
            </a:r>
            <a:r>
              <a:rPr lang="sv-SE" dirty="0" smtClean="0"/>
              <a:t/>
            </a:r>
            <a:br>
              <a:rPr lang="sv-SE" dirty="0" smtClean="0"/>
            </a:br>
            <a:r>
              <a:rPr lang="sv-SE" sz="1600" dirty="0" smtClean="0"/>
              <a:t>Patientöversikt</a:t>
            </a:r>
            <a:br>
              <a:rPr lang="sv-SE" sz="1600" dirty="0" smtClean="0"/>
            </a:br>
            <a:r>
              <a:rPr lang="sv-SE" sz="1600" dirty="0" smtClean="0"/>
              <a:t>Min översikt</a:t>
            </a:r>
          </a:p>
          <a:p>
            <a:r>
              <a:rPr lang="sv-SE" sz="1600" dirty="0" smtClean="0"/>
              <a:t>Vårdprocessöversikt</a:t>
            </a:r>
          </a:p>
          <a:p>
            <a:r>
              <a:rPr lang="sv-SE" sz="1600" dirty="0" smtClean="0"/>
              <a:t>Anslutningsöversikt</a:t>
            </a:r>
          </a:p>
          <a:p>
            <a:r>
              <a:rPr lang="sv-SE" sz="1600" dirty="0" smtClean="0"/>
              <a:t>Inskrivningsöversikt</a:t>
            </a:r>
            <a:br>
              <a:rPr lang="sv-SE" sz="1600" dirty="0" smtClean="0"/>
            </a:br>
            <a:r>
              <a:rPr lang="sv-SE" sz="1600" dirty="0" smtClean="0"/>
              <a:t>Analysyta</a:t>
            </a:r>
            <a:br>
              <a:rPr lang="sv-SE" sz="1600" dirty="0" smtClean="0"/>
            </a:br>
            <a:r>
              <a:rPr lang="sv-SE" sz="1600" dirty="0" smtClean="0"/>
              <a:t>Besökslista</a:t>
            </a:r>
          </a:p>
          <a:p>
            <a:r>
              <a:rPr lang="sv-SE" sz="1600" dirty="0" smtClean="0"/>
              <a:t>M m….</a:t>
            </a:r>
            <a:endParaRPr lang="sv-SE" sz="1600" dirty="0"/>
          </a:p>
        </p:txBody>
      </p:sp>
      <p:sp>
        <p:nvSpPr>
          <p:cNvPr id="11" name="textruta 10"/>
          <p:cNvSpPr txBox="1"/>
          <p:nvPr/>
        </p:nvSpPr>
        <p:spPr>
          <a:xfrm>
            <a:off x="5492801" y="939161"/>
            <a:ext cx="3647152" cy="1477328"/>
          </a:xfrm>
          <a:prstGeom prst="rect">
            <a:avLst/>
          </a:prstGeom>
          <a:noFill/>
        </p:spPr>
        <p:txBody>
          <a:bodyPr wrap="none" rtlCol="0">
            <a:spAutoFit/>
          </a:bodyPr>
          <a:lstStyle/>
          <a:p>
            <a:r>
              <a:rPr lang="sv-SE" dirty="0" smtClean="0">
                <a:solidFill>
                  <a:schemeClr val="accent3">
                    <a:lumMod val="75000"/>
                  </a:schemeClr>
                </a:solidFill>
              </a:rPr>
              <a:t>Uppmärksamhetssignal</a:t>
            </a:r>
            <a:r>
              <a:rPr lang="sv-SE" dirty="0" smtClean="0"/>
              <a:t/>
            </a:r>
            <a:br>
              <a:rPr lang="sv-SE" dirty="0" smtClean="0"/>
            </a:br>
            <a:r>
              <a:rPr lang="sv-SE" dirty="0" err="1" smtClean="0"/>
              <a:t>överkänslighet,smittsam</a:t>
            </a:r>
            <a:r>
              <a:rPr lang="sv-SE" dirty="0" smtClean="0"/>
              <a:t> sjukdom,</a:t>
            </a:r>
            <a:br>
              <a:rPr lang="sv-SE" dirty="0" smtClean="0"/>
            </a:br>
            <a:r>
              <a:rPr lang="sv-SE" dirty="0" smtClean="0"/>
              <a:t>behandling och tillstånd, </a:t>
            </a:r>
            <a:br>
              <a:rPr lang="sv-SE" dirty="0" smtClean="0"/>
            </a:br>
            <a:r>
              <a:rPr lang="sv-SE" dirty="0" smtClean="0"/>
              <a:t>vårdrutinavvikelse</a:t>
            </a:r>
            <a:br>
              <a:rPr lang="sv-SE" dirty="0" smtClean="0"/>
            </a:br>
            <a:endParaRPr lang="sv-SE" dirty="0"/>
          </a:p>
        </p:txBody>
      </p:sp>
      <p:sp>
        <p:nvSpPr>
          <p:cNvPr id="12" name="textruta 11"/>
          <p:cNvSpPr txBox="1"/>
          <p:nvPr/>
        </p:nvSpPr>
        <p:spPr>
          <a:xfrm>
            <a:off x="2277614" y="1622695"/>
            <a:ext cx="1370888" cy="1107996"/>
          </a:xfrm>
          <a:prstGeom prst="rect">
            <a:avLst/>
          </a:prstGeom>
          <a:noFill/>
        </p:spPr>
        <p:txBody>
          <a:bodyPr wrap="none" rtlCol="0">
            <a:spAutoFit/>
          </a:bodyPr>
          <a:lstStyle/>
          <a:p>
            <a:r>
              <a:rPr lang="sv-SE" dirty="0" smtClean="0">
                <a:solidFill>
                  <a:schemeClr val="accent3">
                    <a:lumMod val="75000"/>
                  </a:schemeClr>
                </a:solidFill>
              </a:rPr>
              <a:t>Remiss</a:t>
            </a:r>
            <a:r>
              <a:rPr lang="sv-SE" dirty="0" smtClean="0"/>
              <a:t/>
            </a:r>
            <a:br>
              <a:rPr lang="sv-SE" dirty="0" smtClean="0"/>
            </a:br>
            <a:r>
              <a:rPr lang="sv-SE" sz="1600" dirty="0" smtClean="0"/>
              <a:t>Inkommande</a:t>
            </a:r>
            <a:br>
              <a:rPr lang="sv-SE" sz="1600" dirty="0" smtClean="0"/>
            </a:br>
            <a:r>
              <a:rPr lang="sv-SE" sz="1600" dirty="0" smtClean="0"/>
              <a:t>Utgående</a:t>
            </a:r>
          </a:p>
          <a:p>
            <a:r>
              <a:rPr lang="sv-SE" sz="1600" dirty="0" smtClean="0"/>
              <a:t>Best-status</a:t>
            </a:r>
            <a:endParaRPr lang="sv-SE" dirty="0"/>
          </a:p>
        </p:txBody>
      </p:sp>
      <p:sp>
        <p:nvSpPr>
          <p:cNvPr id="13" name="textruta 12"/>
          <p:cNvSpPr txBox="1"/>
          <p:nvPr/>
        </p:nvSpPr>
        <p:spPr>
          <a:xfrm>
            <a:off x="3732024" y="2713608"/>
            <a:ext cx="2108269" cy="1477328"/>
          </a:xfrm>
          <a:prstGeom prst="rect">
            <a:avLst/>
          </a:prstGeom>
          <a:noFill/>
        </p:spPr>
        <p:txBody>
          <a:bodyPr wrap="none" rtlCol="0">
            <a:spAutoFit/>
          </a:bodyPr>
          <a:lstStyle/>
          <a:p>
            <a:r>
              <a:rPr lang="sv-SE" dirty="0" smtClean="0">
                <a:solidFill>
                  <a:schemeClr val="accent3">
                    <a:lumMod val="75000"/>
                  </a:schemeClr>
                </a:solidFill>
              </a:rPr>
              <a:t>Vårdadministration</a:t>
            </a:r>
            <a:r>
              <a:rPr lang="sv-SE" dirty="0" smtClean="0"/>
              <a:t/>
            </a:r>
            <a:br>
              <a:rPr lang="sv-SE" dirty="0" smtClean="0"/>
            </a:br>
            <a:r>
              <a:rPr lang="sv-SE" dirty="0" smtClean="0"/>
              <a:t>Kassahantering</a:t>
            </a:r>
            <a:br>
              <a:rPr lang="sv-SE" dirty="0" smtClean="0"/>
            </a:br>
            <a:r>
              <a:rPr lang="sv-SE" dirty="0" smtClean="0"/>
              <a:t>In- och utskrivning</a:t>
            </a:r>
            <a:br>
              <a:rPr lang="sv-SE" dirty="0" smtClean="0"/>
            </a:br>
            <a:r>
              <a:rPr lang="sv-SE" dirty="0" smtClean="0"/>
              <a:t>DRG-kodning</a:t>
            </a:r>
            <a:br>
              <a:rPr lang="sv-SE" dirty="0" smtClean="0"/>
            </a:br>
            <a:r>
              <a:rPr lang="sv-SE" dirty="0" smtClean="0"/>
              <a:t>Fakturering</a:t>
            </a:r>
            <a:endParaRPr lang="sv-SE" dirty="0"/>
          </a:p>
        </p:txBody>
      </p:sp>
      <p:sp>
        <p:nvSpPr>
          <p:cNvPr id="14" name="textruta 13"/>
          <p:cNvSpPr txBox="1"/>
          <p:nvPr/>
        </p:nvSpPr>
        <p:spPr>
          <a:xfrm>
            <a:off x="423350" y="4297784"/>
            <a:ext cx="2262158" cy="1754326"/>
          </a:xfrm>
          <a:prstGeom prst="rect">
            <a:avLst/>
          </a:prstGeom>
          <a:noFill/>
        </p:spPr>
        <p:txBody>
          <a:bodyPr wrap="none" rtlCol="0">
            <a:spAutoFit/>
          </a:bodyPr>
          <a:lstStyle/>
          <a:p>
            <a:r>
              <a:rPr lang="sv-SE" dirty="0" smtClean="0">
                <a:solidFill>
                  <a:schemeClr val="accent3">
                    <a:lumMod val="75000"/>
                  </a:schemeClr>
                </a:solidFill>
              </a:rPr>
              <a:t>Vårddokumentation</a:t>
            </a:r>
          </a:p>
          <a:p>
            <a:r>
              <a:rPr lang="sv-SE" dirty="0" smtClean="0"/>
              <a:t>Journalanteckningar</a:t>
            </a:r>
            <a:br>
              <a:rPr lang="sv-SE" dirty="0" smtClean="0"/>
            </a:br>
            <a:r>
              <a:rPr lang="sv-SE" dirty="0" smtClean="0"/>
              <a:t>Vårdplaner</a:t>
            </a:r>
          </a:p>
          <a:p>
            <a:r>
              <a:rPr lang="sv-SE" dirty="0" smtClean="0"/>
              <a:t>Journaltabeller</a:t>
            </a:r>
            <a:br>
              <a:rPr lang="sv-SE" dirty="0" smtClean="0"/>
            </a:br>
            <a:r>
              <a:rPr lang="sv-SE" dirty="0" smtClean="0"/>
              <a:t>Blanketter</a:t>
            </a:r>
          </a:p>
          <a:p>
            <a:r>
              <a:rPr lang="sv-SE" dirty="0" smtClean="0"/>
              <a:t>Digital diktering</a:t>
            </a:r>
            <a:endParaRPr lang="sv-SE" dirty="0"/>
          </a:p>
        </p:txBody>
      </p:sp>
      <p:sp>
        <p:nvSpPr>
          <p:cNvPr id="15" name="textruta 14"/>
          <p:cNvSpPr txBox="1"/>
          <p:nvPr/>
        </p:nvSpPr>
        <p:spPr>
          <a:xfrm>
            <a:off x="1683193" y="2737899"/>
            <a:ext cx="1864613" cy="1477328"/>
          </a:xfrm>
          <a:prstGeom prst="rect">
            <a:avLst/>
          </a:prstGeom>
          <a:noFill/>
        </p:spPr>
        <p:txBody>
          <a:bodyPr wrap="none" rtlCol="0">
            <a:spAutoFit/>
          </a:bodyPr>
          <a:lstStyle/>
          <a:p>
            <a:r>
              <a:rPr lang="sv-SE" dirty="0" smtClean="0">
                <a:solidFill>
                  <a:schemeClr val="accent3">
                    <a:lumMod val="75000"/>
                  </a:schemeClr>
                </a:solidFill>
              </a:rPr>
              <a:t>Resursplanering</a:t>
            </a:r>
          </a:p>
          <a:p>
            <a:r>
              <a:rPr lang="sv-SE" dirty="0" smtClean="0"/>
              <a:t>Tidbok,</a:t>
            </a:r>
            <a:br>
              <a:rPr lang="sv-SE" dirty="0" smtClean="0"/>
            </a:br>
            <a:r>
              <a:rPr lang="sv-SE" dirty="0" smtClean="0"/>
              <a:t>Väntelistor</a:t>
            </a:r>
            <a:br>
              <a:rPr lang="sv-SE" dirty="0" smtClean="0"/>
            </a:br>
            <a:r>
              <a:rPr lang="sv-SE" dirty="0" smtClean="0"/>
              <a:t>Kallelser</a:t>
            </a:r>
            <a:br>
              <a:rPr lang="sv-SE" dirty="0" smtClean="0"/>
            </a:br>
            <a:r>
              <a:rPr lang="sv-SE" dirty="0" smtClean="0"/>
              <a:t>sms-påminnelse</a:t>
            </a:r>
            <a:endParaRPr lang="sv-SE" dirty="0"/>
          </a:p>
        </p:txBody>
      </p:sp>
      <p:sp>
        <p:nvSpPr>
          <p:cNvPr id="16" name="textruta 15"/>
          <p:cNvSpPr txBox="1"/>
          <p:nvPr/>
        </p:nvSpPr>
        <p:spPr>
          <a:xfrm>
            <a:off x="6166556" y="2852107"/>
            <a:ext cx="2262158" cy="1200329"/>
          </a:xfrm>
          <a:prstGeom prst="rect">
            <a:avLst/>
          </a:prstGeom>
          <a:noFill/>
        </p:spPr>
        <p:txBody>
          <a:bodyPr wrap="none" rtlCol="0">
            <a:spAutoFit/>
          </a:bodyPr>
          <a:lstStyle/>
          <a:p>
            <a:r>
              <a:rPr lang="sv-SE" dirty="0" smtClean="0">
                <a:solidFill>
                  <a:schemeClr val="accent3">
                    <a:lumMod val="75000"/>
                  </a:schemeClr>
                </a:solidFill>
              </a:rPr>
              <a:t>Operationsplanering</a:t>
            </a:r>
            <a:r>
              <a:rPr lang="sv-SE" dirty="0" smtClean="0"/>
              <a:t/>
            </a:r>
            <a:br>
              <a:rPr lang="sv-SE" dirty="0" smtClean="0"/>
            </a:br>
            <a:r>
              <a:rPr lang="sv-SE" dirty="0" smtClean="0"/>
              <a:t>Grundmallar</a:t>
            </a:r>
            <a:br>
              <a:rPr lang="sv-SE" dirty="0" smtClean="0"/>
            </a:br>
            <a:r>
              <a:rPr lang="sv-SE" dirty="0" smtClean="0"/>
              <a:t>Ingreppsmallar</a:t>
            </a:r>
            <a:br>
              <a:rPr lang="sv-SE" dirty="0" smtClean="0"/>
            </a:br>
            <a:endParaRPr lang="sv-SE" dirty="0"/>
          </a:p>
        </p:txBody>
      </p:sp>
      <p:sp>
        <p:nvSpPr>
          <p:cNvPr id="17" name="textruta 16"/>
          <p:cNvSpPr txBox="1"/>
          <p:nvPr/>
        </p:nvSpPr>
        <p:spPr>
          <a:xfrm>
            <a:off x="2774070" y="4312245"/>
            <a:ext cx="1915909" cy="1200329"/>
          </a:xfrm>
          <a:prstGeom prst="rect">
            <a:avLst/>
          </a:prstGeom>
          <a:noFill/>
        </p:spPr>
        <p:txBody>
          <a:bodyPr wrap="none" rtlCol="0">
            <a:spAutoFit/>
          </a:bodyPr>
          <a:lstStyle/>
          <a:p>
            <a:r>
              <a:rPr lang="sv-SE" dirty="0" smtClean="0">
                <a:solidFill>
                  <a:schemeClr val="accent3">
                    <a:lumMod val="75000"/>
                  </a:schemeClr>
                </a:solidFill>
              </a:rPr>
              <a:t>Läkemedel</a:t>
            </a:r>
            <a:r>
              <a:rPr lang="sv-SE" dirty="0" smtClean="0"/>
              <a:t/>
            </a:r>
            <a:br>
              <a:rPr lang="sv-SE" dirty="0" smtClean="0"/>
            </a:br>
            <a:r>
              <a:rPr lang="sv-SE" dirty="0" smtClean="0"/>
              <a:t>Recept</a:t>
            </a:r>
            <a:br>
              <a:rPr lang="sv-SE" dirty="0" smtClean="0"/>
            </a:br>
            <a:r>
              <a:rPr lang="sv-SE" dirty="0" smtClean="0"/>
              <a:t>Läkemedelslistor</a:t>
            </a:r>
            <a:br>
              <a:rPr lang="sv-SE" dirty="0" smtClean="0"/>
            </a:br>
            <a:r>
              <a:rPr lang="sv-SE" dirty="0" smtClean="0"/>
              <a:t>Utdelningsstöd</a:t>
            </a:r>
            <a:endParaRPr lang="sv-SE" dirty="0"/>
          </a:p>
        </p:txBody>
      </p:sp>
      <p:sp>
        <p:nvSpPr>
          <p:cNvPr id="18" name="textruta 17"/>
          <p:cNvSpPr txBox="1"/>
          <p:nvPr/>
        </p:nvSpPr>
        <p:spPr>
          <a:xfrm>
            <a:off x="4906244" y="4270687"/>
            <a:ext cx="1851789" cy="923330"/>
          </a:xfrm>
          <a:prstGeom prst="rect">
            <a:avLst/>
          </a:prstGeom>
          <a:noFill/>
        </p:spPr>
        <p:txBody>
          <a:bodyPr wrap="none" rtlCol="0">
            <a:spAutoFit/>
          </a:bodyPr>
          <a:lstStyle/>
          <a:p>
            <a:r>
              <a:rPr lang="sv-SE" dirty="0" smtClean="0">
                <a:solidFill>
                  <a:schemeClr val="accent3">
                    <a:lumMod val="75000"/>
                  </a:schemeClr>
                </a:solidFill>
              </a:rPr>
              <a:t>Link</a:t>
            </a:r>
            <a:r>
              <a:rPr lang="sv-SE" dirty="0" smtClean="0"/>
              <a:t/>
            </a:r>
            <a:br>
              <a:rPr lang="sv-SE" dirty="0" smtClean="0"/>
            </a:br>
            <a:r>
              <a:rPr lang="sv-SE" dirty="0" smtClean="0"/>
              <a:t>Vårdplanering</a:t>
            </a:r>
            <a:br>
              <a:rPr lang="sv-SE" dirty="0" smtClean="0"/>
            </a:br>
            <a:r>
              <a:rPr lang="sv-SE" dirty="0" smtClean="0"/>
              <a:t>SV/Kommun/PV</a:t>
            </a:r>
          </a:p>
        </p:txBody>
      </p:sp>
      <p:sp>
        <p:nvSpPr>
          <p:cNvPr id="19" name="textruta 18"/>
          <p:cNvSpPr txBox="1"/>
          <p:nvPr/>
        </p:nvSpPr>
        <p:spPr>
          <a:xfrm>
            <a:off x="4665931" y="5303258"/>
            <a:ext cx="2262158" cy="646331"/>
          </a:xfrm>
          <a:prstGeom prst="rect">
            <a:avLst/>
          </a:prstGeom>
          <a:noFill/>
        </p:spPr>
        <p:txBody>
          <a:bodyPr wrap="none" rtlCol="0">
            <a:spAutoFit/>
          </a:bodyPr>
          <a:lstStyle/>
          <a:p>
            <a:r>
              <a:rPr lang="sv-SE" dirty="0" smtClean="0">
                <a:solidFill>
                  <a:schemeClr val="accent3">
                    <a:lumMod val="75000"/>
                  </a:schemeClr>
                </a:solidFill>
              </a:rPr>
              <a:t>Messenger</a:t>
            </a:r>
          </a:p>
          <a:p>
            <a:r>
              <a:rPr lang="sv-SE" dirty="0" smtClean="0"/>
              <a:t>Meddelandefunktion</a:t>
            </a:r>
          </a:p>
        </p:txBody>
      </p:sp>
      <p:sp>
        <p:nvSpPr>
          <p:cNvPr id="20" name="textruta 19"/>
          <p:cNvSpPr txBox="1"/>
          <p:nvPr/>
        </p:nvSpPr>
        <p:spPr>
          <a:xfrm>
            <a:off x="6730813" y="2255440"/>
            <a:ext cx="1558440" cy="369332"/>
          </a:xfrm>
          <a:prstGeom prst="rect">
            <a:avLst/>
          </a:prstGeom>
          <a:noFill/>
        </p:spPr>
        <p:txBody>
          <a:bodyPr wrap="none" rtlCol="0">
            <a:spAutoFit/>
          </a:bodyPr>
          <a:lstStyle/>
          <a:p>
            <a:r>
              <a:rPr lang="sv-SE" dirty="0">
                <a:solidFill>
                  <a:schemeClr val="accent3">
                    <a:lumMod val="75000"/>
                  </a:schemeClr>
                </a:solidFill>
              </a:rPr>
              <a:t>Enhetsöversikt</a:t>
            </a:r>
          </a:p>
        </p:txBody>
      </p:sp>
      <p:sp>
        <p:nvSpPr>
          <p:cNvPr id="21" name="textruta 20"/>
          <p:cNvSpPr txBox="1"/>
          <p:nvPr/>
        </p:nvSpPr>
        <p:spPr>
          <a:xfrm>
            <a:off x="3830380" y="870446"/>
            <a:ext cx="1633781" cy="1754326"/>
          </a:xfrm>
          <a:prstGeom prst="rect">
            <a:avLst/>
          </a:prstGeom>
          <a:noFill/>
        </p:spPr>
        <p:txBody>
          <a:bodyPr wrap="none" rtlCol="0">
            <a:spAutoFit/>
          </a:bodyPr>
          <a:lstStyle/>
          <a:p>
            <a:r>
              <a:rPr lang="sv-SE" dirty="0" smtClean="0">
                <a:solidFill>
                  <a:schemeClr val="accent3">
                    <a:lumMod val="75000"/>
                  </a:schemeClr>
                </a:solidFill>
              </a:rPr>
              <a:t>Ramverk</a:t>
            </a:r>
            <a:r>
              <a:rPr lang="sv-SE" dirty="0" smtClean="0"/>
              <a:t/>
            </a:r>
            <a:br>
              <a:rPr lang="sv-SE" dirty="0" smtClean="0"/>
            </a:br>
            <a:r>
              <a:rPr lang="sv-SE" dirty="0" smtClean="0"/>
              <a:t>Organisation</a:t>
            </a:r>
          </a:p>
          <a:p>
            <a:r>
              <a:rPr lang="sv-SE" dirty="0" smtClean="0"/>
              <a:t>Enheter </a:t>
            </a:r>
            <a:br>
              <a:rPr lang="sv-SE" dirty="0" smtClean="0"/>
            </a:br>
            <a:r>
              <a:rPr lang="sv-SE" dirty="0" smtClean="0"/>
              <a:t>Användare</a:t>
            </a:r>
            <a:br>
              <a:rPr lang="sv-SE" dirty="0" smtClean="0"/>
            </a:br>
            <a:r>
              <a:rPr lang="sv-SE" dirty="0" smtClean="0"/>
              <a:t>Behörigheter</a:t>
            </a:r>
          </a:p>
          <a:p>
            <a:r>
              <a:rPr lang="sv-SE" dirty="0" smtClean="0"/>
              <a:t>Vårdåtagande</a:t>
            </a:r>
            <a:endParaRPr lang="sv-SE" dirty="0"/>
          </a:p>
        </p:txBody>
      </p:sp>
      <p:sp>
        <p:nvSpPr>
          <p:cNvPr id="22" name="textruta 21"/>
          <p:cNvSpPr txBox="1"/>
          <p:nvPr/>
        </p:nvSpPr>
        <p:spPr>
          <a:xfrm>
            <a:off x="7174203" y="5092906"/>
            <a:ext cx="1261884" cy="646331"/>
          </a:xfrm>
          <a:prstGeom prst="rect">
            <a:avLst/>
          </a:prstGeom>
          <a:noFill/>
        </p:spPr>
        <p:txBody>
          <a:bodyPr wrap="none" rtlCol="0">
            <a:spAutoFit/>
          </a:bodyPr>
          <a:lstStyle/>
          <a:p>
            <a:r>
              <a:rPr lang="sv-SE" dirty="0" smtClean="0">
                <a:solidFill>
                  <a:schemeClr val="accent3">
                    <a:lumMod val="75000"/>
                  </a:schemeClr>
                </a:solidFill>
              </a:rPr>
              <a:t>Psykiatri</a:t>
            </a:r>
            <a:r>
              <a:rPr lang="sv-SE" dirty="0" smtClean="0"/>
              <a:t/>
            </a:r>
            <a:br>
              <a:rPr lang="sv-SE" dirty="0" smtClean="0"/>
            </a:br>
            <a:r>
              <a:rPr lang="sv-SE" dirty="0" smtClean="0"/>
              <a:t>Beslutstöd</a:t>
            </a:r>
            <a:endParaRPr lang="sv-SE" dirty="0"/>
          </a:p>
        </p:txBody>
      </p:sp>
      <p:sp>
        <p:nvSpPr>
          <p:cNvPr id="23" name="textruta 22"/>
          <p:cNvSpPr txBox="1"/>
          <p:nvPr/>
        </p:nvSpPr>
        <p:spPr>
          <a:xfrm>
            <a:off x="6928089" y="3919892"/>
            <a:ext cx="1697901" cy="923330"/>
          </a:xfrm>
          <a:prstGeom prst="rect">
            <a:avLst/>
          </a:prstGeom>
          <a:noFill/>
        </p:spPr>
        <p:txBody>
          <a:bodyPr wrap="none" rtlCol="0">
            <a:spAutoFit/>
          </a:bodyPr>
          <a:lstStyle/>
          <a:p>
            <a:r>
              <a:rPr lang="sv-SE" dirty="0" smtClean="0">
                <a:solidFill>
                  <a:schemeClr val="accent3">
                    <a:lumMod val="75000"/>
                  </a:schemeClr>
                </a:solidFill>
              </a:rPr>
              <a:t>Beläggning</a:t>
            </a:r>
            <a:r>
              <a:rPr lang="sv-SE" dirty="0" smtClean="0"/>
              <a:t/>
            </a:r>
            <a:br>
              <a:rPr lang="sv-SE" dirty="0" smtClean="0"/>
            </a:br>
            <a:r>
              <a:rPr lang="sv-SE" dirty="0" smtClean="0"/>
              <a:t>Översikt</a:t>
            </a:r>
            <a:br>
              <a:rPr lang="sv-SE" dirty="0" smtClean="0"/>
            </a:br>
            <a:r>
              <a:rPr lang="sv-SE" dirty="0" smtClean="0"/>
              <a:t>Patientsökning</a:t>
            </a:r>
            <a:endParaRPr lang="sv-SE" dirty="0"/>
          </a:p>
        </p:txBody>
      </p:sp>
      <p:sp>
        <p:nvSpPr>
          <p:cNvPr id="24" name="textruta 23"/>
          <p:cNvSpPr txBox="1"/>
          <p:nvPr/>
        </p:nvSpPr>
        <p:spPr>
          <a:xfrm>
            <a:off x="2881929" y="6032053"/>
            <a:ext cx="2808312" cy="646331"/>
          </a:xfrm>
          <a:prstGeom prst="rect">
            <a:avLst/>
          </a:prstGeom>
          <a:noFill/>
        </p:spPr>
        <p:txBody>
          <a:bodyPr wrap="square" rtlCol="0">
            <a:spAutoFit/>
          </a:bodyPr>
          <a:lstStyle/>
          <a:p>
            <a:r>
              <a:rPr lang="sv-SE" dirty="0" smtClean="0">
                <a:solidFill>
                  <a:schemeClr val="accent3">
                    <a:lumMod val="75000"/>
                  </a:schemeClr>
                </a:solidFill>
              </a:rPr>
              <a:t>Cosmic </a:t>
            </a:r>
            <a:r>
              <a:rPr lang="sv-SE" dirty="0" err="1" smtClean="0">
                <a:solidFill>
                  <a:schemeClr val="accent3">
                    <a:lumMod val="75000"/>
                  </a:schemeClr>
                </a:solidFill>
              </a:rPr>
              <a:t>Intelligence</a:t>
            </a:r>
            <a:r>
              <a:rPr lang="sv-SE" dirty="0" smtClean="0">
                <a:solidFill>
                  <a:schemeClr val="accent3">
                    <a:lumMod val="75000"/>
                  </a:schemeClr>
                </a:solidFill>
              </a:rPr>
              <a:t> (CI)</a:t>
            </a:r>
            <a:r>
              <a:rPr lang="sv-SE" dirty="0" smtClean="0"/>
              <a:t/>
            </a:r>
            <a:br>
              <a:rPr lang="sv-SE" dirty="0" smtClean="0"/>
            </a:br>
            <a:r>
              <a:rPr lang="sv-SE" dirty="0" smtClean="0"/>
              <a:t>Utdata från hela systemet</a:t>
            </a:r>
            <a:endParaRPr lang="sv-SE" dirty="0"/>
          </a:p>
        </p:txBody>
      </p:sp>
      <p:sp>
        <p:nvSpPr>
          <p:cNvPr id="25" name="Platshållare för sidfot 3"/>
          <p:cNvSpPr>
            <a:spLocks noGrp="1"/>
          </p:cNvSpPr>
          <p:nvPr>
            <p:ph type="ftr" sz="quarter" idx="11"/>
          </p:nvPr>
        </p:nvSpPr>
        <p:spPr>
          <a:xfrm>
            <a:off x="324000" y="6184800"/>
            <a:ext cx="5184000" cy="205681"/>
          </a:xfrm>
        </p:spPr>
        <p:txBody>
          <a:bodyPr/>
          <a:lstStyle/>
          <a:p>
            <a:r>
              <a:rPr lang="sv-SE" smtClean="0">
                <a:solidFill>
                  <a:schemeClr val="tx1"/>
                </a:solidFill>
              </a:rPr>
              <a:t> Folkhälsa och sjukvård</a:t>
            </a:r>
            <a:endParaRPr lang="sv-SE" sz="800" b="0" dirty="0">
              <a:solidFill>
                <a:schemeClr val="tx1"/>
              </a:solidFill>
            </a:endParaRPr>
          </a:p>
        </p:txBody>
      </p:sp>
      <p:sp>
        <p:nvSpPr>
          <p:cNvPr id="3" name="textruta 2"/>
          <p:cNvSpPr txBox="1"/>
          <p:nvPr/>
        </p:nvSpPr>
        <p:spPr>
          <a:xfrm>
            <a:off x="251520" y="3452271"/>
            <a:ext cx="567784" cy="646331"/>
          </a:xfrm>
          <a:prstGeom prst="rect">
            <a:avLst/>
          </a:prstGeom>
          <a:noFill/>
        </p:spPr>
        <p:txBody>
          <a:bodyPr wrap="none" rtlCol="0">
            <a:spAutoFit/>
          </a:bodyPr>
          <a:lstStyle/>
          <a:p>
            <a:r>
              <a:rPr lang="sv-SE" dirty="0">
                <a:solidFill>
                  <a:schemeClr val="accent3">
                    <a:lumMod val="75000"/>
                  </a:schemeClr>
                </a:solidFill>
              </a:rPr>
              <a:t>BOS</a:t>
            </a:r>
          </a:p>
          <a:p>
            <a:endParaRPr lang="sv-SE" dirty="0"/>
          </a:p>
        </p:txBody>
      </p:sp>
      <p:pic>
        <p:nvPicPr>
          <p:cNvPr id="5" name="Ljud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59760"/>
            <a:ext cx="609600" cy="609600"/>
          </a:xfrm>
          <a:prstGeom prst="rect">
            <a:avLst/>
          </a:prstGeom>
        </p:spPr>
      </p:pic>
    </p:spTree>
    <p:extLst>
      <p:ext uri="{BB962C8B-B14F-4D97-AF65-F5344CB8AC3E}">
        <p14:creationId xmlns:p14="http://schemas.microsoft.com/office/powerpoint/2010/main" val="2127385831"/>
      </p:ext>
    </p:extLst>
  </p:cSld>
  <p:clrMapOvr>
    <a:masterClrMapping/>
  </p:clrMapOvr>
  <mc:AlternateContent xmlns:mc="http://schemas.openxmlformats.org/markup-compatibility/2006" xmlns:p14="http://schemas.microsoft.com/office/powerpoint/2010/main">
    <mc:Choice Requires="p14">
      <p:transition spd="slow" p14:dur="800" advTm="48647">
        <p:circle/>
      </p:transition>
    </mc:Choice>
    <mc:Fallback xmlns="">
      <p:transition spd="slow" advTm="48647">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99592" y="188640"/>
            <a:ext cx="7272000" cy="648000"/>
          </a:xfrm>
        </p:spPr>
        <p:txBody>
          <a:bodyPr/>
          <a:lstStyle/>
          <a:p>
            <a:r>
              <a:rPr lang="sv-SE" dirty="0" smtClean="0">
                <a:solidFill>
                  <a:schemeClr val="bg1"/>
                </a:solidFill>
              </a:rPr>
              <a:t>Andra system</a:t>
            </a:r>
            <a:endParaRPr lang="sv-SE" dirty="0">
              <a:solidFill>
                <a:schemeClr val="bg1"/>
              </a:solidFill>
            </a:endParaRPr>
          </a:p>
        </p:txBody>
      </p:sp>
      <p:sp>
        <p:nvSpPr>
          <p:cNvPr id="6" name="Rektangel med rundade hörn 5"/>
          <p:cNvSpPr/>
          <p:nvPr/>
        </p:nvSpPr>
        <p:spPr>
          <a:xfrm>
            <a:off x="683568" y="1412776"/>
            <a:ext cx="165618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Metavision</a:t>
            </a:r>
            <a:endParaRPr lang="sv-SE" dirty="0"/>
          </a:p>
        </p:txBody>
      </p:sp>
      <p:sp>
        <p:nvSpPr>
          <p:cNvPr id="7" name="Rektangel med rundade hörn 6"/>
          <p:cNvSpPr/>
          <p:nvPr/>
        </p:nvSpPr>
        <p:spPr>
          <a:xfrm>
            <a:off x="621013" y="2337122"/>
            <a:ext cx="165618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Master</a:t>
            </a:r>
            <a:endParaRPr lang="sv-SE" dirty="0"/>
          </a:p>
        </p:txBody>
      </p:sp>
      <p:sp>
        <p:nvSpPr>
          <p:cNvPr id="8" name="Rektangel med rundade hörn 7"/>
          <p:cNvSpPr/>
          <p:nvPr/>
        </p:nvSpPr>
        <p:spPr>
          <a:xfrm>
            <a:off x="4327267" y="2317769"/>
            <a:ext cx="165618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smtClean="0"/>
              <a:t>Picsara</a:t>
            </a:r>
            <a:endParaRPr lang="sv-SE" dirty="0"/>
          </a:p>
        </p:txBody>
      </p:sp>
      <p:sp>
        <p:nvSpPr>
          <p:cNvPr id="9" name="Rektangel med rundade hörn 8"/>
          <p:cNvSpPr/>
          <p:nvPr/>
        </p:nvSpPr>
        <p:spPr>
          <a:xfrm>
            <a:off x="3059832" y="1201468"/>
            <a:ext cx="165618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ROS</a:t>
            </a:r>
            <a:endParaRPr lang="sv-SE" dirty="0"/>
          </a:p>
        </p:txBody>
      </p:sp>
      <p:sp>
        <p:nvSpPr>
          <p:cNvPr id="10" name="Rektangel med rundade hörn 9"/>
          <p:cNvSpPr/>
          <p:nvPr/>
        </p:nvSpPr>
        <p:spPr>
          <a:xfrm>
            <a:off x="5416336" y="1269707"/>
            <a:ext cx="165618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smtClean="0"/>
              <a:t>Comprima</a:t>
            </a:r>
            <a:endParaRPr lang="sv-SE" dirty="0"/>
          </a:p>
        </p:txBody>
      </p:sp>
      <p:sp>
        <p:nvSpPr>
          <p:cNvPr id="11" name="Rektangel med rundade hörn 10"/>
          <p:cNvSpPr/>
          <p:nvPr/>
        </p:nvSpPr>
        <p:spPr>
          <a:xfrm>
            <a:off x="6914256" y="3846220"/>
            <a:ext cx="165618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Digitala</a:t>
            </a:r>
            <a:br>
              <a:rPr lang="sv-SE" dirty="0" smtClean="0"/>
            </a:br>
            <a:r>
              <a:rPr lang="sv-SE" dirty="0" smtClean="0"/>
              <a:t>kontakter</a:t>
            </a:r>
            <a:endParaRPr lang="sv-SE" dirty="0"/>
          </a:p>
        </p:txBody>
      </p:sp>
      <p:sp>
        <p:nvSpPr>
          <p:cNvPr id="13" name="Rektangel med rundade hörn 12"/>
          <p:cNvSpPr/>
          <p:nvPr/>
        </p:nvSpPr>
        <p:spPr>
          <a:xfrm>
            <a:off x="4935302" y="4080205"/>
            <a:ext cx="165618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Journalen via nätet</a:t>
            </a:r>
            <a:endParaRPr lang="sv-SE" dirty="0"/>
          </a:p>
        </p:txBody>
      </p:sp>
      <p:sp>
        <p:nvSpPr>
          <p:cNvPr id="14" name="Rektangel med rundade hörn 13"/>
          <p:cNvSpPr/>
          <p:nvPr/>
        </p:nvSpPr>
        <p:spPr>
          <a:xfrm>
            <a:off x="2425012" y="2714297"/>
            <a:ext cx="165618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NPÖ</a:t>
            </a:r>
            <a:endParaRPr lang="sv-SE" dirty="0"/>
          </a:p>
        </p:txBody>
      </p:sp>
      <p:sp>
        <p:nvSpPr>
          <p:cNvPr id="15" name="Rektangel med rundade hörn 14"/>
          <p:cNvSpPr/>
          <p:nvPr/>
        </p:nvSpPr>
        <p:spPr>
          <a:xfrm>
            <a:off x="6705378" y="2498259"/>
            <a:ext cx="165618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smtClean="0"/>
              <a:t>eRemiss</a:t>
            </a:r>
            <a:endParaRPr lang="sv-SE" dirty="0"/>
          </a:p>
        </p:txBody>
      </p:sp>
      <p:sp>
        <p:nvSpPr>
          <p:cNvPr id="16" name="Rektangel med rundade hörn 15"/>
          <p:cNvSpPr/>
          <p:nvPr/>
        </p:nvSpPr>
        <p:spPr>
          <a:xfrm>
            <a:off x="4499992" y="4966644"/>
            <a:ext cx="201622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Med flera…</a:t>
            </a:r>
            <a:endParaRPr lang="sv-SE" dirty="0"/>
          </a:p>
        </p:txBody>
      </p:sp>
      <p:sp>
        <p:nvSpPr>
          <p:cNvPr id="17" name="Rektangel med rundade hörn 16"/>
          <p:cNvSpPr/>
          <p:nvPr/>
        </p:nvSpPr>
        <p:spPr>
          <a:xfrm>
            <a:off x="763960" y="4663889"/>
            <a:ext cx="165618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Spärrtjänst</a:t>
            </a:r>
            <a:endParaRPr lang="sv-SE" dirty="0"/>
          </a:p>
        </p:txBody>
      </p:sp>
      <p:sp>
        <p:nvSpPr>
          <p:cNvPr id="18" name="Rektangel med rundade hörn 17"/>
          <p:cNvSpPr/>
          <p:nvPr/>
        </p:nvSpPr>
        <p:spPr>
          <a:xfrm>
            <a:off x="64932" y="3526409"/>
            <a:ext cx="165618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HSA</a:t>
            </a:r>
            <a:endParaRPr lang="sv-SE" dirty="0"/>
          </a:p>
        </p:txBody>
      </p:sp>
      <p:sp>
        <p:nvSpPr>
          <p:cNvPr id="20" name="Rektangel med rundade hörn 19"/>
          <p:cNvSpPr/>
          <p:nvPr/>
        </p:nvSpPr>
        <p:spPr>
          <a:xfrm>
            <a:off x="7092280" y="5157192"/>
            <a:ext cx="165618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Integrationer</a:t>
            </a:r>
            <a:endParaRPr lang="sv-SE" dirty="0"/>
          </a:p>
        </p:txBody>
      </p:sp>
      <p:sp>
        <p:nvSpPr>
          <p:cNvPr id="19" name="Rektangel med rundade hörn 18"/>
          <p:cNvSpPr/>
          <p:nvPr/>
        </p:nvSpPr>
        <p:spPr>
          <a:xfrm>
            <a:off x="2572544" y="5290680"/>
            <a:ext cx="165618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Loggsystem</a:t>
            </a:r>
            <a:endParaRPr lang="sv-SE" dirty="0"/>
          </a:p>
        </p:txBody>
      </p:sp>
      <p:sp>
        <p:nvSpPr>
          <p:cNvPr id="22" name="Rektangel med rundade hörn 21"/>
          <p:cNvSpPr/>
          <p:nvPr/>
        </p:nvSpPr>
        <p:spPr>
          <a:xfrm>
            <a:off x="7342594" y="1644820"/>
            <a:ext cx="165618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smtClean="0"/>
              <a:t>Cytodos</a:t>
            </a:r>
            <a:endParaRPr lang="sv-SE" dirty="0"/>
          </a:p>
        </p:txBody>
      </p:sp>
      <p:sp>
        <p:nvSpPr>
          <p:cNvPr id="23" name="Rektangel med rundade hörn 22"/>
          <p:cNvSpPr/>
          <p:nvPr/>
        </p:nvSpPr>
        <p:spPr>
          <a:xfrm>
            <a:off x="4826460" y="3178999"/>
            <a:ext cx="165618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Stöd och behandling</a:t>
            </a:r>
            <a:endParaRPr lang="sv-SE" dirty="0"/>
          </a:p>
        </p:txBody>
      </p:sp>
      <p:sp>
        <p:nvSpPr>
          <p:cNvPr id="24" name="Rektangel med rundade hörn 23"/>
          <p:cNvSpPr/>
          <p:nvPr/>
        </p:nvSpPr>
        <p:spPr>
          <a:xfrm>
            <a:off x="2747565" y="4170256"/>
            <a:ext cx="165618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1177 </a:t>
            </a:r>
            <a:r>
              <a:rPr lang="sv-SE" dirty="0" err="1" smtClean="0"/>
              <a:t>RGSwebb</a:t>
            </a:r>
            <a:endParaRPr lang="sv-SE" dirty="0"/>
          </a:p>
        </p:txBody>
      </p:sp>
      <p:sp>
        <p:nvSpPr>
          <p:cNvPr id="25" name="Platshållare för sidfot 3"/>
          <p:cNvSpPr>
            <a:spLocks noGrp="1"/>
          </p:cNvSpPr>
          <p:nvPr>
            <p:ph type="ftr" sz="quarter" idx="11"/>
          </p:nvPr>
        </p:nvSpPr>
        <p:spPr>
          <a:xfrm>
            <a:off x="324000" y="6184800"/>
            <a:ext cx="5184000" cy="205681"/>
          </a:xfrm>
        </p:spPr>
        <p:txBody>
          <a:bodyPr/>
          <a:lstStyle/>
          <a:p>
            <a:r>
              <a:rPr lang="sv-SE" smtClean="0">
                <a:solidFill>
                  <a:schemeClr val="tx1"/>
                </a:solidFill>
              </a:rPr>
              <a:t> Folkhälsa och sjukvård</a:t>
            </a:r>
            <a:endParaRPr lang="sv-SE" sz="800" b="0" dirty="0">
              <a:solidFill>
                <a:schemeClr val="tx1"/>
              </a:solidFill>
            </a:endParaRPr>
          </a:p>
        </p:txBody>
      </p:sp>
      <p:pic>
        <p:nvPicPr>
          <p:cNvPr id="4" name="Lju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105980537"/>
      </p:ext>
    </p:extLst>
  </p:cSld>
  <p:clrMapOvr>
    <a:masterClrMapping/>
  </p:clrMapOvr>
  <mc:AlternateContent xmlns:mc="http://schemas.openxmlformats.org/markup-compatibility/2006" xmlns:p14="http://schemas.microsoft.com/office/powerpoint/2010/main">
    <mc:Choice Requires="p14">
      <p:transition spd="slow" p14:dur="2000" advTm="17569"/>
    </mc:Choice>
    <mc:Fallback xmlns="">
      <p:transition spd="slow" advTm="175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99592" y="188640"/>
            <a:ext cx="7272000" cy="648000"/>
          </a:xfrm>
        </p:spPr>
        <p:txBody>
          <a:bodyPr/>
          <a:lstStyle/>
          <a:p>
            <a:r>
              <a:rPr lang="sv-SE" dirty="0" smtClean="0">
                <a:solidFill>
                  <a:schemeClr val="bg1"/>
                </a:solidFill>
              </a:rPr>
              <a:t>Ur budget flerårsplan</a:t>
            </a:r>
            <a:endParaRPr lang="sv-SE" dirty="0">
              <a:solidFill>
                <a:schemeClr val="bg1"/>
              </a:solidFill>
            </a:endParaRPr>
          </a:p>
        </p:txBody>
      </p:sp>
      <p:sp>
        <p:nvSpPr>
          <p:cNvPr id="4" name="Platshållare för sidfot 3"/>
          <p:cNvSpPr>
            <a:spLocks noGrp="1"/>
          </p:cNvSpPr>
          <p:nvPr>
            <p:ph type="ftr" sz="quarter" idx="11"/>
          </p:nvPr>
        </p:nvSpPr>
        <p:spPr/>
        <p:txBody>
          <a:bodyPr/>
          <a:lstStyle/>
          <a:p>
            <a:r>
              <a:rPr lang="sv-SE" smtClean="0"/>
              <a:t> Folkhälsa och sjukvård</a:t>
            </a:r>
            <a:endParaRPr lang="sv-SE"/>
          </a:p>
        </p:txBody>
      </p:sp>
      <p:sp>
        <p:nvSpPr>
          <p:cNvPr id="5" name="Platshållare för text 4"/>
          <p:cNvSpPr>
            <a:spLocks noGrp="1"/>
          </p:cNvSpPr>
          <p:nvPr>
            <p:ph type="body" sz="quarter" idx="12"/>
          </p:nvPr>
        </p:nvSpPr>
        <p:spPr>
          <a:xfrm>
            <a:off x="827584" y="980728"/>
            <a:ext cx="7992888" cy="4896544"/>
          </a:xfrm>
        </p:spPr>
        <p:txBody>
          <a:bodyPr>
            <a:noAutofit/>
          </a:bodyPr>
          <a:lstStyle/>
          <a:p>
            <a:pPr marL="0" indent="0">
              <a:buNone/>
            </a:pPr>
            <a:r>
              <a:rPr lang="sv-SE" sz="1600" b="1" dirty="0"/>
              <a:t>Sveriges bästa digitala vård</a:t>
            </a:r>
          </a:p>
          <a:p>
            <a:pPr marL="0" indent="0">
              <a:buNone/>
            </a:pPr>
            <a:r>
              <a:rPr lang="sv-SE" sz="1400" dirty="0">
                <a:latin typeface="Times New Roman" panose="02020603050405020304" pitchFamily="18" charset="0"/>
                <a:cs typeface="Times New Roman" panose="02020603050405020304" pitchFamily="18" charset="0"/>
              </a:rPr>
              <a:t>Region Jönköpings län ska utifrån det </a:t>
            </a:r>
            <a:r>
              <a:rPr lang="sv-SE" sz="1400" dirty="0" smtClean="0">
                <a:latin typeface="Times New Roman" panose="02020603050405020304" pitchFamily="18" charset="0"/>
                <a:cs typeface="Times New Roman" panose="02020603050405020304" pitchFamily="18" charset="0"/>
              </a:rPr>
              <a:t>nationella målet </a:t>
            </a:r>
            <a:r>
              <a:rPr lang="sv-SE" sz="1400" dirty="0">
                <a:latin typeface="Times New Roman" panose="02020603050405020304" pitchFamily="18" charset="0"/>
                <a:cs typeface="Times New Roman" panose="02020603050405020304" pitchFamily="18" charset="0"/>
              </a:rPr>
              <a:t>fortsätta investera i e-hälsa och ska ha </a:t>
            </a:r>
            <a:r>
              <a:rPr lang="sv-SE" sz="1400" dirty="0" smtClean="0">
                <a:latin typeface="Times New Roman" panose="02020603050405020304" pitchFamily="18" charset="0"/>
                <a:cs typeface="Times New Roman" panose="02020603050405020304" pitchFamily="18" charset="0"/>
              </a:rPr>
              <a:t>som mål </a:t>
            </a:r>
            <a:r>
              <a:rPr lang="sv-SE" sz="1400" dirty="0">
                <a:latin typeface="Times New Roman" panose="02020603050405020304" pitchFamily="18" charset="0"/>
                <a:cs typeface="Times New Roman" panose="02020603050405020304" pitchFamily="18" charset="0"/>
              </a:rPr>
              <a:t>att bli bäst i Sverige på digitala </a:t>
            </a:r>
            <a:r>
              <a:rPr lang="sv-SE" sz="1400" dirty="0" smtClean="0">
                <a:latin typeface="Times New Roman" panose="02020603050405020304" pitchFamily="18" charset="0"/>
                <a:cs typeface="Times New Roman" panose="02020603050405020304" pitchFamily="18" charset="0"/>
              </a:rPr>
              <a:t>vårdtjänster och </a:t>
            </a:r>
            <a:r>
              <a:rPr lang="sv-SE" sz="1400" dirty="0">
                <a:latin typeface="Times New Roman" panose="02020603050405020304" pitchFamily="18" charset="0"/>
                <a:cs typeface="Times New Roman" panose="02020603050405020304" pitchFamily="18" charset="0"/>
              </a:rPr>
              <a:t>stödsystem, enligt den plan för </a:t>
            </a:r>
            <a:r>
              <a:rPr lang="sv-SE" sz="1400" dirty="0" smtClean="0">
                <a:latin typeface="Times New Roman" panose="02020603050405020304" pitchFamily="18" charset="0"/>
                <a:cs typeface="Times New Roman" panose="02020603050405020304" pitchFamily="18" charset="0"/>
              </a:rPr>
              <a:t>framtidens hälso- </a:t>
            </a:r>
            <a:r>
              <a:rPr lang="sv-SE" sz="1400" dirty="0">
                <a:latin typeface="Times New Roman" panose="02020603050405020304" pitchFamily="18" charset="0"/>
                <a:cs typeface="Times New Roman" panose="02020603050405020304" pitchFamily="18" charset="0"/>
              </a:rPr>
              <a:t>och sjukvård framtagen under 2019.</a:t>
            </a:r>
          </a:p>
          <a:p>
            <a:pPr marL="0" indent="0">
              <a:buNone/>
            </a:pPr>
            <a:r>
              <a:rPr lang="sv-SE" sz="1400" dirty="0">
                <a:latin typeface="Times New Roman" panose="02020603050405020304" pitchFamily="18" charset="0"/>
                <a:cs typeface="Times New Roman" panose="02020603050405020304" pitchFamily="18" charset="0"/>
              </a:rPr>
              <a:t>Välfärdsteknik och e-hälsa är ett </a:t>
            </a:r>
            <a:r>
              <a:rPr lang="sv-SE" sz="1400" dirty="0" smtClean="0">
                <a:latin typeface="Times New Roman" panose="02020603050405020304" pitchFamily="18" charset="0"/>
                <a:cs typeface="Times New Roman" panose="02020603050405020304" pitchFamily="18" charset="0"/>
              </a:rPr>
              <a:t>expanderande område </a:t>
            </a:r>
            <a:r>
              <a:rPr lang="sv-SE" sz="1400" dirty="0">
                <a:latin typeface="Times New Roman" panose="02020603050405020304" pitchFamily="18" charset="0"/>
                <a:cs typeface="Times New Roman" panose="02020603050405020304" pitchFamily="18" charset="0"/>
              </a:rPr>
              <a:t>med stora kvalitetsvinster för den </a:t>
            </a:r>
            <a:r>
              <a:rPr lang="sv-SE" sz="1400" dirty="0" smtClean="0">
                <a:latin typeface="Times New Roman" panose="02020603050405020304" pitchFamily="18" charset="0"/>
                <a:cs typeface="Times New Roman" panose="02020603050405020304" pitchFamily="18" charset="0"/>
              </a:rPr>
              <a:t>enskilda patienten</a:t>
            </a:r>
            <a:r>
              <a:rPr lang="sv-SE" sz="1400" dirty="0">
                <a:latin typeface="Times New Roman" panose="02020603050405020304" pitchFamily="18" charset="0"/>
                <a:cs typeface="Times New Roman" panose="02020603050405020304" pitchFamily="18" charset="0"/>
              </a:rPr>
              <a:t>. Den kan också ge </a:t>
            </a:r>
            <a:r>
              <a:rPr lang="sv-SE" sz="1400" dirty="0" smtClean="0">
                <a:latin typeface="Times New Roman" panose="02020603050405020304" pitchFamily="18" charset="0"/>
                <a:cs typeface="Times New Roman" panose="02020603050405020304" pitchFamily="18" charset="0"/>
              </a:rPr>
              <a:t>möjlighet till </a:t>
            </a:r>
            <a:r>
              <a:rPr lang="sv-SE" sz="1400" dirty="0">
                <a:latin typeface="Times New Roman" panose="02020603050405020304" pitchFamily="18" charset="0"/>
                <a:cs typeface="Times New Roman" panose="02020603050405020304" pitchFamily="18" charset="0"/>
              </a:rPr>
              <a:t>att effektivisera sjukvården. Region </a:t>
            </a:r>
            <a:r>
              <a:rPr lang="sv-SE" sz="1400" dirty="0" smtClean="0">
                <a:latin typeface="Times New Roman" panose="02020603050405020304" pitchFamily="18" charset="0"/>
                <a:cs typeface="Times New Roman" panose="02020603050405020304" pitchFamily="18" charset="0"/>
              </a:rPr>
              <a:t>Jönköpings län </a:t>
            </a:r>
            <a:r>
              <a:rPr lang="sv-SE" sz="1400" dirty="0">
                <a:latin typeface="Times New Roman" panose="02020603050405020304" pitchFamily="18" charset="0"/>
                <a:cs typeface="Times New Roman" panose="02020603050405020304" pitchFamily="18" charset="0"/>
              </a:rPr>
              <a:t>är aktiv i implementerandet av </a:t>
            </a:r>
            <a:r>
              <a:rPr lang="sv-SE" sz="1400" dirty="0" smtClean="0">
                <a:latin typeface="Times New Roman" panose="02020603050405020304" pitchFamily="18" charset="0"/>
                <a:cs typeface="Times New Roman" panose="02020603050405020304" pitchFamily="18" charset="0"/>
              </a:rPr>
              <a:t>olika välfärdstekniska </a:t>
            </a:r>
            <a:r>
              <a:rPr lang="sv-SE" sz="1400" dirty="0">
                <a:latin typeface="Times New Roman" panose="02020603050405020304" pitchFamily="18" charset="0"/>
                <a:cs typeface="Times New Roman" panose="02020603050405020304" pitchFamily="18" charset="0"/>
              </a:rPr>
              <a:t>lösningar och i utveckling </a:t>
            </a:r>
            <a:r>
              <a:rPr lang="sv-SE" sz="1400" dirty="0" smtClean="0">
                <a:latin typeface="Times New Roman" panose="02020603050405020304" pitchFamily="18" charset="0"/>
                <a:cs typeface="Times New Roman" panose="02020603050405020304" pitchFamily="18" charset="0"/>
              </a:rPr>
              <a:t>av e-</a:t>
            </a:r>
            <a:r>
              <a:rPr lang="sv-SE" sz="1400" dirty="0" err="1" smtClean="0">
                <a:latin typeface="Times New Roman" panose="02020603050405020304" pitchFamily="18" charset="0"/>
                <a:cs typeface="Times New Roman" panose="02020603050405020304" pitchFamily="18" charset="0"/>
              </a:rPr>
              <a:t>hälsområden</a:t>
            </a:r>
            <a:r>
              <a:rPr lang="sv-SE" sz="1400" dirty="0">
                <a:latin typeface="Times New Roman" panose="02020603050405020304" pitchFamily="18" charset="0"/>
                <a:cs typeface="Times New Roman" panose="02020603050405020304" pitchFamily="18" charset="0"/>
              </a:rPr>
              <a:t>. Implementering av e-hälsa (IT</a:t>
            </a:r>
            <a:r>
              <a:rPr lang="sv-SE" sz="1400" dirty="0" smtClean="0">
                <a:latin typeface="Times New Roman" panose="02020603050405020304" pitchFamily="18" charset="0"/>
                <a:cs typeface="Times New Roman" panose="02020603050405020304" pitchFamily="18" charset="0"/>
              </a:rPr>
              <a:t>) ska </a:t>
            </a:r>
            <a:r>
              <a:rPr lang="sv-SE" sz="1400" dirty="0">
                <a:latin typeface="Times New Roman" panose="02020603050405020304" pitchFamily="18" charset="0"/>
                <a:cs typeface="Times New Roman" panose="02020603050405020304" pitchFamily="18" charset="0"/>
              </a:rPr>
              <a:t>ske på ett kostnadseffektivt sätt som leder </a:t>
            </a:r>
            <a:r>
              <a:rPr lang="sv-SE" sz="1400" dirty="0" smtClean="0">
                <a:latin typeface="Times New Roman" panose="02020603050405020304" pitchFamily="18" charset="0"/>
                <a:cs typeface="Times New Roman" panose="02020603050405020304" pitchFamily="18" charset="0"/>
              </a:rPr>
              <a:t>till kvalitetsförbättringar </a:t>
            </a:r>
            <a:r>
              <a:rPr lang="sv-SE" sz="1400" dirty="0">
                <a:latin typeface="Times New Roman" panose="02020603050405020304" pitchFamily="18" charset="0"/>
                <a:cs typeface="Times New Roman" panose="02020603050405020304" pitchFamily="18" charset="0"/>
              </a:rPr>
              <a:t>inom vården.</a:t>
            </a:r>
          </a:p>
          <a:p>
            <a:pPr marL="0" indent="0">
              <a:buNone/>
            </a:pPr>
            <a:r>
              <a:rPr lang="sv-SE" sz="1400" dirty="0">
                <a:latin typeface="Times New Roman" panose="02020603050405020304" pitchFamily="18" charset="0"/>
                <a:cs typeface="Times New Roman" panose="02020603050405020304" pitchFamily="18" charset="0"/>
              </a:rPr>
              <a:t>Regeringens och SKR:s vision för </a:t>
            </a:r>
            <a:r>
              <a:rPr lang="sv-SE" sz="1400" dirty="0" smtClean="0">
                <a:latin typeface="Times New Roman" panose="02020603050405020304" pitchFamily="18" charset="0"/>
                <a:cs typeface="Times New Roman" panose="02020603050405020304" pitchFamily="18" charset="0"/>
              </a:rPr>
              <a:t>e-hälsoarbetet utgår </a:t>
            </a:r>
            <a:r>
              <a:rPr lang="sv-SE" sz="1400" dirty="0">
                <a:latin typeface="Times New Roman" panose="02020603050405020304" pitchFamily="18" charset="0"/>
                <a:cs typeface="Times New Roman" panose="02020603050405020304" pitchFamily="18" charset="0"/>
              </a:rPr>
              <a:t>ifrån att Sverige år 2025 ska vara bäst </a:t>
            </a:r>
            <a:r>
              <a:rPr lang="sv-SE" sz="1400" dirty="0" smtClean="0">
                <a:latin typeface="Times New Roman" panose="02020603050405020304" pitchFamily="18" charset="0"/>
                <a:cs typeface="Times New Roman" panose="02020603050405020304" pitchFamily="18" charset="0"/>
              </a:rPr>
              <a:t>i världen </a:t>
            </a:r>
            <a:r>
              <a:rPr lang="sv-SE" sz="1400" dirty="0">
                <a:latin typeface="Times New Roman" panose="02020603050405020304" pitchFamily="18" charset="0"/>
                <a:cs typeface="Times New Roman" panose="02020603050405020304" pitchFamily="18" charset="0"/>
              </a:rPr>
              <a:t>på att använda digitaliseringens </a:t>
            </a:r>
            <a:r>
              <a:rPr lang="sv-SE" sz="1400" dirty="0" smtClean="0">
                <a:latin typeface="Times New Roman" panose="02020603050405020304" pitchFamily="18" charset="0"/>
                <a:cs typeface="Times New Roman" panose="02020603050405020304" pitchFamily="18" charset="0"/>
              </a:rPr>
              <a:t>möjligheter i </a:t>
            </a:r>
            <a:r>
              <a:rPr lang="sv-SE" sz="1400" dirty="0">
                <a:latin typeface="Times New Roman" panose="02020603050405020304" pitchFamily="18" charset="0"/>
                <a:cs typeface="Times New Roman" panose="02020603050405020304" pitchFamily="18" charset="0"/>
              </a:rPr>
              <a:t>syfte </a:t>
            </a:r>
            <a:r>
              <a:rPr lang="sv-SE" sz="1400" dirty="0" err="1" smtClean="0">
                <a:latin typeface="Times New Roman" panose="02020603050405020304" pitchFamily="18" charset="0"/>
                <a:cs typeface="Times New Roman" panose="02020603050405020304" pitchFamily="18" charset="0"/>
              </a:rPr>
              <a:t>att:underlätta</a:t>
            </a:r>
            <a:r>
              <a:rPr lang="sv-SE" sz="1400" dirty="0" smtClean="0">
                <a:latin typeface="Times New Roman" panose="02020603050405020304" pitchFamily="18" charset="0"/>
                <a:cs typeface="Times New Roman" panose="02020603050405020304" pitchFamily="18" charset="0"/>
              </a:rPr>
              <a:t> </a:t>
            </a:r>
            <a:r>
              <a:rPr lang="sv-SE" sz="1400" dirty="0">
                <a:latin typeface="Times New Roman" panose="02020603050405020304" pitchFamily="18" charset="0"/>
                <a:cs typeface="Times New Roman" panose="02020603050405020304" pitchFamily="18" charset="0"/>
              </a:rPr>
              <a:t>för människor att uppnå en god </a:t>
            </a:r>
            <a:r>
              <a:rPr lang="sv-SE" sz="1400" dirty="0" smtClean="0">
                <a:latin typeface="Times New Roman" panose="02020603050405020304" pitchFamily="18" charset="0"/>
                <a:cs typeface="Times New Roman" panose="02020603050405020304" pitchFamily="18" charset="0"/>
              </a:rPr>
              <a:t>och jämlik </a:t>
            </a:r>
            <a:r>
              <a:rPr lang="sv-SE" sz="1400" dirty="0">
                <a:latin typeface="Times New Roman" panose="02020603050405020304" pitchFamily="18" charset="0"/>
                <a:cs typeface="Times New Roman" panose="02020603050405020304" pitchFamily="18" charset="0"/>
              </a:rPr>
              <a:t>hälsa och </a:t>
            </a:r>
            <a:r>
              <a:rPr lang="sv-SE" sz="1400" dirty="0" smtClean="0">
                <a:latin typeface="Times New Roman" panose="02020603050405020304" pitchFamily="18" charset="0"/>
                <a:cs typeface="Times New Roman" panose="02020603050405020304" pitchFamily="18" charset="0"/>
              </a:rPr>
              <a:t>välfärd utveckla </a:t>
            </a:r>
            <a:r>
              <a:rPr lang="sv-SE" sz="1400" dirty="0">
                <a:latin typeface="Times New Roman" panose="02020603050405020304" pitchFamily="18" charset="0"/>
                <a:cs typeface="Times New Roman" panose="02020603050405020304" pitchFamily="18" charset="0"/>
              </a:rPr>
              <a:t>och stärka egna resurser för </a:t>
            </a:r>
            <a:r>
              <a:rPr lang="sv-SE" sz="1400" dirty="0" smtClean="0">
                <a:latin typeface="Times New Roman" panose="02020603050405020304" pitchFamily="18" charset="0"/>
                <a:cs typeface="Times New Roman" panose="02020603050405020304" pitchFamily="18" charset="0"/>
              </a:rPr>
              <a:t>ökad självständighet </a:t>
            </a:r>
            <a:r>
              <a:rPr lang="sv-SE" sz="1400" dirty="0">
                <a:latin typeface="Times New Roman" panose="02020603050405020304" pitchFamily="18" charset="0"/>
                <a:cs typeface="Times New Roman" panose="02020603050405020304" pitchFamily="18" charset="0"/>
              </a:rPr>
              <a:t>och delaktighet i </a:t>
            </a:r>
            <a:r>
              <a:rPr lang="sv-SE" sz="1400" dirty="0" smtClean="0">
                <a:latin typeface="Times New Roman" panose="02020603050405020304" pitchFamily="18" charset="0"/>
                <a:cs typeface="Times New Roman" panose="02020603050405020304" pitchFamily="18" charset="0"/>
              </a:rPr>
              <a:t>samhällslivet. </a:t>
            </a:r>
          </a:p>
          <a:p>
            <a:pPr marL="0" indent="0">
              <a:buNone/>
            </a:pPr>
            <a:endParaRPr lang="sv-SE" sz="1400" dirty="0"/>
          </a:p>
          <a:p>
            <a:pPr marL="0" indent="0">
              <a:buNone/>
            </a:pPr>
            <a:r>
              <a:rPr lang="sv-SE" sz="1400" dirty="0" smtClean="0">
                <a:latin typeface="Times New Roman" panose="02020603050405020304" pitchFamily="18" charset="0"/>
                <a:cs typeface="Times New Roman" panose="02020603050405020304" pitchFamily="18" charset="0"/>
              </a:rPr>
              <a:t>Region </a:t>
            </a:r>
            <a:r>
              <a:rPr lang="sv-SE" sz="1400" dirty="0">
                <a:latin typeface="Times New Roman" panose="02020603050405020304" pitchFamily="18" charset="0"/>
                <a:cs typeface="Times New Roman" panose="02020603050405020304" pitchFamily="18" charset="0"/>
              </a:rPr>
              <a:t>Jönköping län arbetar mot den </a:t>
            </a:r>
            <a:r>
              <a:rPr lang="sv-SE" sz="1400" dirty="0" smtClean="0">
                <a:latin typeface="Times New Roman" panose="02020603050405020304" pitchFamily="18" charset="0"/>
                <a:cs typeface="Times New Roman" panose="02020603050405020304" pitchFamily="18" charset="0"/>
              </a:rPr>
              <a:t>nationella visionen </a:t>
            </a:r>
            <a:r>
              <a:rPr lang="sv-SE" sz="1400" dirty="0">
                <a:latin typeface="Times New Roman" panose="02020603050405020304" pitchFamily="18" charset="0"/>
                <a:cs typeface="Times New Roman" panose="02020603050405020304" pitchFamily="18" charset="0"/>
              </a:rPr>
              <a:t>och arbetet innefattar utveckling, </a:t>
            </a:r>
            <a:r>
              <a:rPr lang="sv-SE" sz="1400" dirty="0" smtClean="0">
                <a:latin typeface="Times New Roman" panose="02020603050405020304" pitchFamily="18" charset="0"/>
                <a:cs typeface="Times New Roman" panose="02020603050405020304" pitchFamily="18" charset="0"/>
              </a:rPr>
              <a:t>samordning och </a:t>
            </a:r>
            <a:r>
              <a:rPr lang="sv-SE" sz="1400" dirty="0">
                <a:latin typeface="Times New Roman" panose="02020603050405020304" pitchFamily="18" charset="0"/>
                <a:cs typeface="Times New Roman" panose="02020603050405020304" pitchFamily="18" charset="0"/>
              </a:rPr>
              <a:t>införande av e-hälsostöd i form </a:t>
            </a:r>
            <a:r>
              <a:rPr lang="sv-SE" sz="1400" dirty="0" smtClean="0">
                <a:latin typeface="Times New Roman" panose="02020603050405020304" pitchFamily="18" charset="0"/>
                <a:cs typeface="Times New Roman" panose="02020603050405020304" pitchFamily="18" charset="0"/>
              </a:rPr>
              <a:t>av nya </a:t>
            </a:r>
            <a:r>
              <a:rPr lang="sv-SE" sz="1400" dirty="0">
                <a:latin typeface="Times New Roman" panose="02020603050405020304" pitchFamily="18" charset="0"/>
                <a:cs typeface="Times New Roman" panose="02020603050405020304" pitchFamily="18" charset="0"/>
              </a:rPr>
              <a:t>vårdtjänster och invånartjänster. </a:t>
            </a:r>
            <a:r>
              <a:rPr lang="sv-SE" sz="1400" dirty="0" smtClean="0">
                <a:latin typeface="Times New Roman" panose="02020603050405020304" pitchFamily="18" charset="0"/>
                <a:cs typeface="Times New Roman" panose="02020603050405020304" pitchFamily="18" charset="0"/>
              </a:rPr>
              <a:t>Nyttoeffekter ska </a:t>
            </a:r>
            <a:r>
              <a:rPr lang="sv-SE" sz="1400" dirty="0">
                <a:latin typeface="Times New Roman" panose="02020603050405020304" pitchFamily="18" charset="0"/>
                <a:cs typeface="Times New Roman" panose="02020603050405020304" pitchFamily="18" charset="0"/>
              </a:rPr>
              <a:t>skapas för att:</a:t>
            </a:r>
          </a:p>
          <a:p>
            <a:pPr marL="400050" lvl="1" indent="0">
              <a:buNone/>
            </a:pPr>
            <a:r>
              <a:rPr lang="sv-SE" sz="1400" dirty="0">
                <a:latin typeface="Times New Roman" panose="02020603050405020304" pitchFamily="18" charset="0"/>
                <a:cs typeface="Times New Roman" panose="02020603050405020304" pitchFamily="18" charset="0"/>
              </a:rPr>
              <a:t>• </a:t>
            </a:r>
            <a:r>
              <a:rPr lang="sv-SE" sz="1400" b="1" dirty="0" smtClean="0">
                <a:latin typeface="Times New Roman" panose="02020603050405020304" pitchFamily="18" charset="0"/>
                <a:cs typeface="Times New Roman" panose="02020603050405020304" pitchFamily="18" charset="0"/>
              </a:rPr>
              <a:t>Invånare</a:t>
            </a:r>
            <a:r>
              <a:rPr lang="sv-SE" sz="1400" b="1" dirty="0">
                <a:latin typeface="Times New Roman" panose="02020603050405020304" pitchFamily="18" charset="0"/>
                <a:cs typeface="Times New Roman" panose="02020603050405020304" pitchFamily="18" charset="0"/>
              </a:rPr>
              <a:t>, patient och närstående </a:t>
            </a:r>
            <a:r>
              <a:rPr lang="sv-SE" sz="1400" dirty="0">
                <a:latin typeface="Times New Roman" panose="02020603050405020304" pitchFamily="18" charset="0"/>
                <a:cs typeface="Times New Roman" panose="02020603050405020304" pitchFamily="18" charset="0"/>
              </a:rPr>
              <a:t>ska ha </a:t>
            </a:r>
            <a:r>
              <a:rPr lang="sv-SE" sz="1400" dirty="0" smtClean="0">
                <a:latin typeface="Times New Roman" panose="02020603050405020304" pitchFamily="18" charset="0"/>
                <a:cs typeface="Times New Roman" panose="02020603050405020304" pitchFamily="18" charset="0"/>
              </a:rPr>
              <a:t>tillgång till </a:t>
            </a:r>
            <a:r>
              <a:rPr lang="sv-SE" sz="1400" dirty="0">
                <a:latin typeface="Times New Roman" panose="02020603050405020304" pitchFamily="18" charset="0"/>
                <a:cs typeface="Times New Roman" panose="02020603050405020304" pitchFamily="18" charset="0"/>
              </a:rPr>
              <a:t>lättillgänglig och </a:t>
            </a:r>
            <a:r>
              <a:rPr lang="sv-SE" sz="1400" dirty="0" smtClean="0">
                <a:latin typeface="Times New Roman" panose="02020603050405020304" pitchFamily="18" charset="0"/>
                <a:cs typeface="Times New Roman" panose="02020603050405020304" pitchFamily="18" charset="0"/>
              </a:rPr>
              <a:t>kvalitetssäkrad information</a:t>
            </a:r>
            <a:r>
              <a:rPr lang="sv-SE" sz="1400" dirty="0">
                <a:latin typeface="Times New Roman" panose="02020603050405020304" pitchFamily="18" charset="0"/>
                <a:cs typeface="Times New Roman" panose="02020603050405020304" pitchFamily="18" charset="0"/>
              </a:rPr>
              <a:t>, </a:t>
            </a:r>
            <a:r>
              <a:rPr lang="sv-SE" sz="1400" dirty="0" smtClean="0">
                <a:latin typeface="Times New Roman" panose="02020603050405020304" pitchFamily="18" charset="0"/>
                <a:cs typeface="Times New Roman" panose="02020603050405020304" pitchFamily="18" charset="0"/>
              </a:rPr>
              <a:t> </a:t>
            </a:r>
            <a:br>
              <a:rPr lang="sv-SE" sz="1400" dirty="0" smtClean="0">
                <a:latin typeface="Times New Roman" panose="02020603050405020304" pitchFamily="18" charset="0"/>
                <a:cs typeface="Times New Roman" panose="02020603050405020304" pitchFamily="18" charset="0"/>
              </a:rPr>
            </a:br>
            <a:r>
              <a:rPr lang="sv-SE" sz="1400" dirty="0" smtClean="0">
                <a:latin typeface="Times New Roman" panose="02020603050405020304" pitchFamily="18" charset="0"/>
                <a:cs typeface="Times New Roman" panose="02020603050405020304" pitchFamily="18" charset="0"/>
              </a:rPr>
              <a:t>  åtkomst </a:t>
            </a:r>
            <a:r>
              <a:rPr lang="sv-SE" sz="1400" dirty="0">
                <a:latin typeface="Times New Roman" panose="02020603050405020304" pitchFamily="18" charset="0"/>
                <a:cs typeface="Times New Roman" panose="02020603050405020304" pitchFamily="18" charset="0"/>
              </a:rPr>
              <a:t>till dokumentation </a:t>
            </a:r>
            <a:r>
              <a:rPr lang="sv-SE" sz="1400" dirty="0" smtClean="0">
                <a:latin typeface="Times New Roman" panose="02020603050405020304" pitchFamily="18" charset="0"/>
                <a:cs typeface="Times New Roman" panose="02020603050405020304" pitchFamily="18" charset="0"/>
              </a:rPr>
              <a:t>från insatser </a:t>
            </a:r>
            <a:r>
              <a:rPr lang="sv-SE" sz="1400" dirty="0">
                <a:latin typeface="Times New Roman" panose="02020603050405020304" pitchFamily="18" charset="0"/>
                <a:cs typeface="Times New Roman" panose="02020603050405020304" pitchFamily="18" charset="0"/>
              </a:rPr>
              <a:t>och behandlingar, samt </a:t>
            </a:r>
            <a:r>
              <a:rPr lang="sv-SE" sz="1400" dirty="0" smtClean="0">
                <a:latin typeface="Times New Roman" panose="02020603050405020304" pitchFamily="18" charset="0"/>
                <a:cs typeface="Times New Roman" panose="02020603050405020304" pitchFamily="18" charset="0"/>
              </a:rPr>
              <a:t>individuellt anpassad </a:t>
            </a:r>
            <a:r>
              <a:rPr lang="sv-SE" sz="1400" dirty="0">
                <a:latin typeface="Times New Roman" panose="02020603050405020304" pitchFamily="18" charset="0"/>
                <a:cs typeface="Times New Roman" panose="02020603050405020304" pitchFamily="18" charset="0"/>
              </a:rPr>
              <a:t>service </a:t>
            </a:r>
            <a:r>
              <a:rPr lang="sv-SE" sz="1400" dirty="0" smtClean="0">
                <a:latin typeface="Times New Roman" panose="02020603050405020304" pitchFamily="18" charset="0"/>
                <a:cs typeface="Times New Roman" panose="02020603050405020304" pitchFamily="18" charset="0"/>
              </a:rPr>
              <a:t>och</a:t>
            </a:r>
            <a:br>
              <a:rPr lang="sv-SE" sz="1400" dirty="0" smtClean="0">
                <a:latin typeface="Times New Roman" panose="02020603050405020304" pitchFamily="18" charset="0"/>
                <a:cs typeface="Times New Roman" panose="02020603050405020304" pitchFamily="18" charset="0"/>
              </a:rPr>
            </a:br>
            <a:r>
              <a:rPr lang="sv-SE" sz="1400" dirty="0" smtClean="0">
                <a:latin typeface="Times New Roman" panose="02020603050405020304" pitchFamily="18" charset="0"/>
                <a:cs typeface="Times New Roman" panose="02020603050405020304" pitchFamily="18" charset="0"/>
              </a:rPr>
              <a:t>  e-tjänster</a:t>
            </a:r>
            <a:endParaRPr lang="sv-SE" sz="1400" dirty="0">
              <a:latin typeface="Times New Roman" panose="02020603050405020304" pitchFamily="18" charset="0"/>
              <a:cs typeface="Times New Roman" panose="02020603050405020304" pitchFamily="18" charset="0"/>
            </a:endParaRPr>
          </a:p>
          <a:p>
            <a:pPr marL="400050" lvl="1" indent="0">
              <a:buNone/>
            </a:pPr>
            <a:r>
              <a:rPr lang="sv-SE" sz="1400" dirty="0">
                <a:latin typeface="Times New Roman" panose="02020603050405020304" pitchFamily="18" charset="0"/>
                <a:cs typeface="Times New Roman" panose="02020603050405020304" pitchFamily="18" charset="0"/>
              </a:rPr>
              <a:t>• </a:t>
            </a:r>
            <a:r>
              <a:rPr lang="sv-SE" sz="1400" b="1" dirty="0" smtClean="0">
                <a:latin typeface="Times New Roman" panose="02020603050405020304" pitchFamily="18" charset="0"/>
                <a:cs typeface="Times New Roman" panose="02020603050405020304" pitchFamily="18" charset="0"/>
              </a:rPr>
              <a:t>Vårdpersonal</a:t>
            </a:r>
            <a:r>
              <a:rPr lang="sv-SE" sz="1400" dirty="0" smtClean="0">
                <a:latin typeface="Times New Roman" panose="02020603050405020304" pitchFamily="18" charset="0"/>
                <a:cs typeface="Times New Roman" panose="02020603050405020304" pitchFamily="18" charset="0"/>
              </a:rPr>
              <a:t> </a:t>
            </a:r>
            <a:r>
              <a:rPr lang="sv-SE" sz="1400" dirty="0">
                <a:latin typeface="Times New Roman" panose="02020603050405020304" pitchFamily="18" charset="0"/>
                <a:cs typeface="Times New Roman" panose="02020603050405020304" pitchFamily="18" charset="0"/>
              </a:rPr>
              <a:t>ska ha tillgång till </a:t>
            </a:r>
            <a:r>
              <a:rPr lang="sv-SE" sz="1400" dirty="0" smtClean="0">
                <a:latin typeface="Times New Roman" panose="02020603050405020304" pitchFamily="18" charset="0"/>
                <a:cs typeface="Times New Roman" panose="02020603050405020304" pitchFamily="18" charset="0"/>
              </a:rPr>
              <a:t>välfungerande och </a:t>
            </a:r>
            <a:r>
              <a:rPr lang="sv-SE" sz="1400" dirty="0">
                <a:latin typeface="Times New Roman" panose="02020603050405020304" pitchFamily="18" charset="0"/>
                <a:cs typeface="Times New Roman" panose="02020603050405020304" pitchFamily="18" charset="0"/>
              </a:rPr>
              <a:t>samverkande verksamhets- </a:t>
            </a:r>
            <a:r>
              <a:rPr lang="sv-SE" sz="1400" dirty="0" smtClean="0">
                <a:latin typeface="Times New Roman" panose="02020603050405020304" pitchFamily="18" charset="0"/>
                <a:cs typeface="Times New Roman" panose="02020603050405020304" pitchFamily="18" charset="0"/>
              </a:rPr>
              <a:t>och</a:t>
            </a:r>
            <a:br>
              <a:rPr lang="sv-SE" sz="1400" dirty="0" smtClean="0">
                <a:latin typeface="Times New Roman" panose="02020603050405020304" pitchFamily="18" charset="0"/>
                <a:cs typeface="Times New Roman" panose="02020603050405020304" pitchFamily="18" charset="0"/>
              </a:rPr>
            </a:br>
            <a:r>
              <a:rPr lang="sv-SE" sz="1400" dirty="0" smtClean="0">
                <a:latin typeface="Times New Roman" panose="02020603050405020304" pitchFamily="18" charset="0"/>
                <a:cs typeface="Times New Roman" panose="02020603050405020304" pitchFamily="18" charset="0"/>
              </a:rPr>
              <a:t>  beslutsstödsystem  som </a:t>
            </a:r>
            <a:r>
              <a:rPr lang="sv-SE" sz="1400" dirty="0">
                <a:latin typeface="Times New Roman" panose="02020603050405020304" pitchFamily="18" charset="0"/>
                <a:cs typeface="Times New Roman" panose="02020603050405020304" pitchFamily="18" charset="0"/>
              </a:rPr>
              <a:t>säkerställer hög kvalitet </a:t>
            </a:r>
            <a:r>
              <a:rPr lang="sv-SE" sz="1400" dirty="0" smtClean="0">
                <a:latin typeface="Times New Roman" panose="02020603050405020304" pitchFamily="18" charset="0"/>
                <a:cs typeface="Times New Roman" panose="02020603050405020304" pitchFamily="18" charset="0"/>
              </a:rPr>
              <a:t>och säkerhet</a:t>
            </a:r>
            <a:endParaRPr lang="sv-SE" sz="1400" dirty="0">
              <a:latin typeface="Times New Roman" panose="02020603050405020304" pitchFamily="18" charset="0"/>
              <a:cs typeface="Times New Roman" panose="02020603050405020304" pitchFamily="18" charset="0"/>
            </a:endParaRPr>
          </a:p>
          <a:p>
            <a:pPr marL="400050" lvl="1" indent="0">
              <a:buNone/>
            </a:pPr>
            <a:r>
              <a:rPr lang="sv-SE" sz="1400" dirty="0">
                <a:latin typeface="Times New Roman" panose="02020603050405020304" pitchFamily="18" charset="0"/>
                <a:cs typeface="Times New Roman" panose="02020603050405020304" pitchFamily="18" charset="0"/>
              </a:rPr>
              <a:t>• </a:t>
            </a:r>
            <a:r>
              <a:rPr lang="sv-SE" sz="1400" b="1" dirty="0" smtClean="0">
                <a:latin typeface="Times New Roman" panose="02020603050405020304" pitchFamily="18" charset="0"/>
                <a:cs typeface="Times New Roman" panose="02020603050405020304" pitchFamily="18" charset="0"/>
              </a:rPr>
              <a:t>Beslutsfattare</a:t>
            </a:r>
            <a:r>
              <a:rPr lang="sv-SE" sz="1400" dirty="0" smtClean="0">
                <a:latin typeface="Times New Roman" panose="02020603050405020304" pitchFamily="18" charset="0"/>
                <a:cs typeface="Times New Roman" panose="02020603050405020304" pitchFamily="18" charset="0"/>
              </a:rPr>
              <a:t> </a:t>
            </a:r>
            <a:r>
              <a:rPr lang="sv-SE" sz="1400" dirty="0">
                <a:latin typeface="Times New Roman" panose="02020603050405020304" pitchFamily="18" charset="0"/>
                <a:cs typeface="Times New Roman" panose="02020603050405020304" pitchFamily="18" charset="0"/>
              </a:rPr>
              <a:t>ska ha ändamålsenliga </a:t>
            </a:r>
            <a:r>
              <a:rPr lang="sv-SE" sz="1400" dirty="0" smtClean="0">
                <a:latin typeface="Times New Roman" panose="02020603050405020304" pitchFamily="18" charset="0"/>
                <a:cs typeface="Times New Roman" panose="02020603050405020304" pitchFamily="18" charset="0"/>
              </a:rPr>
              <a:t>verktyg </a:t>
            </a:r>
            <a:r>
              <a:rPr lang="sv-SE" sz="1400" dirty="0">
                <a:latin typeface="Times New Roman" panose="02020603050405020304" pitchFamily="18" charset="0"/>
                <a:cs typeface="Times New Roman" panose="02020603050405020304" pitchFamily="18" charset="0"/>
              </a:rPr>
              <a:t>för uppföljning av kvalitet och säkerhet samt </a:t>
            </a:r>
            <a:r>
              <a:rPr lang="sv-SE" sz="1400" dirty="0" smtClean="0">
                <a:latin typeface="Times New Roman" panose="02020603050405020304" pitchFamily="18" charset="0"/>
                <a:cs typeface="Times New Roman" panose="02020603050405020304" pitchFamily="18" charset="0"/>
              </a:rPr>
              <a:t>få   </a:t>
            </a:r>
            <a:br>
              <a:rPr lang="sv-SE" sz="1400" dirty="0" smtClean="0">
                <a:latin typeface="Times New Roman" panose="02020603050405020304" pitchFamily="18" charset="0"/>
                <a:cs typeface="Times New Roman" panose="02020603050405020304" pitchFamily="18" charset="0"/>
              </a:rPr>
            </a:br>
            <a:r>
              <a:rPr lang="sv-SE" sz="1400" dirty="0" smtClean="0">
                <a:latin typeface="Times New Roman" panose="02020603050405020304" pitchFamily="18" charset="0"/>
                <a:cs typeface="Times New Roman" panose="02020603050405020304" pitchFamily="18" charset="0"/>
              </a:rPr>
              <a:t>  relevanta beslutsunderlag </a:t>
            </a:r>
            <a:r>
              <a:rPr lang="sv-SE" sz="1400" dirty="0">
                <a:latin typeface="Times New Roman" panose="02020603050405020304" pitchFamily="18" charset="0"/>
                <a:cs typeface="Times New Roman" panose="02020603050405020304" pitchFamily="18" charset="0"/>
              </a:rPr>
              <a:t>för planering, </a:t>
            </a:r>
            <a:r>
              <a:rPr lang="sv-SE" sz="1400" dirty="0" smtClean="0">
                <a:latin typeface="Times New Roman" panose="02020603050405020304" pitchFamily="18" charset="0"/>
                <a:cs typeface="Times New Roman" panose="02020603050405020304" pitchFamily="18" charset="0"/>
              </a:rPr>
              <a:t>styrning och resursfördelning</a:t>
            </a:r>
            <a:endParaRPr lang="sv-SE" sz="1400" dirty="0">
              <a:latin typeface="Times New Roman" panose="02020603050405020304" pitchFamily="18" charset="0"/>
              <a:cs typeface="Times New Roman" panose="02020603050405020304" pitchFamily="18" charset="0"/>
            </a:endParaRPr>
          </a:p>
          <a:p>
            <a:pPr marL="400050" lvl="1" indent="0">
              <a:buNone/>
            </a:pPr>
            <a:endParaRPr lang="sv-SE" sz="1400" dirty="0">
              <a:latin typeface="Times New Roman" panose="02020603050405020304" pitchFamily="18" charset="0"/>
              <a:cs typeface="Times New Roman" panose="02020603050405020304" pitchFamily="18" charset="0"/>
            </a:endParaRPr>
          </a:p>
        </p:txBody>
      </p:sp>
      <p:pic>
        <p:nvPicPr>
          <p:cNvPr id="7" name="Ljud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612668464"/>
      </p:ext>
    </p:extLst>
  </p:cSld>
  <p:clrMapOvr>
    <a:masterClrMapping/>
  </p:clrMapOvr>
  <mc:AlternateContent xmlns:mc="http://schemas.openxmlformats.org/markup-compatibility/2006" xmlns:p14="http://schemas.microsoft.com/office/powerpoint/2010/main">
    <mc:Choice Requires="p14">
      <p:transition spd="slow" p14:dur="2000" advTm="62143"/>
    </mc:Choice>
    <mc:Fallback xmlns="">
      <p:transition spd="slow" advTm="621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smtClean="0"/>
              <a:t> Folkhälsa och sjukvård</a:t>
            </a:r>
            <a:endParaRPr lang="sv-SE"/>
          </a:p>
        </p:txBody>
      </p:sp>
      <p:sp>
        <p:nvSpPr>
          <p:cNvPr id="5" name="Platshållare för text 4"/>
          <p:cNvSpPr>
            <a:spLocks noGrp="1"/>
          </p:cNvSpPr>
          <p:nvPr>
            <p:ph type="body" sz="quarter" idx="12"/>
          </p:nvPr>
        </p:nvSpPr>
        <p:spPr>
          <a:xfrm>
            <a:off x="971550" y="1124744"/>
            <a:ext cx="7272338" cy="4320555"/>
          </a:xfrm>
        </p:spPr>
        <p:txBody>
          <a:bodyPr>
            <a:noAutofit/>
          </a:bodyPr>
          <a:lstStyle/>
          <a:p>
            <a:pPr marL="0" indent="0">
              <a:buNone/>
            </a:pPr>
            <a:r>
              <a:rPr lang="sv-SE" sz="1400" b="1" dirty="0" smtClean="0">
                <a:latin typeface="Times New Roman" panose="02020603050405020304" pitchFamily="18" charset="0"/>
                <a:cs typeface="Times New Roman" panose="02020603050405020304" pitchFamily="18" charset="0"/>
              </a:rPr>
              <a:t>För </a:t>
            </a:r>
            <a:r>
              <a:rPr lang="sv-SE" sz="1400" b="1" dirty="0">
                <a:latin typeface="Times New Roman" panose="02020603050405020304" pitchFamily="18" charset="0"/>
                <a:cs typeface="Times New Roman" panose="02020603050405020304" pitchFamily="18" charset="0"/>
              </a:rPr>
              <a:t>att vården ska kunna dra full nytta av </a:t>
            </a:r>
            <a:r>
              <a:rPr lang="sv-SE" sz="1400" b="1" dirty="0" smtClean="0">
                <a:latin typeface="Times New Roman" panose="02020603050405020304" pitchFamily="18" charset="0"/>
                <a:cs typeface="Times New Roman" panose="02020603050405020304" pitchFamily="18" charset="0"/>
              </a:rPr>
              <a:t>och använda </a:t>
            </a:r>
            <a:r>
              <a:rPr lang="sv-SE" sz="1400" b="1" dirty="0">
                <a:latin typeface="Times New Roman" panose="02020603050405020304" pitchFamily="18" charset="0"/>
                <a:cs typeface="Times New Roman" panose="02020603050405020304" pitchFamily="18" charset="0"/>
              </a:rPr>
              <a:t>e-hälsotjänster optimalt, krävs </a:t>
            </a:r>
            <a:r>
              <a:rPr lang="sv-SE" sz="1400" b="1" dirty="0" smtClean="0">
                <a:latin typeface="Times New Roman" panose="02020603050405020304" pitchFamily="18" charset="0"/>
                <a:cs typeface="Times New Roman" panose="02020603050405020304" pitchFamily="18" charset="0"/>
              </a:rPr>
              <a:t>kontinuerlig utveckling </a:t>
            </a:r>
            <a:r>
              <a:rPr lang="sv-SE" sz="1400" b="1" dirty="0">
                <a:latin typeface="Times New Roman" panose="02020603050405020304" pitchFamily="18" charset="0"/>
                <a:cs typeface="Times New Roman" panose="02020603050405020304" pitchFamily="18" charset="0"/>
              </a:rPr>
              <a:t>och förbättring av </a:t>
            </a:r>
            <a:r>
              <a:rPr lang="sv-SE" sz="1400" b="1" dirty="0" smtClean="0">
                <a:latin typeface="Times New Roman" panose="02020603050405020304" pitchFamily="18" charset="0"/>
                <a:cs typeface="Times New Roman" panose="02020603050405020304" pitchFamily="18" charset="0"/>
              </a:rPr>
              <a:t>vårdens processer </a:t>
            </a:r>
            <a:r>
              <a:rPr lang="sv-SE" sz="1400" b="1" dirty="0">
                <a:latin typeface="Times New Roman" panose="02020603050405020304" pitchFamily="18" charset="0"/>
                <a:cs typeface="Times New Roman" panose="02020603050405020304" pitchFamily="18" charset="0"/>
              </a:rPr>
              <a:t>och arbetsflöden. Genom nationell </a:t>
            </a:r>
            <a:r>
              <a:rPr lang="sv-SE" sz="1400" b="1" dirty="0" smtClean="0">
                <a:latin typeface="Times New Roman" panose="02020603050405020304" pitchFamily="18" charset="0"/>
                <a:cs typeface="Times New Roman" panose="02020603050405020304" pitchFamily="18" charset="0"/>
              </a:rPr>
              <a:t>och regional </a:t>
            </a:r>
            <a:r>
              <a:rPr lang="sv-SE" sz="1400" b="1" dirty="0">
                <a:latin typeface="Times New Roman" panose="02020603050405020304" pitchFamily="18" charset="0"/>
                <a:cs typeface="Times New Roman" panose="02020603050405020304" pitchFamily="18" charset="0"/>
              </a:rPr>
              <a:t>samverkan kring standardiserat </a:t>
            </a:r>
            <a:r>
              <a:rPr lang="sv-SE" sz="1400" b="1" dirty="0" smtClean="0">
                <a:latin typeface="Times New Roman" panose="02020603050405020304" pitchFamily="18" charset="0"/>
                <a:cs typeface="Times New Roman" panose="02020603050405020304" pitchFamily="18" charset="0"/>
              </a:rPr>
              <a:t>arbetssätt kan </a:t>
            </a:r>
            <a:r>
              <a:rPr lang="sv-SE" sz="1400" b="1" dirty="0">
                <a:latin typeface="Times New Roman" panose="02020603050405020304" pitchFamily="18" charset="0"/>
                <a:cs typeface="Times New Roman" panose="02020603050405020304" pitchFamily="18" charset="0"/>
              </a:rPr>
              <a:t>vården effektiviseras och en ökad </a:t>
            </a:r>
            <a:r>
              <a:rPr lang="sv-SE" sz="1400" b="1" dirty="0" smtClean="0">
                <a:latin typeface="Times New Roman" panose="02020603050405020304" pitchFamily="18" charset="0"/>
                <a:cs typeface="Times New Roman" panose="02020603050405020304" pitchFamily="18" charset="0"/>
              </a:rPr>
              <a:t>kvalitet och </a:t>
            </a:r>
            <a:r>
              <a:rPr lang="sv-SE" sz="1400" b="1" dirty="0">
                <a:latin typeface="Times New Roman" panose="02020603050405020304" pitchFamily="18" charset="0"/>
                <a:cs typeface="Times New Roman" panose="02020603050405020304" pitchFamily="18" charset="0"/>
              </a:rPr>
              <a:t>patientsäkerhet uppnås. Utgångspunkt </a:t>
            </a:r>
            <a:r>
              <a:rPr lang="sv-SE" sz="1400" b="1" dirty="0" smtClean="0">
                <a:latin typeface="Times New Roman" panose="02020603050405020304" pitchFamily="18" charset="0"/>
                <a:cs typeface="Times New Roman" panose="02020603050405020304" pitchFamily="18" charset="0"/>
              </a:rPr>
              <a:t>är rätt </a:t>
            </a:r>
            <a:r>
              <a:rPr lang="sv-SE" sz="1400" b="1" dirty="0">
                <a:latin typeface="Times New Roman" panose="02020603050405020304" pitchFamily="18" charset="0"/>
                <a:cs typeface="Times New Roman" panose="02020603050405020304" pitchFamily="18" charset="0"/>
              </a:rPr>
              <a:t>information på rätt plats i rätt tid, med </a:t>
            </a:r>
            <a:r>
              <a:rPr lang="sv-SE" sz="1400" b="1" dirty="0" smtClean="0">
                <a:latin typeface="Times New Roman" panose="02020603050405020304" pitchFamily="18" charset="0"/>
                <a:cs typeface="Times New Roman" panose="02020603050405020304" pitchFamily="18" charset="0"/>
              </a:rPr>
              <a:t>stöd av </a:t>
            </a:r>
            <a:r>
              <a:rPr lang="sv-SE" sz="1400" b="1" dirty="0">
                <a:latin typeface="Times New Roman" panose="02020603050405020304" pitchFamily="18" charset="0"/>
                <a:cs typeface="Times New Roman" panose="02020603050405020304" pitchFamily="18" charset="0"/>
              </a:rPr>
              <a:t>digitala verktyg för vårdplanering, kunskapsstöd</a:t>
            </a:r>
            <a:r>
              <a:rPr lang="sv-SE" sz="1400" b="1" dirty="0" smtClean="0">
                <a:latin typeface="Times New Roman" panose="02020603050405020304" pitchFamily="18" charset="0"/>
                <a:cs typeface="Times New Roman" panose="02020603050405020304" pitchFamily="18" charset="0"/>
              </a:rPr>
              <a:t>, vårdprocessutveckling </a:t>
            </a:r>
            <a:r>
              <a:rPr lang="sv-SE" sz="1400" b="1" dirty="0">
                <a:latin typeface="Times New Roman" panose="02020603050405020304" pitchFamily="18" charset="0"/>
                <a:cs typeface="Times New Roman" panose="02020603050405020304" pitchFamily="18" charset="0"/>
              </a:rPr>
              <a:t>via </a:t>
            </a:r>
            <a:r>
              <a:rPr lang="sv-SE" sz="1400" b="1" dirty="0" smtClean="0">
                <a:latin typeface="Times New Roman" panose="02020603050405020304" pitchFamily="18" charset="0"/>
                <a:cs typeface="Times New Roman" panose="02020603050405020304" pitchFamily="18" charset="0"/>
              </a:rPr>
              <a:t>standardisering och </a:t>
            </a:r>
            <a:r>
              <a:rPr lang="sv-SE" sz="1400" b="1" dirty="0">
                <a:latin typeface="Times New Roman" panose="02020603050405020304" pitchFamily="18" charset="0"/>
                <a:cs typeface="Times New Roman" panose="02020603050405020304" pitchFamily="18" charset="0"/>
              </a:rPr>
              <a:t>systematisering parallellt med </a:t>
            </a:r>
            <a:r>
              <a:rPr lang="sv-SE" sz="1400" b="1" dirty="0" smtClean="0">
                <a:latin typeface="Times New Roman" panose="02020603050405020304" pitchFamily="18" charset="0"/>
                <a:cs typeface="Times New Roman" panose="02020603050405020304" pitchFamily="18" charset="0"/>
              </a:rPr>
              <a:t>personcentrering och </a:t>
            </a:r>
            <a:r>
              <a:rPr lang="sv-SE" sz="1400" b="1" dirty="0">
                <a:latin typeface="Times New Roman" panose="02020603050405020304" pitchFamily="18" charset="0"/>
                <a:cs typeface="Times New Roman" panose="02020603050405020304" pitchFamily="18" charset="0"/>
              </a:rPr>
              <a:t>med möjlighet till mobilitet och distansarbete.</a:t>
            </a:r>
          </a:p>
          <a:p>
            <a:pPr marL="0" indent="0">
              <a:buNone/>
            </a:pPr>
            <a:r>
              <a:rPr lang="sv-SE" sz="1400" dirty="0" smtClean="0">
                <a:latin typeface="Times New Roman" panose="02020603050405020304" pitchFamily="18" charset="0"/>
                <a:cs typeface="Times New Roman" panose="02020603050405020304" pitchFamily="18" charset="0"/>
              </a:rPr>
              <a:t/>
            </a:r>
            <a:br>
              <a:rPr lang="sv-SE" sz="1400" dirty="0" smtClean="0">
                <a:latin typeface="Times New Roman" panose="02020603050405020304" pitchFamily="18" charset="0"/>
                <a:cs typeface="Times New Roman" panose="02020603050405020304" pitchFamily="18" charset="0"/>
              </a:rPr>
            </a:br>
            <a:r>
              <a:rPr lang="sv-SE" sz="1400" dirty="0" smtClean="0">
                <a:latin typeface="Times New Roman" panose="02020603050405020304" pitchFamily="18" charset="0"/>
                <a:cs typeface="Times New Roman" panose="02020603050405020304" pitchFamily="18" charset="0"/>
              </a:rPr>
              <a:t>Digitala </a:t>
            </a:r>
            <a:r>
              <a:rPr lang="sv-SE" sz="1400" dirty="0">
                <a:latin typeface="Times New Roman" panose="02020603050405020304" pitchFamily="18" charset="0"/>
                <a:cs typeface="Times New Roman" panose="02020603050405020304" pitchFamily="18" charset="0"/>
              </a:rPr>
              <a:t>vårdsbesök är en naturlig del </a:t>
            </a:r>
            <a:r>
              <a:rPr lang="sv-SE" sz="1400" dirty="0" smtClean="0">
                <a:latin typeface="Times New Roman" panose="02020603050405020304" pitchFamily="18" charset="0"/>
                <a:cs typeface="Times New Roman" panose="02020603050405020304" pitchFamily="18" charset="0"/>
              </a:rPr>
              <a:t>i utvecklingen </a:t>
            </a:r>
            <a:r>
              <a:rPr lang="sv-SE" sz="1400" dirty="0">
                <a:latin typeface="Times New Roman" panose="02020603050405020304" pitchFamily="18" charset="0"/>
                <a:cs typeface="Times New Roman" panose="02020603050405020304" pitchFamily="18" charset="0"/>
              </a:rPr>
              <a:t>av vården, och vården blir allt mer</a:t>
            </a:r>
          </a:p>
          <a:p>
            <a:pPr marL="0" indent="0">
              <a:buNone/>
            </a:pPr>
            <a:r>
              <a:rPr lang="sv-SE" sz="1400" dirty="0" err="1">
                <a:latin typeface="Times New Roman" panose="02020603050405020304" pitchFamily="18" charset="0"/>
                <a:cs typeface="Times New Roman" panose="02020603050405020304" pitchFamily="18" charset="0"/>
              </a:rPr>
              <a:t>digifysisk</a:t>
            </a:r>
            <a:r>
              <a:rPr lang="sv-SE" sz="1400" dirty="0">
                <a:latin typeface="Times New Roman" panose="02020603050405020304" pitchFamily="18" charset="0"/>
                <a:cs typeface="Times New Roman" panose="02020603050405020304" pitchFamily="18" charset="0"/>
              </a:rPr>
              <a:t>, det vill säga vården innehåller </a:t>
            </a:r>
            <a:r>
              <a:rPr lang="sv-SE" sz="1400" dirty="0" smtClean="0">
                <a:latin typeface="Times New Roman" panose="02020603050405020304" pitchFamily="18" charset="0"/>
                <a:cs typeface="Times New Roman" panose="02020603050405020304" pitchFamily="18" charset="0"/>
              </a:rPr>
              <a:t>både digitala </a:t>
            </a:r>
            <a:r>
              <a:rPr lang="sv-SE" sz="1400" dirty="0">
                <a:latin typeface="Times New Roman" panose="02020603050405020304" pitchFamily="18" charset="0"/>
                <a:cs typeface="Times New Roman" panose="02020603050405020304" pitchFamily="18" charset="0"/>
              </a:rPr>
              <a:t>och fysiska besök.</a:t>
            </a:r>
          </a:p>
        </p:txBody>
      </p:sp>
      <p:sp>
        <p:nvSpPr>
          <p:cNvPr id="6" name="Rubrik 1"/>
          <p:cNvSpPr>
            <a:spLocks noGrp="1"/>
          </p:cNvSpPr>
          <p:nvPr>
            <p:ph type="title"/>
          </p:nvPr>
        </p:nvSpPr>
        <p:spPr>
          <a:xfrm>
            <a:off x="899592" y="188640"/>
            <a:ext cx="7272000" cy="648000"/>
          </a:xfrm>
        </p:spPr>
        <p:txBody>
          <a:bodyPr/>
          <a:lstStyle/>
          <a:p>
            <a:r>
              <a:rPr lang="sv-SE" dirty="0" smtClean="0">
                <a:solidFill>
                  <a:schemeClr val="bg1"/>
                </a:solidFill>
              </a:rPr>
              <a:t>Ur budget flerårsplan</a:t>
            </a:r>
            <a:endParaRPr lang="sv-SE" dirty="0">
              <a:solidFill>
                <a:schemeClr val="bg1"/>
              </a:solidFill>
            </a:endParaRPr>
          </a:p>
        </p:txBody>
      </p:sp>
      <p:pic>
        <p:nvPicPr>
          <p:cNvPr id="3" name="Lju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93367435"/>
      </p:ext>
    </p:extLst>
  </p:cSld>
  <p:clrMapOvr>
    <a:masterClrMapping/>
  </p:clrMapOvr>
  <mc:AlternateContent xmlns:mc="http://schemas.openxmlformats.org/markup-compatibility/2006" xmlns:p14="http://schemas.microsoft.com/office/powerpoint/2010/main">
    <mc:Choice Requires="p14">
      <p:transition spd="slow" p14:dur="2000" advTm="55639"/>
    </mc:Choice>
    <mc:Fallback xmlns="">
      <p:transition spd="slow" advTm="556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5576" y="188640"/>
            <a:ext cx="8280920" cy="648000"/>
          </a:xfrm>
        </p:spPr>
        <p:txBody>
          <a:bodyPr>
            <a:normAutofit fontScale="90000"/>
          </a:bodyPr>
          <a:lstStyle/>
          <a:p>
            <a:r>
              <a:rPr lang="sv-SE" sz="2200" b="1" dirty="0" smtClean="0">
                <a:solidFill>
                  <a:schemeClr val="bg1"/>
                </a:solidFill>
              </a:rPr>
              <a:t>UPPDRAG</a:t>
            </a:r>
            <a:r>
              <a:rPr lang="sv-SE" sz="2200" dirty="0" smtClean="0">
                <a:solidFill>
                  <a:schemeClr val="bg1"/>
                </a:solidFill>
              </a:rPr>
              <a:t>  </a:t>
            </a:r>
            <a:r>
              <a:rPr lang="sv-SE" sz="2200" b="1" dirty="0" smtClean="0">
                <a:solidFill>
                  <a:schemeClr val="bg1"/>
                </a:solidFill>
              </a:rPr>
              <a:t>TILLSAMMANS</a:t>
            </a:r>
            <a:r>
              <a:rPr lang="sv-SE" sz="2200" dirty="0" smtClean="0">
                <a:solidFill>
                  <a:schemeClr val="bg1"/>
                </a:solidFill>
              </a:rPr>
              <a:t> </a:t>
            </a:r>
            <a:r>
              <a:rPr lang="sv-SE" sz="2200" b="1" dirty="0" smtClean="0">
                <a:solidFill>
                  <a:schemeClr val="bg1"/>
                </a:solidFill>
              </a:rPr>
              <a:t>Delprojekt </a:t>
            </a:r>
            <a:r>
              <a:rPr lang="sv-SE" sz="2200" b="1" dirty="0">
                <a:solidFill>
                  <a:schemeClr val="bg1"/>
                </a:solidFill>
              </a:rPr>
              <a:t>2 - Goda förutsättningar för vårdens medarbetare – Mer tid till </a:t>
            </a:r>
            <a:r>
              <a:rPr lang="sv-SE" sz="2200" b="1" dirty="0" smtClean="0">
                <a:solidFill>
                  <a:schemeClr val="bg1"/>
                </a:solidFill>
              </a:rPr>
              <a:t>patienten</a:t>
            </a:r>
            <a:endParaRPr lang="sv-SE" dirty="0">
              <a:solidFill>
                <a:schemeClr val="bg1"/>
              </a:solidFill>
            </a:endParaRPr>
          </a:p>
        </p:txBody>
      </p:sp>
      <p:sp>
        <p:nvSpPr>
          <p:cNvPr id="3" name="Platshållare för sidfot 2"/>
          <p:cNvSpPr>
            <a:spLocks noGrp="1"/>
          </p:cNvSpPr>
          <p:nvPr>
            <p:ph type="ftr" sz="quarter" idx="11"/>
          </p:nvPr>
        </p:nvSpPr>
        <p:spPr/>
        <p:txBody>
          <a:bodyPr/>
          <a:lstStyle/>
          <a:p>
            <a:r>
              <a:rPr lang="sv-SE" smtClean="0"/>
              <a:t> Folkhälsa och sjukvård</a:t>
            </a:r>
            <a:endParaRPr lang="sv-SE"/>
          </a:p>
        </p:txBody>
      </p:sp>
      <p:sp>
        <p:nvSpPr>
          <p:cNvPr id="4" name="Platshållare för text 3"/>
          <p:cNvSpPr>
            <a:spLocks noGrp="1"/>
          </p:cNvSpPr>
          <p:nvPr>
            <p:ph type="body" sz="quarter" idx="12"/>
          </p:nvPr>
        </p:nvSpPr>
        <p:spPr>
          <a:xfrm>
            <a:off x="683568" y="1052736"/>
            <a:ext cx="7920879" cy="4896544"/>
          </a:xfrm>
        </p:spPr>
        <p:txBody>
          <a:bodyPr>
            <a:noAutofit/>
          </a:bodyPr>
          <a:lstStyle/>
          <a:p>
            <a:pPr marL="0" indent="0">
              <a:buNone/>
            </a:pPr>
            <a:r>
              <a:rPr lang="sv-SE" sz="1400" b="1" dirty="0" smtClean="0"/>
              <a:t>Bakgrund </a:t>
            </a:r>
            <a:endParaRPr lang="sv-SE" sz="1400" dirty="0"/>
          </a:p>
          <a:p>
            <a:pPr marL="0" indent="0">
              <a:buNone/>
            </a:pPr>
            <a:r>
              <a:rPr lang="sv-SE" sz="1400" dirty="0"/>
              <a:t>För att vården ska kunna dra full nytta av och använda e-hälsotjänster optimalt, krävs kontinuerlig utveckling och förbättring av vårdens processer och arbetsflöden. Genom nationell och regional samverkan kring standardiserat arbetssätt kan vården effektiviseras och en ökad kvalitet och patientsäkerhet uppnås. Utgångspunkt är rätt information på rätt plats i rätt tid, med stöd av digitala verktyg för vårdplanering, kunskapsstöd, vårdprocessutveckling via standardisering och systematisering parallellt med personcentrering och med möjlighet till mobilitet och distansarbete. </a:t>
            </a:r>
            <a:endParaRPr lang="sv-SE" sz="1400" dirty="0" smtClean="0"/>
          </a:p>
          <a:p>
            <a:endParaRPr lang="sv-SE" sz="1400" dirty="0"/>
          </a:p>
          <a:p>
            <a:pPr marL="0" indent="0">
              <a:buNone/>
            </a:pPr>
            <a:r>
              <a:rPr lang="sv-SE" sz="1400" b="1" dirty="0" smtClean="0"/>
              <a:t>Syfte/uppdrag </a:t>
            </a:r>
            <a:endParaRPr lang="sv-SE" sz="1400" dirty="0"/>
          </a:p>
          <a:p>
            <a:pPr marL="0" indent="0">
              <a:buNone/>
            </a:pPr>
            <a:r>
              <a:rPr lang="sv-SE" sz="1400" dirty="0"/>
              <a:t>För att medarbetare ska kunna utföra sitt arbete på ett ändamålsenligt sätt behöver rätt förutsättningar. En utgångspunkt i arbetet är att korrekt och fullständig information om patienter bör finnas åtkomlig på ett smidigare sätt för både patienter och behörig hälso- och sjukvårdspersonal. Det handlar om att underlätta administration och kommunikation med patienterna samt ge adekvat kunskapsstöd till professionerna som främjar en nästa vård. I detta ingår att utveckla dokumentationen för att minska dubbeldokumentation och minska den administrativa bördan på vårdpersonal. </a:t>
            </a:r>
            <a:r>
              <a:rPr lang="sv-SE" sz="1400" dirty="0" smtClean="0"/>
              <a:t/>
            </a:r>
            <a:br>
              <a:rPr lang="sv-SE" sz="1400" dirty="0" smtClean="0"/>
            </a:br>
            <a:endParaRPr lang="sv-SE" sz="1400" dirty="0"/>
          </a:p>
          <a:p>
            <a:pPr marL="0" indent="0">
              <a:buNone/>
            </a:pPr>
            <a:r>
              <a:rPr lang="sv-SE" sz="1400" b="1" dirty="0"/>
              <a:t>Målgrupp </a:t>
            </a:r>
            <a:endParaRPr lang="sv-SE" sz="1400" dirty="0"/>
          </a:p>
          <a:p>
            <a:pPr marL="0" indent="0">
              <a:buNone/>
            </a:pPr>
            <a:r>
              <a:rPr lang="sv-SE" sz="1400" dirty="0"/>
              <a:t>Vårdens personal </a:t>
            </a:r>
          </a:p>
          <a:p>
            <a:pPr marL="0" indent="0">
              <a:buNone/>
            </a:pPr>
            <a:r>
              <a:rPr lang="sv-SE" sz="1400" b="1" dirty="0"/>
              <a:t>Beställare </a:t>
            </a:r>
            <a:endParaRPr lang="sv-SE" sz="1400" dirty="0"/>
          </a:p>
          <a:p>
            <a:pPr marL="0" indent="0">
              <a:buNone/>
            </a:pPr>
            <a:r>
              <a:rPr lang="sv-SE" sz="1400" dirty="0"/>
              <a:t>Hälso- och sjukvårdsdirektör </a:t>
            </a:r>
          </a:p>
        </p:txBody>
      </p:sp>
      <p:pic>
        <p:nvPicPr>
          <p:cNvPr id="5" name="Ljud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066976912"/>
      </p:ext>
    </p:extLst>
  </p:cSld>
  <p:clrMapOvr>
    <a:masterClrMapping/>
  </p:clrMapOvr>
  <mc:AlternateContent xmlns:mc="http://schemas.openxmlformats.org/markup-compatibility/2006" xmlns:p14="http://schemas.microsoft.com/office/powerpoint/2010/main">
    <mc:Choice Requires="p14">
      <p:transition spd="slow" p14:dur="2000" advTm="69295"/>
    </mc:Choice>
    <mc:Fallback xmlns="">
      <p:transition spd="slow" advTm="692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Region Jönköping</Template>
  <TotalTime>341</TotalTime>
  <Words>894</Words>
  <Application>Microsoft Office PowerPoint</Application>
  <PresentationFormat>Bildspel på skärmen (4:3)</PresentationFormat>
  <Paragraphs>96</Paragraphs>
  <Slides>6</Slides>
  <Notes>1</Notes>
  <HiddenSlides>0</HiddenSlides>
  <MMClips>6</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6</vt:i4>
      </vt:variant>
    </vt:vector>
  </HeadingPairs>
  <TitlesOfParts>
    <vt:vector size="10" baseType="lpstr">
      <vt:lpstr>Arial</vt:lpstr>
      <vt:lpstr>Calibri</vt:lpstr>
      <vt:lpstr>Times New Roman</vt:lpstr>
      <vt:lpstr>Office-tema</vt:lpstr>
      <vt:lpstr>PowerPoint-presentation</vt:lpstr>
      <vt:lpstr>Cosmic – huvudsystem med olika moduler</vt:lpstr>
      <vt:lpstr>Andra system</vt:lpstr>
      <vt:lpstr>Ur budget flerårsplan</vt:lpstr>
      <vt:lpstr>Ur budget flerårsplan</vt:lpstr>
      <vt:lpstr>UPPDRAG  TILLSAMMANS Delprojekt 2 - Goda förutsättningar för vårdens medarbetare – Mer tid till patienten</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Karlsson Britt</dc:creator>
  <cp:lastModifiedBy>Carlström Maria</cp:lastModifiedBy>
  <cp:revision>21</cp:revision>
  <dcterms:created xsi:type="dcterms:W3CDTF">2020-05-13T06:47:14Z</dcterms:created>
  <dcterms:modified xsi:type="dcterms:W3CDTF">2024-03-12T09:11:41Z</dcterms:modified>
</cp:coreProperties>
</file>