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4" r:id="rId2"/>
    <p:sldId id="295" r:id="rId3"/>
    <p:sldId id="296" r:id="rId4"/>
    <p:sldId id="297" r:id="rId5"/>
    <p:sldId id="298" r:id="rId6"/>
    <p:sldId id="299" r:id="rId7"/>
    <p:sldId id="300" r:id="rId8"/>
    <p:sldId id="335" r:id="rId9"/>
    <p:sldId id="302" r:id="rId10"/>
    <p:sldId id="336" r:id="rId11"/>
    <p:sldId id="33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957"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6B901-63D2-4FF9-A538-5785076B56DE}" type="datetimeFigureOut">
              <a:rPr lang="sv-SE" smtClean="0"/>
              <a:t>2022-05-17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C9D47-97AE-4057-911F-07881B72F06D}" type="slidenum">
              <a:rPr lang="sv-SE" smtClean="0"/>
              <a:t>‹#›</a:t>
            </a:fld>
            <a:endParaRPr lang="sv-SE"/>
          </a:p>
        </p:txBody>
      </p:sp>
    </p:spTree>
    <p:extLst>
      <p:ext uri="{BB962C8B-B14F-4D97-AF65-F5344CB8AC3E}">
        <p14:creationId xmlns:p14="http://schemas.microsoft.com/office/powerpoint/2010/main" val="89917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Resultatet visade att det fanns ett samband mellan aktivt engagemang i aktiviteter och livskvalitet samt att ett socialt engagemang och delaktighet i aktiviteter bland äldre personer kunde leda till ett förbättrat psykiskt och fysiskt välbefinnande. Horowitz och </a:t>
            </a:r>
            <a:r>
              <a:rPr lang="sv-SE" sz="1200" dirty="0" err="1"/>
              <a:t>Vanner</a:t>
            </a:r>
            <a:r>
              <a:rPr lang="sv-SE" sz="1200" dirty="0"/>
              <a:t> (2010) </a:t>
            </a:r>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r>
              <a:rPr lang="sv-SE" sz="1200" dirty="0"/>
              <a:t>Både svensk och internationell forskning visar att äldre har behov av</a:t>
            </a:r>
          </a:p>
          <a:p>
            <a:r>
              <a:rPr lang="sv-SE" sz="1200" dirty="0"/>
              <a:t>gemensamma träffpunkter och att olika former av mötesplatser kan ge</a:t>
            </a:r>
          </a:p>
          <a:p>
            <a:r>
              <a:rPr lang="sv-SE" sz="1200" dirty="0"/>
              <a:t>möjlighet att träffa andra människor under trivsamma former.</a:t>
            </a:r>
          </a:p>
          <a:p>
            <a:endParaRPr lang="sv-SE" dirty="0"/>
          </a:p>
          <a:p>
            <a:endParaRPr lang="sv-SE" dirty="0"/>
          </a:p>
          <a:p>
            <a:r>
              <a:rPr lang="sv-SE" dirty="0"/>
              <a:t>Gemenskap och sociala relationer har stor betydelse för hälsa och livskvalitet för de allra flesta. Det är också en viktig del av ett hälsosamt åldrande. Gemenskap uppstår mellan människor eller mellan grupper av människor och innebär att man har tillgång till sällskap, umgänge och samvaro. </a:t>
            </a:r>
          </a:p>
          <a:p>
            <a:r>
              <a:rPr lang="sv-SE" dirty="0"/>
              <a:t>Att bli äldre kan innebära att man har färre sociala relationer än tidigare, och då kan mötesplatsen bli en viktig del av livet. Speciellt viktigt kan det vara med en miljö som stödjer den äldre i sitt sociala deltagande och ger en känsla av meningsfullhet.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32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Folkhälsomyndigheten</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12. Fitzpatrick T, McCabe J, </a:t>
            </a:r>
            <a:r>
              <a:rPr lang="en-US" sz="1200" b="0" i="0" u="none" strike="noStrike" kern="1200" baseline="0" dirty="0" err="1">
                <a:solidFill>
                  <a:schemeClr val="tx1"/>
                </a:solidFill>
                <a:latin typeface="+mn-lt"/>
                <a:ea typeface="+mn-ea"/>
                <a:cs typeface="+mn-cs"/>
              </a:rPr>
              <a:t>Gitelson</a:t>
            </a:r>
            <a:r>
              <a:rPr lang="en-US" sz="1200" b="0" i="0" u="none" strike="noStrike" kern="1200" baseline="0" dirty="0">
                <a:solidFill>
                  <a:schemeClr val="tx1"/>
                </a:solidFill>
                <a:latin typeface="+mn-lt"/>
                <a:ea typeface="+mn-ea"/>
                <a:cs typeface="+mn-cs"/>
              </a:rPr>
              <a:t> R, </a:t>
            </a:r>
            <a:r>
              <a:rPr lang="en-US" sz="1200" b="0" i="0" u="none" strike="noStrike" kern="1200" baseline="0" dirty="0" err="1">
                <a:solidFill>
                  <a:schemeClr val="tx1"/>
                </a:solidFill>
                <a:latin typeface="+mn-lt"/>
                <a:ea typeface="+mn-ea"/>
                <a:cs typeface="+mn-cs"/>
              </a:rPr>
              <a:t>Andereck</a:t>
            </a:r>
            <a:r>
              <a:rPr lang="en-US" sz="1200" b="0" i="0" u="none" strike="noStrike" kern="1200" baseline="0" dirty="0">
                <a:solidFill>
                  <a:schemeClr val="tx1"/>
                </a:solidFill>
                <a:latin typeface="+mn-lt"/>
                <a:ea typeface="+mn-ea"/>
                <a:cs typeface="+mn-cs"/>
              </a:rPr>
              <a:t> K. Factors that influence perceived</a:t>
            </a:r>
          </a:p>
          <a:p>
            <a:r>
              <a:rPr lang="en-US" sz="1200" b="0" i="0" u="none" strike="noStrike" kern="1200" baseline="0" dirty="0">
                <a:solidFill>
                  <a:schemeClr val="tx1"/>
                </a:solidFill>
                <a:latin typeface="+mn-lt"/>
                <a:ea typeface="+mn-ea"/>
                <a:cs typeface="+mn-cs"/>
              </a:rPr>
              <a:t>social and health benefits of attendance at senior centers. Activities, Adaption &amp; Aging</a:t>
            </a:r>
          </a:p>
          <a:p>
            <a:r>
              <a:rPr lang="sv-SE" sz="1200" b="0" i="0" u="none" strike="noStrike" kern="1200" baseline="0" dirty="0">
                <a:solidFill>
                  <a:schemeClr val="tx1"/>
                </a:solidFill>
                <a:latin typeface="+mn-lt"/>
                <a:ea typeface="+mn-ea"/>
                <a:cs typeface="+mn-cs"/>
              </a:rPr>
              <a:t>2005;30(1).</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774FE-38F7-4E10-890A-C6A9F38833A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3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Socialt</a:t>
            </a:r>
            <a:r>
              <a:rPr lang="sv-SE" sz="1200" baseline="0" dirty="0"/>
              <a:t> kapital – förmågan att vara social och ha sociala nätverk, gemenskap, relationer</a:t>
            </a:r>
            <a:endParaRPr lang="sv-SE" sz="1200" dirty="0"/>
          </a:p>
          <a:p>
            <a:pPr marL="0" indent="0">
              <a:buNone/>
            </a:pPr>
            <a:endParaRPr lang="sv-SE" sz="1200" dirty="0"/>
          </a:p>
          <a:p>
            <a:pPr marL="0" indent="0">
              <a:buNone/>
            </a:pPr>
            <a:r>
              <a:rPr lang="sv-SE" sz="1200" dirty="0"/>
              <a:t>forskning som visar på ett klart samband mellan god </a:t>
            </a:r>
          </a:p>
          <a:p>
            <a:pPr marL="0" indent="0">
              <a:buNone/>
            </a:pPr>
            <a:r>
              <a:rPr lang="sv-SE" sz="1200" dirty="0"/>
              <a:t>hälsa och livskvalitet och socialt kapital. Ett socialt kapital påverkar hälsa och</a:t>
            </a:r>
          </a:p>
          <a:p>
            <a:pPr marL="0" indent="0">
              <a:buNone/>
            </a:pPr>
            <a:r>
              <a:rPr lang="sv-SE" sz="1200" dirty="0"/>
              <a:t>livskvalitet i positiv riktning </a:t>
            </a:r>
            <a:r>
              <a:rPr lang="sv-SE" sz="1200" dirty="0" err="1"/>
              <a:t>medanavsaknaden</a:t>
            </a:r>
            <a:r>
              <a:rPr lang="sv-SE" sz="1200" dirty="0"/>
              <a:t> påverkar i negativ riktning</a:t>
            </a:r>
          </a:p>
          <a:p>
            <a:pPr marL="0" indent="0">
              <a:buNone/>
            </a:pPr>
            <a:r>
              <a:rPr lang="sv-SE" sz="1200" dirty="0"/>
              <a:t>med ohälsa och minskad livskvalitet. </a:t>
            </a:r>
          </a:p>
          <a:p>
            <a:pPr marL="0" indent="0">
              <a:buNone/>
            </a:pPr>
            <a:endParaRPr lang="sv-SE" sz="1200" dirty="0"/>
          </a:p>
          <a:p>
            <a:pPr marL="0" indent="0">
              <a:buNone/>
            </a:pPr>
            <a:r>
              <a:rPr lang="sv-SE" sz="1200" dirty="0"/>
              <a:t>Även ohälsa kan påverka att man väljer</a:t>
            </a:r>
          </a:p>
          <a:p>
            <a:pPr marL="0" indent="0">
              <a:buNone/>
            </a:pPr>
            <a:r>
              <a:rPr lang="sv-SE" sz="1200" dirty="0"/>
              <a:t>bort social samvaro då man upplever att den ohälsosamma situation man nu lever</a:t>
            </a:r>
          </a:p>
          <a:p>
            <a:pPr marL="0" indent="0">
              <a:buNone/>
            </a:pPr>
            <a:r>
              <a:rPr lang="sv-SE" sz="1200" dirty="0"/>
              <a:t>är ett hinder för detta. </a:t>
            </a:r>
            <a:endParaRPr lang="da-DK"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08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TÄNKA kring ”</a:t>
            </a:r>
            <a:r>
              <a:rPr lang="sv-SE" sz="1200" b="1" dirty="0"/>
              <a:t>ladda mitt sociala  busskort </a:t>
            </a:r>
          </a:p>
          <a:p>
            <a:pPr marL="0" indent="0">
              <a:buNone/>
            </a:pPr>
            <a:r>
              <a:rPr lang="sv-SE" sz="1200" dirty="0"/>
              <a:t>Metaforen som</a:t>
            </a:r>
          </a:p>
          <a:p>
            <a:pPr marL="0" indent="0">
              <a:buNone/>
            </a:pPr>
            <a:r>
              <a:rPr lang="sv-SE" sz="1200" dirty="0"/>
              <a:t>användes var att det finns värdekort i våra relationer. Värdekort precis som</a:t>
            </a:r>
          </a:p>
          <a:p>
            <a:pPr marL="0" indent="0">
              <a:buNone/>
            </a:pPr>
            <a:r>
              <a:rPr lang="sv-SE" sz="1200" dirty="0"/>
              <a:t>busskort som hela tiden behöver laddas  för att vara användbara och värdefulla.</a:t>
            </a:r>
          </a:p>
          <a:p>
            <a:pPr marL="0" indent="0">
              <a:buNone/>
            </a:pPr>
            <a:r>
              <a:rPr lang="sv-SE" sz="1200" dirty="0"/>
              <a:t>Någon efterfrågade att Anette skulle skriva ner dessa värdekort i cafébladet vilket</a:t>
            </a:r>
          </a:p>
          <a:p>
            <a:pPr marL="0" indent="0">
              <a:buNone/>
            </a:pPr>
            <a:r>
              <a:rPr lang="sv-SE" sz="1200" dirty="0"/>
              <a:t>kommer här men som vi talade om på livscaféet så bör alla reflektera över vilka</a:t>
            </a:r>
          </a:p>
          <a:p>
            <a:pPr marL="0" indent="0">
              <a:buNone/>
            </a:pPr>
            <a:r>
              <a:rPr lang="sv-SE" sz="1200" dirty="0"/>
              <a:t>värdeord man laddar sitt relationskort med. Till exempel tillit, glädje, gemenskap,</a:t>
            </a:r>
          </a:p>
          <a:p>
            <a:pPr marL="0" indent="0">
              <a:buNone/>
            </a:pPr>
            <a:r>
              <a:rPr lang="sv-SE" sz="1200" dirty="0"/>
              <a:t>omtanke, vikten av att vårda och vara rädd om samt det fantastiska i att få fylla på och</a:t>
            </a:r>
          </a:p>
          <a:p>
            <a:pPr marL="0" indent="0">
              <a:buNone/>
            </a:pPr>
            <a:r>
              <a:rPr lang="sv-SE" sz="1200" dirty="0"/>
              <a:t>bygga nya relationer. </a:t>
            </a:r>
            <a:r>
              <a:rPr lang="sv-SE" altLang="sv-SE" sz="1200" dirty="0">
                <a:latin typeface="Calibri" pitchFamily="34" charset="0"/>
              </a:rPr>
              <a:t>sociala värdekort: t ex </a:t>
            </a:r>
            <a:r>
              <a:rPr lang="sv-SE" altLang="sv-SE" sz="1200" i="1" dirty="0">
                <a:latin typeface="Calibri" pitchFamily="34" charset="0"/>
              </a:rPr>
              <a:t>tillit, glädje, gemenskap, omtanke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04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sz="1200" baseline="0" dirty="0">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EF9FF-35FE-4D49-8604-2D29916C5F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74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EF9FF-35FE-4D49-8604-2D29916C5F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042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83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818E61-3466-483F-9FA7-2FB0417DC9A6}" type="datetimeFigureOut">
              <a:rPr lang="sv-SE" smtClean="0"/>
              <a:t>2022-05-17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28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CA818E61-3466-483F-9FA7-2FB0417DC9A6}" type="datetimeFigureOut">
              <a:rPr lang="sv-SE" smtClean="0"/>
              <a:t>2022-05-17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2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A818E61-3466-483F-9FA7-2FB0417DC9A6}" type="datetimeFigureOut">
              <a:rPr lang="sv-SE" smtClean="0"/>
              <a:t>2022-05-17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04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A818E61-3466-483F-9FA7-2FB0417DC9A6}" type="datetimeFigureOut">
              <a:rPr lang="sv-SE" smtClean="0"/>
              <a:t>2022-05-17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389CD9B-4089-4B98-88F5-71E99EC6F2E0}" type="slidenum">
              <a:rPr lang="sv-SE" smtClean="0"/>
              <a:t>‹#›</a:t>
            </a:fld>
            <a:endParaRPr lang="sv-SE"/>
          </a:p>
        </p:txBody>
      </p:sp>
      <p:pic>
        <p:nvPicPr>
          <p:cNvPr id="10"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82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A818E61-3466-483F-9FA7-2FB0417DC9A6}" type="datetimeFigureOut">
              <a:rPr lang="sv-SE" smtClean="0"/>
              <a:t>2022-05-17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389CD9B-4089-4B98-88F5-71E99EC6F2E0}" type="slidenum">
              <a:rPr lang="sv-SE" smtClean="0"/>
              <a:t>‹#›</a:t>
            </a:fld>
            <a:endParaRPr lang="sv-SE"/>
          </a:p>
        </p:txBody>
      </p:sp>
      <p:pic>
        <p:nvPicPr>
          <p:cNvPr id="6"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54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A818E61-3466-483F-9FA7-2FB0417DC9A6}" type="datetimeFigureOut">
              <a:rPr lang="sv-SE" smtClean="0"/>
              <a:t>2022-05-17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89CD9B-4089-4B98-88F5-71E99EC6F2E0}" type="slidenum">
              <a:rPr lang="sv-SE" smtClean="0"/>
              <a:t>‹#›</a:t>
            </a:fld>
            <a:endParaRPr lang="sv-SE"/>
          </a:p>
        </p:txBody>
      </p:sp>
      <p:pic>
        <p:nvPicPr>
          <p:cNvPr id="5"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83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A818E61-3466-483F-9FA7-2FB0417DC9A6}" type="datetimeFigureOut">
              <a:rPr lang="sv-SE" smtClean="0"/>
              <a:t>2022-05-17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41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18E61-3466-483F-9FA7-2FB0417DC9A6}" type="datetimeFigureOut">
              <a:rPr lang="sv-SE" smtClean="0"/>
              <a:t>2022-05-17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9CD9B-4089-4B98-88F5-71E99EC6F2E0}" type="slidenum">
              <a:rPr lang="sv-SE" smtClean="0"/>
              <a:t>‹#›</a:t>
            </a:fld>
            <a:endParaRPr lang="sv-SE"/>
          </a:p>
        </p:txBody>
      </p:sp>
    </p:spTree>
    <p:extLst>
      <p:ext uri="{BB962C8B-B14F-4D97-AF65-F5344CB8AC3E}">
        <p14:creationId xmlns:p14="http://schemas.microsoft.com/office/powerpoint/2010/main" val="2479088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558991210/13634ae25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Livscafé 5</a:t>
            </a:r>
          </a:p>
        </p:txBody>
      </p:sp>
      <p:sp>
        <p:nvSpPr>
          <p:cNvPr id="9" name="Platshållare för innehåll 8"/>
          <p:cNvSpPr>
            <a:spLocks noGrp="1"/>
          </p:cNvSpPr>
          <p:nvPr>
            <p:ph sz="half" idx="1"/>
          </p:nvPr>
        </p:nvSpPr>
        <p:spPr/>
        <p:txBody>
          <a:bodyPr/>
          <a:lstStyle/>
          <a:p>
            <a:endParaRPr lang="sv-SE"/>
          </a:p>
        </p:txBody>
      </p:sp>
      <p:sp>
        <p:nvSpPr>
          <p:cNvPr id="12" name="Platshållare för innehåll 11"/>
          <p:cNvSpPr>
            <a:spLocks noGrp="1"/>
          </p:cNvSpPr>
          <p:nvPr>
            <p:ph sz="half" idx="2"/>
          </p:nvPr>
        </p:nvSpPr>
        <p:spPr/>
        <p:txBody>
          <a:bodyPr>
            <a:normAutofit/>
          </a:bodyPr>
          <a:lstStyle/>
          <a:p>
            <a:r>
              <a:rPr lang="sv-SE" sz="2400" dirty="0"/>
              <a:t>Välkommen</a:t>
            </a:r>
          </a:p>
          <a:p>
            <a:r>
              <a:rPr lang="sv-SE" sz="2400" dirty="0"/>
              <a:t>Återkoppla förbättringar gjorda utifrån förra tillfället</a:t>
            </a:r>
          </a:p>
          <a:p>
            <a:r>
              <a:rPr lang="sv-SE" sz="2400" dirty="0"/>
              <a:t>Tema Social gemenskap</a:t>
            </a:r>
          </a:p>
          <a:p>
            <a:r>
              <a:rPr lang="sv-SE" sz="2400" dirty="0"/>
              <a:t>Samtal</a:t>
            </a:r>
          </a:p>
          <a:p>
            <a:r>
              <a:rPr lang="sv-SE" sz="2400" dirty="0"/>
              <a:t>Planera förändringar</a:t>
            </a:r>
          </a:p>
          <a:p>
            <a:r>
              <a:rPr lang="sv-SE" sz="2400" dirty="0"/>
              <a:t>Rörelsepaus</a:t>
            </a:r>
          </a:p>
          <a:p>
            <a:pPr marL="0" indent="0">
              <a:buNone/>
            </a:pPr>
            <a:endParaRPr lang="sv-SE" sz="2400" dirty="0"/>
          </a:p>
          <a:p>
            <a:pPr marL="0" indent="0">
              <a:buNone/>
            </a:pPr>
            <a:endParaRPr lang="sv-SE"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6899" y="1825625"/>
            <a:ext cx="5222901" cy="347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29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w="19050">
            <a:solidFill>
              <a:srgbClr val="C00000"/>
            </a:solidFill>
            <a:prstDash val="sysDash"/>
          </a:ln>
        </p:spPr>
        <p:txBody>
          <a:bodyPr>
            <a:normAutofit/>
          </a:bodyPr>
          <a:lstStyle/>
          <a:p>
            <a:r>
              <a:rPr lang="sv-SE" dirty="0"/>
              <a:t>Existentiell hälsa</a:t>
            </a:r>
            <a:br>
              <a:rPr lang="sv-SE" dirty="0"/>
            </a:br>
            <a:r>
              <a:rPr lang="sv-SE" dirty="0"/>
              <a:t>Livsmod, livsglädje, livsmening</a:t>
            </a:r>
          </a:p>
        </p:txBody>
      </p:sp>
      <p:sp>
        <p:nvSpPr>
          <p:cNvPr id="3" name="Platshållare för innehåll 2"/>
          <p:cNvSpPr>
            <a:spLocks noGrp="1"/>
          </p:cNvSpPr>
          <p:nvPr>
            <p:ph idx="1"/>
          </p:nvPr>
        </p:nvSpPr>
        <p:spPr/>
        <p:txBody>
          <a:bodyPr>
            <a:normAutofit/>
          </a:bodyPr>
          <a:lstStyle/>
          <a:p>
            <a:pPr marL="0" indent="0">
              <a:buNone/>
            </a:pPr>
            <a:r>
              <a:rPr lang="sv-SE" sz="2400" dirty="0"/>
              <a:t>Lena Bergquist från </a:t>
            </a:r>
            <a:br>
              <a:rPr lang="sv-SE" sz="2400" dirty="0"/>
            </a:br>
            <a:r>
              <a:rPr lang="sv-SE" sz="2400" dirty="0"/>
              <a:t>Studieförbundet Vuxenskolan </a:t>
            </a:r>
            <a:br>
              <a:rPr lang="sv-SE" sz="2400" dirty="0"/>
            </a:br>
            <a:r>
              <a:rPr lang="sv-SE" sz="2400" dirty="0"/>
              <a:t>pratar om Existentiell hälsa </a:t>
            </a:r>
          </a:p>
          <a:p>
            <a:pPr marL="0" indent="0">
              <a:buNone/>
            </a:pPr>
            <a:r>
              <a:rPr lang="sv-SE" sz="1100" u="sng" dirty="0">
                <a:solidFill>
                  <a:srgbClr val="0563C1"/>
                </a:solidFill>
                <a:latin typeface="Calibri" panose="020F0502020204030204" pitchFamily="34" charset="0"/>
                <a:ea typeface="Calibri" panose="020F0502020204030204" pitchFamily="34" charset="0"/>
                <a:hlinkClick r:id="rId3"/>
              </a:rPr>
              <a:t>https://vimeo.com/558991210/13634ae257</a:t>
            </a:r>
            <a:r>
              <a:rPr lang="sv-SE" sz="1100" dirty="0">
                <a:latin typeface="Calibri" panose="020F0502020204030204" pitchFamily="34" charset="0"/>
                <a:ea typeface="Calibri" panose="020F0502020204030204" pitchFamily="34" charset="0"/>
              </a:rPr>
              <a:t> </a:t>
            </a:r>
            <a:endParaRPr lang="sv-SE" sz="1100" dirty="0"/>
          </a:p>
          <a:p>
            <a:pPr marL="0" indent="0">
              <a:buNone/>
            </a:pPr>
            <a:endParaRPr lang="sv-SE" sz="2400" dirty="0"/>
          </a:p>
        </p:txBody>
      </p:sp>
      <p:pic>
        <p:nvPicPr>
          <p:cNvPr id="4" name="Bildobjekt 3"/>
          <p:cNvPicPr>
            <a:picLocks noChangeAspect="1"/>
          </p:cNvPicPr>
          <p:nvPr/>
        </p:nvPicPr>
        <p:blipFill>
          <a:blip r:embed="rId4"/>
          <a:stretch>
            <a:fillRect/>
          </a:stretch>
        </p:blipFill>
        <p:spPr>
          <a:xfrm>
            <a:off x="5602942" y="1825625"/>
            <a:ext cx="4957484" cy="3304989"/>
          </a:xfrm>
          <a:prstGeom prst="rect">
            <a:avLst/>
          </a:prstGeom>
        </p:spPr>
      </p:pic>
    </p:spTree>
    <p:extLst>
      <p:ext uri="{BB962C8B-B14F-4D97-AF65-F5344CB8AC3E}">
        <p14:creationId xmlns:p14="http://schemas.microsoft.com/office/powerpoint/2010/main" val="320323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Samtala om</a:t>
            </a:r>
          </a:p>
        </p:txBody>
      </p:sp>
      <p:sp>
        <p:nvSpPr>
          <p:cNvPr id="3" name="Platshållare för innehåll 2"/>
          <p:cNvSpPr>
            <a:spLocks noGrp="1"/>
          </p:cNvSpPr>
          <p:nvPr>
            <p:ph idx="1"/>
          </p:nvPr>
        </p:nvSpPr>
        <p:spPr/>
        <p:txBody>
          <a:bodyPr>
            <a:normAutofit/>
          </a:bodyPr>
          <a:lstStyle/>
          <a:p>
            <a:pPr marL="0" indent="0">
              <a:buNone/>
            </a:pPr>
            <a:r>
              <a:rPr lang="sv-SE" sz="2400" dirty="0"/>
              <a:t>till exempel</a:t>
            </a:r>
          </a:p>
          <a:p>
            <a:pPr marL="0" indent="0">
              <a:buNone/>
            </a:pPr>
            <a:r>
              <a:rPr lang="sv-SE" sz="2400" dirty="0"/>
              <a:t>Vad är viktigt för dig?</a:t>
            </a:r>
          </a:p>
          <a:p>
            <a:pPr marL="0" indent="0">
              <a:buNone/>
            </a:pPr>
            <a:endParaRPr lang="sv-SE" sz="2400" dirty="0"/>
          </a:p>
          <a:p>
            <a:pPr marL="0" indent="0">
              <a:buNone/>
            </a:pPr>
            <a:r>
              <a:rPr lang="sv-SE" sz="2400" dirty="0"/>
              <a:t> Vad behöver du för att ditt liv</a:t>
            </a:r>
          </a:p>
          <a:p>
            <a:pPr marL="0" indent="0">
              <a:buNone/>
            </a:pPr>
            <a:r>
              <a:rPr lang="sv-SE" sz="2400" dirty="0"/>
              <a:t> ska kännas meningsfullt   eller mer meningsfullt?</a:t>
            </a:r>
          </a:p>
          <a:p>
            <a:pPr marL="0" indent="0">
              <a:buNone/>
            </a:pPr>
            <a:endParaRPr lang="sv-SE" sz="2400" dirty="0"/>
          </a:p>
          <a:p>
            <a:pPr marL="0" indent="0">
              <a:buNone/>
            </a:pPr>
            <a:r>
              <a:rPr lang="sv-SE" sz="2400" dirty="0"/>
              <a:t>Hur kan du känna hopp för framtiden?</a:t>
            </a:r>
          </a:p>
          <a:p>
            <a:endParaRPr lang="sv-SE" sz="2400" dirty="0"/>
          </a:p>
        </p:txBody>
      </p:sp>
      <p:pic>
        <p:nvPicPr>
          <p:cNvPr id="2" name="Bildobjekt 1"/>
          <p:cNvPicPr>
            <a:picLocks noChangeAspect="1"/>
          </p:cNvPicPr>
          <p:nvPr/>
        </p:nvPicPr>
        <p:blipFill>
          <a:blip r:embed="rId3"/>
          <a:stretch>
            <a:fillRect/>
          </a:stretch>
        </p:blipFill>
        <p:spPr>
          <a:xfrm rot="5400000">
            <a:off x="7174248" y="1772277"/>
            <a:ext cx="4491540" cy="3481137"/>
          </a:xfrm>
          <a:prstGeom prst="rect">
            <a:avLst/>
          </a:prstGeom>
        </p:spPr>
      </p:pic>
    </p:spTree>
    <p:extLst>
      <p:ext uri="{BB962C8B-B14F-4D97-AF65-F5344CB8AC3E}">
        <p14:creationId xmlns:p14="http://schemas.microsoft.com/office/powerpoint/2010/main" val="117055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w="19050">
            <a:solidFill>
              <a:srgbClr val="FF0000"/>
            </a:solidFill>
            <a:prstDash val="sysDash"/>
          </a:ln>
        </p:spPr>
        <p:txBody>
          <a:bodyPr>
            <a:normAutofit/>
          </a:bodyPr>
          <a:lstStyle/>
          <a:p>
            <a:r>
              <a:rPr lang="sv-SE" sz="4000" dirty="0">
                <a:cs typeface="Arial" pitchFamily="34" charset="0"/>
              </a:rPr>
              <a:t>Tema: Social gemenskap</a:t>
            </a:r>
            <a:endParaRPr lang="sv-SE" sz="4000" dirty="0"/>
          </a:p>
        </p:txBody>
      </p:sp>
      <p:sp>
        <p:nvSpPr>
          <p:cNvPr id="3" name="Platshållare för innehåll 2"/>
          <p:cNvSpPr>
            <a:spLocks noGrp="1"/>
          </p:cNvSpPr>
          <p:nvPr>
            <p:ph sz="half" idx="1"/>
          </p:nvPr>
        </p:nvSpPr>
        <p:spPr/>
        <p:txBody>
          <a:bodyPr>
            <a:normAutofit/>
          </a:bodyPr>
          <a:lstStyle/>
          <a:p>
            <a:pPr marL="0" indent="0">
              <a:buNone/>
            </a:pPr>
            <a:endParaRPr lang="sv-SE" altLang="sv-SE" dirty="0">
              <a:latin typeface="Calibri" pitchFamily="34" charset="0"/>
            </a:endParaRPr>
          </a:p>
          <a:p>
            <a:pPr marL="0" indent="0">
              <a:buNone/>
            </a:pPr>
            <a:endParaRPr lang="sv-SE" dirty="0"/>
          </a:p>
        </p:txBody>
      </p:sp>
      <p:sp>
        <p:nvSpPr>
          <p:cNvPr id="6" name="Platshållare för innehåll 5"/>
          <p:cNvSpPr>
            <a:spLocks noGrp="1"/>
          </p:cNvSpPr>
          <p:nvPr>
            <p:ph sz="half" idx="2"/>
          </p:nvPr>
        </p:nvSpPr>
        <p:spPr/>
        <p:txBody>
          <a:bodyPr>
            <a:normAutofit/>
          </a:bodyPr>
          <a:lstStyle/>
          <a:p>
            <a:pPr marL="0" indent="0">
              <a:spcBef>
                <a:spcPct val="50000"/>
              </a:spcBef>
              <a:buNone/>
            </a:pPr>
            <a:r>
              <a:rPr lang="sv-SE" altLang="sv-SE" dirty="0">
                <a:latin typeface="Calibri" pitchFamily="34" charset="0"/>
              </a:rPr>
              <a:t>Mål:</a:t>
            </a:r>
          </a:p>
          <a:p>
            <a:pPr marL="0" indent="0">
              <a:spcBef>
                <a:spcPct val="50000"/>
              </a:spcBef>
              <a:buNone/>
            </a:pPr>
            <a:r>
              <a:rPr lang="sv-SE" altLang="sv-SE" sz="2400" dirty="0">
                <a:latin typeface="Calibri" pitchFamily="34" charset="0"/>
              </a:rPr>
              <a:t>Känna glädje genom gemenskap och sammanhang</a:t>
            </a:r>
          </a:p>
          <a:p>
            <a:pPr marL="4489450" indent="0">
              <a:buNone/>
            </a:pPr>
            <a:endParaRPr lang="sv-SE" altLang="sv-SE" dirty="0">
              <a:latin typeface="Calibri" pitchFamily="34" charset="0"/>
            </a:endParaRPr>
          </a:p>
          <a:p>
            <a:pPr marL="0" indent="0">
              <a:buNone/>
            </a:pPr>
            <a:endParaRPr lang="sv-SE" dirty="0"/>
          </a:p>
        </p:txBody>
      </p:sp>
      <p:pic>
        <p:nvPicPr>
          <p:cNvPr id="7170" name="Picture 2" descr="C:\Users\lunsu\AppData\Local\Microsoft\Windows\Temporary Internet Files\Content.IE5\X0MVPJ7Z\grandparents-1927320_1920.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l="4904" r="3844"/>
          <a:stretch/>
        </p:blipFill>
        <p:spPr bwMode="auto">
          <a:xfrm>
            <a:off x="1016185" y="1825625"/>
            <a:ext cx="4071937" cy="251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1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Ömtåligt tema?</a:t>
            </a:r>
          </a:p>
        </p:txBody>
      </p:sp>
      <p:pic>
        <p:nvPicPr>
          <p:cNvPr id="3074" name="Picture 2" descr="C:\Users\lunsu\AppData\Local\Microsoft\Windows\Temporary Internet Files\Content.IE5\13D6J7JR\close-up-1867295_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596" y="1608336"/>
            <a:ext cx="5590376" cy="372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05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Socialt gemenskap – är det viktigt?</a:t>
            </a:r>
          </a:p>
        </p:txBody>
      </p:sp>
      <p:pic>
        <p:nvPicPr>
          <p:cNvPr id="5" name="Picture 2" descr="Nuvarande, Masten, Tråd, Energi, Linj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1704" y="1772817"/>
            <a:ext cx="5256584" cy="35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88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Vad säger forskningen?</a:t>
            </a:r>
          </a:p>
        </p:txBody>
      </p:sp>
      <p:sp>
        <p:nvSpPr>
          <p:cNvPr id="3" name="Platshållare för innehåll 2"/>
          <p:cNvSpPr>
            <a:spLocks noGrp="1"/>
          </p:cNvSpPr>
          <p:nvPr>
            <p:ph idx="1"/>
          </p:nvPr>
        </p:nvSpPr>
        <p:spPr>
          <a:xfrm>
            <a:off x="838200" y="1441961"/>
            <a:ext cx="4536504" cy="4773255"/>
          </a:xfrm>
        </p:spPr>
        <p:txBody>
          <a:bodyPr>
            <a:noAutofit/>
          </a:bodyPr>
          <a:lstStyle/>
          <a:p>
            <a:pPr>
              <a:spcBef>
                <a:spcPts val="1200"/>
              </a:spcBef>
            </a:pPr>
            <a:r>
              <a:rPr lang="sv-SE" sz="2000" dirty="0"/>
              <a:t>Social gemenskap är viktigt för hälsa </a:t>
            </a:r>
            <a:br>
              <a:rPr lang="sv-SE" sz="2000" dirty="0"/>
            </a:br>
            <a:r>
              <a:rPr lang="sv-SE" sz="2000" dirty="0"/>
              <a:t>och livskvalitet</a:t>
            </a:r>
          </a:p>
          <a:p>
            <a:pPr>
              <a:spcBef>
                <a:spcPts val="1200"/>
              </a:spcBef>
            </a:pPr>
            <a:r>
              <a:rPr lang="sv-SE" sz="2000" dirty="0"/>
              <a:t>Ofrivillig ensamhet är en stor hälsorisk</a:t>
            </a:r>
          </a:p>
          <a:p>
            <a:pPr>
              <a:spcBef>
                <a:spcPts val="1200"/>
              </a:spcBef>
            </a:pPr>
            <a:r>
              <a:rPr lang="sv-SE" sz="2000" dirty="0"/>
              <a:t>Möjligheten att kunna påverka och känna delaktighet är grundläggande för en god hälsa</a:t>
            </a:r>
          </a:p>
          <a:p>
            <a:pPr>
              <a:spcBef>
                <a:spcPts val="1200"/>
              </a:spcBef>
            </a:pPr>
            <a:r>
              <a:rPr lang="sv-SE" sz="2000" dirty="0"/>
              <a:t>Socialt engagemang och delaktighet i aktiviteter bland äldre personer kan leda till ett förbättrat psykiskt och fysiskt välbefinnande </a:t>
            </a:r>
          </a:p>
          <a:p>
            <a:pPr marL="0" indent="0">
              <a:spcBef>
                <a:spcPts val="1200"/>
              </a:spcBef>
              <a:buNone/>
            </a:pPr>
            <a:endParaRPr lang="sv-SE" sz="1800" dirty="0"/>
          </a:p>
          <a:p>
            <a:pPr marL="0" indent="0">
              <a:spcBef>
                <a:spcPts val="1200"/>
              </a:spcBef>
              <a:buNone/>
            </a:pPr>
            <a:r>
              <a:rPr lang="sv-SE" sz="1200" i="1" dirty="0"/>
              <a:t>Källa:</a:t>
            </a:r>
            <a:br>
              <a:rPr lang="sv-SE" sz="1200" i="1" dirty="0"/>
            </a:br>
            <a:r>
              <a:rPr lang="sv-SE" sz="1200" i="1" dirty="0"/>
              <a:t>Statens folkhälsoinstitut. Äldres hälsa.</a:t>
            </a:r>
            <a:br>
              <a:rPr lang="sv-SE" sz="1200" i="1" dirty="0"/>
            </a:br>
            <a:r>
              <a:rPr lang="sv-SE" sz="1200" i="1" dirty="0"/>
              <a:t>Statens folkhälsoinstitut. Utbildningsmaterial, Det är aldrig för sent</a:t>
            </a:r>
            <a:r>
              <a:rPr lang="sv-SE" sz="1600" i="1" dirty="0"/>
              <a:t>!</a:t>
            </a:r>
          </a:p>
          <a:p>
            <a:pPr marL="0" indent="0">
              <a:buNone/>
            </a:pPr>
            <a:endParaRPr lang="sv-SE" sz="1800" dirty="0"/>
          </a:p>
        </p:txBody>
      </p:sp>
      <p:pic>
        <p:nvPicPr>
          <p:cNvPr id="8194" name="Picture 2" descr="C:\Users\lunsu\AppData\Local\Microsoft\Windows\Temporary Internet Files\Content.IE5\C3WKG01B\grandparents-1131890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2051" y="788504"/>
            <a:ext cx="5311749" cy="379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8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Livscaféer bidrar till hälsa</a:t>
            </a:r>
          </a:p>
        </p:txBody>
      </p:sp>
      <p:sp>
        <p:nvSpPr>
          <p:cNvPr id="3" name="Platshållare för innehåll 2"/>
          <p:cNvSpPr>
            <a:spLocks noGrp="1"/>
          </p:cNvSpPr>
          <p:nvPr>
            <p:ph idx="1"/>
          </p:nvPr>
        </p:nvSpPr>
        <p:spPr/>
        <p:txBody>
          <a:bodyPr>
            <a:normAutofit/>
          </a:bodyPr>
          <a:lstStyle/>
          <a:p>
            <a:pPr marL="0" indent="0">
              <a:buNone/>
            </a:pPr>
            <a:r>
              <a:rPr lang="sv-SE" sz="2000" dirty="0"/>
              <a:t>Forskningen säger:</a:t>
            </a:r>
          </a:p>
          <a:p>
            <a:pPr marL="0" indent="0">
              <a:buNone/>
            </a:pPr>
            <a:r>
              <a:rPr lang="sv-SE" sz="2000" dirty="0"/>
              <a:t>Mötesplatser som främjar de fyra hörnpelarna är betydelsefulla för ett gott åldrande och kan därmed bidra till en ökad livskvalitet.</a:t>
            </a:r>
            <a:br>
              <a:rPr lang="sv-SE" sz="2000" dirty="0"/>
            </a:br>
            <a:br>
              <a:rPr lang="sv-SE" sz="2000" dirty="0"/>
            </a:br>
            <a:r>
              <a:rPr lang="sv-SE" sz="2000" dirty="0"/>
              <a:t>Äldre har behov av gemensamma träffpunkter. Samband finns mellan deltagande på mötesplatser och ökad upplevd hälsa och social gemenskap.</a:t>
            </a:r>
          </a:p>
          <a:p>
            <a:endParaRPr lang="sv-SE" sz="2000" dirty="0"/>
          </a:p>
        </p:txBody>
      </p:sp>
      <p:pic>
        <p:nvPicPr>
          <p:cNvPr id="4"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2" b="9717"/>
          <a:stretch/>
        </p:blipFill>
        <p:spPr bwMode="auto">
          <a:xfrm>
            <a:off x="3922397" y="3720464"/>
            <a:ext cx="4347205" cy="204698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3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Hälsa - livskvalitet - socialt kapital</a:t>
            </a:r>
          </a:p>
        </p:txBody>
      </p:sp>
      <p:sp>
        <p:nvSpPr>
          <p:cNvPr id="3" name="Platshållare för innehåll 2"/>
          <p:cNvSpPr>
            <a:spLocks noGrp="1"/>
          </p:cNvSpPr>
          <p:nvPr>
            <p:ph idx="1"/>
          </p:nvPr>
        </p:nvSpPr>
        <p:spPr/>
        <p:txBody>
          <a:bodyPr/>
          <a:lstStyle/>
          <a:p>
            <a:endParaRPr lang="sv-SE" dirty="0"/>
          </a:p>
        </p:txBody>
      </p:sp>
      <p:grpSp>
        <p:nvGrpSpPr>
          <p:cNvPr id="5" name="Grupp 4"/>
          <p:cNvGrpSpPr/>
          <p:nvPr/>
        </p:nvGrpSpPr>
        <p:grpSpPr>
          <a:xfrm>
            <a:off x="3503712" y="783903"/>
            <a:ext cx="5040560" cy="5174089"/>
            <a:chOff x="1979712" y="783902"/>
            <a:chExt cx="5040560" cy="5174089"/>
          </a:xfrm>
        </p:grpSpPr>
        <p:sp>
          <p:nvSpPr>
            <p:cNvPr id="6" name="textruta 5"/>
            <p:cNvSpPr txBox="1">
              <a:spLocks noChangeArrowheads="1"/>
            </p:cNvSpPr>
            <p:nvPr/>
          </p:nvSpPr>
          <p:spPr bwMode="auto">
            <a:xfrm rot="3502949">
              <a:off x="3608096" y="2850212"/>
              <a:ext cx="4717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3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Livskvalité</a:t>
              </a:r>
            </a:p>
          </p:txBody>
        </p:sp>
        <p:sp>
          <p:nvSpPr>
            <p:cNvPr id="7" name="textruta 6"/>
            <p:cNvSpPr txBox="1"/>
            <p:nvPr/>
          </p:nvSpPr>
          <p:spPr>
            <a:xfrm>
              <a:off x="2051720" y="5373216"/>
              <a:ext cx="496855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Calibri" panose="020F0502020204030204"/>
                  <a:ea typeface="+mn-ea"/>
                  <a:cs typeface="Arial" charset="0"/>
                </a:rPr>
                <a:t>Socialt kapital</a:t>
              </a:r>
            </a:p>
          </p:txBody>
        </p:sp>
        <p:sp>
          <p:nvSpPr>
            <p:cNvPr id="8" name="Likbent triangel 7"/>
            <p:cNvSpPr/>
            <p:nvPr/>
          </p:nvSpPr>
          <p:spPr>
            <a:xfrm>
              <a:off x="1979712" y="1268760"/>
              <a:ext cx="4968552" cy="40324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ruta 8"/>
            <p:cNvSpPr txBox="1">
              <a:spLocks noChangeArrowheads="1"/>
            </p:cNvSpPr>
            <p:nvPr/>
          </p:nvSpPr>
          <p:spPr bwMode="auto">
            <a:xfrm rot="18084146">
              <a:off x="679984" y="2782939"/>
              <a:ext cx="45127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3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Hälsa</a:t>
              </a:r>
            </a:p>
          </p:txBody>
        </p:sp>
      </p:grpSp>
      <p:sp>
        <p:nvSpPr>
          <p:cNvPr id="4" name="textruta 3"/>
          <p:cNvSpPr txBox="1"/>
          <p:nvPr/>
        </p:nvSpPr>
        <p:spPr>
          <a:xfrm>
            <a:off x="8828248" y="4896163"/>
            <a:ext cx="13681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Socialt kapital: socialt nätverk, gemenskap, relationer</a:t>
            </a:r>
          </a:p>
        </p:txBody>
      </p:sp>
    </p:spTree>
    <p:extLst>
      <p:ext uri="{BB962C8B-B14F-4D97-AF65-F5344CB8AC3E}">
        <p14:creationId xmlns:p14="http://schemas.microsoft.com/office/powerpoint/2010/main" val="144021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Tanka på Social gemenskap</a:t>
            </a:r>
          </a:p>
        </p:txBody>
      </p:sp>
      <p:sp>
        <p:nvSpPr>
          <p:cNvPr id="3" name="Platshållare för innehåll 2"/>
          <p:cNvSpPr>
            <a:spLocks noGrp="1"/>
          </p:cNvSpPr>
          <p:nvPr>
            <p:ph idx="1"/>
          </p:nvPr>
        </p:nvSpPr>
        <p:spPr/>
        <p:txBody>
          <a:bodyPr>
            <a:noAutofit/>
          </a:bodyPr>
          <a:lstStyle/>
          <a:p>
            <a:pPr marL="0" indent="0">
              <a:buNone/>
            </a:pPr>
            <a:r>
              <a:rPr lang="sv-SE" sz="2400" dirty="0"/>
              <a:t>Social gemenskap behöver hela tiden laddas  </a:t>
            </a:r>
            <a:br>
              <a:rPr lang="sv-SE" sz="2400" dirty="0"/>
            </a:br>
            <a:r>
              <a:rPr lang="sv-SE" sz="2400" dirty="0"/>
              <a:t>för att vara användbart och värdefullt.</a:t>
            </a:r>
          </a:p>
          <a:p>
            <a:pPr marL="0" indent="0">
              <a:buNone/>
            </a:pPr>
            <a:r>
              <a:rPr lang="sv-SE" sz="2400" dirty="0"/>
              <a:t>Precis som man laddar ett värdekort.</a:t>
            </a:r>
          </a:p>
          <a:p>
            <a:pPr marL="0" indent="0">
              <a:buNone/>
            </a:pPr>
            <a:endParaRPr lang="sv-SE" sz="2400" dirty="0"/>
          </a:p>
          <a:p>
            <a:pPr marL="0" indent="0">
              <a:buNone/>
            </a:pPr>
            <a:endParaRPr lang="sv-SE" sz="2400" dirty="0"/>
          </a:p>
          <a:p>
            <a:pPr marL="0" indent="0">
              <a:buNone/>
            </a:pPr>
            <a:r>
              <a:rPr lang="sv-SE" sz="2400" dirty="0"/>
              <a:t>Reflektera över:</a:t>
            </a:r>
          </a:p>
          <a:p>
            <a:pPr marL="0" indent="0">
              <a:buNone/>
            </a:pPr>
            <a:r>
              <a:rPr lang="sv-SE" altLang="sv-SE" sz="2400" dirty="0">
                <a:latin typeface="Calibri" pitchFamily="34" charset="0"/>
              </a:rPr>
              <a:t>Hur tankar jag på min sociala gemenskap och relationer?</a:t>
            </a:r>
            <a:endParaRPr lang="sv-SE" sz="2000" dirty="0"/>
          </a:p>
          <a:p>
            <a:pPr marL="0" indent="0">
              <a:buNone/>
            </a:pPr>
            <a:r>
              <a:rPr lang="sv-SE" sz="2400" dirty="0"/>
              <a:t>Vilka värden/ord laddar jag mitt värdekort med?</a:t>
            </a:r>
          </a:p>
          <a:p>
            <a:pPr marL="0" indent="0">
              <a:buNone/>
            </a:pPr>
            <a:r>
              <a:rPr lang="sv-SE" sz="2000" dirty="0"/>
              <a:t> </a:t>
            </a:r>
            <a:endParaRPr lang="sv-SE" altLang="sv-SE" sz="1400" i="1" dirty="0">
              <a:latin typeface="Calibri" pitchFamily="34" charset="0"/>
            </a:endParaRPr>
          </a:p>
          <a:p>
            <a:pPr marL="0" indent="0">
              <a:buNone/>
            </a:pP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r>
              <a:rPr lang="sv-SE" altLang="sv-SE" sz="1400" i="1" dirty="0">
                <a:latin typeface="Calibri" pitchFamily="34" charset="0"/>
              </a:rPr>
              <a:t>*</a:t>
            </a:r>
          </a:p>
          <a:p>
            <a:pPr marL="0" indent="0">
              <a:buNone/>
            </a:pPr>
            <a:r>
              <a:rPr lang="sv-SE" altLang="sv-SE" sz="1400" dirty="0">
                <a:latin typeface="Calibri" pitchFamily="34" charset="0"/>
              </a:rPr>
              <a:t>Relationslöken</a:t>
            </a:r>
          </a:p>
          <a:p>
            <a:pPr marL="0" indent="0">
              <a:buNone/>
            </a:pPr>
            <a:br>
              <a:rPr lang="sv-SE" altLang="sv-SE" sz="1400" dirty="0">
                <a:latin typeface="Calibri" pitchFamily="34" charset="0"/>
              </a:rPr>
            </a:br>
            <a:r>
              <a:rPr lang="sv-SE" altLang="sv-SE" sz="1400" i="1" dirty="0">
                <a:latin typeface="Calibri" pitchFamily="34" charset="0"/>
              </a:rPr>
              <a:t>hälsa – livskvalitet – socialt kapital</a:t>
            </a:r>
          </a:p>
          <a:p>
            <a:pPr marL="0" indent="0">
              <a:buNone/>
            </a:pPr>
            <a:endParaRPr lang="sv-SE" altLang="sv-SE" sz="1400" dirty="0">
              <a:latin typeface="Calibri" pitchFamily="34" charset="0"/>
            </a:endParaRPr>
          </a:p>
          <a:p>
            <a:pPr marL="0" indent="0">
              <a:buNone/>
            </a:pPr>
            <a:endParaRPr lang="sv-SE" altLang="sv-SE" sz="1400" dirty="0">
              <a:latin typeface="Calibri" pitchFamily="34" charset="0"/>
            </a:endParaRPr>
          </a:p>
          <a:p>
            <a:pPr marL="0" indent="0">
              <a:buNone/>
            </a:pPr>
            <a:endParaRPr lang="sv-SE" altLang="sv-SE" sz="1400" dirty="0">
              <a:latin typeface="Calibri" pitchFamily="34" charset="0"/>
            </a:endParaRPr>
          </a:p>
          <a:p>
            <a:pPr marL="0" indent="0">
              <a:buNone/>
            </a:pPr>
            <a:endParaRPr lang="sv-SE" altLang="sv-SE" sz="1400" dirty="0">
              <a:latin typeface="Calibri" pitchFamily="34" charset="0"/>
            </a:endParaRPr>
          </a:p>
          <a:p>
            <a:pPr marL="0" indent="0">
              <a:buNone/>
            </a:pPr>
            <a:endParaRPr lang="sv-SE" altLang="sv-SE" sz="1400" dirty="0">
              <a:latin typeface="Calibri" pitchFamily="34" charset="0"/>
            </a:endParaRPr>
          </a:p>
          <a:p>
            <a:pPr marL="0" indent="0">
              <a:buNone/>
            </a:pPr>
            <a:endParaRPr lang="sv-SE" sz="1400" dirty="0"/>
          </a:p>
        </p:txBody>
      </p:sp>
      <p:pic>
        <p:nvPicPr>
          <p:cNvPr id="2050" name="Picture 2" descr="G:\RYH\qulturum\1. Lärande och förnyelse\Passion för livet 662 MB\13. Bilder\2017 ff\bussk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184" y="1433465"/>
            <a:ext cx="2304256" cy="212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0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Tips</a:t>
            </a:r>
          </a:p>
        </p:txBody>
      </p:sp>
      <p:sp>
        <p:nvSpPr>
          <p:cNvPr id="3" name="Platshållare för innehåll 2"/>
          <p:cNvSpPr>
            <a:spLocks noGrp="1"/>
          </p:cNvSpPr>
          <p:nvPr>
            <p:ph idx="1"/>
          </p:nvPr>
        </p:nvSpPr>
        <p:spPr/>
        <p:txBody>
          <a:bodyPr>
            <a:normAutofit/>
          </a:bodyPr>
          <a:lstStyle/>
          <a:p>
            <a:r>
              <a:rPr lang="sv-SE" sz="2400" dirty="0"/>
              <a:t>Vad finns det för social gemenskap, sociala aktiviteter, kultur mm  i ert närområde? </a:t>
            </a:r>
          </a:p>
          <a:p>
            <a:r>
              <a:rPr lang="sv-SE" sz="2400" dirty="0"/>
              <a:t>Prova en nya aktivitet?</a:t>
            </a:r>
          </a:p>
          <a:p>
            <a:r>
              <a:rPr lang="sv-SE" sz="2400" dirty="0"/>
              <a:t>Gör gemensamma aktiviteter</a:t>
            </a:r>
          </a:p>
          <a:p>
            <a:pPr lvl="1"/>
            <a:r>
              <a:rPr lang="sv-SE" sz="2000" dirty="0"/>
              <a:t>Ta tillvara deltagarnas kunskap, intressen och nätverk</a:t>
            </a:r>
          </a:p>
        </p:txBody>
      </p:sp>
    </p:spTree>
    <p:extLst>
      <p:ext uri="{BB962C8B-B14F-4D97-AF65-F5344CB8AC3E}">
        <p14:creationId xmlns:p14="http://schemas.microsoft.com/office/powerpoint/2010/main" val="3604564901"/>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202770-EC75-4AE2-9799-439AAADD5A83}" vid="{9334744A-DD4F-4483-8AB6-A2516B02E8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863</Words>
  <Application>Microsoft Office PowerPoint</Application>
  <PresentationFormat>Bredbild</PresentationFormat>
  <Paragraphs>112</Paragraphs>
  <Slides>11</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1_Office-tema</vt:lpstr>
      <vt:lpstr>Livscafé 5</vt:lpstr>
      <vt:lpstr>Tema: Social gemenskap</vt:lpstr>
      <vt:lpstr>Ömtåligt tema?</vt:lpstr>
      <vt:lpstr>Socialt gemenskap – är det viktigt?</vt:lpstr>
      <vt:lpstr>Vad säger forskningen?</vt:lpstr>
      <vt:lpstr>Livscaféer bidrar till hälsa</vt:lpstr>
      <vt:lpstr>Hälsa - livskvalitet - socialt kapital</vt:lpstr>
      <vt:lpstr>Tanka på Social gemenskap</vt:lpstr>
      <vt:lpstr>Tips</vt:lpstr>
      <vt:lpstr>Existentiell hälsa Livsmod, livsglädje, livsmening</vt:lpstr>
      <vt:lpstr>Samtala 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Livscafé 5</dc:title>
  <dc:creator>Lundblad Susanne</dc:creator>
  <cp:lastModifiedBy>Lundblad Susanne</cp:lastModifiedBy>
  <cp:revision>1</cp:revision>
  <dcterms:created xsi:type="dcterms:W3CDTF">2022-05-17T12:36:24Z</dcterms:created>
  <dcterms:modified xsi:type="dcterms:W3CDTF">2022-05-17T12:39:23Z</dcterms:modified>
</cp:coreProperties>
</file>