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78" r:id="rId2"/>
    <p:sldId id="280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334" r:id="rId12"/>
    <p:sldId id="290" r:id="rId13"/>
    <p:sldId id="291" r:id="rId14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45" d="100"/>
          <a:sy n="45" d="100"/>
        </p:scale>
        <p:origin x="957" y="2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670602-2E10-4EA8-9C95-5B8623E2914F}" type="datetimeFigureOut">
              <a:rPr lang="sv-SE" smtClean="0"/>
              <a:t>2022-05-17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BF244A-717E-4588-B6E6-C9EF40F0579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44166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Platshållare för anteckninga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defTabSz="912813" eaLnBrk="1" hangingPunct="1">
              <a:spcBef>
                <a:spcPct val="0"/>
              </a:spcBef>
            </a:pPr>
            <a:r>
              <a:rPr lang="sv-SE" altLang="sv-SE" dirty="0"/>
              <a:t>Att få i sig så mycket </a:t>
            </a:r>
            <a:r>
              <a:rPr lang="sv-SE" altLang="sv-SE" dirty="0" err="1"/>
              <a:t>d-vitamin</a:t>
            </a:r>
            <a:r>
              <a:rPr lang="sv-SE" altLang="sv-SE" dirty="0"/>
              <a:t> per dag kräver nog ett tillskott.</a:t>
            </a:r>
          </a:p>
          <a:p>
            <a:pPr defTabSz="912813" eaLnBrk="1" hangingPunct="1">
              <a:spcBef>
                <a:spcPct val="0"/>
              </a:spcBef>
            </a:pPr>
            <a:r>
              <a:rPr lang="sv-SE" altLang="sv-SE" dirty="0"/>
              <a:t>Var finns mer D-</a:t>
            </a:r>
            <a:r>
              <a:rPr lang="sv-SE" altLang="sv-SE" dirty="0" err="1"/>
              <a:t>viatmin</a:t>
            </a:r>
            <a:r>
              <a:rPr lang="sv-SE" altLang="sv-SE" dirty="0"/>
              <a:t>?</a:t>
            </a:r>
          </a:p>
          <a:p>
            <a:pPr defTabSz="912813" eaLnBrk="1" hangingPunct="1">
              <a:spcBef>
                <a:spcPct val="0"/>
              </a:spcBef>
            </a:pPr>
            <a:endParaRPr lang="sv-SE" altLang="sv-SE" dirty="0"/>
          </a:p>
          <a:p>
            <a:pPr defTabSz="912813" eaLnBrk="1" hangingPunct="1">
              <a:spcBef>
                <a:spcPct val="0"/>
              </a:spcBef>
            </a:pPr>
            <a:r>
              <a:rPr lang="sv-SE" altLang="sv-SE" dirty="0"/>
              <a:t> Här ska ni se några D-vitamin rika livsmedel</a:t>
            </a:r>
          </a:p>
        </p:txBody>
      </p:sp>
      <p:sp>
        <p:nvSpPr>
          <p:cNvPr id="43012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CE0FA1-F6BF-4FF7-94AE-C357772827C9}" type="slidenum">
              <a:rPr kumimoji="0" lang="sv-SE" alt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sv-SE" alt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480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Platshållare för anteckninga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sv-SE" altLang="sv-SE"/>
              <a:t>Så ni förstår att det är viktigt at påpeka för äldre att de behöver komma ut varje dag för att få solens viktiga D-vitamin</a:t>
            </a:r>
          </a:p>
        </p:txBody>
      </p:sp>
      <p:sp>
        <p:nvSpPr>
          <p:cNvPr id="44036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A662B6-A010-47C4-922F-487A7616CD49}" type="slidenum">
              <a:rPr kumimoji="0" lang="sv-SE" alt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sv-SE" alt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3769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Platshållare för anteckninga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v-SE" altLang="sv-SE" dirty="0"/>
          </a:p>
        </p:txBody>
      </p:sp>
      <p:sp>
        <p:nvSpPr>
          <p:cNvPr id="40964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4A9891-583D-41EF-A3D5-0D4695B7C038}" type="slidenum">
              <a:rPr kumimoji="0" lang="sv-SE" alt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sv-SE" alt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2755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</a:p>
        </p:txBody>
      </p:sp>
      <p:pic>
        <p:nvPicPr>
          <p:cNvPr id="7" name="Picture 2" descr="G:\RYH\qulturum\1. Lärande och förnyelse\Passion för livet 662 MB\10. Material\Bild PFL - logga\bild_pgsa_liten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4648" y="6019817"/>
            <a:ext cx="620791" cy="592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Rak 9"/>
          <p:cNvCxnSpPr/>
          <p:nvPr userDrawn="1"/>
        </p:nvCxnSpPr>
        <p:spPr>
          <a:xfrm>
            <a:off x="719091" y="5930283"/>
            <a:ext cx="10733103" cy="887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3757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18E61-3466-483F-9FA7-2FB0417DC9A6}" type="datetimeFigureOut">
              <a:rPr lang="sv-SE" smtClean="0"/>
              <a:t>2022-05-17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9CD9B-4089-4B98-88F5-71E99EC6F2E0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Picture 2" descr="G:\RYH\qulturum\1. Lärande och förnyelse\Passion för livet 662 MB\10. Material\Bild PFL - logga\bild_pgsa_liten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4648" y="6019817"/>
            <a:ext cx="620791" cy="592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Rak 9"/>
          <p:cNvCxnSpPr/>
          <p:nvPr userDrawn="1"/>
        </p:nvCxnSpPr>
        <p:spPr>
          <a:xfrm>
            <a:off x="719091" y="5930283"/>
            <a:ext cx="10733103" cy="887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5706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18E61-3466-483F-9FA7-2FB0417DC9A6}" type="datetimeFigureOut">
              <a:rPr lang="sv-SE" smtClean="0"/>
              <a:t>2022-05-17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9CD9B-4089-4B98-88F5-71E99EC6F2E0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Picture 2" descr="G:\RYH\qulturum\1. Lärande och förnyelse\Passion för livet 662 MB\10. Material\Bild PFL - logga\bild_pgsa_liten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4648" y="6019817"/>
            <a:ext cx="620791" cy="592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Rak 9"/>
          <p:cNvCxnSpPr/>
          <p:nvPr userDrawn="1"/>
        </p:nvCxnSpPr>
        <p:spPr>
          <a:xfrm>
            <a:off x="719091" y="5930283"/>
            <a:ext cx="10733103" cy="887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0930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18E61-3466-483F-9FA7-2FB0417DC9A6}" type="datetimeFigureOut">
              <a:rPr lang="sv-SE" smtClean="0"/>
              <a:t>2022-05-17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9CD9B-4089-4B98-88F5-71E99EC6F2E0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Picture 2" descr="G:\RYH\qulturum\1. Lärande och förnyelse\Passion för livet 662 MB\10. Material\Bild PFL - logga\bild_pgsa_liten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4648" y="6019817"/>
            <a:ext cx="620791" cy="592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Rak 9"/>
          <p:cNvCxnSpPr/>
          <p:nvPr userDrawn="1"/>
        </p:nvCxnSpPr>
        <p:spPr>
          <a:xfrm>
            <a:off x="719091" y="5930283"/>
            <a:ext cx="10733103" cy="887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280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18E61-3466-483F-9FA7-2FB0417DC9A6}" type="datetimeFigureOut">
              <a:rPr lang="sv-SE" smtClean="0"/>
              <a:t>2022-05-17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9CD9B-4089-4B98-88F5-71E99EC6F2E0}" type="slidenum">
              <a:rPr lang="sv-SE" smtClean="0"/>
              <a:t>‹#›</a:t>
            </a:fld>
            <a:endParaRPr lang="sv-SE"/>
          </a:p>
        </p:txBody>
      </p:sp>
      <p:pic>
        <p:nvPicPr>
          <p:cNvPr id="10" name="Picture 2" descr="G:\RYH\qulturum\1. Lärande och förnyelse\Passion för livet 662 MB\10. Material\Bild PFL - logga\bild_pgsa_liten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4648" y="6019817"/>
            <a:ext cx="620791" cy="592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Rak 9"/>
          <p:cNvCxnSpPr/>
          <p:nvPr userDrawn="1"/>
        </p:nvCxnSpPr>
        <p:spPr>
          <a:xfrm>
            <a:off x="719091" y="5930283"/>
            <a:ext cx="10733103" cy="887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6579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18E61-3466-483F-9FA7-2FB0417DC9A6}" type="datetimeFigureOut">
              <a:rPr lang="sv-SE" smtClean="0"/>
              <a:t>2022-05-17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9CD9B-4089-4B98-88F5-71E99EC6F2E0}" type="slidenum">
              <a:rPr lang="sv-SE" smtClean="0"/>
              <a:t>‹#›</a:t>
            </a:fld>
            <a:endParaRPr lang="sv-SE"/>
          </a:p>
        </p:txBody>
      </p:sp>
      <p:pic>
        <p:nvPicPr>
          <p:cNvPr id="6" name="Picture 2" descr="G:\RYH\qulturum\1. Lärande och förnyelse\Passion för livet 662 MB\10. Material\Bild PFL - logga\bild_pgsa_liten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4648" y="6019817"/>
            <a:ext cx="620791" cy="592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Rak 9"/>
          <p:cNvCxnSpPr/>
          <p:nvPr userDrawn="1"/>
        </p:nvCxnSpPr>
        <p:spPr>
          <a:xfrm>
            <a:off x="719091" y="5930283"/>
            <a:ext cx="10733103" cy="887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6797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18E61-3466-483F-9FA7-2FB0417DC9A6}" type="datetimeFigureOut">
              <a:rPr lang="sv-SE" smtClean="0"/>
              <a:t>2022-05-17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9CD9B-4089-4B98-88F5-71E99EC6F2E0}" type="slidenum">
              <a:rPr lang="sv-SE" smtClean="0"/>
              <a:t>‹#›</a:t>
            </a:fld>
            <a:endParaRPr lang="sv-SE"/>
          </a:p>
        </p:txBody>
      </p:sp>
      <p:pic>
        <p:nvPicPr>
          <p:cNvPr id="5" name="Picture 2" descr="G:\RYH\qulturum\1. Lärande och förnyelse\Passion för livet 662 MB\10. Material\Bild PFL - logga\bild_pgsa_liten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4648" y="6019817"/>
            <a:ext cx="620791" cy="592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Rak 9"/>
          <p:cNvCxnSpPr/>
          <p:nvPr userDrawn="1"/>
        </p:nvCxnSpPr>
        <p:spPr>
          <a:xfrm>
            <a:off x="719091" y="5930283"/>
            <a:ext cx="10733103" cy="887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0206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18E61-3466-483F-9FA7-2FB0417DC9A6}" type="datetimeFigureOut">
              <a:rPr lang="sv-SE" smtClean="0"/>
              <a:t>2022-05-17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9CD9B-4089-4B98-88F5-71E99EC6F2E0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Picture 2" descr="G:\RYH\qulturum\1. Lärande och förnyelse\Passion för livet 662 MB\10. Material\Bild PFL - logga\bild_pgsa_liten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4648" y="6019817"/>
            <a:ext cx="620791" cy="592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Rak 9"/>
          <p:cNvCxnSpPr/>
          <p:nvPr userDrawn="1"/>
        </p:nvCxnSpPr>
        <p:spPr>
          <a:xfrm>
            <a:off x="719091" y="5930283"/>
            <a:ext cx="10733103" cy="887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7094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18E61-3466-483F-9FA7-2FB0417DC9A6}" type="datetimeFigureOut">
              <a:rPr lang="sv-SE" smtClean="0"/>
              <a:t>2022-05-17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9CD9B-4089-4B98-88F5-71E99EC6F2E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94918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socialstyrelsen.se/Lists/Artikelkatalog/Attachments/20287/2016-9-1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hyperlink" Target="https://www.google.se/url?sa=i&amp;rct=j&amp;q=&amp;esrc=s&amp;source=images&amp;cd=&amp;cad=rja&amp;uact=8&amp;ved=0ahUKEwiwjanNibvTAhUDBSwKHWGBC-kQjRwIBw&amp;url=https://sv.wikipedia.org/wiki/Mj%C3%B6lk&amp;psig=AFQjCNHvft0oKAWMhRG7c9XD3Vr2894KAg&amp;ust=1493053950291688" TargetMode="Externa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google.se/url?sa=i&amp;rct=j&amp;q=&amp;esrc=s&amp;source=images&amp;cd=&amp;cad=rja&amp;uact=8&amp;ved=0ahUKEwiwjanNibvTAhUDBSwKHWGBC-kQjRwIBw&amp;url=https://sv.wikipedia.org/wiki/Mj%C3%B6lk&amp;psig=AFQjCNHvft0oKAWMhRG7c9XD3Vr2894KAg&amp;ust=1493053950291688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hyperlink" Target="https://www.google.se/url?sa=i&amp;rct=j&amp;q=&amp;esrc=s&amp;source=images&amp;cd=&amp;cad=rja&amp;uact=8&amp;ved=0ahUKEwjMieqw3uXTAhXrIpoKHdNgB2sQjRwIBw&amp;url=https://www.flickr.com/photos/hulagway/5941767410&amp;psig=AFQjCNG_0Enx-xlBV29uL3nJeKE5e-pRvg&amp;ust=149451979462289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Livscafé 4 Mat och dryck</a:t>
            </a:r>
          </a:p>
        </p:txBody>
      </p:sp>
      <p:sp>
        <p:nvSpPr>
          <p:cNvPr id="9" name="Platshållare för innehåll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2" name="Platshållare för innehåll 11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sv-SE" sz="2400" dirty="0"/>
              <a:t>Välkommen</a:t>
            </a:r>
          </a:p>
          <a:p>
            <a:r>
              <a:rPr lang="sv-SE" sz="2400" dirty="0"/>
              <a:t>Återkoppla förbättringar gjorda utifrån förra tillfället</a:t>
            </a:r>
          </a:p>
          <a:p>
            <a:r>
              <a:rPr lang="sv-SE" sz="2400" dirty="0"/>
              <a:t>Tema Mat och dryck</a:t>
            </a:r>
          </a:p>
          <a:p>
            <a:r>
              <a:rPr lang="sv-SE" sz="2400" dirty="0"/>
              <a:t>Samtala om och planera förändringar</a:t>
            </a:r>
          </a:p>
          <a:p>
            <a:pPr marL="0" indent="0">
              <a:buNone/>
            </a:pPr>
            <a:endParaRPr lang="sv-SE" sz="24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2717" y="1825625"/>
            <a:ext cx="5249483" cy="3495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27802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4000" dirty="0"/>
              <a:t>Rekommenderat intag av kalcium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v-SE" sz="2600" dirty="0"/>
              <a:t>800 mg/dag för vuxna rekommenderas</a:t>
            </a:r>
            <a:br>
              <a:rPr lang="sv-SE" sz="2600" dirty="0"/>
            </a:br>
            <a:endParaRPr lang="sv-SE" sz="1300" dirty="0"/>
          </a:p>
          <a:p>
            <a:r>
              <a:rPr lang="sv-SE" sz="2600" dirty="0"/>
              <a:t>Stor mängd kalcium finns i: </a:t>
            </a:r>
          </a:p>
          <a:p>
            <a:pPr lvl="1"/>
            <a:r>
              <a:rPr lang="sv-SE" sz="2200" dirty="0"/>
              <a:t>mjölk och mejeriprodukter</a:t>
            </a:r>
          </a:p>
          <a:p>
            <a:pPr lvl="1"/>
            <a:r>
              <a:rPr lang="sv-SE" sz="2200" dirty="0"/>
              <a:t>gröna grönsaker, som broccoli och grönkål</a:t>
            </a:r>
          </a:p>
          <a:p>
            <a:pPr lvl="1"/>
            <a:r>
              <a:rPr lang="sv-SE" sz="2200" dirty="0"/>
              <a:t>Livsmedel berikade med kalcium: till exempel juice, tofu och mjölkalternativ som soja- och mandelmjölk</a:t>
            </a:r>
          </a:p>
          <a:p>
            <a:pPr marL="457200" lvl="1" indent="0">
              <a:buNone/>
            </a:pPr>
            <a:endParaRPr lang="sv-SE" sz="1200" dirty="0"/>
          </a:p>
          <a:p>
            <a:pPr marL="342900" lvl="1" indent="-342900"/>
            <a:r>
              <a:rPr lang="sv-SE" sz="2600" dirty="0"/>
              <a:t>800 mg:</a:t>
            </a:r>
          </a:p>
          <a:p>
            <a:pPr marL="742950" lvl="2" indent="-342900"/>
            <a:r>
              <a:rPr lang="sv-SE" sz="2200" dirty="0"/>
              <a:t>4 ostskivor</a:t>
            </a:r>
          </a:p>
          <a:p>
            <a:pPr marL="742950" lvl="2" indent="-342900"/>
            <a:r>
              <a:rPr lang="sv-SE" sz="2200" dirty="0"/>
              <a:t>1 tallrik fil (2 dl)</a:t>
            </a:r>
          </a:p>
          <a:p>
            <a:pPr marL="742950" lvl="2" indent="-342900"/>
            <a:r>
              <a:rPr lang="sv-SE" sz="2200" dirty="0"/>
              <a:t>1 glas mjölk</a:t>
            </a:r>
          </a:p>
          <a:p>
            <a:pPr marL="742950" lvl="2" indent="-342900"/>
            <a:endParaRPr lang="sv-SE" dirty="0"/>
          </a:p>
          <a:p>
            <a:pPr marL="400050" lvl="2" indent="0">
              <a:buNone/>
            </a:pPr>
            <a:r>
              <a:rPr lang="sv-SE" sz="1200" i="1" dirty="0"/>
              <a:t>Källa: Livsmedelsverket</a:t>
            </a:r>
          </a:p>
        </p:txBody>
      </p:sp>
    </p:spTree>
    <p:extLst>
      <p:ext uri="{BB962C8B-B14F-4D97-AF65-F5344CB8AC3E}">
        <p14:creationId xmlns:p14="http://schemas.microsoft.com/office/powerpoint/2010/main" val="25837346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 rotWithShape="1">
          <a:blip r:embed="rId3"/>
          <a:srcRect b="11200"/>
          <a:stretch/>
        </p:blipFill>
        <p:spPr>
          <a:xfrm>
            <a:off x="2063553" y="332656"/>
            <a:ext cx="8334991" cy="5551128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6802015" y="5237453"/>
            <a:ext cx="1502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Observandum Sköra äldre </a:t>
            </a:r>
          </a:p>
        </p:txBody>
      </p:sp>
      <p:cxnSp>
        <p:nvCxnSpPr>
          <p:cNvPr id="5" name="Rak pilkoppling 4"/>
          <p:cNvCxnSpPr/>
          <p:nvPr/>
        </p:nvCxnSpPr>
        <p:spPr>
          <a:xfrm flipH="1" flipV="1">
            <a:off x="6979299" y="5016693"/>
            <a:ext cx="471195" cy="21758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4209425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4000" dirty="0"/>
              <a:t>Vatten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sv-SE" sz="2000" dirty="0"/>
              <a:t>Äldre har sämre förmåga att känna törst och dricker ofta för lite vatten</a:t>
            </a:r>
          </a:p>
          <a:p>
            <a:pPr>
              <a:spcBef>
                <a:spcPts val="1200"/>
              </a:spcBef>
            </a:pPr>
            <a:r>
              <a:rPr lang="sv-SE" sz="2000" dirty="0"/>
              <a:t>Törsten och vätskebrist kan påverkas av läkemedel, hög feber och vissa sjukdomar tex diabetes och högt blodtryck</a:t>
            </a:r>
          </a:p>
          <a:p>
            <a:pPr>
              <a:spcBef>
                <a:spcPts val="1200"/>
              </a:spcBef>
            </a:pPr>
            <a:r>
              <a:rPr lang="sv-SE" sz="2000" dirty="0"/>
              <a:t>För lite vatten kan ge yrsel, huvudvärk, muntorrhet, </a:t>
            </a:r>
            <a:br>
              <a:rPr lang="sv-SE" sz="2000" dirty="0"/>
            </a:br>
            <a:r>
              <a:rPr lang="sv-SE" sz="2000" dirty="0"/>
              <a:t>trötthet, och uttorkning</a:t>
            </a:r>
          </a:p>
          <a:p>
            <a:pPr>
              <a:spcBef>
                <a:spcPts val="1200"/>
              </a:spcBef>
            </a:pPr>
            <a:r>
              <a:rPr lang="sv-SE" sz="2000" dirty="0"/>
              <a:t>Drick mycket när det är varmt eller vid fysisk aktivitet</a:t>
            </a:r>
          </a:p>
          <a:p>
            <a:pPr>
              <a:spcBef>
                <a:spcPts val="1200"/>
              </a:spcBef>
            </a:pPr>
            <a:r>
              <a:rPr lang="sv-SE" sz="2000" dirty="0"/>
              <a:t>Annars drick ”lagom”</a:t>
            </a:r>
          </a:p>
          <a:p>
            <a:pPr>
              <a:spcBef>
                <a:spcPts val="1200"/>
              </a:spcBef>
            </a:pPr>
            <a:r>
              <a:rPr lang="sv-SE" sz="2000" dirty="0"/>
              <a:t>Kaffe, alkohol, läskedrycker mm är inga bra källor för att tillföra optimal vätska. Drick rent vatten istället. 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2063552" y="5759678"/>
            <a:ext cx="25202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Källa: 1177.se</a:t>
            </a:r>
          </a:p>
        </p:txBody>
      </p:sp>
    </p:spTree>
    <p:extLst>
      <p:ext uri="{BB962C8B-B14F-4D97-AF65-F5344CB8AC3E}">
        <p14:creationId xmlns:p14="http://schemas.microsoft.com/office/powerpoint/2010/main" val="6787161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4000" dirty="0"/>
              <a:t>Tips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sv-SE" altLang="sv-SE" sz="2200" dirty="0"/>
              <a:t>Prata inte om olika dieter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sv-SE" altLang="sv-SE" sz="2200" dirty="0"/>
              <a:t>Tillaga något gemensamt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sv-SE" altLang="sv-SE" sz="2200" dirty="0"/>
              <a:t>Samtala om: </a:t>
            </a:r>
          </a:p>
          <a:p>
            <a:pPr>
              <a:spcBef>
                <a:spcPts val="1200"/>
              </a:spcBef>
            </a:pPr>
            <a:r>
              <a:rPr lang="sv-SE" altLang="sv-SE" sz="2200" dirty="0"/>
              <a:t>Vad är bra och hälsosam mat?  God mat?</a:t>
            </a:r>
          </a:p>
          <a:p>
            <a:pPr>
              <a:spcBef>
                <a:spcPts val="1200"/>
              </a:spcBef>
            </a:pPr>
            <a:r>
              <a:rPr lang="sv-SE" altLang="sv-SE" sz="2200" dirty="0"/>
              <a:t>Miljöns betydelse – äta med ögat</a:t>
            </a:r>
          </a:p>
          <a:p>
            <a:pPr>
              <a:spcBef>
                <a:spcPts val="1200"/>
              </a:spcBef>
            </a:pPr>
            <a:r>
              <a:rPr lang="sv-SE" altLang="sv-SE" sz="2200" dirty="0"/>
              <a:t>Äta tillsammans, äta ensam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sv-SE" altLang="sv-SE" sz="2200" dirty="0"/>
              <a:t>”Balansera mera” </a:t>
            </a:r>
            <a:r>
              <a:rPr lang="sv-SE" sz="1800" u="sng" dirty="0">
                <a:hlinkClick r:id="rId2"/>
              </a:rPr>
              <a:t>http://</a:t>
            </a:r>
            <a:r>
              <a:rPr lang="sv-SE" sz="1600" u="sng" dirty="0">
                <a:hlinkClick r:id="rId2"/>
              </a:rPr>
              <a:t>www.socialstyrelsen.se/Lists/Artikelkatalog/Attachments/20287/2016-9-1.pdf</a:t>
            </a:r>
            <a:r>
              <a:rPr lang="sv-SE" sz="1600" u="sng" dirty="0"/>
              <a:t> </a:t>
            </a:r>
            <a:endParaRPr lang="sv-SE" altLang="sv-SE" sz="1600" dirty="0"/>
          </a:p>
          <a:p>
            <a:pPr marL="0" indent="0">
              <a:spcBef>
                <a:spcPts val="1200"/>
              </a:spcBef>
              <a:buNone/>
            </a:pPr>
            <a:r>
              <a:rPr lang="sv-SE" altLang="sv-SE" sz="2200" dirty="0"/>
              <a:t>”Den viktiga maten” - Bra trycksak och film </a:t>
            </a:r>
            <a:r>
              <a:rPr lang="sv-SE" altLang="sv-SE" sz="1600" dirty="0"/>
              <a:t>(vardgivare.skane.se)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endParaRPr lang="sv-SE" altLang="sv-SE" sz="2200" dirty="0"/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endParaRPr lang="sv-SE" altLang="sv-SE" sz="2200" dirty="0"/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endParaRPr lang="sv-SE" altLang="sv-SE" sz="2200" dirty="0"/>
          </a:p>
          <a:p>
            <a:pPr marL="0" indent="0">
              <a:lnSpc>
                <a:spcPts val="2600"/>
              </a:lnSpc>
              <a:spcBef>
                <a:spcPct val="50000"/>
              </a:spcBef>
              <a:buNone/>
            </a:pPr>
            <a:endParaRPr lang="sv-SE" altLang="sv-SE" sz="2200" dirty="0"/>
          </a:p>
          <a:p>
            <a:pPr>
              <a:lnSpc>
                <a:spcPts val="2600"/>
              </a:lnSpc>
              <a:spcBef>
                <a:spcPct val="50000"/>
              </a:spcBef>
            </a:pPr>
            <a:endParaRPr lang="sv-SE" altLang="sv-SE" sz="2200" dirty="0"/>
          </a:p>
          <a:p>
            <a:pPr marL="0" indent="0">
              <a:lnSpc>
                <a:spcPts val="2600"/>
              </a:lnSpc>
              <a:spcBef>
                <a:spcPct val="50000"/>
              </a:spcBef>
              <a:buNone/>
            </a:pPr>
            <a:endParaRPr lang="sv-SE" altLang="sv-SE" sz="2200" dirty="0"/>
          </a:p>
          <a:p>
            <a:pPr marL="0" indent="0">
              <a:spcBef>
                <a:spcPct val="50000"/>
              </a:spcBef>
              <a:buNone/>
            </a:pPr>
            <a:endParaRPr lang="sv-SE" altLang="sv-SE" sz="2200" dirty="0"/>
          </a:p>
          <a:p>
            <a:pPr marL="0" indent="0">
              <a:buNone/>
            </a:pPr>
            <a:endParaRPr lang="sv-SE" sz="2200" dirty="0"/>
          </a:p>
        </p:txBody>
      </p:sp>
      <p:pic>
        <p:nvPicPr>
          <p:cNvPr id="4" name="Picture 3" descr="C:\Users\lunsu\Downloads\quiet-150406_128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152" y="1690688"/>
            <a:ext cx="506518" cy="611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6936" y="5021286"/>
            <a:ext cx="516904" cy="73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0218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noFill/>
          <a:ln w="19050">
            <a:solidFill>
              <a:srgbClr val="FF0000"/>
            </a:solidFill>
            <a:prstDash val="sysDash"/>
          </a:ln>
        </p:spPr>
        <p:txBody>
          <a:bodyPr>
            <a:noAutofit/>
          </a:bodyPr>
          <a:lstStyle/>
          <a:p>
            <a:br>
              <a:rPr lang="sv-SE" sz="4000" dirty="0">
                <a:latin typeface="+mn-lt"/>
                <a:cs typeface="Arial" pitchFamily="34" charset="0"/>
              </a:rPr>
            </a:br>
            <a:r>
              <a:rPr lang="sv-SE" sz="4000" dirty="0">
                <a:latin typeface="+mn-lt"/>
                <a:cs typeface="Arial" pitchFamily="34" charset="0"/>
              </a:rPr>
              <a:t>Tema: Mat och dryck</a:t>
            </a:r>
            <a:br>
              <a:rPr lang="sv-SE" sz="4000" dirty="0">
                <a:latin typeface="+mn-lt"/>
                <a:cs typeface="Arial" pitchFamily="34" charset="0"/>
              </a:rPr>
            </a:br>
            <a:endParaRPr lang="sv-SE" sz="4000" dirty="0">
              <a:latin typeface="+mn-lt"/>
            </a:endParaRP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1"/>
          </p:nvPr>
        </p:nvSpPr>
        <p:spPr>
          <a:xfrm>
            <a:off x="1775520" y="1628801"/>
            <a:ext cx="4038600" cy="4525963"/>
          </a:xfrm>
        </p:spPr>
        <p:txBody>
          <a:bodyPr>
            <a:normAutofit/>
          </a:bodyPr>
          <a:lstStyle/>
          <a:p>
            <a:endParaRPr lang="sv-SE" altLang="sv-SE" sz="2400" dirty="0">
              <a:latin typeface="Calibri" pitchFamily="34" charset="0"/>
            </a:endParaRPr>
          </a:p>
          <a:p>
            <a:endParaRPr lang="sv-SE" altLang="sv-SE" sz="2400" dirty="0">
              <a:latin typeface="Calibri" pitchFamily="34" charset="0"/>
            </a:endParaRPr>
          </a:p>
          <a:p>
            <a:endParaRPr lang="sv-SE" sz="2400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spcBef>
                <a:spcPct val="50000"/>
              </a:spcBef>
              <a:buNone/>
            </a:pPr>
            <a:r>
              <a:rPr lang="sv-SE" altLang="sv-SE" dirty="0">
                <a:latin typeface="Franklin Gothic Book" charset="0"/>
              </a:rPr>
              <a:t>Mål: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sv-SE" altLang="sv-SE" sz="2400" dirty="0"/>
              <a:t>Matglädje som ger energi främjar en god hälsa</a:t>
            </a:r>
          </a:p>
          <a:p>
            <a:pPr marL="0" indent="0">
              <a:spcBef>
                <a:spcPct val="50000"/>
              </a:spcBef>
              <a:buNone/>
            </a:pPr>
            <a:endParaRPr lang="sv-SE" altLang="sv-SE" dirty="0">
              <a:solidFill>
                <a:srgbClr val="FF0000"/>
              </a:solidFill>
            </a:endParaRPr>
          </a:p>
        </p:txBody>
      </p:sp>
      <p:pic>
        <p:nvPicPr>
          <p:cNvPr id="3074" name="Picture 2" descr="G:\RYH\qulturum\1. Lärande och förnyelse\Passion för livet 662 MB\13. Bilder\Från Joakim 2017\mat_jw_20090331_0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569" y="1844824"/>
            <a:ext cx="4025189" cy="265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8419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jkpuser02\Home04\timev2\Bilder\smågodi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688" y="1124905"/>
            <a:ext cx="5515064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8134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4000" dirty="0"/>
              <a:t>Varför är det viktigt att äta?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/>
              <a:t>och vad påverkar matlusten?</a:t>
            </a:r>
          </a:p>
          <a:p>
            <a:pPr marL="0" indent="0">
              <a:buNone/>
            </a:pPr>
            <a:r>
              <a:rPr lang="sv-SE" dirty="0"/>
              <a:t>Samtala runt borden</a:t>
            </a:r>
          </a:p>
        </p:txBody>
      </p:sp>
    </p:spTree>
    <p:extLst>
      <p:ext uri="{BB962C8B-B14F-4D97-AF65-F5344CB8AC3E}">
        <p14:creationId xmlns:p14="http://schemas.microsoft.com/office/powerpoint/2010/main" val="2832590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4000" dirty="0"/>
              <a:t>Det här kan påverka matlusten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2400" dirty="0"/>
              <a:t>Minskad aktivitet</a:t>
            </a:r>
          </a:p>
          <a:p>
            <a:r>
              <a:rPr lang="sv-SE" sz="2400" dirty="0"/>
              <a:t>Sjukdomar</a:t>
            </a:r>
          </a:p>
          <a:p>
            <a:r>
              <a:rPr lang="sv-SE" sz="2400" dirty="0"/>
              <a:t>Läkemedel</a:t>
            </a:r>
          </a:p>
          <a:p>
            <a:r>
              <a:rPr lang="sv-SE" sz="2400" dirty="0"/>
              <a:t>Munhälsa</a:t>
            </a:r>
          </a:p>
          <a:p>
            <a:r>
              <a:rPr lang="sv-SE" sz="2400" dirty="0"/>
              <a:t>Smak- och luktsinne</a:t>
            </a:r>
          </a:p>
          <a:p>
            <a:r>
              <a:rPr lang="sv-SE" sz="2400" dirty="0"/>
              <a:t>Ork</a:t>
            </a:r>
          </a:p>
          <a:p>
            <a:r>
              <a:rPr lang="sv-SE" sz="2400" dirty="0"/>
              <a:t>Sällskap</a:t>
            </a:r>
          </a:p>
          <a:p>
            <a:r>
              <a:rPr lang="sv-SE" sz="2400" dirty="0"/>
              <a:t>Miljön </a:t>
            </a:r>
          </a:p>
          <a:p>
            <a:r>
              <a:rPr lang="sv-SE" sz="2400" dirty="0"/>
              <a:t>Äta ofta</a:t>
            </a:r>
          </a:p>
          <a:p>
            <a:endParaRPr lang="sv-SE" sz="2400" dirty="0"/>
          </a:p>
          <a:p>
            <a:endParaRPr lang="sv-SE" sz="2400" dirty="0"/>
          </a:p>
          <a:p>
            <a:endParaRPr lang="sv-SE" sz="2400" dirty="0"/>
          </a:p>
        </p:txBody>
      </p:sp>
      <p:pic>
        <p:nvPicPr>
          <p:cNvPr id="5" name="Platshållare för bild 4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" b="10"/>
          <a:stretch>
            <a:fillRect/>
          </a:stretch>
        </p:blipFill>
        <p:spPr>
          <a:xfrm>
            <a:off x="7705344" y="1027906"/>
            <a:ext cx="3489960" cy="4736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596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sv-SE" sz="3600" dirty="0">
                <a:solidFill>
                  <a:srgbClr val="000000"/>
                </a:solidFill>
                <a:latin typeface="Futura Std Light"/>
              </a:rPr>
            </a:br>
            <a:r>
              <a:rPr lang="sv-SE" sz="3600" dirty="0">
                <a:solidFill>
                  <a:srgbClr val="000000"/>
                </a:solidFill>
                <a:latin typeface="+mn-lt"/>
              </a:rPr>
              <a:t>Det här behöver du få i dig varje dag</a:t>
            </a:r>
            <a:r>
              <a:rPr lang="sv-SE" sz="3600" dirty="0">
                <a:solidFill>
                  <a:srgbClr val="000000"/>
                </a:solidFill>
                <a:latin typeface="Futura Std Book"/>
              </a:rPr>
              <a:t> </a:t>
            </a:r>
            <a:br>
              <a:rPr lang="sv-SE" sz="3600" dirty="0">
                <a:solidFill>
                  <a:srgbClr val="000000"/>
                </a:solidFill>
                <a:latin typeface="Futura Std Book"/>
              </a:rPr>
            </a:br>
            <a:endParaRPr lang="sv-SE" sz="3600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sv-SE" sz="2200" dirty="0">
                <a:solidFill>
                  <a:srgbClr val="000000"/>
                </a:solidFill>
              </a:rPr>
              <a:t>Olika typer av fett – till exempel raps- eller olivolja, matfett, fet fisk, mejeriprodukter </a:t>
            </a:r>
            <a:br>
              <a:rPr lang="sv-SE" sz="2200" dirty="0">
                <a:solidFill>
                  <a:srgbClr val="000000"/>
                </a:solidFill>
              </a:rPr>
            </a:br>
            <a:r>
              <a:rPr lang="sv-SE" sz="2200" dirty="0">
                <a:solidFill>
                  <a:srgbClr val="000000"/>
                </a:solidFill>
              </a:rPr>
              <a:t>eller nötter</a:t>
            </a:r>
          </a:p>
          <a:p>
            <a:pPr>
              <a:spcBef>
                <a:spcPts val="1200"/>
              </a:spcBef>
            </a:pPr>
            <a:r>
              <a:rPr lang="sv-SE" sz="2200" dirty="0">
                <a:solidFill>
                  <a:srgbClr val="000000"/>
                </a:solidFill>
              </a:rPr>
              <a:t>Varierat med kolhydrater, till exempel bröd, gryn, potatis och pasta</a:t>
            </a:r>
            <a:br>
              <a:rPr lang="sv-SE" sz="2200" dirty="0">
                <a:solidFill>
                  <a:srgbClr val="000000"/>
                </a:solidFill>
              </a:rPr>
            </a:br>
            <a:r>
              <a:rPr lang="sv-SE" sz="2200" dirty="0">
                <a:solidFill>
                  <a:srgbClr val="000000"/>
                </a:solidFill>
              </a:rPr>
              <a:t>Välj gärna fullkornsprodukter som havregryn och knäckebröd</a:t>
            </a:r>
          </a:p>
          <a:p>
            <a:pPr>
              <a:spcBef>
                <a:spcPts val="1200"/>
              </a:spcBef>
            </a:pPr>
            <a:r>
              <a:rPr lang="sv-SE" sz="2200" dirty="0">
                <a:solidFill>
                  <a:srgbClr val="000000"/>
                </a:solidFill>
              </a:rPr>
              <a:t>Protein i varje måltid, till exempel ägg, ost, fisk, kyckling, kött eller mejeriprodukter</a:t>
            </a:r>
            <a:br>
              <a:rPr lang="sv-SE" sz="2200" dirty="0">
                <a:solidFill>
                  <a:srgbClr val="000000"/>
                </a:solidFill>
              </a:rPr>
            </a:br>
            <a:r>
              <a:rPr lang="sv-SE" sz="2200" dirty="0">
                <a:solidFill>
                  <a:srgbClr val="000000"/>
                </a:solidFill>
              </a:rPr>
              <a:t>Även bönor, kikärtor och linser är proteinrika</a:t>
            </a:r>
          </a:p>
          <a:p>
            <a:pPr>
              <a:spcBef>
                <a:spcPts val="1200"/>
              </a:spcBef>
            </a:pPr>
            <a:r>
              <a:rPr lang="sv-SE" sz="2200" dirty="0">
                <a:solidFill>
                  <a:srgbClr val="000000"/>
                </a:solidFill>
              </a:rPr>
              <a:t>Vitaminer och näringsämnen som särskilt finns i grönsaker, rotfrukter, frukt och bär.</a:t>
            </a:r>
          </a:p>
          <a:p>
            <a:pPr marL="0" indent="0">
              <a:buNone/>
            </a:pPr>
            <a:endParaRPr lang="sv-SE" sz="1100" i="1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sv-SE" sz="1100" i="1" dirty="0">
                <a:solidFill>
                  <a:srgbClr val="000000"/>
                </a:solidFill>
              </a:rPr>
              <a:t>Källa: </a:t>
            </a:r>
            <a:r>
              <a:rPr lang="sv-SE" sz="1100" i="1" dirty="0"/>
              <a:t>Livsmedelsverket.se</a:t>
            </a:r>
          </a:p>
          <a:p>
            <a:pPr marL="0" indent="0">
              <a:buNone/>
            </a:pPr>
            <a:r>
              <a:rPr lang="sv-SE" sz="1100" i="1" dirty="0">
                <a:solidFill>
                  <a:srgbClr val="000000"/>
                </a:solidFill>
              </a:rPr>
              <a:t>Balansera mera – tips och råd för att förhindra fallolyckor i vardagen. Hitta balansen i kylskåpet. Socialstyrelsen.se</a:t>
            </a:r>
          </a:p>
          <a:p>
            <a:pPr marL="0" indent="0">
              <a:buNone/>
            </a:pPr>
            <a:r>
              <a:rPr lang="sv-SE" sz="1100" i="1" dirty="0">
                <a:solidFill>
                  <a:srgbClr val="000000"/>
                </a:solidFill>
              </a:rPr>
              <a:t>Folkhälsomyndigheten.se</a:t>
            </a:r>
          </a:p>
          <a:p>
            <a:pPr marL="0" indent="0" algn="r">
              <a:buNone/>
            </a:pPr>
            <a:r>
              <a:rPr lang="sv-SE" sz="2000" dirty="0">
                <a:solidFill>
                  <a:srgbClr val="000000"/>
                </a:solidFill>
              </a:rPr>
              <a:t> </a:t>
            </a:r>
          </a:p>
          <a:p>
            <a:endParaRPr lang="sv-SE" sz="2000" dirty="0">
              <a:solidFill>
                <a:srgbClr val="000000"/>
              </a:solidFill>
            </a:endParaRPr>
          </a:p>
          <a:p>
            <a:endParaRPr lang="sv-SE" sz="2000" dirty="0">
              <a:solidFill>
                <a:srgbClr val="000000"/>
              </a:solidFill>
            </a:endParaRPr>
          </a:p>
          <a:p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3465512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ubrik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br>
              <a:rPr lang="sv-SE" altLang="sv-SE" sz="4000" dirty="0"/>
            </a:br>
            <a:r>
              <a:rPr lang="sv-SE" altLang="sv-SE" sz="4000" dirty="0"/>
              <a:t>D-vitamin</a:t>
            </a:r>
          </a:p>
        </p:txBody>
      </p:sp>
      <p:sp>
        <p:nvSpPr>
          <p:cNvPr id="19459" name="Platshållare för innehåll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sv-SE" altLang="sv-SE" sz="2400" dirty="0"/>
              <a:t>Främjar bildningen av skelettben </a:t>
            </a:r>
          </a:p>
          <a:p>
            <a:r>
              <a:rPr lang="sv-SE" altLang="sv-SE" sz="2400" dirty="0"/>
              <a:t>Minskar risken för benskörhet, förtida död och fallolyckor </a:t>
            </a:r>
            <a:br>
              <a:rPr lang="sv-SE" altLang="sv-SE" sz="2400" dirty="0"/>
            </a:br>
            <a:r>
              <a:rPr lang="sv-SE" altLang="sv-SE" sz="2400" dirty="0"/>
              <a:t>(D-vitamin och kalcium)</a:t>
            </a:r>
          </a:p>
          <a:p>
            <a:r>
              <a:rPr lang="sv-SE" altLang="sv-SE" sz="2400" dirty="0"/>
              <a:t>Rekommendationen ökat för personer över 75 år till 20 mikrogram/dag</a:t>
            </a:r>
          </a:p>
          <a:p>
            <a:endParaRPr lang="sv-SE" altLang="sv-SE" dirty="0"/>
          </a:p>
        </p:txBody>
      </p:sp>
      <p:pic>
        <p:nvPicPr>
          <p:cNvPr id="7" name="Picture 4" descr="C:\Users\bjolin\AppData\Local\Microsoft\Windows\Temporary Internet Files\Content.IE5\XGJZ7P72\MP900442287[1]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038"/>
          <a:stretch/>
        </p:blipFill>
        <p:spPr bwMode="auto">
          <a:xfrm>
            <a:off x="2495600" y="3908588"/>
            <a:ext cx="2134662" cy="1255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C:\Users\bjolin\AppData\Local\Microsoft\Windows\Temporary Internet Files\Content.IE5\L8UM0JM8\MP900442443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889" y="3901211"/>
            <a:ext cx="2134661" cy="1225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 descr="Bildresultat för mjölk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176" y="3463660"/>
            <a:ext cx="1503326" cy="2001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ruta 1"/>
          <p:cNvSpPr txBox="1"/>
          <p:nvPr/>
        </p:nvSpPr>
        <p:spPr>
          <a:xfrm>
            <a:off x="1208298" y="5454872"/>
            <a:ext cx="1800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Källa: Livsmedelsverket.se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Bristguiden.se</a:t>
            </a:r>
          </a:p>
        </p:txBody>
      </p:sp>
    </p:spTree>
    <p:extLst>
      <p:ext uri="{BB962C8B-B14F-4D97-AF65-F5344CB8AC3E}">
        <p14:creationId xmlns:p14="http://schemas.microsoft.com/office/powerpoint/2010/main" val="2628578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ubrik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br>
              <a:rPr lang="sv-SE" altLang="sv-SE" sz="4000" dirty="0"/>
            </a:br>
            <a:r>
              <a:rPr lang="sv-SE" altLang="sv-SE" sz="4000" dirty="0"/>
              <a:t>Hur mycket D-vitamin?</a:t>
            </a:r>
          </a:p>
        </p:txBody>
      </p:sp>
      <p:graphicFrame>
        <p:nvGraphicFramePr>
          <p:cNvPr id="5" name="Platshållare för innehåll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1996311"/>
              </p:ext>
            </p:extLst>
          </p:nvPr>
        </p:nvGraphicFramePr>
        <p:xfrm>
          <a:off x="838200" y="1825625"/>
          <a:ext cx="10515598" cy="453604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0074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81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800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1246">
                <a:tc>
                  <a:txBody>
                    <a:bodyPr/>
                    <a:lstStyle/>
                    <a:p>
                      <a:r>
                        <a:rPr lang="sv-SE" dirty="0"/>
                        <a:t>Livsmedel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Mängd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D-vitamin (µgram)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1246">
                <a:tc>
                  <a:txBody>
                    <a:bodyPr/>
                    <a:lstStyle/>
                    <a:p>
                      <a:r>
                        <a:rPr lang="sv-SE" sz="2400" b="1" dirty="0"/>
                        <a:t>Lax,</a:t>
                      </a:r>
                      <a:r>
                        <a:rPr lang="sv-SE" sz="2400" b="1" baseline="0" dirty="0"/>
                        <a:t> kokt</a:t>
                      </a:r>
                      <a:endParaRPr lang="sv-SE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2400" dirty="0"/>
                        <a:t>100 gram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400" dirty="0"/>
                        <a:t>16,6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1246">
                <a:tc>
                  <a:txBody>
                    <a:bodyPr/>
                    <a:lstStyle/>
                    <a:p>
                      <a:r>
                        <a:rPr lang="sv-SE" sz="2400" b="1" dirty="0"/>
                        <a:t>Ägg, kokt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2400" dirty="0"/>
                        <a:t>1 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400" dirty="0"/>
                        <a:t>0,88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1246">
                <a:tc>
                  <a:txBody>
                    <a:bodyPr/>
                    <a:lstStyle/>
                    <a:p>
                      <a:r>
                        <a:rPr lang="sv-SE" sz="2400" b="1" dirty="0"/>
                        <a:t>Lättmjölk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2400" dirty="0"/>
                        <a:t>2 dl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400" dirty="0"/>
                        <a:t>0,45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1246">
                <a:tc>
                  <a:txBody>
                    <a:bodyPr/>
                    <a:lstStyle/>
                    <a:p>
                      <a:r>
                        <a:rPr lang="sv-SE" sz="2400" b="1" dirty="0"/>
                        <a:t>Lättfil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2400" dirty="0"/>
                        <a:t>2 dl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400" dirty="0"/>
                        <a:t>0,76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1246">
                <a:tc>
                  <a:txBody>
                    <a:bodyPr/>
                    <a:lstStyle/>
                    <a:p>
                      <a:r>
                        <a:rPr lang="sv-SE" sz="2400" b="1" dirty="0"/>
                        <a:t>Fläskfilé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2400" dirty="0"/>
                        <a:t>100 gram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400" dirty="0"/>
                        <a:t>0,57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1246">
                <a:tc>
                  <a:txBody>
                    <a:bodyPr/>
                    <a:lstStyle/>
                    <a:p>
                      <a:r>
                        <a:rPr lang="sv-SE" sz="2400" b="1" dirty="0"/>
                        <a:t>Flytande</a:t>
                      </a:r>
                      <a:r>
                        <a:rPr lang="sv-SE" sz="2400" b="1" baseline="0" dirty="0"/>
                        <a:t> margarin, Milda</a:t>
                      </a:r>
                      <a:endParaRPr lang="sv-SE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2400" dirty="0"/>
                        <a:t>10</a:t>
                      </a:r>
                      <a:r>
                        <a:rPr lang="sv-SE" sz="2400" baseline="0" dirty="0"/>
                        <a:t> gram</a:t>
                      </a:r>
                      <a:endParaRPr lang="sv-S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1246">
                <a:tc>
                  <a:txBody>
                    <a:bodyPr/>
                    <a:lstStyle/>
                    <a:p>
                      <a:r>
                        <a:rPr lang="sv-SE" sz="2400" b="1" dirty="0"/>
                        <a:t>Smör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2400" dirty="0"/>
                        <a:t>10 gram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400" dirty="0"/>
                        <a:t>0,06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1246">
                <a:tc>
                  <a:txBody>
                    <a:bodyPr/>
                    <a:lstStyle/>
                    <a:p>
                      <a:r>
                        <a:rPr lang="sv-SE" sz="2400" b="1" dirty="0"/>
                        <a:t>Rågbröd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2400" dirty="0"/>
                        <a:t>1 skiva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4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1246">
                <a:tc>
                  <a:txBody>
                    <a:bodyPr/>
                    <a:lstStyle/>
                    <a:p>
                      <a:r>
                        <a:rPr lang="sv-SE" sz="2400" b="1" dirty="0"/>
                        <a:t>Broccoli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2400" dirty="0"/>
                        <a:t>50 gram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4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textruta 5"/>
          <p:cNvSpPr txBox="1"/>
          <p:nvPr/>
        </p:nvSpPr>
        <p:spPr>
          <a:xfrm>
            <a:off x="2063552" y="5811190"/>
            <a:ext cx="180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Källa: Livsmedelsverket.se</a:t>
            </a:r>
          </a:p>
        </p:txBody>
      </p:sp>
    </p:spTree>
    <p:extLst>
      <p:ext uri="{BB962C8B-B14F-4D97-AF65-F5344CB8AC3E}">
        <p14:creationId xmlns:p14="http://schemas.microsoft.com/office/powerpoint/2010/main" val="1501701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4000" dirty="0"/>
              <a:t>Kalcium</a:t>
            </a:r>
          </a:p>
        </p:txBody>
      </p:sp>
      <p:sp>
        <p:nvSpPr>
          <p:cNvPr id="5" name="Platshållare för innehåll 4"/>
          <p:cNvSpPr>
            <a:spLocks noGrp="1"/>
          </p:cNvSpPr>
          <p:nvPr>
            <p:ph sz="half" idx="2"/>
          </p:nvPr>
        </p:nvSpPr>
        <p:spPr>
          <a:xfrm>
            <a:off x="6096000" y="1374577"/>
            <a:ext cx="4038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v-SE" sz="2000" dirty="0"/>
              <a:t>Ett mineral som behövs för att skelettet ska kunna växa normalt </a:t>
            </a:r>
          </a:p>
          <a:p>
            <a:pPr marL="0" indent="0">
              <a:buNone/>
            </a:pPr>
            <a:endParaRPr lang="sv-SE" sz="2000" dirty="0"/>
          </a:p>
          <a:p>
            <a:pPr marL="0" indent="0">
              <a:buNone/>
            </a:pPr>
            <a:r>
              <a:rPr lang="sv-SE" sz="2000" dirty="0"/>
              <a:t>Bidrar till att förebygga osteoporos och minska risk för frakturer</a:t>
            </a:r>
          </a:p>
          <a:p>
            <a:pPr marL="0" indent="0">
              <a:buNone/>
            </a:pPr>
            <a:endParaRPr lang="sv-SE" sz="1600" dirty="0"/>
          </a:p>
          <a:p>
            <a:pPr marL="0" indent="0">
              <a:buNone/>
            </a:pPr>
            <a:r>
              <a:rPr lang="sv-SE" sz="2000" dirty="0"/>
              <a:t>När man blir äldre ökar kalciumbehovet för att skelettet börjar bli tunnare och förmågan att ta upp kalcium försämras</a:t>
            </a:r>
          </a:p>
          <a:p>
            <a:pPr marL="0" indent="0">
              <a:buNone/>
            </a:pPr>
            <a:endParaRPr lang="sv-SE" sz="2000" dirty="0"/>
          </a:p>
          <a:p>
            <a:pPr marL="0" indent="0">
              <a:buNone/>
            </a:pPr>
            <a:r>
              <a:rPr lang="sv-SE" sz="2000" dirty="0"/>
              <a:t>Kvinnor behöver mer än män</a:t>
            </a:r>
          </a:p>
          <a:p>
            <a:pPr marL="0" indent="0">
              <a:buNone/>
            </a:pPr>
            <a:endParaRPr lang="sv-SE" sz="1600" dirty="0"/>
          </a:p>
          <a:p>
            <a:pPr marL="0" indent="0">
              <a:buNone/>
            </a:pPr>
            <a:endParaRPr lang="sv-SE" sz="1600" dirty="0"/>
          </a:p>
        </p:txBody>
      </p:sp>
      <p:pic>
        <p:nvPicPr>
          <p:cNvPr id="6" name="Picture 2" descr="Bildresultat för mjölk">
            <a:hlinkClick r:id="rId2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656" y="1412777"/>
            <a:ext cx="1800200" cy="2400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Bildresultat för broccoli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601" y="4005065"/>
            <a:ext cx="2852737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ruta 6"/>
          <p:cNvSpPr txBox="1"/>
          <p:nvPr/>
        </p:nvSpPr>
        <p:spPr>
          <a:xfrm>
            <a:off x="6168008" y="5765020"/>
            <a:ext cx="180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Källa: Livsmedelsverket.se</a:t>
            </a:r>
          </a:p>
        </p:txBody>
      </p:sp>
    </p:spTree>
    <p:extLst>
      <p:ext uri="{BB962C8B-B14F-4D97-AF65-F5344CB8AC3E}">
        <p14:creationId xmlns:p14="http://schemas.microsoft.com/office/powerpoint/2010/main" val="211474907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E202770-EC75-4AE2-9799-439AAADD5A83}" vid="{9334744A-DD4F-4483-8AB6-A2516B02E8D1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626</Words>
  <Application>Microsoft Office PowerPoint</Application>
  <PresentationFormat>Bredbild</PresentationFormat>
  <Paragraphs>126</Paragraphs>
  <Slides>13</Slides>
  <Notes>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Franklin Gothic Book</vt:lpstr>
      <vt:lpstr>Futura Std Book</vt:lpstr>
      <vt:lpstr>Futura Std Light</vt:lpstr>
      <vt:lpstr>1_Office-tema</vt:lpstr>
      <vt:lpstr>Livscafé 4 Mat och dryck</vt:lpstr>
      <vt:lpstr> Tema: Mat och dryck </vt:lpstr>
      <vt:lpstr>PowerPoint-presentation</vt:lpstr>
      <vt:lpstr>Varför är det viktigt att äta?</vt:lpstr>
      <vt:lpstr>Det här kan påverka matlusten</vt:lpstr>
      <vt:lpstr> Det här behöver du få i dig varje dag  </vt:lpstr>
      <vt:lpstr> D-vitamin</vt:lpstr>
      <vt:lpstr> Hur mycket D-vitamin?</vt:lpstr>
      <vt:lpstr>Kalcium</vt:lpstr>
      <vt:lpstr>Rekommenderat intag av kalcium</vt:lpstr>
      <vt:lpstr>PowerPoint-presentation</vt:lpstr>
      <vt:lpstr>Vatten</vt:lpstr>
      <vt:lpstr>Tips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Livscafé 4 Mat och dryck</dc:title>
  <dc:creator>Lundblad Susanne</dc:creator>
  <cp:lastModifiedBy>Lundblad Susanne</cp:lastModifiedBy>
  <cp:revision>1</cp:revision>
  <dcterms:created xsi:type="dcterms:W3CDTF">2022-05-17T12:30:57Z</dcterms:created>
  <dcterms:modified xsi:type="dcterms:W3CDTF">2022-05-17T12:35:17Z</dcterms:modified>
</cp:coreProperties>
</file>