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4" r:id="rId2"/>
    <p:sldId id="305" r:id="rId3"/>
    <p:sldId id="318" r:id="rId4"/>
    <p:sldId id="326" r:id="rId5"/>
    <p:sldId id="324" r:id="rId6"/>
    <p:sldId id="325" r:id="rId7"/>
    <p:sldId id="313" r:id="rId8"/>
    <p:sldId id="319" r:id="rId9"/>
    <p:sldId id="327" r:id="rId10"/>
    <p:sldId id="328" r:id="rId11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88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660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17812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7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1026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01675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10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5150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6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424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5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6954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  <p:pic>
        <p:nvPicPr>
          <p:cNvPr id="8" name="Picture 2" descr="G:\RYH\qulturum\1. Lärande och förnyelse\Passion för livet 662 MB\10. Material\Bild PFL - logga\bild_pgsa_liten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84648" y="6019817"/>
            <a:ext cx="620791" cy="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Rak 9"/>
          <p:cNvCxnSpPr/>
          <p:nvPr userDrawn="1"/>
        </p:nvCxnSpPr>
        <p:spPr>
          <a:xfrm>
            <a:off x="719091" y="5930283"/>
            <a:ext cx="10733103" cy="887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9861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18E61-3466-483F-9FA7-2FB0417DC9A6}" type="datetimeFigureOut">
              <a:rPr lang="sv-SE" smtClean="0"/>
              <a:t>2025-01-10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89CD9B-4089-4B98-88F5-71E99EC6F2E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576108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1177.se/om-1177/1177-direkt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dirty="0"/>
              <a:t>Livscafé Hälsa och internet</a:t>
            </a:r>
          </a:p>
        </p:txBody>
      </p:sp>
      <p:sp>
        <p:nvSpPr>
          <p:cNvPr id="12" name="Platshållare för innehåll 11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Välkommen</a:t>
            </a:r>
          </a:p>
          <a:p>
            <a:r>
              <a:rPr lang="sv-SE" sz="2400" dirty="0"/>
              <a:t>Återkoppla förbättringar gjorda utifrån förra tillfället</a:t>
            </a:r>
          </a:p>
          <a:p>
            <a:r>
              <a:rPr lang="sv-SE" sz="2400" dirty="0"/>
              <a:t>Tema Hälsa och internet</a:t>
            </a:r>
          </a:p>
          <a:p>
            <a:r>
              <a:rPr lang="sv-SE" sz="2400" dirty="0"/>
              <a:t>Samtala om och planera förändringar</a:t>
            </a:r>
          </a:p>
          <a:p>
            <a:r>
              <a:rPr lang="sv-SE" sz="2400" dirty="0"/>
              <a:t>Rörelsepaus</a:t>
            </a:r>
          </a:p>
          <a:p>
            <a:endParaRPr lang="sv-SE" sz="2400" dirty="0"/>
          </a:p>
          <a:p>
            <a:pPr marL="0" indent="0">
              <a:buNone/>
            </a:pPr>
            <a:endParaRPr lang="sv-SE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3669" y="1825625"/>
            <a:ext cx="4015502" cy="26738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985104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4F99C4A-F497-D911-7B94-9BBFFF8B2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sv-SE" dirty="0"/>
              <a:t>Lycka till!</a:t>
            </a:r>
          </a:p>
        </p:txBody>
      </p:sp>
      <p:pic>
        <p:nvPicPr>
          <p:cNvPr id="5" name="Platshållare för innehåll 4" descr="En bild som visar rita, konst, design&#10;&#10;Automatiskt genererad beskrivning">
            <a:extLst>
              <a:ext uri="{FF2B5EF4-FFF2-40B4-BE49-F238E27FC236}">
                <a16:creationId xmlns:a16="http://schemas.microsoft.com/office/drawing/2014/main" id="{D3792984-2374-5A8C-25DE-CE71A864DB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2" b="15550"/>
          <a:stretch/>
        </p:blipFill>
        <p:spPr>
          <a:xfrm>
            <a:off x="838200" y="1405900"/>
            <a:ext cx="10515600" cy="4351338"/>
          </a:xfrm>
          <a:noFill/>
        </p:spPr>
      </p:pic>
    </p:spTree>
    <p:extLst>
      <p:ext uri="{BB962C8B-B14F-4D97-AF65-F5344CB8AC3E}">
        <p14:creationId xmlns:p14="http://schemas.microsoft.com/office/powerpoint/2010/main" val="24348865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ln w="19050">
            <a:solidFill>
              <a:srgbClr val="FF0000"/>
            </a:solidFill>
            <a:prstDash val="sysDash"/>
          </a:ln>
        </p:spPr>
        <p:txBody>
          <a:bodyPr>
            <a:noAutofit/>
          </a:bodyPr>
          <a:lstStyle/>
          <a:p>
            <a:pPr defTabSz="873125"/>
            <a:r>
              <a:rPr lang="sv-SE" dirty="0">
                <a:cs typeface="Arial" pitchFamily="34" charset="0"/>
              </a:rPr>
              <a:t>Tema: Hälsa och internet / E-hälsa</a:t>
            </a:r>
            <a:endParaRPr lang="sv-SE" dirty="0">
              <a:latin typeface="+mn-lt"/>
            </a:endParaRP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sv-SE" altLang="sv-SE" sz="2400" dirty="0">
              <a:latin typeface="Calibri" pitchFamily="34" charset="0"/>
            </a:endParaRPr>
          </a:p>
          <a:p>
            <a:pPr marL="0" indent="0">
              <a:buNone/>
            </a:pPr>
            <a:endParaRPr lang="sv-SE" altLang="sv-SE" sz="2400" dirty="0">
              <a:latin typeface="Calibri" pitchFamily="34" charset="0"/>
            </a:endParaRPr>
          </a:p>
          <a:p>
            <a:pPr marL="0" indent="0">
              <a:buNone/>
            </a:pPr>
            <a:endParaRPr lang="sv-SE" sz="2400" dirty="0"/>
          </a:p>
        </p:txBody>
      </p:sp>
      <p:sp>
        <p:nvSpPr>
          <p:cNvPr id="5" name="Platshållare för innehåll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altLang="sv-SE" sz="2000" dirty="0">
                <a:latin typeface="Calibri" pitchFamily="34" charset="0"/>
              </a:rPr>
              <a:t>Mål:</a:t>
            </a:r>
          </a:p>
          <a:p>
            <a:pPr marL="0" indent="0">
              <a:buNone/>
            </a:pPr>
            <a:r>
              <a:rPr lang="sv-SE" sz="2000" b="0" i="0" dirty="0">
                <a:solidFill>
                  <a:srgbClr val="0D0D0D"/>
                </a:solidFill>
                <a:effectLst/>
                <a:latin typeface="Söhne"/>
              </a:rPr>
              <a:t>Utforskar hur internet och digitala verktyg kan bidra till en hälsosammare livsstil </a:t>
            </a:r>
            <a:endParaRPr lang="sv-SE" altLang="sv-SE" sz="2000" dirty="0">
              <a:latin typeface="Calibri" pitchFamily="34" charset="0"/>
            </a:endParaRPr>
          </a:p>
        </p:txBody>
      </p:sp>
      <p:pic>
        <p:nvPicPr>
          <p:cNvPr id="6" name="Bildobjekt 5" descr="En bild som visar Mobiltelefon, Portabel kommunikationsenhet, pryl, person&#10;&#10;Automatiskt genererad beskrivning">
            <a:extLst>
              <a:ext uri="{FF2B5EF4-FFF2-40B4-BE49-F238E27FC236}">
                <a16:creationId xmlns:a16="http://schemas.microsoft.com/office/drawing/2014/main" id="{001F2B47-B761-0377-6626-43E66009371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01686"/>
            <a:ext cx="5257800" cy="3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3766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3F11C92-A03C-7456-2383-ED0070677A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är E-hälsa?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63CFDBA-60DE-43CA-1842-19EE507B5D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b="0" i="0" dirty="0">
                <a:solidFill>
                  <a:srgbClr val="0D0D0D"/>
                </a:solidFill>
                <a:effectLst/>
              </a:rPr>
              <a:t>E-hälsa innebär att använda internet och mobiltelefoner </a:t>
            </a:r>
            <a:br>
              <a:rPr lang="sv-SE" sz="2400" b="0" i="0" dirty="0">
                <a:solidFill>
                  <a:srgbClr val="0D0D0D"/>
                </a:solidFill>
                <a:effectLst/>
              </a:rPr>
            </a:br>
            <a:r>
              <a:rPr lang="sv-SE" sz="2400" b="0" i="0" dirty="0">
                <a:solidFill>
                  <a:srgbClr val="0D0D0D"/>
                </a:solidFill>
                <a:effectLst/>
              </a:rPr>
              <a:t>för att utbyta information digitalt. </a:t>
            </a:r>
          </a:p>
          <a:p>
            <a:pPr marL="0" indent="0">
              <a:buNone/>
            </a:pPr>
            <a:r>
              <a:rPr lang="sv-SE" sz="2400" b="0" i="0" dirty="0">
                <a:solidFill>
                  <a:srgbClr val="0D0D0D"/>
                </a:solidFill>
                <a:effectLst/>
              </a:rPr>
              <a:t>Målet är att hjälpa människor att uppnå och behålla en god hälsa </a:t>
            </a:r>
            <a:br>
              <a:rPr lang="sv-SE" sz="2400" b="0" i="0" dirty="0">
                <a:solidFill>
                  <a:srgbClr val="0D0D0D"/>
                </a:solidFill>
                <a:effectLst/>
              </a:rPr>
            </a:br>
            <a:r>
              <a:rPr lang="sv-SE" sz="2400" b="0" i="0" dirty="0">
                <a:solidFill>
                  <a:srgbClr val="0D0D0D"/>
                </a:solidFill>
                <a:effectLst/>
              </a:rPr>
              <a:t>samt trivsel, både fysiskt, psykiskt och socialt</a:t>
            </a:r>
            <a:r>
              <a:rPr lang="sv-SE" sz="1600" b="0" i="0" dirty="0">
                <a:solidFill>
                  <a:srgbClr val="0D0D0D"/>
                </a:solidFill>
                <a:effectLst/>
                <a:latin typeface="Söhne"/>
              </a:rPr>
              <a:t>.</a:t>
            </a:r>
            <a:endParaRPr lang="sv-SE" sz="24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73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79B0150-5299-520C-4F39-0E99FE00EB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Empowerment - egenmakt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0EB09A5-2812-2266-3978-EE7C3808A5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sz="2400" b="0" i="0" dirty="0">
                <a:solidFill>
                  <a:srgbClr val="0D0D0D"/>
                </a:solidFill>
                <a:effectLst/>
              </a:rPr>
              <a:t>E-hälsa kan vara ett kraftfullt verktyg för seniorer </a:t>
            </a:r>
            <a:r>
              <a:rPr lang="sv-SE" sz="2400" dirty="0">
                <a:solidFill>
                  <a:srgbClr val="0D0D0D"/>
                </a:solidFill>
              </a:rPr>
              <a:t>att ta ett ökat ansvarstagande 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 över sin hälsa och sitt välbefinnande genom att använda digitala verktyg och resurser på ett meningsfullt sätt. </a:t>
            </a:r>
          </a:p>
          <a:p>
            <a:pPr marL="0" indent="0">
              <a:buNone/>
            </a:pPr>
            <a:r>
              <a:rPr lang="sv-SE" sz="2400" b="0" i="0" dirty="0">
                <a:solidFill>
                  <a:srgbClr val="0D0D0D"/>
                </a:solidFill>
                <a:effectLst/>
              </a:rPr>
              <a:t>Det kan öppna dörrar till nya möjligheter och bidra till en aktiv och självständig livsstil även i senare år.</a:t>
            </a:r>
          </a:p>
          <a:p>
            <a:pPr marL="0" indent="0">
              <a:buNone/>
            </a:pPr>
            <a:endParaRPr lang="sv-SE" sz="2800" b="0" i="0" dirty="0">
              <a:solidFill>
                <a:srgbClr val="0D0D0D"/>
              </a:solidFill>
              <a:effectLst/>
            </a:endParaRPr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387421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13E9C64-A429-B689-574F-88C2F7661E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E-hälsa kan användas till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71986C2-51A0-6809-894D-D3568A1881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400" b="1" i="0" dirty="0">
                <a:solidFill>
                  <a:srgbClr val="0D0D0D"/>
                </a:solidFill>
                <a:effectLst/>
              </a:rPr>
              <a:t>Tillgång till hälsorelaterad information: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 tex läsa om olika sjukdomar, mediciner, behandlingar och förebyggande åtgärder. Detta ger möjlighet att vara mer informerade om hälsa och vård. T ex 1177.se</a:t>
            </a:r>
            <a:r>
              <a:rPr lang="sv-SE" sz="2400" dirty="0">
                <a:solidFill>
                  <a:srgbClr val="0D0D0D"/>
                </a:solidFill>
              </a:rPr>
              <a:t> </a:t>
            </a:r>
            <a:endParaRPr lang="sv-SE" sz="2400" b="0" i="0" dirty="0">
              <a:solidFill>
                <a:srgbClr val="0D0D0D"/>
              </a:solidFill>
              <a:effectLst/>
            </a:endParaRPr>
          </a:p>
          <a:p>
            <a:pPr marL="0" indent="0" algn="l">
              <a:buNone/>
            </a:pPr>
            <a:endParaRPr lang="sv-SE" sz="2400" b="0" i="0" dirty="0">
              <a:solidFill>
                <a:srgbClr val="0D0D0D"/>
              </a:solidFill>
              <a:effectLst/>
            </a:endParaRPr>
          </a:p>
          <a:p>
            <a:pPr marL="0" indent="0" algn="l">
              <a:buNone/>
            </a:pPr>
            <a:r>
              <a:rPr lang="sv-SE" sz="2400" b="1" i="0" dirty="0">
                <a:solidFill>
                  <a:srgbClr val="0D0D0D"/>
                </a:solidFill>
                <a:effectLst/>
              </a:rPr>
              <a:t>Hantera hälsotillstånd:</a:t>
            </a:r>
            <a:r>
              <a:rPr lang="sv-SE" sz="2400" b="0" i="0" dirty="0">
                <a:solidFill>
                  <a:srgbClr val="0D0D0D"/>
                </a:solidFill>
                <a:effectLst/>
              </a:rPr>
              <a:t> T ex ha koll på sina läkemedel, puls, blodtryck och blodsocker och övervaka sina symtom över tid för att upptäcka förändringar i hälsotillståndet.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1281134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66783FE-0A68-8371-0FB9-836E1FA918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E-hälsa kan användas till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94326538-E41A-8D38-C30E-D9532F007B1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l">
              <a:buNone/>
            </a:pPr>
            <a:r>
              <a:rPr lang="sv-SE" sz="2200" b="1" i="0" dirty="0">
                <a:solidFill>
                  <a:srgbClr val="0D0D0D"/>
                </a:solidFill>
                <a:effectLst/>
              </a:rPr>
              <a:t>Förbättra kommunikationen med vårdgivare: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 </a:t>
            </a:r>
            <a:br>
              <a:rPr lang="sv-SE" sz="2200" b="0" i="0" dirty="0">
                <a:solidFill>
                  <a:srgbClr val="0D0D0D"/>
                </a:solidFill>
                <a:effectLst/>
              </a:rPr>
            </a:br>
            <a:r>
              <a:rPr lang="sv-SE" sz="2200" dirty="0">
                <a:solidFill>
                  <a:srgbClr val="0D0D0D"/>
                </a:solidFill>
              </a:rPr>
              <a:t>B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oka </a:t>
            </a:r>
            <a:r>
              <a:rPr lang="sv-SE" sz="2200" dirty="0">
                <a:solidFill>
                  <a:srgbClr val="0D0D0D"/>
                </a:solidFill>
              </a:rPr>
              <a:t>vårdbesök 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online, skicka meddelanden till vården eller delta i digitala </a:t>
            </a:r>
            <a:r>
              <a:rPr lang="sv-SE" sz="2200" b="0" i="0" dirty="0" err="1">
                <a:solidFill>
                  <a:srgbClr val="0D0D0D"/>
                </a:solidFill>
                <a:effectLst/>
              </a:rPr>
              <a:t>vårdmöten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.</a:t>
            </a:r>
            <a:br>
              <a:rPr lang="sv-SE" sz="2200" b="0" i="0" dirty="0">
                <a:solidFill>
                  <a:srgbClr val="0D0D0D"/>
                </a:solidFill>
                <a:effectLst/>
              </a:rPr>
            </a:br>
            <a:r>
              <a:rPr lang="sv-SE" sz="2200" b="0" i="0" dirty="0">
                <a:solidFill>
                  <a:srgbClr val="0D0D0D"/>
                </a:solidFill>
                <a:effectLst/>
              </a:rPr>
              <a:t>Tex 1177.se</a:t>
            </a:r>
            <a:br>
              <a:rPr lang="sv-SE" sz="2200" b="0" i="0" dirty="0">
                <a:solidFill>
                  <a:srgbClr val="0D0D0D"/>
                </a:solidFill>
                <a:effectLst/>
              </a:rPr>
            </a:br>
            <a:endParaRPr lang="sv-SE" sz="2200" b="0" i="0" dirty="0">
              <a:solidFill>
                <a:srgbClr val="0D0D0D"/>
              </a:solidFill>
              <a:effectLst/>
            </a:endParaRPr>
          </a:p>
          <a:p>
            <a:pPr marL="0" indent="0" algn="l">
              <a:buNone/>
            </a:pPr>
            <a:r>
              <a:rPr lang="sv-SE" sz="2200" b="1" i="0" dirty="0">
                <a:solidFill>
                  <a:srgbClr val="0D0D0D"/>
                </a:solidFill>
                <a:effectLst/>
              </a:rPr>
              <a:t>Hälsorelaterade </a:t>
            </a:r>
            <a:r>
              <a:rPr lang="sv-SE" sz="2200" b="1" i="0" dirty="0" err="1">
                <a:solidFill>
                  <a:srgbClr val="0D0D0D"/>
                </a:solidFill>
                <a:effectLst/>
              </a:rPr>
              <a:t>appar</a:t>
            </a:r>
            <a:r>
              <a:rPr lang="sv-SE" sz="2200" b="1" i="0" dirty="0">
                <a:solidFill>
                  <a:srgbClr val="0D0D0D"/>
                </a:solidFill>
                <a:effectLst/>
              </a:rPr>
              <a:t> och träningsprogram 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som är speciellt utformade för seniorer. Dessa kan vara till stor hjälp för att upprätthålla en aktiv och hälsosam livsstil.</a:t>
            </a:r>
          </a:p>
          <a:p>
            <a:pPr marL="0" indent="0" algn="l">
              <a:buNone/>
            </a:pPr>
            <a:endParaRPr lang="sv-SE" sz="2200" b="0" i="0" dirty="0">
              <a:solidFill>
                <a:srgbClr val="0D0D0D"/>
              </a:solidFill>
              <a:effectLst/>
            </a:endParaRPr>
          </a:p>
          <a:p>
            <a:pPr marL="0" indent="0" algn="l">
              <a:buNone/>
            </a:pPr>
            <a:r>
              <a:rPr lang="sv-SE" sz="2200" b="1" i="0" dirty="0">
                <a:solidFill>
                  <a:srgbClr val="0D0D0D"/>
                </a:solidFill>
                <a:effectLst/>
              </a:rPr>
              <a:t>Socialt engagemang och gemenskap: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 möjlighet att delta i olika </a:t>
            </a:r>
            <a:r>
              <a:rPr lang="sv-SE" sz="2200" b="0" i="0" dirty="0" err="1">
                <a:solidFill>
                  <a:srgbClr val="0D0D0D"/>
                </a:solidFill>
                <a:effectLst/>
              </a:rPr>
              <a:t>onlineforum</a:t>
            </a:r>
            <a:r>
              <a:rPr lang="sv-SE" sz="2200" b="0" i="0" dirty="0">
                <a:solidFill>
                  <a:srgbClr val="0D0D0D"/>
                </a:solidFill>
                <a:effectLst/>
              </a:rPr>
              <a:t>, diskussionsgrupper och sociala nätverk som är inriktade på hälsa och välbefinnande. Detta ger möjlighet att dela sina erfarenheter, få stöd från andra och bygga nya sociala kontakter.</a:t>
            </a:r>
          </a:p>
          <a:p>
            <a:endParaRPr lang="sv-SE" sz="2200" dirty="0"/>
          </a:p>
        </p:txBody>
      </p:sp>
    </p:spTree>
    <p:extLst>
      <p:ext uri="{BB962C8B-B14F-4D97-AF65-F5344CB8AC3E}">
        <p14:creationId xmlns:p14="http://schemas.microsoft.com/office/powerpoint/2010/main" val="1605467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Samtala om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v-SE" sz="2400" dirty="0"/>
              <a:t>Vad är E-hälsa för dig? </a:t>
            </a:r>
          </a:p>
          <a:p>
            <a:pPr marL="0" indent="0">
              <a:buNone/>
            </a:pPr>
            <a:r>
              <a:rPr lang="sv-SE" sz="2400" dirty="0"/>
              <a:t>När använder du E-hälsa?</a:t>
            </a:r>
          </a:p>
          <a:p>
            <a:pPr marL="0" indent="0">
              <a:buNone/>
            </a:pPr>
            <a:r>
              <a:rPr lang="sv-SE" sz="2400" dirty="0"/>
              <a:t>Skulle du kunna ha ännu mer nytta av att använda E-hälsa?</a:t>
            </a:r>
          </a:p>
          <a:p>
            <a:endParaRPr lang="sv-SE" sz="2400" dirty="0"/>
          </a:p>
        </p:txBody>
      </p:sp>
    </p:spTree>
    <p:extLst>
      <p:ext uri="{BB962C8B-B14F-4D97-AF65-F5344CB8AC3E}">
        <p14:creationId xmlns:p14="http://schemas.microsoft.com/office/powerpoint/2010/main" val="6183482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DFDA6C1-6E9C-E457-E1A0-333D0744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Om 1177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38D9317-1E35-220E-B1AA-22D878A811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824818" cy="3869204"/>
          </a:xfrm>
        </p:spPr>
        <p:txBody>
          <a:bodyPr/>
          <a:lstStyle/>
          <a:p>
            <a:pPr marL="0" indent="0">
              <a:buNone/>
            </a:pPr>
            <a:r>
              <a:rPr lang="sv-SE" sz="2400" dirty="0"/>
              <a:t>Webben 1177.se, tex Liv &amp; hälsa</a:t>
            </a:r>
          </a:p>
          <a:p>
            <a:pPr marL="0" indent="0">
              <a:buNone/>
            </a:pPr>
            <a:endParaRPr lang="sv-SE" sz="2400" dirty="0"/>
          </a:p>
          <a:p>
            <a:pPr marL="0" indent="0">
              <a:buNone/>
            </a:pPr>
            <a:r>
              <a:rPr lang="sv-SE" sz="2400" dirty="0"/>
              <a:t>Logga in och se hur det fungerar på 1177.se</a:t>
            </a:r>
          </a:p>
          <a:p>
            <a:r>
              <a:rPr lang="sv-SE" sz="2400" dirty="0"/>
              <a:t>Boka och avboka tider </a:t>
            </a:r>
          </a:p>
          <a:p>
            <a:r>
              <a:rPr lang="sv-SE" sz="2400" dirty="0"/>
              <a:t>Läs journal </a:t>
            </a:r>
          </a:p>
          <a:p>
            <a:r>
              <a:rPr lang="sv-SE" sz="2400" dirty="0"/>
              <a:t>Se dina recept</a:t>
            </a:r>
          </a:p>
          <a:p>
            <a:pPr marL="457200" lvl="1" indent="0">
              <a:buNone/>
            </a:pPr>
            <a:endParaRPr lang="sv-SE" dirty="0"/>
          </a:p>
          <a:p>
            <a:endParaRPr lang="sv-SE" dirty="0"/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645B8825-9720-9101-A630-134960ADA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3366" y="2390294"/>
            <a:ext cx="4660434" cy="2938710"/>
          </a:xfrm>
          <a:prstGeom prst="rect">
            <a:avLst/>
          </a:prstGeom>
        </p:spPr>
      </p:pic>
      <p:sp>
        <p:nvSpPr>
          <p:cNvPr id="5" name="Platshållare för innehåll 2">
            <a:extLst>
              <a:ext uri="{FF2B5EF4-FFF2-40B4-BE49-F238E27FC236}">
                <a16:creationId xmlns:a16="http://schemas.microsoft.com/office/drawing/2014/main" id="{A69AD092-364A-F1C7-56E0-B5EFCAB46D4B}"/>
              </a:ext>
            </a:extLst>
          </p:cNvPr>
          <p:cNvSpPr txBox="1">
            <a:spLocks/>
          </p:cNvSpPr>
          <p:nvPr/>
        </p:nvSpPr>
        <p:spPr>
          <a:xfrm>
            <a:off x="6342529" y="1419534"/>
            <a:ext cx="501127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None/>
            </a:pPr>
            <a:endParaRPr lang="sv-SE" dirty="0"/>
          </a:p>
          <a:p>
            <a:pPr marL="457200" lvl="1" indent="0">
              <a:buNone/>
            </a:pPr>
            <a:r>
              <a:rPr lang="sv-SE" dirty="0">
                <a:hlinkClick r:id="rId3"/>
              </a:rPr>
              <a:t>1177 direkt – 1177</a:t>
            </a:r>
            <a:r>
              <a:rPr lang="sv-SE" dirty="0"/>
              <a:t> </a:t>
            </a:r>
          </a:p>
          <a:p>
            <a:pPr marL="457200" lvl="1" indent="0">
              <a:buFont typeface="Arial" panose="020B0604020202020204" pitchFamily="34" charset="0"/>
              <a:buNone/>
            </a:pP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60537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EA609F90-9024-CD9B-C570-D457CD4E5D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sv-SE" dirty="0"/>
            </a:br>
            <a:r>
              <a:rPr lang="sv-SE" dirty="0"/>
              <a:t>Internet - var källkritisk</a:t>
            </a:r>
            <a:br>
              <a:rPr lang="sv-SE" dirty="0"/>
            </a:br>
            <a:endParaRPr lang="sv-SE" dirty="0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F9F25631-01CC-F948-FDE2-0F9F05B960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sz="2400" dirty="0"/>
              <a:t>Där </a:t>
            </a:r>
            <a:r>
              <a:rPr lang="sv-SE" sz="2400" dirty="0" err="1"/>
              <a:t>appar</a:t>
            </a:r>
            <a:r>
              <a:rPr lang="sv-SE" sz="2400" dirty="0"/>
              <a:t> finns på din mobil – sök runt på olika </a:t>
            </a:r>
            <a:r>
              <a:rPr lang="sv-SE" sz="2400" dirty="0" err="1"/>
              <a:t>hälsoappar</a:t>
            </a:r>
            <a:r>
              <a:rPr lang="sv-SE" sz="2400" dirty="0"/>
              <a:t> och </a:t>
            </a:r>
            <a:r>
              <a:rPr lang="sv-SE" sz="2400" dirty="0" err="1"/>
              <a:t>appar</a:t>
            </a:r>
            <a:r>
              <a:rPr lang="sv-SE" sz="2400" dirty="0"/>
              <a:t> </a:t>
            </a:r>
            <a:r>
              <a:rPr lang="sv-SE" sz="2400"/>
              <a:t>för seniorer.</a:t>
            </a:r>
            <a:br>
              <a:rPr lang="sv-SE" sz="2400" dirty="0"/>
            </a:br>
            <a:endParaRPr lang="sv-SE" sz="2400" dirty="0"/>
          </a:p>
          <a:p>
            <a:r>
              <a:rPr lang="sv-SE" sz="2400" dirty="0"/>
              <a:t>Googla på internet: hälsa och seniorer. </a:t>
            </a:r>
            <a:br>
              <a:rPr lang="sv-SE" sz="2400" dirty="0"/>
            </a:br>
            <a:r>
              <a:rPr lang="sv-SE" sz="2400" dirty="0"/>
              <a:t>I januari 2025 gav det över 3 miljoner träffar.</a:t>
            </a:r>
          </a:p>
          <a:p>
            <a:endParaRPr lang="sv-SE" sz="2400" dirty="0"/>
          </a:p>
          <a:p>
            <a:endParaRPr lang="sv-SE" sz="2400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81F1C48C-9772-EBCE-FD75-70B7B1AF25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11577"/>
            <a:ext cx="8583465" cy="1321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577078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E202770-EC75-4AE2-9799-439AAADD5A83}" vid="{9334744A-DD4F-4483-8AB6-A2516B02E8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</TotalTime>
  <Words>409</Words>
  <Application>Microsoft Office PowerPoint</Application>
  <PresentationFormat>Bredbild</PresentationFormat>
  <Paragraphs>42</Paragraphs>
  <Slides>10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Söhne</vt:lpstr>
      <vt:lpstr>1_Office-tema</vt:lpstr>
      <vt:lpstr>Livscafé Hälsa och internet</vt:lpstr>
      <vt:lpstr>Tema: Hälsa och internet / E-hälsa</vt:lpstr>
      <vt:lpstr>Vad är E-hälsa?</vt:lpstr>
      <vt:lpstr>Empowerment - egenmakt</vt:lpstr>
      <vt:lpstr>E-hälsa kan användas till</vt:lpstr>
      <vt:lpstr>E-hälsa kan användas till</vt:lpstr>
      <vt:lpstr>Samtala om</vt:lpstr>
      <vt:lpstr>Om 1177</vt:lpstr>
      <vt:lpstr> Internet - var källkritisk </vt:lpstr>
      <vt:lpstr>Lycka till!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E-hälsa</dc:title>
  <dc:creator>Lundblad Susanne</dc:creator>
  <cp:lastModifiedBy>Lundblad Susanne</cp:lastModifiedBy>
  <cp:revision>10</cp:revision>
  <dcterms:created xsi:type="dcterms:W3CDTF">2022-05-17T12:43:35Z</dcterms:created>
  <dcterms:modified xsi:type="dcterms:W3CDTF">2025-01-10T14:33:28Z</dcterms:modified>
</cp:coreProperties>
</file>