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6.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7.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8.xml" ContentType="application/vnd.openxmlformats-officedocument.theme+xml"/>
  <Override PartName="/ppt/slideLayouts/slideLayout57.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50" r:id="rId2"/>
    <p:sldMasterId id="2147483673" r:id="rId3"/>
    <p:sldMasterId id="2147483683" r:id="rId4"/>
    <p:sldMasterId id="2147483690" r:id="rId5"/>
    <p:sldMasterId id="2147483692" r:id="rId6"/>
    <p:sldMasterId id="2147483699" r:id="rId7"/>
    <p:sldMasterId id="2147483706" r:id="rId8"/>
    <p:sldMasterId id="2147483713" r:id="rId9"/>
  </p:sldMasterIdLst>
  <p:notesMasterIdLst>
    <p:notesMasterId r:id="rId20"/>
  </p:notesMasterIdLst>
  <p:handoutMasterIdLst>
    <p:handoutMasterId r:id="rId21"/>
  </p:handoutMasterIdLst>
  <p:sldIdLst>
    <p:sldId id="372" r:id="rId10"/>
    <p:sldId id="371" r:id="rId11"/>
    <p:sldId id="373" r:id="rId12"/>
    <p:sldId id="305" r:id="rId13"/>
    <p:sldId id="318" r:id="rId14"/>
    <p:sldId id="321" r:id="rId15"/>
    <p:sldId id="367" r:id="rId16"/>
    <p:sldId id="366" r:id="rId17"/>
    <p:sldId id="368" r:id="rId18"/>
    <p:sldId id="370" r:id="rId19"/>
  </p:sldIdLst>
  <p:sldSz cx="9144000" cy="6858000" type="screen4x3"/>
  <p:notesSz cx="6858000" cy="9144000"/>
  <p:defaultTextStyle>
    <a:defPPr>
      <a:defRPr lang="sv-S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83">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6600"/>
    <a:srgbClr val="009900"/>
    <a:srgbClr val="993366"/>
    <a:srgbClr val="FF3300"/>
    <a:srgbClr val="FFFFCC"/>
    <a:srgbClr val="339966"/>
    <a:srgbClr val="66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43" autoAdjust="0"/>
    <p:restoredTop sz="94670" autoAdjust="0"/>
  </p:normalViewPr>
  <p:slideViewPr>
    <p:cSldViewPr>
      <p:cViewPr varScale="1">
        <p:scale>
          <a:sx n="109" d="100"/>
          <a:sy n="109" d="100"/>
        </p:scale>
        <p:origin x="2070" y="102"/>
      </p:cViewPr>
      <p:guideLst>
        <p:guide orient="horz" pos="2183"/>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p>
        </p:txBody>
      </p:sp>
      <p:sp>
        <p:nvSpPr>
          <p:cNvPr id="5529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p>
        </p:txBody>
      </p:sp>
      <p:sp>
        <p:nvSpPr>
          <p:cNvPr id="5530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1E1548B-88FF-497E-9F34-66F3C0EAB186}" type="slidenum">
              <a:rPr lang="sv-SE"/>
              <a:pPr/>
              <a:t>‹#›</a:t>
            </a:fld>
            <a:endParaRPr lang="sv-SE"/>
          </a:p>
        </p:txBody>
      </p:sp>
    </p:spTree>
    <p:extLst>
      <p:ext uri="{BB962C8B-B14F-4D97-AF65-F5344CB8AC3E}">
        <p14:creationId xmlns:p14="http://schemas.microsoft.com/office/powerpoint/2010/main" val="589056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1733F28-2F1C-497C-AF70-E6D2B67284DB}" type="slidenum">
              <a:rPr lang="sv-SE"/>
              <a:pPr/>
              <a:t>‹#›</a:t>
            </a:fld>
            <a:endParaRPr lang="sv-SE"/>
          </a:p>
        </p:txBody>
      </p:sp>
    </p:spTree>
    <p:extLst>
      <p:ext uri="{BB962C8B-B14F-4D97-AF65-F5344CB8AC3E}">
        <p14:creationId xmlns:p14="http://schemas.microsoft.com/office/powerpoint/2010/main" val="99838804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1733F28-2F1C-497C-AF70-E6D2B67284DB}" type="slidenum">
              <a:rPr lang="sv-SE" smtClean="0"/>
              <a:pPr/>
              <a:t>9</a:t>
            </a:fld>
            <a:endParaRPr lang="sv-SE"/>
          </a:p>
        </p:txBody>
      </p:sp>
    </p:spTree>
    <p:extLst>
      <p:ext uri="{BB962C8B-B14F-4D97-AF65-F5344CB8AC3E}">
        <p14:creationId xmlns:p14="http://schemas.microsoft.com/office/powerpoint/2010/main" val="3826112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b="1"/>
            </a:lvl1pPr>
          </a:lstStyle>
          <a:p>
            <a:pPr lvl="0"/>
            <a:r>
              <a:rPr lang="sv-SE" noProof="0" smtClean="0"/>
              <a:t>Klicka här för att ändra format</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sv-SE" noProof="0" smtClean="0"/>
              <a:t>Klicka här för att ändra format på underrubrik i bakgrunden</a:t>
            </a:r>
          </a:p>
        </p:txBody>
      </p:sp>
      <p:sp>
        <p:nvSpPr>
          <p:cNvPr id="3076" name="Rectangle 4"/>
          <p:cNvSpPr>
            <a:spLocks noGrp="1" noChangeArrowheads="1"/>
          </p:cNvSpPr>
          <p:nvPr>
            <p:ph type="dt" sz="half" idx="2"/>
          </p:nvPr>
        </p:nvSpPr>
        <p:spPr/>
        <p:txBody>
          <a:bodyPr/>
          <a:lstStyle>
            <a:lvl1pPr>
              <a:defRPr/>
            </a:lvl1pPr>
          </a:lstStyle>
          <a:p>
            <a:r>
              <a:rPr lang="sv-SE" smtClean="0"/>
              <a:t>2010-01-13</a:t>
            </a:r>
            <a:endParaRPr lang="sv-SE"/>
          </a:p>
        </p:txBody>
      </p:sp>
      <p:sp>
        <p:nvSpPr>
          <p:cNvPr id="3077" name="Rectangle 5"/>
          <p:cNvSpPr>
            <a:spLocks noGrp="1" noChangeArrowheads="1"/>
          </p:cNvSpPr>
          <p:nvPr>
            <p:ph type="ftr" sz="quarter" idx="3"/>
          </p:nvPr>
        </p:nvSpPr>
        <p:spPr/>
        <p:txBody>
          <a:bodyPr/>
          <a:lstStyle>
            <a:lvl1pPr>
              <a:defRPr/>
            </a:lvl1pPr>
          </a:lstStyle>
          <a:p>
            <a:r>
              <a:rPr lang="sv-SE"/>
              <a:t>Cosmic i vården </a:t>
            </a:r>
          </a:p>
        </p:txBody>
      </p:sp>
      <p:sp>
        <p:nvSpPr>
          <p:cNvPr id="3078" name="Rectangle 6"/>
          <p:cNvSpPr>
            <a:spLocks noGrp="1" noChangeArrowheads="1"/>
          </p:cNvSpPr>
          <p:nvPr>
            <p:ph type="sldNum" sz="quarter" idx="4"/>
          </p:nvPr>
        </p:nvSpPr>
        <p:spPr/>
        <p:txBody>
          <a:bodyPr/>
          <a:lstStyle>
            <a:lvl1pPr>
              <a:defRPr/>
            </a:lvl1pPr>
          </a:lstStyle>
          <a:p>
            <a:fld id="{E5234C59-9E62-4430-A877-8DE14BCD7E14}" type="slidenum">
              <a:rPr lang="sv-SE"/>
              <a:pPr/>
              <a:t>‹#›</a:t>
            </a:fld>
            <a:endParaRPr lang="sv-SE"/>
          </a:p>
        </p:txBody>
      </p:sp>
      <p:pic>
        <p:nvPicPr>
          <p:cNvPr id="3080" name="Picture 8" descr="logo_landstinget_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5675" y="6224588"/>
            <a:ext cx="1619250" cy="503237"/>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D3D3FA34-C884-4AF3-B9FA-2F8F3968D8D3}" type="slidenum">
              <a:rPr lang="sv-SE"/>
              <a:pPr/>
              <a:t>‹#›</a:t>
            </a:fld>
            <a:endParaRPr lang="sv-SE"/>
          </a:p>
        </p:txBody>
      </p:sp>
    </p:spTree>
    <p:extLst>
      <p:ext uri="{BB962C8B-B14F-4D97-AF65-F5344CB8AC3E}">
        <p14:creationId xmlns:p14="http://schemas.microsoft.com/office/powerpoint/2010/main" val="155152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57846C36-6571-4BB5-B7A6-FA82B21050BE}" type="slidenum">
              <a:rPr lang="sv-SE"/>
              <a:pPr/>
              <a:t>‹#›</a:t>
            </a:fld>
            <a:endParaRPr lang="sv-SE"/>
          </a:p>
        </p:txBody>
      </p:sp>
    </p:spTree>
    <p:extLst>
      <p:ext uri="{BB962C8B-B14F-4D97-AF65-F5344CB8AC3E}">
        <p14:creationId xmlns:p14="http://schemas.microsoft.com/office/powerpoint/2010/main" val="1086457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nehåll">
    <p:spTree>
      <p:nvGrpSpPr>
        <p:cNvPr id="1" name=""/>
        <p:cNvGrpSpPr/>
        <p:nvPr/>
      </p:nvGrpSpPr>
      <p:grpSpPr>
        <a:xfrm>
          <a:off x="0" y="0"/>
          <a:ext cx="0" cy="0"/>
          <a:chOff x="0" y="0"/>
          <a:chExt cx="0" cy="0"/>
        </a:xfrm>
      </p:grpSpPr>
      <p:sp>
        <p:nvSpPr>
          <p:cNvPr id="2" name="Platshållare för innehåll 1"/>
          <p:cNvSpPr>
            <a:spLocks noGrp="1"/>
          </p:cNvSpPr>
          <p:nvPr>
            <p:ph/>
          </p:nvPr>
        </p:nvSpPr>
        <p:spPr>
          <a:xfrm>
            <a:off x="457200" y="274638"/>
            <a:ext cx="8229600" cy="585152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3" name="Platshållare för datum 2"/>
          <p:cNvSpPr>
            <a:spLocks noGrp="1"/>
          </p:cNvSpPr>
          <p:nvPr>
            <p:ph type="dt" sz="half" idx="10"/>
          </p:nvPr>
        </p:nvSpPr>
        <p:spPr>
          <a:xfrm>
            <a:off x="4159250" y="6224588"/>
            <a:ext cx="2133600" cy="476250"/>
          </a:xfrm>
        </p:spPr>
        <p:txBody>
          <a:bodyPr/>
          <a:lstStyle>
            <a:lvl1pPr>
              <a:defRPr/>
            </a:lvl1pPr>
          </a:lstStyle>
          <a:p>
            <a:r>
              <a:rPr lang="sv-SE" smtClean="0"/>
              <a:t>2010-01-13</a:t>
            </a:r>
            <a:endParaRPr lang="sv-SE"/>
          </a:p>
        </p:txBody>
      </p:sp>
      <p:sp>
        <p:nvSpPr>
          <p:cNvPr id="4" name="Platshållare för sidfot 3"/>
          <p:cNvSpPr>
            <a:spLocks noGrp="1"/>
          </p:cNvSpPr>
          <p:nvPr>
            <p:ph type="ftr" sz="quarter" idx="11"/>
          </p:nvPr>
        </p:nvSpPr>
        <p:spPr>
          <a:xfrm>
            <a:off x="250825" y="6224588"/>
            <a:ext cx="2895600" cy="476250"/>
          </a:xfrm>
        </p:spPr>
        <p:txBody>
          <a:bodyPr/>
          <a:lstStyle>
            <a:lvl1pPr>
              <a:defRPr/>
            </a:lvl1pPr>
          </a:lstStyle>
          <a:p>
            <a:r>
              <a:rPr lang="sv-SE"/>
              <a:t>Cosmic i vården </a:t>
            </a:r>
          </a:p>
        </p:txBody>
      </p:sp>
      <p:sp>
        <p:nvSpPr>
          <p:cNvPr id="5" name="Platshållare för bildnummer 4"/>
          <p:cNvSpPr>
            <a:spLocks noGrp="1"/>
          </p:cNvSpPr>
          <p:nvPr>
            <p:ph type="sldNum" sz="quarter" idx="12"/>
          </p:nvPr>
        </p:nvSpPr>
        <p:spPr>
          <a:xfrm>
            <a:off x="6804025" y="188913"/>
            <a:ext cx="2133600" cy="476250"/>
          </a:xfrm>
        </p:spPr>
        <p:txBody>
          <a:bodyPr/>
          <a:lstStyle>
            <a:lvl1pPr>
              <a:defRPr/>
            </a:lvl1pPr>
          </a:lstStyle>
          <a:p>
            <a:fld id="{160EEDE3-519E-49BB-BB91-8DE34F88826F}" type="slidenum">
              <a:rPr lang="sv-SE"/>
              <a:pPr/>
              <a:t>‹#›</a:t>
            </a:fld>
            <a:endParaRPr lang="sv-SE"/>
          </a:p>
        </p:txBody>
      </p:sp>
    </p:spTree>
    <p:extLst>
      <p:ext uri="{BB962C8B-B14F-4D97-AF65-F5344CB8AC3E}">
        <p14:creationId xmlns:p14="http://schemas.microsoft.com/office/powerpoint/2010/main" val="2312722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2130425"/>
            <a:ext cx="7772400" cy="1470025"/>
          </a:xfrm>
        </p:spPr>
        <p:txBody>
          <a:bodyPr/>
          <a:lstStyle>
            <a:lvl1pPr>
              <a:defRPr b="1"/>
            </a:lvl1pPr>
          </a:lstStyle>
          <a:p>
            <a:pPr lvl="0"/>
            <a:r>
              <a:rPr lang="sv-SE" noProof="0" smtClean="0"/>
              <a:t>Klicka här för att ändra format</a:t>
            </a:r>
          </a:p>
        </p:txBody>
      </p:sp>
      <p:sp>
        <p:nvSpPr>
          <p:cNvPr id="71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sv-SE" noProof="0" smtClean="0"/>
              <a:t>Klicka här för att ändra format på underrubrik i bakgrunden</a:t>
            </a:r>
          </a:p>
        </p:txBody>
      </p:sp>
      <p:sp>
        <p:nvSpPr>
          <p:cNvPr id="7175" name="Rectangle 7"/>
          <p:cNvSpPr>
            <a:spLocks noGrp="1" noChangeArrowheads="1"/>
          </p:cNvSpPr>
          <p:nvPr>
            <p:ph type="dt" sz="half" idx="2"/>
          </p:nvPr>
        </p:nvSpPr>
        <p:spPr/>
        <p:txBody>
          <a:bodyPr/>
          <a:lstStyle>
            <a:lvl1pPr>
              <a:defRPr/>
            </a:lvl1pPr>
          </a:lstStyle>
          <a:p>
            <a:r>
              <a:rPr lang="sv-SE" smtClean="0"/>
              <a:t>2010-01-13</a:t>
            </a:r>
            <a:endParaRPr lang="sv-SE"/>
          </a:p>
        </p:txBody>
      </p:sp>
      <p:sp>
        <p:nvSpPr>
          <p:cNvPr id="7176" name="Rectangle 8"/>
          <p:cNvSpPr>
            <a:spLocks noGrp="1" noChangeArrowheads="1"/>
          </p:cNvSpPr>
          <p:nvPr>
            <p:ph type="ftr" sz="quarter" idx="3"/>
          </p:nvPr>
        </p:nvSpPr>
        <p:spPr/>
        <p:txBody>
          <a:bodyPr/>
          <a:lstStyle>
            <a:lvl1pPr>
              <a:defRPr/>
            </a:lvl1pPr>
          </a:lstStyle>
          <a:p>
            <a:r>
              <a:rPr lang="sv-SE"/>
              <a:t>Cosmic i vården </a:t>
            </a:r>
          </a:p>
        </p:txBody>
      </p:sp>
      <p:sp>
        <p:nvSpPr>
          <p:cNvPr id="7177" name="Rectangle 9"/>
          <p:cNvSpPr>
            <a:spLocks noGrp="1" noChangeArrowheads="1"/>
          </p:cNvSpPr>
          <p:nvPr>
            <p:ph type="sldNum" sz="quarter" idx="4"/>
          </p:nvPr>
        </p:nvSpPr>
        <p:spPr/>
        <p:txBody>
          <a:bodyPr/>
          <a:lstStyle>
            <a:lvl1pPr>
              <a:defRPr/>
            </a:lvl1pPr>
          </a:lstStyle>
          <a:p>
            <a:fld id="{3EA006FC-0907-48DB-92A6-203AE4B8006A}" type="slidenum">
              <a:rPr lang="sv-SE"/>
              <a:pPr/>
              <a:t>‹#›</a:t>
            </a:fld>
            <a:endParaRPr lang="sv-SE"/>
          </a:p>
        </p:txBody>
      </p:sp>
      <p:pic>
        <p:nvPicPr>
          <p:cNvPr id="7178" name="Picture 10" descr="logo_landstinget_vi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5675" y="6224588"/>
            <a:ext cx="1619250" cy="5032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E658044E-A854-479C-A921-0592109CAB11}" type="slidenum">
              <a:rPr lang="sv-SE"/>
              <a:pPr/>
              <a:t>‹#›</a:t>
            </a:fld>
            <a:endParaRPr lang="sv-SE"/>
          </a:p>
        </p:txBody>
      </p:sp>
    </p:spTree>
    <p:extLst>
      <p:ext uri="{BB962C8B-B14F-4D97-AF65-F5344CB8AC3E}">
        <p14:creationId xmlns:p14="http://schemas.microsoft.com/office/powerpoint/2010/main" val="339667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6247B641-D43C-458F-A0BC-474BAFEF5817}" type="slidenum">
              <a:rPr lang="sv-SE"/>
              <a:pPr/>
              <a:t>‹#›</a:t>
            </a:fld>
            <a:endParaRPr lang="sv-SE"/>
          </a:p>
        </p:txBody>
      </p:sp>
    </p:spTree>
    <p:extLst>
      <p:ext uri="{BB962C8B-B14F-4D97-AF65-F5344CB8AC3E}">
        <p14:creationId xmlns:p14="http://schemas.microsoft.com/office/powerpoint/2010/main" val="2202999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CC7D8988-E999-4284-8657-4B1F2E4E2AAA}" type="slidenum">
              <a:rPr lang="sv-SE"/>
              <a:pPr/>
              <a:t>‹#›</a:t>
            </a:fld>
            <a:endParaRPr lang="sv-SE"/>
          </a:p>
        </p:txBody>
      </p:sp>
    </p:spTree>
    <p:extLst>
      <p:ext uri="{BB962C8B-B14F-4D97-AF65-F5344CB8AC3E}">
        <p14:creationId xmlns:p14="http://schemas.microsoft.com/office/powerpoint/2010/main" val="112946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lvl1pPr>
              <a:defRPr/>
            </a:lvl1pPr>
          </a:lstStyle>
          <a:p>
            <a:r>
              <a:rPr lang="sv-SE" smtClean="0"/>
              <a:t>2010-01-13</a:t>
            </a:r>
            <a:endParaRPr lang="sv-SE"/>
          </a:p>
        </p:txBody>
      </p:sp>
      <p:sp>
        <p:nvSpPr>
          <p:cNvPr id="8" name="Platshållare för sidfot 7"/>
          <p:cNvSpPr>
            <a:spLocks noGrp="1"/>
          </p:cNvSpPr>
          <p:nvPr>
            <p:ph type="ftr" sz="quarter" idx="11"/>
          </p:nvPr>
        </p:nvSpPr>
        <p:spPr/>
        <p:txBody>
          <a:bodyPr/>
          <a:lstStyle>
            <a:lvl1pPr>
              <a:defRPr/>
            </a:lvl1pPr>
          </a:lstStyle>
          <a:p>
            <a:r>
              <a:rPr lang="sv-SE"/>
              <a:t>Cosmic i vården </a:t>
            </a:r>
          </a:p>
        </p:txBody>
      </p:sp>
      <p:sp>
        <p:nvSpPr>
          <p:cNvPr id="9" name="Platshållare för bildnummer 8"/>
          <p:cNvSpPr>
            <a:spLocks noGrp="1"/>
          </p:cNvSpPr>
          <p:nvPr>
            <p:ph type="sldNum" sz="quarter" idx="12"/>
          </p:nvPr>
        </p:nvSpPr>
        <p:spPr/>
        <p:txBody>
          <a:bodyPr/>
          <a:lstStyle>
            <a:lvl1pPr>
              <a:defRPr/>
            </a:lvl1pPr>
          </a:lstStyle>
          <a:p>
            <a:fld id="{5C09D9AE-A74C-486C-BAB0-EA98AA76E96C}" type="slidenum">
              <a:rPr lang="sv-SE"/>
              <a:pPr/>
              <a:t>‹#›</a:t>
            </a:fld>
            <a:endParaRPr lang="sv-SE"/>
          </a:p>
        </p:txBody>
      </p:sp>
    </p:spTree>
    <p:extLst>
      <p:ext uri="{BB962C8B-B14F-4D97-AF65-F5344CB8AC3E}">
        <p14:creationId xmlns:p14="http://schemas.microsoft.com/office/powerpoint/2010/main" val="1625910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lvl1pPr>
              <a:defRPr/>
            </a:lvl1pPr>
          </a:lstStyle>
          <a:p>
            <a:r>
              <a:rPr lang="sv-SE" smtClean="0"/>
              <a:t>2010-01-13</a:t>
            </a:r>
            <a:endParaRPr lang="sv-SE"/>
          </a:p>
        </p:txBody>
      </p:sp>
      <p:sp>
        <p:nvSpPr>
          <p:cNvPr id="4" name="Platshållare för sidfot 3"/>
          <p:cNvSpPr>
            <a:spLocks noGrp="1"/>
          </p:cNvSpPr>
          <p:nvPr>
            <p:ph type="ftr" sz="quarter" idx="11"/>
          </p:nvPr>
        </p:nvSpPr>
        <p:spPr/>
        <p:txBody>
          <a:bodyPr/>
          <a:lstStyle>
            <a:lvl1pPr>
              <a:defRPr/>
            </a:lvl1pPr>
          </a:lstStyle>
          <a:p>
            <a:r>
              <a:rPr lang="sv-SE"/>
              <a:t>Cosmic i vården </a:t>
            </a:r>
          </a:p>
        </p:txBody>
      </p:sp>
      <p:sp>
        <p:nvSpPr>
          <p:cNvPr id="5" name="Platshållare för bildnummer 4"/>
          <p:cNvSpPr>
            <a:spLocks noGrp="1"/>
          </p:cNvSpPr>
          <p:nvPr>
            <p:ph type="sldNum" sz="quarter" idx="12"/>
          </p:nvPr>
        </p:nvSpPr>
        <p:spPr/>
        <p:txBody>
          <a:bodyPr/>
          <a:lstStyle>
            <a:lvl1pPr>
              <a:defRPr/>
            </a:lvl1pPr>
          </a:lstStyle>
          <a:p>
            <a:fld id="{31462635-B934-4810-A05E-F31ECE8514FB}" type="slidenum">
              <a:rPr lang="sv-SE"/>
              <a:pPr/>
              <a:t>‹#›</a:t>
            </a:fld>
            <a:endParaRPr lang="sv-SE"/>
          </a:p>
        </p:txBody>
      </p:sp>
    </p:spTree>
    <p:extLst>
      <p:ext uri="{BB962C8B-B14F-4D97-AF65-F5344CB8AC3E}">
        <p14:creationId xmlns:p14="http://schemas.microsoft.com/office/powerpoint/2010/main" val="3250909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lvl1pPr>
              <a:defRPr/>
            </a:lvl1p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lvl1pPr>
          </a:lstStyle>
          <a:p>
            <a:r>
              <a:rPr lang="sv-SE"/>
              <a:t>Cosmic i vården </a:t>
            </a:r>
          </a:p>
        </p:txBody>
      </p:sp>
      <p:sp>
        <p:nvSpPr>
          <p:cNvPr id="4" name="Platshållare för bildnummer 3"/>
          <p:cNvSpPr>
            <a:spLocks noGrp="1"/>
          </p:cNvSpPr>
          <p:nvPr>
            <p:ph type="sldNum" sz="quarter" idx="12"/>
          </p:nvPr>
        </p:nvSpPr>
        <p:spPr/>
        <p:txBody>
          <a:bodyPr/>
          <a:lstStyle>
            <a:lvl1pPr>
              <a:defRPr/>
            </a:lvl1pPr>
          </a:lstStyle>
          <a:p>
            <a:fld id="{450F127C-BDB7-4131-81C6-6C2926E9098F}" type="slidenum">
              <a:rPr lang="sv-SE"/>
              <a:pPr/>
              <a:t>‹#›</a:t>
            </a:fld>
            <a:endParaRPr lang="sv-SE"/>
          </a:p>
        </p:txBody>
      </p:sp>
    </p:spTree>
    <p:extLst>
      <p:ext uri="{BB962C8B-B14F-4D97-AF65-F5344CB8AC3E}">
        <p14:creationId xmlns:p14="http://schemas.microsoft.com/office/powerpoint/2010/main" val="3184611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A8689D78-2426-43A6-BE17-0BB5F4AA50DE}" type="slidenum">
              <a:rPr lang="sv-SE"/>
              <a:pPr/>
              <a:t>‹#›</a:t>
            </a:fld>
            <a:endParaRPr lang="sv-SE"/>
          </a:p>
        </p:txBody>
      </p:sp>
    </p:spTree>
    <p:extLst>
      <p:ext uri="{BB962C8B-B14F-4D97-AF65-F5344CB8AC3E}">
        <p14:creationId xmlns:p14="http://schemas.microsoft.com/office/powerpoint/2010/main" val="1742064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644D95D5-DD43-4EB3-893F-DA5022E7F4AE}" type="slidenum">
              <a:rPr lang="sv-SE"/>
              <a:pPr/>
              <a:t>‹#›</a:t>
            </a:fld>
            <a:endParaRPr lang="sv-SE"/>
          </a:p>
        </p:txBody>
      </p:sp>
    </p:spTree>
    <p:extLst>
      <p:ext uri="{BB962C8B-B14F-4D97-AF65-F5344CB8AC3E}">
        <p14:creationId xmlns:p14="http://schemas.microsoft.com/office/powerpoint/2010/main" val="8545106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D5F325FE-1D01-45C0-846E-38D98C653D6A}" type="slidenum">
              <a:rPr lang="sv-SE"/>
              <a:pPr/>
              <a:t>‹#›</a:t>
            </a:fld>
            <a:endParaRPr lang="sv-SE"/>
          </a:p>
        </p:txBody>
      </p:sp>
    </p:spTree>
    <p:extLst>
      <p:ext uri="{BB962C8B-B14F-4D97-AF65-F5344CB8AC3E}">
        <p14:creationId xmlns:p14="http://schemas.microsoft.com/office/powerpoint/2010/main" val="40824543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6DD34282-E558-4614-9932-FEFA2496E596}" type="slidenum">
              <a:rPr lang="sv-SE"/>
              <a:pPr/>
              <a:t>‹#›</a:t>
            </a:fld>
            <a:endParaRPr lang="sv-SE"/>
          </a:p>
        </p:txBody>
      </p:sp>
    </p:spTree>
    <p:extLst>
      <p:ext uri="{BB962C8B-B14F-4D97-AF65-F5344CB8AC3E}">
        <p14:creationId xmlns:p14="http://schemas.microsoft.com/office/powerpoint/2010/main" val="1824375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689513F3-92A9-4387-83BF-565CC546FC8D}" type="slidenum">
              <a:rPr lang="sv-SE"/>
              <a:pPr/>
              <a:t>‹#›</a:t>
            </a:fld>
            <a:endParaRPr lang="sv-SE"/>
          </a:p>
        </p:txBody>
      </p:sp>
    </p:spTree>
    <p:extLst>
      <p:ext uri="{BB962C8B-B14F-4D97-AF65-F5344CB8AC3E}">
        <p14:creationId xmlns:p14="http://schemas.microsoft.com/office/powerpoint/2010/main" val="30273931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10945103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a:p>
        </p:txBody>
      </p:sp>
      <p:sp>
        <p:nvSpPr>
          <p:cNvPr id="6" name="Platshållare för bildnummer 5"/>
          <p:cNvSpPr>
            <a:spLocks noGrp="1"/>
          </p:cNvSpPr>
          <p:nvPr>
            <p:ph type="sldNum" sz="quarter" idx="12"/>
          </p:nvPr>
        </p:nvSpPr>
        <p:spPr/>
        <p:txBody>
          <a:bodyPr/>
          <a:lstStyle/>
          <a:p>
            <a:fld id="{04D2F6BC-0058-4BF3-8DD2-3E77B810A91F}" type="slidenum">
              <a:rPr lang="sv-SE" smtClean="0"/>
              <a:pPr/>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3"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772870044"/>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a:p>
        </p:txBody>
      </p:sp>
      <p:sp>
        <p:nvSpPr>
          <p:cNvPr id="6" name="Platshållare för bildnummer 5"/>
          <p:cNvSpPr>
            <a:spLocks noGrp="1"/>
          </p:cNvSpPr>
          <p:nvPr>
            <p:ph type="sldNum" sz="quarter" idx="12"/>
          </p:nvPr>
        </p:nvSpPr>
        <p:spPr/>
        <p:txBody>
          <a:bodyPr/>
          <a:lstStyle/>
          <a:p>
            <a:fld id="{04D2F6BC-0058-4BF3-8DD2-3E77B810A91F}" type="slidenum">
              <a:rPr lang="sv-SE" smtClean="0"/>
              <a:pPr/>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61235932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a:p>
        </p:txBody>
      </p:sp>
      <p:sp>
        <p:nvSpPr>
          <p:cNvPr id="7" name="Platshållare för bildnummer 6"/>
          <p:cNvSpPr>
            <a:spLocks noGrp="1"/>
          </p:cNvSpPr>
          <p:nvPr>
            <p:ph type="sldNum" sz="quarter" idx="12"/>
          </p:nvPr>
        </p:nvSpPr>
        <p:spPr/>
        <p:txBody>
          <a:bodyPr/>
          <a:lstStyle/>
          <a:p>
            <a:fld id="{04D2F6BC-0058-4BF3-8DD2-3E77B810A91F}" type="slidenum">
              <a:rPr lang="sv-SE" smtClean="0"/>
              <a:pPr/>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4"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63198991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a:p>
        </p:txBody>
      </p:sp>
      <p:sp>
        <p:nvSpPr>
          <p:cNvPr id="7" name="Platshållare för bildnummer 6"/>
          <p:cNvSpPr>
            <a:spLocks noGrp="1"/>
          </p:cNvSpPr>
          <p:nvPr>
            <p:ph type="sldNum" sz="quarter" idx="12"/>
          </p:nvPr>
        </p:nvSpPr>
        <p:spPr/>
        <p:txBody>
          <a:bodyPr/>
          <a:lstStyle/>
          <a:p>
            <a:fld id="{04D2F6BC-0058-4BF3-8DD2-3E77B810A91F}" type="slidenum">
              <a:rPr lang="sv-SE" smtClean="0"/>
              <a:pPr/>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69823736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Cosmic i vården </a:t>
            </a:r>
            <a:endParaRPr lang="sv-SE"/>
          </a:p>
        </p:txBody>
      </p:sp>
      <p:sp>
        <p:nvSpPr>
          <p:cNvPr id="4" name="Platshållare för bildnummer 3"/>
          <p:cNvSpPr>
            <a:spLocks noGrp="1"/>
          </p:cNvSpPr>
          <p:nvPr>
            <p:ph type="sldNum" sz="quarter" idx="12"/>
          </p:nvPr>
        </p:nvSpPr>
        <p:spPr/>
        <p:txBody>
          <a:bodyPr/>
          <a:lstStyle/>
          <a:p>
            <a:fld id="{04D2F6BC-0058-4BF3-8DD2-3E77B810A91F}" type="slidenum">
              <a:rPr lang="sv-SE" smtClean="0"/>
              <a:pPr/>
              <a:t>‹#›</a:t>
            </a:fld>
            <a:endParaRPr lang="sv-SE"/>
          </a:p>
        </p:txBody>
      </p:sp>
      <p:sp>
        <p:nvSpPr>
          <p:cNvPr id="5"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35402656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52CC8102-59C6-4185-8529-A3EFA85F3791}" type="slidenum">
              <a:rPr lang="sv-SE"/>
              <a:pPr/>
              <a:t>‹#›</a:t>
            </a:fld>
            <a:endParaRPr lang="sv-SE"/>
          </a:p>
        </p:txBody>
      </p:sp>
    </p:spTree>
    <p:extLst>
      <p:ext uri="{BB962C8B-B14F-4D97-AF65-F5344CB8AC3E}">
        <p14:creationId xmlns:p14="http://schemas.microsoft.com/office/powerpoint/2010/main" val="1169297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lvl1pPr>
          </a:lstStyle>
          <a:p>
            <a:r>
              <a:rPr lang="sv-SE"/>
              <a:t>Cosmic i vården </a:t>
            </a:r>
          </a:p>
        </p:txBody>
      </p:sp>
      <p:sp>
        <p:nvSpPr>
          <p:cNvPr id="6" name="Platshållare för bildnummer 5"/>
          <p:cNvSpPr>
            <a:spLocks noGrp="1"/>
          </p:cNvSpPr>
          <p:nvPr>
            <p:ph type="sldNum" sz="quarter" idx="12"/>
          </p:nvPr>
        </p:nvSpPr>
        <p:spPr/>
        <p:txBody>
          <a:bodyPr/>
          <a:lstStyle>
            <a:lvl1pPr>
              <a:defRPr/>
            </a:lvl1pPr>
          </a:lstStyle>
          <a:p>
            <a:fld id="{A8689D78-2426-43A6-BE17-0BB5F4AA50DE}" type="slidenum">
              <a:rPr lang="sv-SE"/>
              <a:pPr/>
              <a:t>‹#›</a:t>
            </a:fld>
            <a:endParaRPr lang="sv-SE"/>
          </a:p>
        </p:txBody>
      </p:sp>
    </p:spTree>
    <p:extLst>
      <p:ext uri="{BB962C8B-B14F-4D97-AF65-F5344CB8AC3E}">
        <p14:creationId xmlns:p14="http://schemas.microsoft.com/office/powerpoint/2010/main" val="1742064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lvl1pPr>
              <a:defRPr/>
            </a:lvl1p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lvl1pPr>
          </a:lstStyle>
          <a:p>
            <a:r>
              <a:rPr lang="sv-SE"/>
              <a:t>Cosmic i vården </a:t>
            </a:r>
          </a:p>
        </p:txBody>
      </p:sp>
      <p:sp>
        <p:nvSpPr>
          <p:cNvPr id="4" name="Platshållare för bildnummer 3"/>
          <p:cNvSpPr>
            <a:spLocks noGrp="1"/>
          </p:cNvSpPr>
          <p:nvPr>
            <p:ph type="sldNum" sz="quarter" idx="12"/>
          </p:nvPr>
        </p:nvSpPr>
        <p:spPr/>
        <p:txBody>
          <a:bodyPr/>
          <a:lstStyle>
            <a:lvl1pPr>
              <a:defRPr/>
            </a:lvl1pPr>
          </a:lstStyle>
          <a:p>
            <a:fld id="{8CE5F9F2-018B-4D4B-AC4F-DA66E5CA8521}" type="slidenum">
              <a:rPr lang="sv-SE"/>
              <a:pPr/>
              <a:t>‹#›</a:t>
            </a:fld>
            <a:endParaRPr lang="sv-SE"/>
          </a:p>
        </p:txBody>
      </p:sp>
    </p:spTree>
    <p:extLst>
      <p:ext uri="{BB962C8B-B14F-4D97-AF65-F5344CB8AC3E}">
        <p14:creationId xmlns:p14="http://schemas.microsoft.com/office/powerpoint/2010/main" val="425393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2431937027"/>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334224246"/>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526849801"/>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401924399"/>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616753125"/>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227361126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Vit bakgrund - Rött Tema">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474567"/>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38625782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B029C615-3646-4F87-A6C7-6D7569B77572}" type="slidenum">
              <a:rPr lang="sv-SE"/>
              <a:pPr/>
              <a:t>‹#›</a:t>
            </a:fld>
            <a:endParaRPr lang="sv-SE"/>
          </a:p>
        </p:txBody>
      </p:sp>
    </p:spTree>
    <p:extLst>
      <p:ext uri="{BB962C8B-B14F-4D97-AF65-F5344CB8AC3E}">
        <p14:creationId xmlns:p14="http://schemas.microsoft.com/office/powerpoint/2010/main" val="21119947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90380696"/>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817049770"/>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659874380"/>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351908276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107069777"/>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2709754817"/>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321809644"/>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731457651"/>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623366047"/>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24439803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lvl1pPr>
              <a:defRPr/>
            </a:lvl1pPr>
          </a:lstStyle>
          <a:p>
            <a:r>
              <a:rPr lang="sv-SE" smtClean="0"/>
              <a:t>2010-01-13</a:t>
            </a:r>
            <a:endParaRPr lang="sv-SE"/>
          </a:p>
        </p:txBody>
      </p:sp>
      <p:sp>
        <p:nvSpPr>
          <p:cNvPr id="8" name="Platshållare för sidfot 7"/>
          <p:cNvSpPr>
            <a:spLocks noGrp="1"/>
          </p:cNvSpPr>
          <p:nvPr>
            <p:ph type="ftr" sz="quarter" idx="11"/>
          </p:nvPr>
        </p:nvSpPr>
        <p:spPr/>
        <p:txBody>
          <a:bodyPr/>
          <a:lstStyle>
            <a:lvl1pPr>
              <a:defRPr/>
            </a:lvl1pPr>
          </a:lstStyle>
          <a:p>
            <a:r>
              <a:rPr lang="sv-SE"/>
              <a:t>Cosmic i vården </a:t>
            </a:r>
          </a:p>
        </p:txBody>
      </p:sp>
      <p:sp>
        <p:nvSpPr>
          <p:cNvPr id="9" name="Platshållare för bildnummer 8"/>
          <p:cNvSpPr>
            <a:spLocks noGrp="1"/>
          </p:cNvSpPr>
          <p:nvPr>
            <p:ph type="sldNum" sz="quarter" idx="12"/>
          </p:nvPr>
        </p:nvSpPr>
        <p:spPr/>
        <p:txBody>
          <a:bodyPr/>
          <a:lstStyle>
            <a:lvl1pPr>
              <a:defRPr/>
            </a:lvl1pPr>
          </a:lstStyle>
          <a:p>
            <a:fld id="{4DD45769-F9B1-476F-B308-3A56F17C735A}" type="slidenum">
              <a:rPr lang="sv-SE"/>
              <a:pPr/>
              <a:t>‹#›</a:t>
            </a:fld>
            <a:endParaRPr lang="sv-SE"/>
          </a:p>
        </p:txBody>
      </p:sp>
    </p:spTree>
    <p:extLst>
      <p:ext uri="{BB962C8B-B14F-4D97-AF65-F5344CB8AC3E}">
        <p14:creationId xmlns:p14="http://schemas.microsoft.com/office/powerpoint/2010/main" val="307779399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980303757"/>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9"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noChangeAspect="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954656359"/>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894487995"/>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r>
              <a:rPr lang="sv-SE" smtClean="0"/>
              <a:t>2010-01-13</a:t>
            </a:r>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376432706"/>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867207618"/>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1717423198"/>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Cosmic i vården </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611626699"/>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Vit bakgrund - Grönt Tem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456640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lvl1pPr>
              <a:defRPr/>
            </a:lvl1pPr>
          </a:lstStyle>
          <a:p>
            <a:r>
              <a:rPr lang="sv-SE" smtClean="0"/>
              <a:t>2010-01-13</a:t>
            </a:r>
            <a:endParaRPr lang="sv-SE"/>
          </a:p>
        </p:txBody>
      </p:sp>
      <p:sp>
        <p:nvSpPr>
          <p:cNvPr id="4" name="Platshållare för sidfot 3"/>
          <p:cNvSpPr>
            <a:spLocks noGrp="1"/>
          </p:cNvSpPr>
          <p:nvPr>
            <p:ph type="ftr" sz="quarter" idx="11"/>
          </p:nvPr>
        </p:nvSpPr>
        <p:spPr/>
        <p:txBody>
          <a:bodyPr/>
          <a:lstStyle>
            <a:lvl1pPr>
              <a:defRPr/>
            </a:lvl1pPr>
          </a:lstStyle>
          <a:p>
            <a:r>
              <a:rPr lang="sv-SE"/>
              <a:t>Cosmic i vården </a:t>
            </a:r>
          </a:p>
        </p:txBody>
      </p:sp>
      <p:sp>
        <p:nvSpPr>
          <p:cNvPr id="5" name="Platshållare för bildnummer 4"/>
          <p:cNvSpPr>
            <a:spLocks noGrp="1"/>
          </p:cNvSpPr>
          <p:nvPr>
            <p:ph type="sldNum" sz="quarter" idx="12"/>
          </p:nvPr>
        </p:nvSpPr>
        <p:spPr/>
        <p:txBody>
          <a:bodyPr/>
          <a:lstStyle>
            <a:lvl1pPr>
              <a:defRPr/>
            </a:lvl1pPr>
          </a:lstStyle>
          <a:p>
            <a:fld id="{B4A66301-88DD-4975-ACC3-CDDA348B40B5}" type="slidenum">
              <a:rPr lang="sv-SE"/>
              <a:pPr/>
              <a:t>‹#›</a:t>
            </a:fld>
            <a:endParaRPr lang="sv-SE"/>
          </a:p>
        </p:txBody>
      </p:sp>
    </p:spTree>
    <p:extLst>
      <p:ext uri="{BB962C8B-B14F-4D97-AF65-F5344CB8AC3E}">
        <p14:creationId xmlns:p14="http://schemas.microsoft.com/office/powerpoint/2010/main" val="3037475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lvl1pPr>
              <a:defRPr/>
            </a:lvl1pPr>
          </a:lstStyle>
          <a:p>
            <a:r>
              <a:rPr lang="sv-SE" smtClean="0"/>
              <a:t>2010-01-13</a:t>
            </a:r>
            <a:endParaRPr lang="sv-SE"/>
          </a:p>
        </p:txBody>
      </p:sp>
      <p:sp>
        <p:nvSpPr>
          <p:cNvPr id="3" name="Platshållare för sidfot 2"/>
          <p:cNvSpPr>
            <a:spLocks noGrp="1"/>
          </p:cNvSpPr>
          <p:nvPr>
            <p:ph type="ftr" sz="quarter" idx="11"/>
          </p:nvPr>
        </p:nvSpPr>
        <p:spPr/>
        <p:txBody>
          <a:bodyPr/>
          <a:lstStyle>
            <a:lvl1pPr>
              <a:defRPr/>
            </a:lvl1pPr>
          </a:lstStyle>
          <a:p>
            <a:r>
              <a:rPr lang="sv-SE"/>
              <a:t>Cosmic i vården </a:t>
            </a:r>
          </a:p>
        </p:txBody>
      </p:sp>
      <p:sp>
        <p:nvSpPr>
          <p:cNvPr id="4" name="Platshållare för bildnummer 3"/>
          <p:cNvSpPr>
            <a:spLocks noGrp="1"/>
          </p:cNvSpPr>
          <p:nvPr>
            <p:ph type="sldNum" sz="quarter" idx="12"/>
          </p:nvPr>
        </p:nvSpPr>
        <p:spPr/>
        <p:txBody>
          <a:bodyPr/>
          <a:lstStyle>
            <a:lvl1pPr>
              <a:defRPr/>
            </a:lvl1pPr>
          </a:lstStyle>
          <a:p>
            <a:fld id="{8CE5F9F2-018B-4D4B-AC4F-DA66E5CA8521}" type="slidenum">
              <a:rPr lang="sv-SE"/>
              <a:pPr/>
              <a:t>‹#›</a:t>
            </a:fld>
            <a:endParaRPr lang="sv-SE"/>
          </a:p>
        </p:txBody>
      </p:sp>
    </p:spTree>
    <p:extLst>
      <p:ext uri="{BB962C8B-B14F-4D97-AF65-F5344CB8AC3E}">
        <p14:creationId xmlns:p14="http://schemas.microsoft.com/office/powerpoint/2010/main" val="42539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9225A921-C7F5-41AC-B3DB-FC8501A6DD6A}" type="slidenum">
              <a:rPr lang="sv-SE"/>
              <a:pPr/>
              <a:t>‹#›</a:t>
            </a:fld>
            <a:endParaRPr lang="sv-SE"/>
          </a:p>
        </p:txBody>
      </p:sp>
    </p:spTree>
    <p:extLst>
      <p:ext uri="{BB962C8B-B14F-4D97-AF65-F5344CB8AC3E}">
        <p14:creationId xmlns:p14="http://schemas.microsoft.com/office/powerpoint/2010/main" val="8163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smtClean="0"/>
              <a:t>2010-01-13</a:t>
            </a:r>
            <a:endParaRPr lang="sv-SE"/>
          </a:p>
        </p:txBody>
      </p:sp>
      <p:sp>
        <p:nvSpPr>
          <p:cNvPr id="6" name="Platshållare för sidfot 5"/>
          <p:cNvSpPr>
            <a:spLocks noGrp="1"/>
          </p:cNvSpPr>
          <p:nvPr>
            <p:ph type="ftr" sz="quarter" idx="11"/>
          </p:nvPr>
        </p:nvSpPr>
        <p:spPr/>
        <p:txBody>
          <a:bodyPr/>
          <a:lstStyle>
            <a:lvl1pPr>
              <a:defRPr/>
            </a:lvl1pPr>
          </a:lstStyle>
          <a:p>
            <a:r>
              <a:rPr lang="sv-SE"/>
              <a:t>Cosmic i vården </a:t>
            </a:r>
          </a:p>
        </p:txBody>
      </p:sp>
      <p:sp>
        <p:nvSpPr>
          <p:cNvPr id="7" name="Platshållare för bildnummer 6"/>
          <p:cNvSpPr>
            <a:spLocks noGrp="1"/>
          </p:cNvSpPr>
          <p:nvPr>
            <p:ph type="sldNum" sz="quarter" idx="12"/>
          </p:nvPr>
        </p:nvSpPr>
        <p:spPr/>
        <p:txBody>
          <a:bodyPr/>
          <a:lstStyle>
            <a:lvl1pPr>
              <a:defRPr/>
            </a:lvl1pPr>
          </a:lstStyle>
          <a:p>
            <a:fld id="{1D6748E1-FF64-40B8-B256-8F4BE8F3C61E}" type="slidenum">
              <a:rPr lang="sv-SE"/>
              <a:pPr/>
              <a:t>‹#›</a:t>
            </a:fld>
            <a:endParaRPr lang="sv-SE"/>
          </a:p>
        </p:txBody>
      </p:sp>
    </p:spTree>
    <p:extLst>
      <p:ext uri="{BB962C8B-B14F-4D97-AF65-F5344CB8AC3E}">
        <p14:creationId xmlns:p14="http://schemas.microsoft.com/office/powerpoint/2010/main" val="2986549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4.png"/><Relationship Id="rId5" Type="http://schemas.openxmlformats.org/officeDocument/2006/relationships/slideLayout" Target="../slideLayouts/slideLayout28.xml"/><Relationship Id="rId10" Type="http://schemas.openxmlformats.org/officeDocument/2006/relationships/image" Target="../media/image3.png"/><Relationship Id="rId4" Type="http://schemas.openxmlformats.org/officeDocument/2006/relationships/slideLayout" Target="../slideLayouts/slideLayout27.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4.xml"/><Relationship Id="rId7" Type="http://schemas.openxmlformats.org/officeDocument/2006/relationships/theme" Target="../theme/theme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 Id="rId9"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41.xml"/><Relationship Id="rId7" Type="http://schemas.openxmlformats.org/officeDocument/2006/relationships/theme" Target="../theme/theme6.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9" Type="http://schemas.openxmlformats.org/officeDocument/2006/relationships/image" Target="../media/image7.png"/></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47.xml"/><Relationship Id="rId7" Type="http://schemas.openxmlformats.org/officeDocument/2006/relationships/theme" Target="../theme/theme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9" Type="http://schemas.openxmlformats.org/officeDocument/2006/relationships/image" Target="../media/image8.png"/></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53.xml"/><Relationship Id="rId7" Type="http://schemas.openxmlformats.org/officeDocument/2006/relationships/theme" Target="../theme/theme8.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5" Type="http://schemas.openxmlformats.org/officeDocument/2006/relationships/slideLayout" Target="../slideLayouts/slideLayout55.xml"/><Relationship Id="rId4" Type="http://schemas.openxmlformats.org/officeDocument/2006/relationships/slideLayout" Target="../slideLayouts/slideLayout54.xml"/><Relationship Id="rId9" Type="http://schemas.openxmlformats.org/officeDocument/2006/relationships/image" Target="../media/image9.png"/></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1033" name="Rectangle 9"/>
          <p:cNvSpPr>
            <a:spLocks noGrp="1" noChangeArrowheads="1"/>
          </p:cNvSpPr>
          <p:nvPr>
            <p:ph type="dt" sz="half" idx="2"/>
          </p:nvPr>
        </p:nvSpPr>
        <p:spPr bwMode="auto">
          <a:xfrm>
            <a:off x="4159250" y="622458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r>
              <a:rPr lang="sv-SE" smtClean="0"/>
              <a:t>2010-01-13</a:t>
            </a:r>
            <a:endParaRPr lang="sv-SE"/>
          </a:p>
        </p:txBody>
      </p:sp>
      <p:sp>
        <p:nvSpPr>
          <p:cNvPr id="1034" name="Rectangle 10"/>
          <p:cNvSpPr>
            <a:spLocks noGrp="1" noChangeArrowheads="1"/>
          </p:cNvSpPr>
          <p:nvPr>
            <p:ph type="ftr" sz="quarter" idx="3"/>
          </p:nvPr>
        </p:nvSpPr>
        <p:spPr bwMode="auto">
          <a:xfrm>
            <a:off x="250825" y="6224588"/>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sv-SE"/>
              <a:t>Cosmic i vården </a:t>
            </a:r>
          </a:p>
        </p:txBody>
      </p:sp>
      <p:sp>
        <p:nvSpPr>
          <p:cNvPr id="1035" name="Rectangle 11"/>
          <p:cNvSpPr>
            <a:spLocks noGrp="1" noChangeArrowheads="1"/>
          </p:cNvSpPr>
          <p:nvPr>
            <p:ph type="sldNum" sz="quarter" idx="4"/>
          </p:nvPr>
        </p:nvSpPr>
        <p:spPr bwMode="auto">
          <a:xfrm>
            <a:off x="6804025" y="188913"/>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4D2F6BC-0058-4BF3-8DD2-3E77B810A91F}" type="slidenum">
              <a:rPr lang="sv-SE"/>
              <a:pPr/>
              <a:t>‹#›</a:t>
            </a:fld>
            <a:endParaRPr lang="sv-SE"/>
          </a:p>
        </p:txBody>
      </p:sp>
      <p:pic>
        <p:nvPicPr>
          <p:cNvPr id="1037" name="Picture 13" descr="logo_landstinget_rgb"/>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305675" y="6224588"/>
            <a:ext cx="1619250" cy="5032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2" r:id="rId12"/>
  </p:sldLayoutIdLst>
  <p:hf sldNum="0" hdr="0" dt="0"/>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6151" name="Rectangle 7"/>
          <p:cNvSpPr>
            <a:spLocks noGrp="1" noChangeArrowheads="1"/>
          </p:cNvSpPr>
          <p:nvPr>
            <p:ph type="dt" sz="half" idx="2"/>
          </p:nvPr>
        </p:nvSpPr>
        <p:spPr bwMode="auto">
          <a:xfrm>
            <a:off x="4159250" y="622458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r>
              <a:rPr lang="sv-SE" smtClean="0"/>
              <a:t>2010-01-13</a:t>
            </a:r>
            <a:endParaRPr lang="sv-SE"/>
          </a:p>
        </p:txBody>
      </p:sp>
      <p:sp>
        <p:nvSpPr>
          <p:cNvPr id="6152" name="Rectangle 8"/>
          <p:cNvSpPr>
            <a:spLocks noGrp="1" noChangeArrowheads="1"/>
          </p:cNvSpPr>
          <p:nvPr>
            <p:ph type="ftr" sz="quarter" idx="3"/>
          </p:nvPr>
        </p:nvSpPr>
        <p:spPr bwMode="auto">
          <a:xfrm>
            <a:off x="250825" y="6224588"/>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sv-SE"/>
              <a:t>Cosmic i vården </a:t>
            </a:r>
          </a:p>
        </p:txBody>
      </p:sp>
      <p:sp>
        <p:nvSpPr>
          <p:cNvPr id="6153" name="Rectangle 9"/>
          <p:cNvSpPr>
            <a:spLocks noGrp="1" noChangeArrowheads="1"/>
          </p:cNvSpPr>
          <p:nvPr>
            <p:ph type="sldNum" sz="quarter" idx="4"/>
          </p:nvPr>
        </p:nvSpPr>
        <p:spPr bwMode="auto">
          <a:xfrm>
            <a:off x="6804025" y="188913"/>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F8C7010-8637-4369-B9EF-923CA98AD503}" type="slidenum">
              <a:rPr lang="sv-SE"/>
              <a:pPr/>
              <a:t>‹#›</a:t>
            </a:fld>
            <a:endParaRPr lang="sv-SE"/>
          </a:p>
        </p:txBody>
      </p:sp>
      <p:pic>
        <p:nvPicPr>
          <p:cNvPr id="6154" name="Picture 10" descr="logo_landstinget_vit"/>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305675" y="6224588"/>
            <a:ext cx="1619250" cy="503237"/>
          </a:xfrm>
          <a:prstGeom prst="rect">
            <a:avLst/>
          </a:prstGeom>
          <a:noFill/>
          <a:extLst>
            <a:ext uri="{909E8E84-426E-40DD-AFC4-6F175D3DCCD1}">
              <a14:hiddenFill xmlns:a14="http://schemas.microsoft.com/office/drawing/2010/main">
                <a:solidFill>
                  <a:srgbClr val="FFFFFF"/>
                </a:solidFill>
              </a14:hiddenFill>
            </a:ext>
          </a:extLst>
        </p:spPr>
      </p:pic>
    </p:spTree>
  </p:cSld>
  <p:clrMap bg1="dk2" tx1="lt1" bg2="dk1" tx2="lt2" accent1="accent1" accent2="accent2" accent3="accent3" accent4="accent4" accent5="accent5" accent6="accent6" hlink="hlink" folHlink="folHlink"/>
  <p:sldLayoutIdLst>
    <p:sldLayoutId id="214748365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r>
              <a:rPr lang="sv-SE" smtClean="0"/>
              <a:t>2010-01-13</a:t>
            </a:r>
            <a:endParaRPr lang="sv-SE"/>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Cosmic i vården </a:t>
            </a:r>
            <a:endParaRPr lang="sv-SE"/>
          </a:p>
        </p:txBody>
      </p:sp>
      <p:sp>
        <p:nvSpPr>
          <p:cNvPr id="6" name="Platshållare för bildnummer 5"/>
          <p:cNvSpPr>
            <a:spLocks noGrp="1"/>
          </p:cNvSpPr>
          <p:nvPr>
            <p:ph type="sldNum" sz="quarter" idx="4"/>
          </p:nvPr>
        </p:nvSpPr>
        <p:spPr>
          <a:xfrm>
            <a:off x="1043608" y="6496484"/>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04D2F6BC-0058-4BF3-8DD2-3E77B810A91F}" type="slidenum">
              <a:rPr lang="sv-SE" smtClean="0"/>
              <a:pPr/>
              <a:t>‹#›</a:t>
            </a:fld>
            <a:endParaRPr lang="sv-SE"/>
          </a:p>
        </p:txBody>
      </p:sp>
      <p:pic>
        <p:nvPicPr>
          <p:cNvPr id="10" name="Picture 1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21920" y="0"/>
            <a:ext cx="9182161" cy="858064"/>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03020" y="6156790"/>
            <a:ext cx="1770892" cy="484633"/>
          </a:xfrm>
          <a:prstGeom prst="rect">
            <a:avLst/>
          </a:prstGeom>
        </p:spPr>
      </p:pic>
    </p:spTree>
    <p:extLst>
      <p:ext uri="{BB962C8B-B14F-4D97-AF65-F5344CB8AC3E}">
        <p14:creationId xmlns:p14="http://schemas.microsoft.com/office/powerpoint/2010/main" val="147910361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r>
              <a:rPr lang="sv-SE" smtClean="0"/>
              <a:t>2010-01-13</a:t>
            </a:r>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4"/>
          </p:nvPr>
        </p:nvSpPr>
        <p:spPr>
          <a:xfrm>
            <a:off x="1043608" y="6491436"/>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0" name="Picture 1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1920" y="0"/>
            <a:ext cx="9182161" cy="858064"/>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8940" y="6147344"/>
            <a:ext cx="2517428" cy="396000"/>
          </a:xfrm>
          <a:prstGeom prst="rect">
            <a:avLst/>
          </a:prstGeom>
        </p:spPr>
      </p:pic>
    </p:spTree>
    <p:extLst>
      <p:ext uri="{BB962C8B-B14F-4D97-AF65-F5344CB8AC3E}">
        <p14:creationId xmlns:p14="http://schemas.microsoft.com/office/powerpoint/2010/main" val="1317613711"/>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972000" y="1558800"/>
            <a:ext cx="7272000" cy="648000"/>
          </a:xfrm>
          <a:prstGeom prst="rect">
            <a:avLst/>
          </a:prstGeom>
        </p:spPr>
        <p:txBody>
          <a:bodyPr vert="horz" lIns="91440" tIns="45720" rIns="91440" bIns="45720" rtlCol="0" anchor="ctr">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638800"/>
            <a:ext cx="7272000" cy="2880000"/>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406720364"/>
      </p:ext>
    </p:extLst>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r>
              <a:rPr lang="sv-SE" smtClean="0"/>
              <a:t>2010-01-13</a:t>
            </a:r>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27774" y="6156133"/>
            <a:ext cx="2639573" cy="371857"/>
          </a:xfrm>
          <a:prstGeom prst="rect">
            <a:avLst/>
          </a:prstGeom>
        </p:spPr>
      </p:pic>
    </p:spTree>
    <p:extLst>
      <p:ext uri="{BB962C8B-B14F-4D97-AF65-F5344CB8AC3E}">
        <p14:creationId xmlns:p14="http://schemas.microsoft.com/office/powerpoint/2010/main" val="3036758811"/>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r>
              <a:rPr lang="sv-SE" smtClean="0"/>
              <a:t>2010-01-13</a:t>
            </a:r>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90445" y="6131341"/>
            <a:ext cx="2025256" cy="396000"/>
          </a:xfrm>
          <a:prstGeom prst="rect">
            <a:avLst/>
          </a:prstGeom>
        </p:spPr>
      </p:pic>
    </p:spTree>
    <p:extLst>
      <p:ext uri="{BB962C8B-B14F-4D97-AF65-F5344CB8AC3E}">
        <p14:creationId xmlns:p14="http://schemas.microsoft.com/office/powerpoint/2010/main" val="147021775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r>
              <a:rPr lang="sv-SE" smtClean="0"/>
              <a:t>2010-01-13</a:t>
            </a:r>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Cosmic i vården </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84044" y="6157657"/>
            <a:ext cx="3002286" cy="368809"/>
          </a:xfrm>
          <a:prstGeom prst="rect">
            <a:avLst/>
          </a:prstGeom>
        </p:spPr>
      </p:pic>
    </p:spTree>
    <p:extLst>
      <p:ext uri="{BB962C8B-B14F-4D97-AF65-F5344CB8AC3E}">
        <p14:creationId xmlns:p14="http://schemas.microsoft.com/office/powerpoint/2010/main" val="224673111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972000" y="1558800"/>
            <a:ext cx="7272000" cy="648000"/>
          </a:xfrm>
          <a:prstGeom prst="rect">
            <a:avLst/>
          </a:prstGeom>
        </p:spPr>
        <p:txBody>
          <a:bodyPr vert="horz" lIns="91440" tIns="45720" rIns="91440" bIns="45720" rtlCol="0" anchor="ctr">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638800"/>
            <a:ext cx="7272000" cy="2880000"/>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2846556603"/>
      </p:ext>
    </p:extLst>
  </p:cSld>
  <p:clrMap bg1="lt1" tx1="dk1" bg2="lt2" tx2="dk2" accent1="accent1" accent2="accent2" accent3="accent3" accent4="accent4" accent5="accent5" accent6="accent6" hlink="hlink" folHlink="folHlink"/>
  <p:sldLayoutIdLst>
    <p:sldLayoutId id="2147483714" r:id="rId1"/>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5.xml"/><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88640"/>
            <a:ext cx="7272000" cy="648000"/>
          </a:xfrm>
        </p:spPr>
        <p:txBody>
          <a:bodyPr/>
          <a:lstStyle/>
          <a:p>
            <a:r>
              <a:rPr lang="sv-SE" dirty="0" smtClean="0">
                <a:solidFill>
                  <a:schemeClr val="bg1">
                    <a:lumMod val="95000"/>
                  </a:schemeClr>
                </a:solidFill>
              </a:rPr>
              <a:t>Flödesmodellen</a:t>
            </a:r>
            <a:endParaRPr lang="sv-SE" dirty="0">
              <a:solidFill>
                <a:schemeClr val="bg1">
                  <a:lumMod val="95000"/>
                </a:schemeClr>
              </a:solidFill>
            </a:endParaRPr>
          </a:p>
        </p:txBody>
      </p:sp>
      <p:sp>
        <p:nvSpPr>
          <p:cNvPr id="3" name="Platshållare för sidfot 2"/>
          <p:cNvSpPr>
            <a:spLocks noGrp="1"/>
          </p:cNvSpPr>
          <p:nvPr>
            <p:ph type="ftr" sz="quarter" idx="11"/>
          </p:nvPr>
        </p:nvSpPr>
        <p:spPr/>
        <p:txBody>
          <a:bodyPr/>
          <a:lstStyle/>
          <a:p>
            <a:r>
              <a:rPr lang="sv-SE" smtClean="0"/>
              <a:t>Vårdtjänster, Folkhälsa och sjukvård, Britt Karlsson</a:t>
            </a:r>
            <a:endParaRPr lang="sv-SE" sz="800" b="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157" y="2214106"/>
            <a:ext cx="2227040" cy="12351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latshållare för innehåll 4"/>
          <p:cNvPicPr>
            <a:picLocks noChangeAspect="1"/>
          </p:cNvPicPr>
          <p:nvPr/>
        </p:nvPicPr>
        <p:blipFill rotWithShape="1">
          <a:blip r:embed="rId3">
            <a:extLst>
              <a:ext uri="{28A0092B-C50C-407E-A947-70E740481C1C}">
                <a14:useLocalDpi xmlns:a14="http://schemas.microsoft.com/office/drawing/2010/main" val="0"/>
              </a:ext>
            </a:extLst>
          </a:blip>
          <a:srcRect t="1822" b="29392"/>
          <a:stretch/>
        </p:blipFill>
        <p:spPr>
          <a:xfrm>
            <a:off x="2615197" y="1016616"/>
            <a:ext cx="6528803" cy="4788647"/>
          </a:xfrm>
          <a:prstGeom prst="rect">
            <a:avLst/>
          </a:prstGeom>
        </p:spPr>
      </p:pic>
      <p:pic>
        <p:nvPicPr>
          <p:cNvPr id="4" name="Bildobjekt 3"/>
          <p:cNvPicPr>
            <a:picLocks noChangeAspect="1"/>
          </p:cNvPicPr>
          <p:nvPr/>
        </p:nvPicPr>
        <p:blipFill>
          <a:blip r:embed="rId4"/>
          <a:stretch>
            <a:fillRect/>
          </a:stretch>
        </p:blipFill>
        <p:spPr>
          <a:xfrm>
            <a:off x="324000" y="4970996"/>
            <a:ext cx="1781895" cy="848068"/>
          </a:xfrm>
          <a:prstGeom prst="rect">
            <a:avLst/>
          </a:prstGeom>
        </p:spPr>
      </p:pic>
    </p:spTree>
    <p:extLst>
      <p:ext uri="{BB962C8B-B14F-4D97-AF65-F5344CB8AC3E}">
        <p14:creationId xmlns:p14="http://schemas.microsoft.com/office/powerpoint/2010/main" val="3821702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9592" y="188640"/>
            <a:ext cx="7272000" cy="648000"/>
          </a:xfrm>
        </p:spPr>
        <p:txBody>
          <a:bodyPr/>
          <a:lstStyle/>
          <a:p>
            <a:r>
              <a:rPr lang="sv-SE" dirty="0" smtClean="0">
                <a:solidFill>
                  <a:schemeClr val="bg1"/>
                </a:solidFill>
              </a:rPr>
              <a:t>Vad – Hur – Vem - När</a:t>
            </a:r>
            <a:r>
              <a:rPr lang="sv-SE" dirty="0">
                <a:solidFill>
                  <a:schemeClr val="bg1"/>
                </a:solidFill>
              </a:rPr>
              <a:t/>
            </a:r>
            <a:br>
              <a:rPr lang="sv-SE" dirty="0">
                <a:solidFill>
                  <a:schemeClr val="bg1"/>
                </a:solidFill>
              </a:rPr>
            </a:br>
            <a:r>
              <a:rPr lang="sv-SE" dirty="0" smtClean="0">
                <a:solidFill>
                  <a:schemeClr val="bg1"/>
                </a:solidFill>
              </a:rPr>
              <a:t>Vem, </a:t>
            </a:r>
            <a:endParaRPr lang="sv-SE" dirty="0">
              <a:solidFill>
                <a:schemeClr val="bg1"/>
              </a:solidFill>
            </a:endParaRPr>
          </a:p>
        </p:txBody>
      </p:sp>
      <p:sp>
        <p:nvSpPr>
          <p:cNvPr id="4" name="Platshållare för sidfot 3"/>
          <p:cNvSpPr>
            <a:spLocks noGrp="1"/>
          </p:cNvSpPr>
          <p:nvPr>
            <p:ph type="ftr" sz="quarter" idx="11"/>
          </p:nvPr>
        </p:nvSpPr>
        <p:spPr/>
        <p:txBody>
          <a:bodyPr/>
          <a:lstStyle/>
          <a:p>
            <a:r>
              <a:rPr lang="sv-SE" smtClean="0"/>
              <a:t>Cosmic i vården </a:t>
            </a:r>
            <a:endParaRPr lang="sv-SE"/>
          </a:p>
        </p:txBody>
      </p:sp>
      <p:graphicFrame>
        <p:nvGraphicFramePr>
          <p:cNvPr id="6" name="Tabell 5"/>
          <p:cNvGraphicFramePr>
            <a:graphicFrameLocks noGrp="1"/>
          </p:cNvGraphicFramePr>
          <p:nvPr>
            <p:extLst>
              <p:ext uri="{D42A27DB-BD31-4B8C-83A1-F6EECF244321}">
                <p14:modId xmlns:p14="http://schemas.microsoft.com/office/powerpoint/2010/main" val="986346135"/>
              </p:ext>
            </p:extLst>
          </p:nvPr>
        </p:nvGraphicFramePr>
        <p:xfrm>
          <a:off x="359532" y="1397000"/>
          <a:ext cx="8496944" cy="2001520"/>
        </p:xfrm>
        <a:graphic>
          <a:graphicData uri="http://schemas.openxmlformats.org/drawingml/2006/table">
            <a:tbl>
              <a:tblPr firstRow="1" bandRow="1">
                <a:tableStyleId>{5C22544A-7EE6-4342-B048-85BDC9FD1C3A}</a:tableStyleId>
              </a:tblPr>
              <a:tblGrid>
                <a:gridCol w="1980220">
                  <a:extLst>
                    <a:ext uri="{9D8B030D-6E8A-4147-A177-3AD203B41FA5}">
                      <a16:colId xmlns:a16="http://schemas.microsoft.com/office/drawing/2014/main" val="20000"/>
                    </a:ext>
                  </a:extLst>
                </a:gridCol>
                <a:gridCol w="3348372">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370840">
                <a:tc>
                  <a:txBody>
                    <a:bodyPr/>
                    <a:lstStyle/>
                    <a:p>
                      <a:r>
                        <a:rPr lang="sv-SE" dirty="0" smtClean="0"/>
                        <a:t>VAD</a:t>
                      </a:r>
                      <a:endParaRPr lang="sv-SE" dirty="0"/>
                    </a:p>
                  </a:txBody>
                  <a:tcPr/>
                </a:tc>
                <a:tc>
                  <a:txBody>
                    <a:bodyPr/>
                    <a:lstStyle/>
                    <a:p>
                      <a:r>
                        <a:rPr lang="sv-SE" dirty="0" smtClean="0"/>
                        <a:t>HUR (i Cosmic)</a:t>
                      </a:r>
                      <a:endParaRPr lang="sv-SE" dirty="0"/>
                    </a:p>
                  </a:txBody>
                  <a:tcPr/>
                </a:tc>
                <a:tc>
                  <a:txBody>
                    <a:bodyPr/>
                    <a:lstStyle/>
                    <a:p>
                      <a:r>
                        <a:rPr lang="sv-SE" dirty="0" smtClean="0"/>
                        <a:t>VEM</a:t>
                      </a:r>
                      <a:endParaRPr lang="sv-SE" dirty="0"/>
                    </a:p>
                  </a:txBody>
                  <a:tcPr/>
                </a:tc>
                <a:tc>
                  <a:txBody>
                    <a:bodyPr/>
                    <a:lstStyle/>
                    <a:p>
                      <a:r>
                        <a:rPr lang="sv-SE" dirty="0" smtClean="0"/>
                        <a:t>NÄR</a:t>
                      </a:r>
                      <a:endParaRPr lang="sv-SE" dirty="0"/>
                    </a:p>
                  </a:txBody>
                  <a:tcPr/>
                </a:tc>
                <a:extLst>
                  <a:ext uri="{0D108BD9-81ED-4DB2-BD59-A6C34878D82A}">
                    <a16:rowId xmlns:a16="http://schemas.microsoft.com/office/drawing/2014/main" val="10000"/>
                  </a:ext>
                </a:extLst>
              </a:tr>
              <a:tr h="370840">
                <a:tc>
                  <a:txBody>
                    <a:bodyPr/>
                    <a:lstStyle/>
                    <a:p>
                      <a:endParaRPr lang="sv-SE" sz="1400" dirty="0"/>
                    </a:p>
                  </a:txBody>
                  <a:tcPr/>
                </a:tc>
                <a:tc>
                  <a:txBody>
                    <a:bodyPr/>
                    <a:lstStyle/>
                    <a:p>
                      <a:endParaRPr lang="sv-SE" sz="1400" dirty="0"/>
                    </a:p>
                  </a:txBody>
                  <a:tcPr/>
                </a:tc>
                <a:tc>
                  <a:txBody>
                    <a:bodyPr/>
                    <a:lstStyle/>
                    <a:p>
                      <a:r>
                        <a:rPr lang="sv-SE" sz="1400" dirty="0" smtClean="0"/>
                        <a:t/>
                      </a:r>
                      <a:br>
                        <a:rPr lang="sv-SE" sz="1400" dirty="0" smtClean="0"/>
                      </a:br>
                      <a:endParaRPr lang="sv-SE" sz="1400" dirty="0"/>
                    </a:p>
                  </a:txBody>
                  <a:tcPr/>
                </a:tc>
                <a:tc>
                  <a:txBody>
                    <a:bodyPr/>
                    <a:lstStyle/>
                    <a:p>
                      <a:endParaRPr lang="sv-SE"/>
                    </a:p>
                  </a:txBody>
                  <a:tcPr/>
                </a:tc>
                <a:extLst>
                  <a:ext uri="{0D108BD9-81ED-4DB2-BD59-A6C34878D82A}">
                    <a16:rowId xmlns:a16="http://schemas.microsoft.com/office/drawing/2014/main" val="10001"/>
                  </a:ext>
                </a:extLst>
              </a:tr>
              <a:tr h="370840">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10002"/>
                  </a:ext>
                </a:extLst>
              </a:tr>
              <a:tr h="370840">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a:p>
                  </a:txBody>
                  <a:tcPr/>
                </a:tc>
                <a:extLst>
                  <a:ext uri="{0D108BD9-81ED-4DB2-BD59-A6C34878D82A}">
                    <a16:rowId xmlns:a16="http://schemas.microsoft.com/office/drawing/2014/main" val="10003"/>
                  </a:ext>
                </a:extLst>
              </a:tr>
              <a:tr h="370840">
                <a:tc>
                  <a:txBody>
                    <a:bodyPr/>
                    <a:lstStyle/>
                    <a:p>
                      <a:endParaRPr lang="sv-SE"/>
                    </a:p>
                  </a:txBody>
                  <a:tcPr/>
                </a:tc>
                <a:tc>
                  <a:txBody>
                    <a:bodyPr/>
                    <a:lstStyle/>
                    <a:p>
                      <a:endParaRPr lang="sv-SE"/>
                    </a:p>
                  </a:txBody>
                  <a:tcPr/>
                </a:tc>
                <a:tc>
                  <a:txBody>
                    <a:bodyPr/>
                    <a:lstStyle/>
                    <a:p>
                      <a:endParaRPr lang="sv-SE"/>
                    </a:p>
                  </a:txBody>
                  <a:tcPr/>
                </a:tc>
                <a:tc>
                  <a:txBody>
                    <a:bodyPr/>
                    <a:lstStyle/>
                    <a:p>
                      <a:endParaRPr lang="sv-SE" dirty="0"/>
                    </a:p>
                  </a:txBody>
                  <a:tcPr/>
                </a:tc>
                <a:extLst>
                  <a:ext uri="{0D108BD9-81ED-4DB2-BD59-A6C34878D82A}">
                    <a16:rowId xmlns:a16="http://schemas.microsoft.com/office/drawing/2014/main" val="10004"/>
                  </a:ext>
                </a:extLst>
              </a:tr>
            </a:tbl>
          </a:graphicData>
        </a:graphic>
      </p:graphicFrame>
      <p:sp>
        <p:nvSpPr>
          <p:cNvPr id="7" name="textruta 6"/>
          <p:cNvSpPr txBox="1"/>
          <p:nvPr/>
        </p:nvSpPr>
        <p:spPr>
          <a:xfrm>
            <a:off x="575556" y="5013176"/>
            <a:ext cx="7810664" cy="646331"/>
          </a:xfrm>
          <a:prstGeom prst="rect">
            <a:avLst/>
          </a:prstGeom>
          <a:noFill/>
        </p:spPr>
        <p:txBody>
          <a:bodyPr wrap="none" rtlCol="0">
            <a:spAutoFit/>
          </a:bodyPr>
          <a:lstStyle/>
          <a:p>
            <a:r>
              <a:rPr lang="sv-SE" dirty="0" smtClean="0"/>
              <a:t>VAD och HUR är regionövergripande beslut för rekommenderade arbetsätt</a:t>
            </a:r>
          </a:p>
          <a:p>
            <a:r>
              <a:rPr lang="sv-SE" dirty="0" smtClean="0"/>
              <a:t>VEM och NÄR beslutas inom respektive process </a:t>
            </a:r>
            <a:endParaRPr lang="sv-SE" dirty="0"/>
          </a:p>
        </p:txBody>
      </p:sp>
    </p:spTree>
    <p:extLst>
      <p:ext uri="{BB962C8B-B14F-4D97-AF65-F5344CB8AC3E}">
        <p14:creationId xmlns:p14="http://schemas.microsoft.com/office/powerpoint/2010/main" val="2767934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smtClean="0"/>
              <a:t>Cosmic i vården </a:t>
            </a:r>
            <a:endParaRPr lang="sv-SE"/>
          </a:p>
        </p:txBody>
      </p:sp>
      <p:pic>
        <p:nvPicPr>
          <p:cNvPr id="5" name="Platshållare för innehåll 4"/>
          <p:cNvPicPr>
            <a:picLocks noGrp="1" noChangeAspect="1"/>
          </p:cNvPicPr>
          <p:nvPr>
            <p:ph sz="quarter" idx="13"/>
          </p:nvPr>
        </p:nvPicPr>
        <p:blipFill rotWithShape="1">
          <a:blip r:embed="rId2">
            <a:extLst>
              <a:ext uri="{28A0092B-C50C-407E-A947-70E740481C1C}">
                <a14:useLocalDpi xmlns:a14="http://schemas.microsoft.com/office/drawing/2010/main" val="0"/>
              </a:ext>
            </a:extLst>
          </a:blip>
          <a:srcRect t="1822"/>
          <a:stretch/>
        </p:blipFill>
        <p:spPr>
          <a:xfrm>
            <a:off x="359532" y="872716"/>
            <a:ext cx="5537139" cy="5796644"/>
          </a:xfrm>
        </p:spPr>
      </p:pic>
      <p:sp>
        <p:nvSpPr>
          <p:cNvPr id="2" name="textruta 1"/>
          <p:cNvSpPr txBox="1"/>
          <p:nvPr/>
        </p:nvSpPr>
        <p:spPr>
          <a:xfrm>
            <a:off x="887128" y="244423"/>
            <a:ext cx="3441968" cy="646331"/>
          </a:xfrm>
          <a:prstGeom prst="rect">
            <a:avLst/>
          </a:prstGeom>
          <a:noFill/>
        </p:spPr>
        <p:txBody>
          <a:bodyPr wrap="none" rtlCol="0">
            <a:spAutoFit/>
          </a:bodyPr>
          <a:lstStyle/>
          <a:p>
            <a:r>
              <a:rPr lang="sv-SE" sz="3600" dirty="0" smtClean="0">
                <a:solidFill>
                  <a:schemeClr val="bg1"/>
                </a:solidFill>
              </a:rPr>
              <a:t>Flödesmodellen</a:t>
            </a:r>
            <a:endParaRPr lang="sv-SE" sz="3600" dirty="0">
              <a:solidFill>
                <a:schemeClr val="bg1"/>
              </a:solidFill>
            </a:endParaRPr>
          </a:p>
        </p:txBody>
      </p:sp>
      <p:pic>
        <p:nvPicPr>
          <p:cNvPr id="4" name="Bildobjekt 3"/>
          <p:cNvPicPr>
            <a:picLocks noChangeAspect="1"/>
          </p:cNvPicPr>
          <p:nvPr/>
        </p:nvPicPr>
        <p:blipFill>
          <a:blip r:embed="rId3"/>
          <a:stretch>
            <a:fillRect/>
          </a:stretch>
        </p:blipFill>
        <p:spPr>
          <a:xfrm>
            <a:off x="5616116" y="902214"/>
            <a:ext cx="1781895" cy="848068"/>
          </a:xfrm>
          <a:prstGeom prst="rect">
            <a:avLst/>
          </a:prstGeom>
        </p:spPr>
      </p:pic>
      <p:sp>
        <p:nvSpPr>
          <p:cNvPr id="6" name="textruta 5"/>
          <p:cNvSpPr txBox="1"/>
          <p:nvPr/>
        </p:nvSpPr>
        <p:spPr>
          <a:xfrm>
            <a:off x="5616116" y="1880828"/>
            <a:ext cx="3711272" cy="1200329"/>
          </a:xfrm>
          <a:prstGeom prst="rect">
            <a:avLst/>
          </a:prstGeom>
          <a:noFill/>
        </p:spPr>
        <p:txBody>
          <a:bodyPr wrap="none" rtlCol="0">
            <a:spAutoFit/>
          </a:bodyPr>
          <a:lstStyle/>
          <a:p>
            <a:r>
              <a:rPr lang="sv-SE" dirty="0" smtClean="0"/>
              <a:t>Flödesmodellen beskriver</a:t>
            </a:r>
            <a:r>
              <a:rPr lang="sv-SE" b="1" dirty="0" smtClean="0"/>
              <a:t/>
            </a:r>
            <a:br>
              <a:rPr lang="sv-SE" b="1" dirty="0" smtClean="0"/>
            </a:br>
            <a:r>
              <a:rPr lang="sv-SE" b="1" dirty="0" smtClean="0"/>
              <a:t>Patientens </a:t>
            </a:r>
            <a:r>
              <a:rPr lang="sv-SE" b="1" dirty="0"/>
              <a:t>väg genom vården – </a:t>
            </a:r>
            <a:br>
              <a:rPr lang="sv-SE" b="1" dirty="0"/>
            </a:br>
            <a:r>
              <a:rPr lang="sv-SE" dirty="0" smtClean="0"/>
              <a:t>den beskriver </a:t>
            </a:r>
            <a:r>
              <a:rPr lang="sv-SE" dirty="0"/>
              <a:t>ett mönster av </a:t>
            </a:r>
            <a:r>
              <a:rPr lang="sv-SE" dirty="0" smtClean="0"/>
              <a:t/>
            </a:r>
            <a:br>
              <a:rPr lang="sv-SE" dirty="0" smtClean="0"/>
            </a:br>
            <a:r>
              <a:rPr lang="sv-SE" dirty="0" smtClean="0"/>
              <a:t>beslutspunkter </a:t>
            </a:r>
            <a:r>
              <a:rPr lang="sv-SE" dirty="0"/>
              <a:t>och aktiviteter</a:t>
            </a:r>
          </a:p>
        </p:txBody>
      </p:sp>
    </p:spTree>
    <p:extLst>
      <p:ext uri="{BB962C8B-B14F-4D97-AF65-F5344CB8AC3E}">
        <p14:creationId xmlns:p14="http://schemas.microsoft.com/office/powerpoint/2010/main" val="1338888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72000" y="188640"/>
            <a:ext cx="7272000" cy="648000"/>
          </a:xfrm>
        </p:spPr>
        <p:txBody>
          <a:bodyPr/>
          <a:lstStyle/>
          <a:p>
            <a:r>
              <a:rPr lang="sv-SE" dirty="0" smtClean="0">
                <a:solidFill>
                  <a:schemeClr val="bg1"/>
                </a:solidFill>
              </a:rPr>
              <a:t>Användningsområden</a:t>
            </a:r>
            <a:endParaRPr lang="sv-SE" dirty="0">
              <a:solidFill>
                <a:schemeClr val="bg1"/>
              </a:solidFill>
            </a:endParaRPr>
          </a:p>
        </p:txBody>
      </p:sp>
      <p:sp>
        <p:nvSpPr>
          <p:cNvPr id="4" name="Platshållare för sidfot 3"/>
          <p:cNvSpPr>
            <a:spLocks noGrp="1"/>
          </p:cNvSpPr>
          <p:nvPr>
            <p:ph type="ftr" sz="quarter" idx="11"/>
          </p:nvPr>
        </p:nvSpPr>
        <p:spPr/>
        <p:txBody>
          <a:bodyPr/>
          <a:lstStyle/>
          <a:p>
            <a:r>
              <a:rPr lang="sv-SE" smtClean="0"/>
              <a:t>Cosmic i vården </a:t>
            </a:r>
            <a:endParaRPr lang="sv-SE"/>
          </a:p>
        </p:txBody>
      </p:sp>
      <p:sp>
        <p:nvSpPr>
          <p:cNvPr id="12" name="Platshållare för innehåll 2"/>
          <p:cNvSpPr>
            <a:spLocks noGrp="1"/>
          </p:cNvSpPr>
          <p:nvPr>
            <p:ph idx="1"/>
          </p:nvPr>
        </p:nvSpPr>
        <p:spPr>
          <a:xfrm>
            <a:off x="972000" y="1088740"/>
            <a:ext cx="7776464" cy="5096060"/>
          </a:xfrm>
        </p:spPr>
        <p:txBody>
          <a:bodyPr/>
          <a:lstStyle/>
          <a:p>
            <a:pPr marL="0" indent="0">
              <a:buNone/>
            </a:pPr>
            <a:r>
              <a:rPr lang="sv-SE" sz="1800" dirty="0"/>
              <a:t>För att leda och styra en verksamhet måste man veta hur den ser ut! </a:t>
            </a:r>
            <a:br>
              <a:rPr lang="sv-SE" sz="1800" dirty="0"/>
            </a:br>
            <a:r>
              <a:rPr lang="sv-SE" sz="1800" dirty="0"/>
              <a:t/>
            </a:r>
            <a:br>
              <a:rPr lang="sv-SE" sz="1800" dirty="0"/>
            </a:br>
            <a:r>
              <a:rPr lang="sv-SE" sz="1800" dirty="0"/>
              <a:t>Med Flödesmodellen tydliggörs vilka tjänster som efterfrågas och vilka behov som behöver mötas. Man kan följa efterfrågan över tid, se vilka delar av verksamheten som fungerar bra, vilka som har svårt att möta efterfrågan och vad som behöver utvecklas och </a:t>
            </a:r>
            <a:r>
              <a:rPr lang="sv-SE" sz="1800" dirty="0" smtClean="0"/>
              <a:t>förbättras</a:t>
            </a:r>
          </a:p>
          <a:p>
            <a:pPr marL="0" indent="0">
              <a:buNone/>
            </a:pPr>
            <a:endParaRPr lang="sv-SE" b="1" dirty="0"/>
          </a:p>
          <a:p>
            <a:pPr marL="0" indent="0">
              <a:buNone/>
            </a:pPr>
            <a:r>
              <a:rPr lang="sv-SE" sz="1800" dirty="0"/>
              <a:t>Med en systematisk registrering och datafångst utifrån Flödesmodellens väldefinierade mätpunkter blir vården jämförbar, såväl inom en verksamhet, som mellan olika verksamheter, lokalt, regionalt och nationellt</a:t>
            </a:r>
            <a:r>
              <a:rPr lang="sv-SE" sz="1800" dirty="0" smtClean="0"/>
              <a:t>.</a:t>
            </a:r>
          </a:p>
          <a:p>
            <a:pPr marL="0" indent="0">
              <a:buNone/>
            </a:pPr>
            <a:endParaRPr lang="sv-SE" sz="1800" dirty="0" smtClean="0"/>
          </a:p>
          <a:p>
            <a:pPr marL="0" indent="0">
              <a:buNone/>
            </a:pPr>
            <a:r>
              <a:rPr lang="sv-SE" sz="1800" dirty="0" smtClean="0"/>
              <a:t>Den </a:t>
            </a:r>
            <a:r>
              <a:rPr lang="sv-SE" sz="1800" dirty="0"/>
              <a:t>som arbetar direkt i vården får ett bättre underlag för att planera insatser för sina patienter och följa upp resultaten av genomförda åtgärder. </a:t>
            </a:r>
            <a:br>
              <a:rPr lang="sv-SE" sz="1800" dirty="0"/>
            </a:br>
            <a:r>
              <a:rPr lang="sv-SE" sz="1800" dirty="0"/>
              <a:t/>
            </a:r>
            <a:br>
              <a:rPr lang="sv-SE" sz="1800" dirty="0"/>
            </a:br>
            <a:r>
              <a:rPr lang="sv-SE" sz="1800" dirty="0"/>
              <a:t>Framtidsvisionen är att god kunskap om vårdens flöden och processer ger grund för ständiga förbättringar - av tillgänglighet, vårdkvalitet, effektivitet och patientsäkerhet!</a:t>
            </a:r>
            <a:br>
              <a:rPr lang="sv-SE" sz="1800" dirty="0"/>
            </a:br>
            <a:endParaRPr lang="sv-SE" sz="1800" dirty="0"/>
          </a:p>
        </p:txBody>
      </p:sp>
    </p:spTree>
    <p:extLst>
      <p:ext uri="{BB962C8B-B14F-4D97-AF65-F5344CB8AC3E}">
        <p14:creationId xmlns:p14="http://schemas.microsoft.com/office/powerpoint/2010/main" val="407187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677714" y="1124744"/>
            <a:ext cx="8229600" cy="1143000"/>
          </a:xfrm>
        </p:spPr>
        <p:txBody>
          <a:bodyPr/>
          <a:lstStyle/>
          <a:p>
            <a:r>
              <a:rPr lang="sv-SE" sz="2400" dirty="0" smtClean="0"/>
              <a:t>Patientens </a:t>
            </a:r>
            <a:r>
              <a:rPr lang="sv-SE" sz="2400" dirty="0"/>
              <a:t>väg genom vården – </a:t>
            </a:r>
            <a:br>
              <a:rPr lang="sv-SE" sz="2400" dirty="0"/>
            </a:br>
            <a:r>
              <a:rPr lang="sv-SE" sz="2400" dirty="0"/>
              <a:t>beskriver ett mönster av beslutspunkter och aktiviteter</a:t>
            </a:r>
          </a:p>
        </p:txBody>
      </p:sp>
      <p:sp>
        <p:nvSpPr>
          <p:cNvPr id="103427" name="Rectangle 3"/>
          <p:cNvSpPr>
            <a:spLocks noGrp="1" noChangeArrowheads="1"/>
          </p:cNvSpPr>
          <p:nvPr>
            <p:ph idx="1"/>
          </p:nvPr>
        </p:nvSpPr>
        <p:spPr>
          <a:xfrm>
            <a:off x="719572" y="2276872"/>
            <a:ext cx="7113588" cy="3411215"/>
          </a:xfrm>
        </p:spPr>
        <p:txBody>
          <a:bodyPr/>
          <a:lstStyle/>
          <a:p>
            <a:pPr marL="0" indent="0">
              <a:lnSpc>
                <a:spcPct val="80000"/>
              </a:lnSpc>
              <a:buFontTx/>
              <a:buNone/>
            </a:pPr>
            <a:r>
              <a:rPr lang="sv-SE" sz="2000" dirty="0"/>
              <a:t>Flödesmodellen är ett verktyg för att styra och följa upp vårdens huvudprocesser, utvecklad i samverkan mellan många </a:t>
            </a:r>
            <a:r>
              <a:rPr lang="sv-SE" sz="2000" dirty="0" smtClean="0"/>
              <a:t>regioner</a:t>
            </a:r>
            <a:r>
              <a:rPr lang="sv-SE" sz="2000" dirty="0"/>
              <a:t>. </a:t>
            </a:r>
          </a:p>
          <a:p>
            <a:pPr marL="0" indent="0">
              <a:lnSpc>
                <a:spcPct val="80000"/>
              </a:lnSpc>
              <a:buFontTx/>
              <a:buNone/>
            </a:pPr>
            <a:r>
              <a:rPr lang="sv-SE" sz="2000" dirty="0"/>
              <a:t/>
            </a:r>
            <a:br>
              <a:rPr lang="sv-SE" sz="2000" dirty="0"/>
            </a:br>
            <a:r>
              <a:rPr lang="sv-SE" sz="2000" dirty="0"/>
              <a:t>Den har använts för uppföljning av väntetider sedan 1998 och har nu vidareutvecklats till en sammanhängande, nationell grundmodell för att systematiskt fånga information om vårdflöden. </a:t>
            </a:r>
            <a:br>
              <a:rPr lang="sv-SE" sz="2000" dirty="0"/>
            </a:br>
            <a:r>
              <a:rPr lang="sv-SE" sz="1800" dirty="0"/>
              <a:t/>
            </a:r>
            <a:br>
              <a:rPr lang="sv-SE" sz="1800" dirty="0"/>
            </a:br>
            <a:r>
              <a:rPr lang="sv-SE" sz="1800" dirty="0"/>
              <a:t/>
            </a:r>
            <a:br>
              <a:rPr lang="sv-SE" sz="1800" dirty="0"/>
            </a:br>
            <a:endParaRPr lang="sv-SE" sz="2000" dirty="0"/>
          </a:p>
          <a:p>
            <a:pPr marL="0" indent="0">
              <a:lnSpc>
                <a:spcPct val="80000"/>
              </a:lnSpc>
              <a:buFontTx/>
              <a:buNone/>
            </a:pPr>
            <a:endParaRPr lang="sv-SE" sz="1800" dirty="0"/>
          </a:p>
        </p:txBody>
      </p:sp>
      <p:sp>
        <p:nvSpPr>
          <p:cNvPr id="7" name="Platshållare för sidfot 4"/>
          <p:cNvSpPr>
            <a:spLocks noGrp="1"/>
          </p:cNvSpPr>
          <p:nvPr>
            <p:ph type="ftr" sz="quarter" idx="11"/>
          </p:nvPr>
        </p:nvSpPr>
        <p:spPr/>
        <p:txBody>
          <a:bodyPr/>
          <a:lstStyle/>
          <a:p>
            <a:r>
              <a:rPr lang="sv-SE"/>
              <a:t>Cosmic i vården </a:t>
            </a:r>
          </a:p>
        </p:txBody>
      </p:sp>
      <p:sp>
        <p:nvSpPr>
          <p:cNvPr id="2" name="textruta 1"/>
          <p:cNvSpPr txBox="1"/>
          <p:nvPr/>
        </p:nvSpPr>
        <p:spPr>
          <a:xfrm>
            <a:off x="827584" y="144376"/>
            <a:ext cx="4169731" cy="769441"/>
          </a:xfrm>
          <a:prstGeom prst="rect">
            <a:avLst/>
          </a:prstGeom>
          <a:noFill/>
        </p:spPr>
        <p:txBody>
          <a:bodyPr wrap="none" rtlCol="0">
            <a:spAutoFit/>
          </a:bodyPr>
          <a:lstStyle/>
          <a:p>
            <a:r>
              <a:rPr lang="sv-SE" sz="4400" dirty="0">
                <a:solidFill>
                  <a:schemeClr val="bg1"/>
                </a:solidFill>
              </a:rPr>
              <a:t>Flödesmodellen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idx="1"/>
          </p:nvPr>
        </p:nvSpPr>
        <p:spPr>
          <a:xfrm>
            <a:off x="468313" y="1268413"/>
            <a:ext cx="8229600" cy="5434012"/>
          </a:xfrm>
        </p:spPr>
        <p:txBody>
          <a:bodyPr/>
          <a:lstStyle/>
          <a:p>
            <a:pPr>
              <a:lnSpc>
                <a:spcPct val="80000"/>
              </a:lnSpc>
            </a:pPr>
            <a:r>
              <a:rPr lang="sv-SE" sz="2000" b="1" dirty="0" smtClean="0"/>
              <a:t>Patienters </a:t>
            </a:r>
            <a:r>
              <a:rPr lang="sv-SE" sz="2000" b="1" dirty="0"/>
              <a:t>väg genom vården kan se väldigt olika ut!</a:t>
            </a:r>
            <a:br>
              <a:rPr lang="sv-SE" sz="2000" b="1" dirty="0"/>
            </a:br>
            <a:r>
              <a:rPr lang="sv-SE" sz="2000" b="1" dirty="0"/>
              <a:t>En vårdprocess kan vara mycket kort - kanske bara några minuter eller timmar - eller pågå i månader och år. </a:t>
            </a:r>
            <a:br>
              <a:rPr lang="sv-SE" sz="2000" b="1" dirty="0"/>
            </a:br>
            <a:r>
              <a:rPr lang="sv-SE" sz="2000" b="1" dirty="0"/>
              <a:t/>
            </a:r>
            <a:br>
              <a:rPr lang="sv-SE" sz="2000" b="1" dirty="0"/>
            </a:br>
            <a:endParaRPr lang="sv-SE" sz="2000" b="1" dirty="0"/>
          </a:p>
          <a:p>
            <a:pPr>
              <a:lnSpc>
                <a:spcPct val="80000"/>
              </a:lnSpc>
            </a:pPr>
            <a:r>
              <a:rPr lang="sv-SE" sz="2000" b="1" dirty="0"/>
              <a:t>Vård kan handla om begränsade problem och frågeställningar - eller om hela människan, bokstavligen om liv eller död. </a:t>
            </a:r>
            <a:br>
              <a:rPr lang="sv-SE" sz="2000" b="1" dirty="0"/>
            </a:br>
            <a:r>
              <a:rPr lang="sv-SE" sz="2000" b="1" dirty="0"/>
              <a:t/>
            </a:r>
            <a:br>
              <a:rPr lang="sv-SE" sz="2000" b="1" dirty="0"/>
            </a:br>
            <a:endParaRPr lang="sv-SE" sz="2000" b="1" dirty="0"/>
          </a:p>
          <a:p>
            <a:pPr>
              <a:lnSpc>
                <a:spcPct val="80000"/>
              </a:lnSpc>
            </a:pPr>
            <a:r>
              <a:rPr lang="sv-SE" sz="2000" b="1" dirty="0"/>
              <a:t>Trots alla olikheter kan man i de allra flesta vårdprocesser hitta ett gemensamt mönster. </a:t>
            </a:r>
            <a:br>
              <a:rPr lang="sv-SE" sz="2000" b="1" dirty="0"/>
            </a:br>
            <a:r>
              <a:rPr lang="sv-SE" sz="2000" b="1" dirty="0"/>
              <a:t>Flödesmodellen - Patientens väg genom vården - beskriver detta mönster av beslutspunkter och aktiviteter.</a:t>
            </a:r>
            <a:r>
              <a:rPr lang="sv-SE" sz="2000" dirty="0"/>
              <a:t> </a:t>
            </a:r>
          </a:p>
        </p:txBody>
      </p:sp>
      <p:sp>
        <p:nvSpPr>
          <p:cNvPr id="6" name="Platshållare för sidfot 4"/>
          <p:cNvSpPr>
            <a:spLocks noGrp="1"/>
          </p:cNvSpPr>
          <p:nvPr>
            <p:ph type="ftr" sz="quarter" idx="11"/>
          </p:nvPr>
        </p:nvSpPr>
        <p:spPr/>
        <p:txBody>
          <a:bodyPr/>
          <a:lstStyle/>
          <a:p>
            <a:r>
              <a:rPr lang="sv-SE"/>
              <a:t>Cosmic i vården </a:t>
            </a:r>
          </a:p>
        </p:txBody>
      </p:sp>
      <p:sp>
        <p:nvSpPr>
          <p:cNvPr id="2" name="textruta 1"/>
          <p:cNvSpPr txBox="1"/>
          <p:nvPr/>
        </p:nvSpPr>
        <p:spPr>
          <a:xfrm>
            <a:off x="683568" y="231180"/>
            <a:ext cx="3441968" cy="646331"/>
          </a:xfrm>
          <a:prstGeom prst="rect">
            <a:avLst/>
          </a:prstGeom>
          <a:noFill/>
        </p:spPr>
        <p:txBody>
          <a:bodyPr wrap="none" rtlCol="0">
            <a:spAutoFit/>
          </a:bodyPr>
          <a:lstStyle/>
          <a:p>
            <a:r>
              <a:rPr lang="sv-SE" sz="3600" dirty="0" smtClean="0">
                <a:solidFill>
                  <a:schemeClr val="bg1"/>
                </a:solidFill>
              </a:rPr>
              <a:t>Flödesmodellen</a:t>
            </a:r>
            <a:endParaRPr lang="sv-SE" sz="36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sidfot 2"/>
          <p:cNvSpPr>
            <a:spLocks noGrp="1"/>
          </p:cNvSpPr>
          <p:nvPr>
            <p:ph type="ftr" sz="quarter" idx="11"/>
          </p:nvPr>
        </p:nvSpPr>
        <p:spPr/>
        <p:txBody>
          <a:bodyPr/>
          <a:lstStyle/>
          <a:p>
            <a:r>
              <a:rPr lang="sv-SE"/>
              <a:t>Cosmic i vården </a:t>
            </a:r>
          </a:p>
        </p:txBody>
      </p:sp>
      <p:sp>
        <p:nvSpPr>
          <p:cNvPr id="126978" name="Rectangle 2"/>
          <p:cNvSpPr>
            <a:spLocks noChangeArrowheads="1"/>
          </p:cNvSpPr>
          <p:nvPr/>
        </p:nvSpPr>
        <p:spPr bwMode="auto">
          <a:xfrm>
            <a:off x="531974" y="1031541"/>
            <a:ext cx="80645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sv-SE" sz="2000" dirty="0" smtClean="0"/>
              <a:t>Att </a:t>
            </a:r>
            <a:r>
              <a:rPr lang="sv-SE" sz="2000" dirty="0"/>
              <a:t>ha fokus på vårdflödet innebär att man bekymrar sig om grunderna för sina beslut, ledtiderna till olika aktiviteter, som planeras och genomförs, och vilka resultaten blir. Patient för patient. </a:t>
            </a:r>
            <a:br>
              <a:rPr lang="sv-SE" sz="2000" dirty="0"/>
            </a:br>
            <a:r>
              <a:rPr lang="sv-SE" sz="2000" dirty="0"/>
              <a:t>I ett vårdflöde har olika befattningshavare olika roller och uppgifter. Det innebär att vars och ens handlande har betydelse för hur flödet förlöper.</a:t>
            </a:r>
            <a:br>
              <a:rPr lang="sv-SE" sz="2000" dirty="0"/>
            </a:br>
            <a:r>
              <a:rPr lang="sv-SE" sz="2000" dirty="0"/>
              <a:t/>
            </a:r>
            <a:br>
              <a:rPr lang="sv-SE" sz="2000" dirty="0"/>
            </a:br>
            <a:r>
              <a:rPr lang="sv-SE" sz="2000" dirty="0"/>
              <a:t>Att ha kunskaper om flödet vid enheten innebär att det går att peka på förhållanden som kan göras bättre, för patienten, personalen, resursförbrukningen. Att förbättra flödet innebär en förbättring av allting!</a:t>
            </a:r>
            <a:br>
              <a:rPr lang="sv-SE" sz="2000" dirty="0"/>
            </a:br>
            <a:r>
              <a:rPr lang="sv-SE" sz="2000" dirty="0"/>
              <a:t/>
            </a:r>
            <a:br>
              <a:rPr lang="sv-SE" sz="2000" dirty="0"/>
            </a:br>
            <a:r>
              <a:rPr lang="sv-SE" sz="2000" dirty="0"/>
              <a:t>Många skulle säga att vi slår in öppna dörrar genom att säga detta. Det kan vara så - men fakta kvarstår. Medicinsk praxis visar inga tecken på att minska i variation, väntetiderna är fortfarande långa på många håll. </a:t>
            </a:r>
          </a:p>
        </p:txBody>
      </p:sp>
      <p:sp>
        <p:nvSpPr>
          <p:cNvPr id="2" name="textruta 1"/>
          <p:cNvSpPr txBox="1"/>
          <p:nvPr/>
        </p:nvSpPr>
        <p:spPr>
          <a:xfrm flipH="1">
            <a:off x="538510" y="215933"/>
            <a:ext cx="4814821" cy="584775"/>
          </a:xfrm>
          <a:prstGeom prst="rect">
            <a:avLst/>
          </a:prstGeom>
          <a:noFill/>
        </p:spPr>
        <p:txBody>
          <a:bodyPr wrap="square" rtlCol="0">
            <a:spAutoFit/>
          </a:bodyPr>
          <a:lstStyle/>
          <a:p>
            <a:r>
              <a:rPr lang="sv-SE" sz="3200" b="1" dirty="0">
                <a:solidFill>
                  <a:schemeClr val="bg1"/>
                </a:solidFill>
              </a:rPr>
              <a:t>Fokus på </a:t>
            </a:r>
            <a:r>
              <a:rPr lang="sv-SE" sz="3200" b="1" dirty="0" smtClean="0">
                <a:solidFill>
                  <a:schemeClr val="bg1"/>
                </a:solidFill>
              </a:rPr>
              <a:t>vårdflödet</a:t>
            </a:r>
            <a:endParaRPr lang="sv-SE" sz="32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sidfot 4"/>
          <p:cNvSpPr>
            <a:spLocks noGrp="1"/>
          </p:cNvSpPr>
          <p:nvPr>
            <p:ph type="ftr" sz="quarter" idx="11"/>
          </p:nvPr>
        </p:nvSpPr>
        <p:spPr/>
        <p:txBody>
          <a:bodyPr/>
          <a:lstStyle/>
          <a:p>
            <a:r>
              <a:rPr lang="sv-SE"/>
              <a:t>Cosmic i vården </a:t>
            </a:r>
          </a:p>
        </p:txBody>
      </p:sp>
      <p:sp>
        <p:nvSpPr>
          <p:cNvPr id="2" name="textruta 1"/>
          <p:cNvSpPr txBox="1"/>
          <p:nvPr/>
        </p:nvSpPr>
        <p:spPr>
          <a:xfrm>
            <a:off x="683568" y="231180"/>
            <a:ext cx="7808356" cy="584775"/>
          </a:xfrm>
          <a:prstGeom prst="rect">
            <a:avLst/>
          </a:prstGeom>
          <a:noFill/>
        </p:spPr>
        <p:txBody>
          <a:bodyPr wrap="none" rtlCol="0">
            <a:spAutoFit/>
          </a:bodyPr>
          <a:lstStyle/>
          <a:p>
            <a:r>
              <a:rPr lang="sv-SE" sz="3200" b="1" dirty="0">
                <a:solidFill>
                  <a:schemeClr val="bg1"/>
                </a:solidFill>
              </a:rPr>
              <a:t>Vad kan Flödesmodellen användas till</a:t>
            </a:r>
            <a:r>
              <a:rPr lang="sv-SE" sz="3200" b="1" dirty="0" smtClean="0">
                <a:solidFill>
                  <a:schemeClr val="bg1"/>
                </a:solidFill>
              </a:rPr>
              <a:t>?</a:t>
            </a:r>
            <a:endParaRPr lang="sv-SE" sz="3200" b="1" dirty="0">
              <a:solidFill>
                <a:schemeClr val="bg1"/>
              </a:solidFill>
            </a:endParaRPr>
          </a:p>
        </p:txBody>
      </p:sp>
      <p:sp>
        <p:nvSpPr>
          <p:cNvPr id="3" name="Platshållare för innehåll 2"/>
          <p:cNvSpPr>
            <a:spLocks noGrp="1"/>
          </p:cNvSpPr>
          <p:nvPr>
            <p:ph idx="1"/>
          </p:nvPr>
        </p:nvSpPr>
        <p:spPr>
          <a:xfrm>
            <a:off x="431540" y="1232756"/>
            <a:ext cx="8172908" cy="4212468"/>
          </a:xfrm>
        </p:spPr>
        <p:txBody>
          <a:bodyPr/>
          <a:lstStyle/>
          <a:p>
            <a:pPr marL="0" indent="0">
              <a:buNone/>
            </a:pPr>
            <a:r>
              <a:rPr lang="sv-SE" dirty="0" smtClean="0"/>
              <a:t>Med </a:t>
            </a:r>
            <a:r>
              <a:rPr lang="sv-SE" dirty="0"/>
              <a:t>flödesmodellens processteg och mätpunkter kan uppgifter om patientens väg genom vården fångas på ett </a:t>
            </a:r>
            <a:r>
              <a:rPr lang="sv-SE" dirty="0" smtClean="0"/>
              <a:t>enhetligt sätt</a:t>
            </a:r>
            <a:r>
              <a:rPr lang="sv-SE" dirty="0"/>
              <a:t>, t ex:</a:t>
            </a:r>
          </a:p>
          <a:p>
            <a:r>
              <a:rPr lang="sv-SE" dirty="0" smtClean="0"/>
              <a:t>orsaker </a:t>
            </a:r>
            <a:r>
              <a:rPr lang="sv-SE" dirty="0"/>
              <a:t>till att människor söker vård;</a:t>
            </a:r>
          </a:p>
          <a:p>
            <a:r>
              <a:rPr lang="sv-SE" dirty="0" smtClean="0"/>
              <a:t>vårdens </a:t>
            </a:r>
            <a:r>
              <a:rPr lang="sv-SE" dirty="0"/>
              <a:t>bedömning av patientens hälsotillstånd;</a:t>
            </a:r>
          </a:p>
          <a:p>
            <a:r>
              <a:rPr lang="sv-SE" dirty="0" smtClean="0"/>
              <a:t>tidpunkter </a:t>
            </a:r>
            <a:r>
              <a:rPr lang="sv-SE" dirty="0"/>
              <a:t>för beslut om åtaganden och aktiviteter;</a:t>
            </a:r>
          </a:p>
          <a:p>
            <a:r>
              <a:rPr lang="sv-SE" dirty="0" smtClean="0"/>
              <a:t>resultat </a:t>
            </a:r>
            <a:r>
              <a:rPr lang="sv-SE" dirty="0"/>
              <a:t>i form av förändringar i patienters hälsotillstånd;</a:t>
            </a:r>
          </a:p>
          <a:p>
            <a:r>
              <a:rPr lang="sv-SE" dirty="0" smtClean="0"/>
              <a:t>ledtider </a:t>
            </a:r>
            <a:r>
              <a:rPr lang="sv-SE" dirty="0"/>
              <a:t>och väntetider i vårdflödet</a:t>
            </a:r>
            <a:r>
              <a:rPr lang="sv-SE" dirty="0" smtClean="0"/>
              <a:t>.</a:t>
            </a:r>
            <a:br>
              <a:rPr lang="sv-SE" dirty="0" smtClean="0"/>
            </a:br>
            <a:endParaRPr lang="sv-SE" dirty="0"/>
          </a:p>
          <a:p>
            <a:pPr marL="0" indent="0">
              <a:buNone/>
            </a:pPr>
            <a:r>
              <a:rPr lang="sv-SE" sz="1800" dirty="0"/>
              <a:t>Med hjälp av Flödesmodellen ges relevant, detaljerad information som speglar olika delar av patientens väg genom vården.</a:t>
            </a:r>
          </a:p>
          <a:p>
            <a:pPr marL="0" indent="0">
              <a:buNone/>
            </a:pPr>
            <a:r>
              <a:rPr lang="sv-SE" sz="1800" dirty="0"/>
              <a:t>Den ger t ex svar på om vårdgarantin har uppfyllts och visar vilka eventuella flaskhalsar som finns i verksamheten.</a:t>
            </a:r>
          </a:p>
          <a:p>
            <a:pPr marL="0" indent="0">
              <a:buNone/>
            </a:pPr>
            <a:r>
              <a:rPr lang="sv-SE" sz="1800" dirty="0"/>
              <a:t>Flödesmodellen bör självklart användas för att följa lokala processer på det sätt man själv vill. Egna mätpunkter kan </a:t>
            </a:r>
            <a:r>
              <a:rPr lang="sv-SE" sz="1800" dirty="0" smtClean="0"/>
              <a:t>skapas inför </a:t>
            </a:r>
            <a:r>
              <a:rPr lang="sv-SE" sz="1800" dirty="0"/>
              <a:t>ett lokalt förbättringsarbete.</a:t>
            </a:r>
          </a:p>
        </p:txBody>
      </p:sp>
    </p:spTree>
    <p:extLst>
      <p:ext uri="{BB962C8B-B14F-4D97-AF65-F5344CB8AC3E}">
        <p14:creationId xmlns:p14="http://schemas.microsoft.com/office/powerpoint/2010/main" val="686275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sidfot 2"/>
          <p:cNvSpPr>
            <a:spLocks noGrp="1"/>
          </p:cNvSpPr>
          <p:nvPr>
            <p:ph type="ftr" sz="quarter" idx="11"/>
          </p:nvPr>
        </p:nvSpPr>
        <p:spPr/>
        <p:txBody>
          <a:bodyPr/>
          <a:lstStyle/>
          <a:p>
            <a:r>
              <a:rPr lang="sv-SE"/>
              <a:t>Cosmic i vården </a:t>
            </a:r>
          </a:p>
        </p:txBody>
      </p:sp>
      <p:sp>
        <p:nvSpPr>
          <p:cNvPr id="126978" name="Rectangle 2"/>
          <p:cNvSpPr>
            <a:spLocks noChangeArrowheads="1"/>
          </p:cNvSpPr>
          <p:nvPr/>
        </p:nvSpPr>
        <p:spPr bwMode="auto">
          <a:xfrm>
            <a:off x="538510" y="1160748"/>
            <a:ext cx="80645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sv-SE" sz="2000" dirty="0" smtClean="0"/>
              <a:t>Vi </a:t>
            </a:r>
            <a:r>
              <a:rPr lang="sv-SE" sz="2000" dirty="0"/>
              <a:t>menar att en allmän tillämpning av det tänkesätt som Flödesmodellen representerar har potential att kraftigt påverka vårdens funktionssätt i en riktning som innebär mindre variationer och bättre tillgänglighet.</a:t>
            </a:r>
            <a:br>
              <a:rPr lang="sv-SE" sz="2000" dirty="0"/>
            </a:br>
            <a:r>
              <a:rPr lang="sv-SE" sz="2000" dirty="0"/>
              <a:t/>
            </a:r>
            <a:br>
              <a:rPr lang="sv-SE" sz="2000" dirty="0"/>
            </a:br>
            <a:r>
              <a:rPr lang="sv-SE" sz="2000" dirty="0"/>
              <a:t>När man kan följa patienter genom hela systemet - primärvård, </a:t>
            </a:r>
            <a:r>
              <a:rPr lang="sv-SE" sz="2000" dirty="0" smtClean="0"/>
              <a:t>sjukhusvård</a:t>
            </a:r>
            <a:r>
              <a:rPr lang="sv-SE" sz="2000" dirty="0"/>
              <a:t> </a:t>
            </a:r>
            <a:r>
              <a:rPr lang="sv-SE" sz="2000" dirty="0" smtClean="0"/>
              <a:t>- </a:t>
            </a:r>
            <a:r>
              <a:rPr lang="sv-SE" sz="2000" dirty="0"/>
              <a:t>blir det också möjligt att se obalanser och förbättringsmöjligheter på övergripande systemnivå.</a:t>
            </a:r>
            <a:br>
              <a:rPr lang="sv-SE" sz="2000" dirty="0"/>
            </a:br>
            <a:r>
              <a:rPr lang="sv-SE" sz="2000" dirty="0"/>
              <a:t/>
            </a:r>
            <a:br>
              <a:rPr lang="sv-SE" sz="2000" dirty="0"/>
            </a:br>
            <a:r>
              <a:rPr lang="sv-SE" sz="2000"/>
              <a:t>För </a:t>
            </a:r>
            <a:r>
              <a:rPr lang="sv-SE" sz="2000" smtClean="0"/>
              <a:t>detta krävs </a:t>
            </a:r>
            <a:r>
              <a:rPr lang="sv-SE" sz="2000" dirty="0"/>
              <a:t>att ledningen på olika nivåer tar bollen och börjar tala ett patientorienterat språk. Flödesmodellen tillhandahåller ett antal centrala begrepp för detta. </a:t>
            </a:r>
            <a:endParaRPr lang="sv-SE" sz="2000" dirty="0" smtClean="0"/>
          </a:p>
          <a:p>
            <a:endParaRPr lang="sv-SE" sz="2000" dirty="0"/>
          </a:p>
          <a:p>
            <a:r>
              <a:rPr lang="sv-SE" sz="2000" dirty="0" smtClean="0"/>
              <a:t>Vår ambition är att bygga Cosmicflödet relaterat till denna modell</a:t>
            </a:r>
            <a:r>
              <a:rPr lang="sv-SE" sz="2000" dirty="0"/>
              <a:t/>
            </a:r>
            <a:br>
              <a:rPr lang="sv-SE" sz="2000" dirty="0"/>
            </a:br>
            <a:r>
              <a:rPr lang="sv-SE" sz="2000" dirty="0"/>
              <a:t/>
            </a:r>
            <a:br>
              <a:rPr lang="sv-SE" sz="2000" dirty="0"/>
            </a:br>
            <a:endParaRPr lang="sv-SE" sz="2000" dirty="0"/>
          </a:p>
        </p:txBody>
      </p:sp>
      <p:sp>
        <p:nvSpPr>
          <p:cNvPr id="2" name="textruta 1"/>
          <p:cNvSpPr txBox="1"/>
          <p:nvPr/>
        </p:nvSpPr>
        <p:spPr>
          <a:xfrm flipH="1">
            <a:off x="538510" y="215933"/>
            <a:ext cx="4814821" cy="584775"/>
          </a:xfrm>
          <a:prstGeom prst="rect">
            <a:avLst/>
          </a:prstGeom>
          <a:noFill/>
        </p:spPr>
        <p:txBody>
          <a:bodyPr wrap="square" rtlCol="0">
            <a:spAutoFit/>
          </a:bodyPr>
          <a:lstStyle/>
          <a:p>
            <a:r>
              <a:rPr lang="sv-SE" sz="3200" b="1" dirty="0">
                <a:solidFill>
                  <a:schemeClr val="bg1"/>
                </a:solidFill>
              </a:rPr>
              <a:t>Fokus på </a:t>
            </a:r>
            <a:r>
              <a:rPr lang="sv-SE" sz="3200" b="1" dirty="0" smtClean="0">
                <a:solidFill>
                  <a:schemeClr val="bg1"/>
                </a:solidFill>
              </a:rPr>
              <a:t>vårdflödet</a:t>
            </a:r>
            <a:endParaRPr lang="sv-SE" sz="3200" dirty="0">
              <a:solidFill>
                <a:schemeClr val="bg1"/>
              </a:solidFill>
            </a:endParaRPr>
          </a:p>
        </p:txBody>
      </p:sp>
    </p:spTree>
    <p:extLst>
      <p:ext uri="{BB962C8B-B14F-4D97-AF65-F5344CB8AC3E}">
        <p14:creationId xmlns:p14="http://schemas.microsoft.com/office/powerpoint/2010/main" val="3609703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smtClean="0"/>
              <a:t>Cosmic i vården </a:t>
            </a:r>
            <a:endParaRPr lang="sv-SE"/>
          </a:p>
        </p:txBody>
      </p:sp>
      <p:pic>
        <p:nvPicPr>
          <p:cNvPr id="4" name="Bildobjekt 3"/>
          <p:cNvPicPr/>
          <p:nvPr/>
        </p:nvPicPr>
        <p:blipFill rotWithShape="1">
          <a:blip r:embed="rId3"/>
          <a:srcRect t="4912"/>
          <a:stretch/>
        </p:blipFill>
        <p:spPr>
          <a:xfrm>
            <a:off x="-96316" y="929952"/>
            <a:ext cx="9252520" cy="4283793"/>
          </a:xfrm>
          <a:prstGeom prst="rect">
            <a:avLst/>
          </a:prstGeom>
        </p:spPr>
      </p:pic>
      <p:sp>
        <p:nvSpPr>
          <p:cNvPr id="5" name="textruta 4"/>
          <p:cNvSpPr txBox="1"/>
          <p:nvPr/>
        </p:nvSpPr>
        <p:spPr>
          <a:xfrm>
            <a:off x="432024" y="283622"/>
            <a:ext cx="3570208" cy="646331"/>
          </a:xfrm>
          <a:prstGeom prst="rect">
            <a:avLst/>
          </a:prstGeom>
          <a:noFill/>
        </p:spPr>
        <p:txBody>
          <a:bodyPr wrap="none" rtlCol="0">
            <a:spAutoFit/>
          </a:bodyPr>
          <a:lstStyle/>
          <a:p>
            <a:r>
              <a:rPr lang="sv-SE" sz="3600" dirty="0" smtClean="0">
                <a:solidFill>
                  <a:schemeClr val="bg1"/>
                </a:solidFill>
              </a:rPr>
              <a:t>Flödesmodellen </a:t>
            </a:r>
            <a:endParaRPr lang="sv-SE" sz="3600" dirty="0">
              <a:solidFill>
                <a:schemeClr val="bg1"/>
              </a:solidFill>
            </a:endParaRPr>
          </a:p>
        </p:txBody>
      </p:sp>
      <p:sp>
        <p:nvSpPr>
          <p:cNvPr id="6" name="Text Box 3"/>
          <p:cNvSpPr txBox="1">
            <a:spLocks noChangeArrowheads="1"/>
          </p:cNvSpPr>
          <p:nvPr/>
        </p:nvSpPr>
        <p:spPr bwMode="auto">
          <a:xfrm>
            <a:off x="165448" y="5213746"/>
            <a:ext cx="8835044" cy="284163"/>
          </a:xfrm>
          <a:prstGeom prst="rect">
            <a:avLst/>
          </a:prstGeom>
          <a:solidFill>
            <a:srgbClr val="FFFFCC"/>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sv-SE" altLang="sv-SE" sz="1200" dirty="0" smtClean="0"/>
              <a:t>Vårdinformationshantering</a:t>
            </a:r>
            <a:endParaRPr lang="sv-SE" altLang="sv-SE" sz="1200" dirty="0"/>
          </a:p>
        </p:txBody>
      </p:sp>
    </p:spTree>
    <p:extLst>
      <p:ext uri="{BB962C8B-B14F-4D97-AF65-F5344CB8AC3E}">
        <p14:creationId xmlns:p14="http://schemas.microsoft.com/office/powerpoint/2010/main" val="45229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ndstinget">
  <a:themeElements>
    <a:clrScheme name="Landstinget 16">
      <a:dk1>
        <a:srgbClr val="003399"/>
      </a:dk1>
      <a:lt1>
        <a:srgbClr val="FFFFFF"/>
      </a:lt1>
      <a:dk2>
        <a:srgbClr val="003399"/>
      </a:dk2>
      <a:lt2>
        <a:srgbClr val="808080"/>
      </a:lt2>
      <a:accent1>
        <a:srgbClr val="003399"/>
      </a:accent1>
      <a:accent2>
        <a:srgbClr val="0095FA"/>
      </a:accent2>
      <a:accent3>
        <a:srgbClr val="FFFFFF"/>
      </a:accent3>
      <a:accent4>
        <a:srgbClr val="002A82"/>
      </a:accent4>
      <a:accent5>
        <a:srgbClr val="AAADCA"/>
      </a:accent5>
      <a:accent6>
        <a:srgbClr val="0087E3"/>
      </a:accent6>
      <a:hlink>
        <a:srgbClr val="0066FF"/>
      </a:hlink>
      <a:folHlink>
        <a:srgbClr val="6699FF"/>
      </a:folHlink>
    </a:clrScheme>
    <a:fontScheme name="Landsting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ndsting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ndsting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ndsting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ndsting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ndsting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ndsting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ndsting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ndsting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ndsting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ndsting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ndsting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ndsting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Landstinget 13">
        <a:dk1>
          <a:srgbClr val="000000"/>
        </a:dk1>
        <a:lt1>
          <a:srgbClr val="FFFFFF"/>
        </a:lt1>
        <a:dk2>
          <a:srgbClr val="000000"/>
        </a:dk2>
        <a:lt2>
          <a:srgbClr val="808080"/>
        </a:lt2>
        <a:accent1>
          <a:srgbClr val="003399"/>
        </a:accent1>
        <a:accent2>
          <a:srgbClr val="0066CC"/>
        </a:accent2>
        <a:accent3>
          <a:srgbClr val="FFFFFF"/>
        </a:accent3>
        <a:accent4>
          <a:srgbClr val="000000"/>
        </a:accent4>
        <a:accent5>
          <a:srgbClr val="AAADCA"/>
        </a:accent5>
        <a:accent6>
          <a:srgbClr val="005CB9"/>
        </a:accent6>
        <a:hlink>
          <a:srgbClr val="0066FF"/>
        </a:hlink>
        <a:folHlink>
          <a:srgbClr val="6699FF"/>
        </a:folHlink>
      </a:clrScheme>
      <a:clrMap bg1="lt1" tx1="dk1" bg2="lt2" tx2="dk2" accent1="accent1" accent2="accent2" accent3="accent3" accent4="accent4" accent5="accent5" accent6="accent6" hlink="hlink" folHlink="folHlink"/>
    </a:extraClrScheme>
    <a:extraClrScheme>
      <a:clrScheme name="Landstinget 14">
        <a:dk1>
          <a:srgbClr val="003399"/>
        </a:dk1>
        <a:lt1>
          <a:srgbClr val="FFFFFF"/>
        </a:lt1>
        <a:dk2>
          <a:srgbClr val="003399"/>
        </a:dk2>
        <a:lt2>
          <a:srgbClr val="808080"/>
        </a:lt2>
        <a:accent1>
          <a:srgbClr val="CC9900"/>
        </a:accent1>
        <a:accent2>
          <a:srgbClr val="996633"/>
        </a:accent2>
        <a:accent3>
          <a:srgbClr val="FFFFFF"/>
        </a:accent3>
        <a:accent4>
          <a:srgbClr val="002A82"/>
        </a:accent4>
        <a:accent5>
          <a:srgbClr val="E2CAAA"/>
        </a:accent5>
        <a:accent6>
          <a:srgbClr val="8A5C2D"/>
        </a:accent6>
        <a:hlink>
          <a:srgbClr val="CCCC00"/>
        </a:hlink>
        <a:folHlink>
          <a:srgbClr val="808000"/>
        </a:folHlink>
      </a:clrScheme>
      <a:clrMap bg1="lt1" tx1="dk1" bg2="lt2" tx2="dk2" accent1="accent1" accent2="accent2" accent3="accent3" accent4="accent4" accent5="accent5" accent6="accent6" hlink="hlink" folHlink="folHlink"/>
    </a:extraClrScheme>
    <a:extraClrScheme>
      <a:clrScheme name="Landstinget 15">
        <a:dk1>
          <a:srgbClr val="003399"/>
        </a:dk1>
        <a:lt1>
          <a:srgbClr val="FFFFFF"/>
        </a:lt1>
        <a:dk2>
          <a:srgbClr val="003399"/>
        </a:dk2>
        <a:lt2>
          <a:srgbClr val="808080"/>
        </a:lt2>
        <a:accent1>
          <a:srgbClr val="003399"/>
        </a:accent1>
        <a:accent2>
          <a:srgbClr val="0066CC"/>
        </a:accent2>
        <a:accent3>
          <a:srgbClr val="FFFFFF"/>
        </a:accent3>
        <a:accent4>
          <a:srgbClr val="002A82"/>
        </a:accent4>
        <a:accent5>
          <a:srgbClr val="AAADCA"/>
        </a:accent5>
        <a:accent6>
          <a:srgbClr val="005CB9"/>
        </a:accent6>
        <a:hlink>
          <a:srgbClr val="0066FF"/>
        </a:hlink>
        <a:folHlink>
          <a:srgbClr val="6699FF"/>
        </a:folHlink>
      </a:clrScheme>
      <a:clrMap bg1="lt1" tx1="dk1" bg2="lt2" tx2="dk2" accent1="accent1" accent2="accent2" accent3="accent3" accent4="accent4" accent5="accent5" accent6="accent6" hlink="hlink" folHlink="folHlink"/>
    </a:extraClrScheme>
    <a:extraClrScheme>
      <a:clrScheme name="Landstinget 16">
        <a:dk1>
          <a:srgbClr val="003399"/>
        </a:dk1>
        <a:lt1>
          <a:srgbClr val="FFFFFF"/>
        </a:lt1>
        <a:dk2>
          <a:srgbClr val="003399"/>
        </a:dk2>
        <a:lt2>
          <a:srgbClr val="808080"/>
        </a:lt2>
        <a:accent1>
          <a:srgbClr val="003399"/>
        </a:accent1>
        <a:accent2>
          <a:srgbClr val="0095FA"/>
        </a:accent2>
        <a:accent3>
          <a:srgbClr val="FFFFFF"/>
        </a:accent3>
        <a:accent4>
          <a:srgbClr val="002A82"/>
        </a:accent4>
        <a:accent5>
          <a:srgbClr val="AAADCA"/>
        </a:accent5>
        <a:accent6>
          <a:srgbClr val="0087E3"/>
        </a:accent6>
        <a:hlink>
          <a:srgbClr val="0066FF"/>
        </a:hlink>
        <a:folHlink>
          <a:srgbClr val="6699FF"/>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ndstingsformat 2">
  <a:themeElements>
    <a:clrScheme name="Landstingsformat 2 14">
      <a:dk1>
        <a:srgbClr val="808080"/>
      </a:dk1>
      <a:lt1>
        <a:srgbClr val="FFFFFF"/>
      </a:lt1>
      <a:dk2>
        <a:srgbClr val="003399"/>
      </a:dk2>
      <a:lt2>
        <a:srgbClr val="FFFFFF"/>
      </a:lt2>
      <a:accent1>
        <a:srgbClr val="777777"/>
      </a:accent1>
      <a:accent2>
        <a:srgbClr val="969696"/>
      </a:accent2>
      <a:accent3>
        <a:srgbClr val="AAADCA"/>
      </a:accent3>
      <a:accent4>
        <a:srgbClr val="DADADA"/>
      </a:accent4>
      <a:accent5>
        <a:srgbClr val="BDBDBD"/>
      </a:accent5>
      <a:accent6>
        <a:srgbClr val="878787"/>
      </a:accent6>
      <a:hlink>
        <a:srgbClr val="B2B2B2"/>
      </a:hlink>
      <a:folHlink>
        <a:srgbClr val="DDDDDD"/>
      </a:folHlink>
    </a:clrScheme>
    <a:fontScheme name="Landstingsformat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ndstingsformat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ndstingsformat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ndstingsformat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ndstingsformat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ndstingsformat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ndstingsformat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ndstingsformat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ndstingsformat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ndstingsformat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ndstingsformat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ndstingsformat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ndstingsformat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Landstingsformat 2 13">
        <a:dk1>
          <a:srgbClr val="808080"/>
        </a:dk1>
        <a:lt1>
          <a:srgbClr val="FFFFFF"/>
        </a:lt1>
        <a:dk2>
          <a:srgbClr val="003399"/>
        </a:dk2>
        <a:lt2>
          <a:srgbClr val="FFFFFF"/>
        </a:lt2>
        <a:accent1>
          <a:srgbClr val="B9B9FF"/>
        </a:accent1>
        <a:accent2>
          <a:srgbClr val="5353A7"/>
        </a:accent2>
        <a:accent3>
          <a:srgbClr val="AAADCA"/>
        </a:accent3>
        <a:accent4>
          <a:srgbClr val="DADADA"/>
        </a:accent4>
        <a:accent5>
          <a:srgbClr val="D9D9FF"/>
        </a:accent5>
        <a:accent6>
          <a:srgbClr val="4A4A97"/>
        </a:accent6>
        <a:hlink>
          <a:srgbClr val="CDABFF"/>
        </a:hlink>
        <a:folHlink>
          <a:srgbClr val="6B6F93"/>
        </a:folHlink>
      </a:clrScheme>
      <a:clrMap bg1="dk2" tx1="lt1" bg2="dk1" tx2="lt2" accent1="accent1" accent2="accent2" accent3="accent3" accent4="accent4" accent5="accent5" accent6="accent6" hlink="hlink" folHlink="folHlink"/>
    </a:extraClrScheme>
    <a:extraClrScheme>
      <a:clrScheme name="Landstingsformat 2 14">
        <a:dk1>
          <a:srgbClr val="808080"/>
        </a:dk1>
        <a:lt1>
          <a:srgbClr val="FFFFFF"/>
        </a:lt1>
        <a:dk2>
          <a:srgbClr val="003399"/>
        </a:dk2>
        <a:lt2>
          <a:srgbClr val="FFFFFF"/>
        </a:lt2>
        <a:accent1>
          <a:srgbClr val="777777"/>
        </a:accent1>
        <a:accent2>
          <a:srgbClr val="969696"/>
        </a:accent2>
        <a:accent3>
          <a:srgbClr val="AAADCA"/>
        </a:accent3>
        <a:accent4>
          <a:srgbClr val="DADADA"/>
        </a:accent4>
        <a:accent5>
          <a:srgbClr val="BDBDBD"/>
        </a:accent5>
        <a:accent6>
          <a:srgbClr val="878787"/>
        </a:accent6>
        <a:hlink>
          <a:srgbClr val="B2B2B2"/>
        </a:hlink>
        <a:folHlink>
          <a:srgbClr val="DDDDDD"/>
        </a:folHlink>
      </a:clrScheme>
      <a:clrMap bg1="dk2" tx1="lt1" bg2="dk1" tx2="lt2" accent1="accent1" accent2="accent2" accent3="accent3" accent4="accent4" accent5="accent5" accent6="accent6" hlink="hlink" folHlink="folHlink"/>
    </a:extraClrScheme>
    <a:extraClrScheme>
      <a:clrScheme name="Landstingsformat 2 15">
        <a:dk1>
          <a:srgbClr val="000000"/>
        </a:dk1>
        <a:lt1>
          <a:srgbClr val="FFFFFF"/>
        </a:lt1>
        <a:dk2>
          <a:srgbClr val="003399"/>
        </a:dk2>
        <a:lt2>
          <a:srgbClr val="808080"/>
        </a:lt2>
        <a:accent1>
          <a:srgbClr val="003399"/>
        </a:accent1>
        <a:accent2>
          <a:srgbClr val="0066CC"/>
        </a:accent2>
        <a:accent3>
          <a:srgbClr val="FFFFFF"/>
        </a:accent3>
        <a:accent4>
          <a:srgbClr val="000000"/>
        </a:accent4>
        <a:accent5>
          <a:srgbClr val="AAADCA"/>
        </a:accent5>
        <a:accent6>
          <a:srgbClr val="005CB9"/>
        </a:accent6>
        <a:hlink>
          <a:srgbClr val="0066FF"/>
        </a:hlink>
        <a:folHlink>
          <a:srgbClr val="6699FF"/>
        </a:folHlink>
      </a:clrScheme>
      <a:clrMap bg1="lt1" tx1="dk1" bg2="lt2" tx2="dk2" accent1="accent1" accent2="accent2" accent3="accent3" accent4="accent4" accent5="accent5" accent6="accent6" hlink="hlink" folHlink="folHlink"/>
    </a:extraClrScheme>
    <a:extraClrScheme>
      <a:clrScheme name="Landstingsformat 2 16">
        <a:dk1>
          <a:srgbClr val="003399"/>
        </a:dk1>
        <a:lt1>
          <a:srgbClr val="FFFFFF"/>
        </a:lt1>
        <a:dk2>
          <a:srgbClr val="003399"/>
        </a:dk2>
        <a:lt2>
          <a:srgbClr val="808080"/>
        </a:lt2>
        <a:accent1>
          <a:srgbClr val="CC9900"/>
        </a:accent1>
        <a:accent2>
          <a:srgbClr val="996633"/>
        </a:accent2>
        <a:accent3>
          <a:srgbClr val="FFFFFF"/>
        </a:accent3>
        <a:accent4>
          <a:srgbClr val="002A82"/>
        </a:accent4>
        <a:accent5>
          <a:srgbClr val="E2CAAA"/>
        </a:accent5>
        <a:accent6>
          <a:srgbClr val="8A5C2D"/>
        </a:accent6>
        <a:hlink>
          <a:srgbClr val="CCCC00"/>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Region Jönköpings län">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edicinsk diagnostik">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Vit Bakgrund - Rött Tema">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Vårdcentralerna Bra Liv">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Folktandvården">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dontologiska Institutionen">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Vit Bakgrund - Grönt Tema">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ndstinget 15">
    <a:dk1>
      <a:srgbClr val="003399"/>
    </a:dk1>
    <a:lt1>
      <a:srgbClr val="FFFFFF"/>
    </a:lt1>
    <a:dk2>
      <a:srgbClr val="003399"/>
    </a:dk2>
    <a:lt2>
      <a:srgbClr val="808080"/>
    </a:lt2>
    <a:accent1>
      <a:srgbClr val="003399"/>
    </a:accent1>
    <a:accent2>
      <a:srgbClr val="0066CC"/>
    </a:accent2>
    <a:accent3>
      <a:srgbClr val="FFFFFF"/>
    </a:accent3>
    <a:accent4>
      <a:srgbClr val="002A82"/>
    </a:accent4>
    <a:accent5>
      <a:srgbClr val="AAADCA"/>
    </a:accent5>
    <a:accent6>
      <a:srgbClr val="005CB9"/>
    </a:accent6>
    <a:hlink>
      <a:srgbClr val="0066FF"/>
    </a:hlink>
    <a:folHlink>
      <a:srgbClr val="6699FF"/>
    </a:folHlink>
  </a:clrScheme>
</a:themeOverride>
</file>

<file path=docProps/app.xml><?xml version="1.0" encoding="utf-8"?>
<Properties xmlns="http://schemas.openxmlformats.org/officeDocument/2006/extended-properties" xmlns:vt="http://schemas.openxmlformats.org/officeDocument/2006/docPropsVTypes">
  <Template/>
  <TotalTime>8099</TotalTime>
  <Words>766</Words>
  <Application>Microsoft Office PowerPoint</Application>
  <PresentationFormat>Bildspel på skärmen (4:3)</PresentationFormat>
  <Paragraphs>54</Paragraphs>
  <Slides>10</Slides>
  <Notes>1</Notes>
  <HiddenSlides>0</HiddenSlides>
  <MMClips>0</MMClips>
  <ScaleCrop>false</ScaleCrop>
  <HeadingPairs>
    <vt:vector size="6" baseType="variant">
      <vt:variant>
        <vt:lpstr>Använt teckensnitt</vt:lpstr>
      </vt:variant>
      <vt:variant>
        <vt:i4>3</vt:i4>
      </vt:variant>
      <vt:variant>
        <vt:lpstr>Tema</vt:lpstr>
      </vt:variant>
      <vt:variant>
        <vt:i4>9</vt:i4>
      </vt:variant>
      <vt:variant>
        <vt:lpstr>Bildrubriker</vt:lpstr>
      </vt:variant>
      <vt:variant>
        <vt:i4>10</vt:i4>
      </vt:variant>
    </vt:vector>
  </HeadingPairs>
  <TitlesOfParts>
    <vt:vector size="22" baseType="lpstr">
      <vt:lpstr>Arial</vt:lpstr>
      <vt:lpstr>Bryant Regular</vt:lpstr>
      <vt:lpstr>Bryant Light</vt:lpstr>
      <vt:lpstr>Landstinget</vt:lpstr>
      <vt:lpstr>Landstingsformat 2</vt:lpstr>
      <vt:lpstr>Region Jönköpings län</vt:lpstr>
      <vt:lpstr>Medicinsk diagnostik</vt:lpstr>
      <vt:lpstr>Vit Bakgrund - Rött Tema</vt:lpstr>
      <vt:lpstr>Vårdcentralerna Bra Liv</vt:lpstr>
      <vt:lpstr>Folktandvården</vt:lpstr>
      <vt:lpstr>Odontologiska Institutionen</vt:lpstr>
      <vt:lpstr>Vit Bakgrund - Grönt Tema</vt:lpstr>
      <vt:lpstr>Flödesmodellen</vt:lpstr>
      <vt:lpstr>PowerPoint-presentation</vt:lpstr>
      <vt:lpstr>Användningsområden</vt:lpstr>
      <vt:lpstr>Patientens väg genom vården –  beskriver ett mönster av beslutspunkter och aktiviteter</vt:lpstr>
      <vt:lpstr>PowerPoint-presentation</vt:lpstr>
      <vt:lpstr>PowerPoint-presentation</vt:lpstr>
      <vt:lpstr>PowerPoint-presentation</vt:lpstr>
      <vt:lpstr>PowerPoint-presentation</vt:lpstr>
      <vt:lpstr>PowerPoint-presentation</vt:lpstr>
      <vt:lpstr>Vad – Hur – Vem - När Vem, </vt:lpstr>
    </vt:vector>
  </TitlesOfParts>
  <Company>Landstinget i Jönköpings län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THACO</dc:creator>
  <cp:lastModifiedBy>Svensson Anna</cp:lastModifiedBy>
  <cp:revision>147</cp:revision>
  <dcterms:created xsi:type="dcterms:W3CDTF">2007-05-16T11:47:31Z</dcterms:created>
  <dcterms:modified xsi:type="dcterms:W3CDTF">2022-06-21T11:07:11Z</dcterms:modified>
</cp:coreProperties>
</file>