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063A"/>
    <a:srgbClr val="AE172E"/>
    <a:srgbClr val="AE1738"/>
    <a:srgbClr val="82112B"/>
    <a:srgbClr val="7907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0600" autoAdjust="0"/>
  </p:normalViewPr>
  <p:slideViewPr>
    <p:cSldViewPr snapToGrid="0">
      <p:cViewPr varScale="1">
        <p:scale>
          <a:sx n="60" d="100"/>
          <a:sy n="60" d="100"/>
        </p:scale>
        <p:origin x="918" y="7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E57BE-6F8E-41A8-AAB0-3D37B669DA70}" type="datetimeFigureOut">
              <a:rPr lang="sv-SE" smtClean="0"/>
              <a:t>2023-10-17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48704B-E6AF-4C66-88B6-B76772BB7469}" type="slidenum">
              <a:rPr lang="sv-SE" smtClean="0"/>
              <a:t>‹#›</a:t>
            </a:fld>
            <a:endParaRPr lang="sv-SE"/>
          </a:p>
        </p:txBody>
      </p:sp>
    </p:spTree>
    <p:extLst>
      <p:ext uri="{BB962C8B-B14F-4D97-AF65-F5344CB8AC3E}">
        <p14:creationId xmlns:p14="http://schemas.microsoft.com/office/powerpoint/2010/main" val="1506843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smtClean="0"/>
              <a:t>Patienter och närstående som inte är nöjda med den vård de fått ska i första  hand lämna sina synpunkter och klagomål till den vårdverksamhet som ansvarat för vården. Det kan de göra via telefon, brev, e-tjänst eller muntligt  vid besök. </a:t>
            </a:r>
          </a:p>
          <a:p>
            <a:pPr marL="171450" indent="-171450">
              <a:buFont typeface="Arial" panose="020B0604020202020204" pitchFamily="34" charset="0"/>
              <a:buChar char="•"/>
            </a:pPr>
            <a:r>
              <a:rPr lang="sv-SE" dirty="0" smtClean="0"/>
              <a:t>Att snabbt lyckas fånga upp patienter som signalerat ett missnöje redan under vårdtiden sparar mer tid än om en synpunkt eller ett klagomål ska passera flera instanser i organisationen. Viktigt för både</a:t>
            </a:r>
            <a:r>
              <a:rPr lang="sv-SE" baseline="0" dirty="0" smtClean="0"/>
              <a:t> patienter och medarbetare att </a:t>
            </a:r>
            <a:r>
              <a:rPr lang="sv-SE" dirty="0" smtClean="0"/>
              <a:t>snabbt reda ut saker.</a:t>
            </a:r>
          </a:p>
          <a:p>
            <a:pPr marL="171450" indent="-171450">
              <a:buFont typeface="Arial" panose="020B0604020202020204" pitchFamily="34" charset="0"/>
              <a:buChar char="•"/>
            </a:pPr>
            <a:r>
              <a:rPr lang="sv-SE" dirty="0" smtClean="0"/>
              <a:t>Synpunkter och klagomål är ett led i att utveckla vårdverksamhetens</a:t>
            </a:r>
            <a:r>
              <a:rPr lang="sv-SE" baseline="0" dirty="0" smtClean="0"/>
              <a:t> systematiska patientsäkerhetsarbete. Viktigt att alla synpunkter och klagomål registreras i Synergi för att få en övergripande bild, både på lokal och övergripande nivå.  </a:t>
            </a:r>
            <a:endParaRPr lang="sv-SE" dirty="0" smtClean="0"/>
          </a:p>
          <a:p>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2</a:t>
            </a:fld>
            <a:endParaRPr lang="sv-SE"/>
          </a:p>
        </p:txBody>
      </p:sp>
    </p:spTree>
    <p:extLst>
      <p:ext uri="{BB962C8B-B14F-4D97-AF65-F5344CB8AC3E}">
        <p14:creationId xmlns:p14="http://schemas.microsoft.com/office/powerpoint/2010/main" val="2462152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Om patienter och närstående inte själva vill eller kan ha direktkontakt med  vården kan de få hjälp av patientnämnden.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Inspektionen för vård och omsorg (IVO) har från och med den 1 januari 2018 bara skyldighet att utreda vissa händelser, till exempel om patienten fått en bestående skada, ett väsentligt ökat behov av vård eller avlidit.</a:t>
            </a:r>
          </a:p>
          <a:p>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3</a:t>
            </a:fld>
            <a:endParaRPr lang="sv-SE"/>
          </a:p>
        </p:txBody>
      </p:sp>
    </p:spTree>
    <p:extLst>
      <p:ext uri="{BB962C8B-B14F-4D97-AF65-F5344CB8AC3E}">
        <p14:creationId xmlns:p14="http://schemas.microsoft.com/office/powerpoint/2010/main" val="2003691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solidFill>
                  <a:srgbClr val="FF0000"/>
                </a:solidFill>
              </a:rPr>
              <a:t>Kontaktcenter </a:t>
            </a:r>
            <a:r>
              <a:rPr lang="sv-SE" dirty="0" smtClean="0"/>
              <a:t>mejlar till den aktuella</a:t>
            </a:r>
            <a:r>
              <a:rPr lang="sv-SE" baseline="0" dirty="0" smtClean="0"/>
              <a:t> vårdverksamhetens funktionsbrevlåda vad synpunkten eller klagomålet handlar om samt </a:t>
            </a:r>
            <a:r>
              <a:rPr lang="sv-SE" baseline="0" dirty="0" err="1" smtClean="0"/>
              <a:t>kontkaktuppgifter</a:t>
            </a:r>
            <a:r>
              <a:rPr lang="sv-SE" baseline="0" dirty="0" smtClean="0"/>
              <a:t> till patienten eller närstående. Vårdverksamheten behöver ha rutin för vem som kontaktar patient eller närstående och bekräftar att synpunkten eller klagomålet tagits emot. Detta ska ske senast en arbetsdag efter att synpunkten och klagomålet lämnats.   </a:t>
            </a:r>
            <a:endParaRPr lang="sv-SE" dirty="0" smtClean="0"/>
          </a:p>
          <a:p>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4</a:t>
            </a:fld>
            <a:endParaRPr lang="sv-SE"/>
          </a:p>
        </p:txBody>
      </p:sp>
    </p:spTree>
    <p:extLst>
      <p:ext uri="{BB962C8B-B14F-4D97-AF65-F5344CB8AC3E}">
        <p14:creationId xmlns:p14="http://schemas.microsoft.com/office/powerpoint/2010/main" val="2443880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smtClean="0"/>
              <a:t>Verksamheten ska snabbt bekräfta att de tagit emot  klagomålet och sedan lämna ett svar inom fyra veckor. Ibland kan verksamheten behöva tid för att utreda vad som har hänt. Tar det längre tid än fyra veckor, ska patient och närstående få information om det.  </a:t>
            </a:r>
          </a:p>
          <a:p>
            <a:pPr marL="171450" indent="-171450">
              <a:buFont typeface="Arial" panose="020B0604020202020204" pitchFamily="34" charset="0"/>
              <a:buChar char="•"/>
            </a:pPr>
            <a:r>
              <a:rPr lang="sv-SE" dirty="0" smtClean="0"/>
              <a:t>Patienten ska få en förklaring av vad som hänt och varför det inträffat, i relevanta fall en beskrivning av vilka åtgärder som vårdgivaren avser att vidta för att en liknande händelse inte ska inträffa igen och en möjlighet att lämna synpunkter på förbättringar.</a:t>
            </a:r>
          </a:p>
          <a:p>
            <a:pPr marL="171450" indent="-171450">
              <a:buFont typeface="Arial" panose="020B0604020202020204" pitchFamily="34" charset="0"/>
              <a:buChar char="•"/>
            </a:pPr>
            <a:r>
              <a:rPr lang="sv-SE" dirty="0" smtClean="0"/>
              <a:t>Standardiserade svarsmallar</a:t>
            </a:r>
            <a:r>
              <a:rPr lang="sv-SE" baseline="0" dirty="0" smtClean="0"/>
              <a:t> till hjälp för verksamheten finns.</a:t>
            </a:r>
            <a:endParaRPr lang="sv-SE" dirty="0" smtClean="0"/>
          </a:p>
          <a:p>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5</a:t>
            </a:fld>
            <a:endParaRPr lang="sv-SE"/>
          </a:p>
        </p:txBody>
      </p:sp>
    </p:spTree>
    <p:extLst>
      <p:ext uri="{BB962C8B-B14F-4D97-AF65-F5344CB8AC3E}">
        <p14:creationId xmlns:p14="http://schemas.microsoft.com/office/powerpoint/2010/main" val="1537921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1" u="none" strike="noStrike" kern="1200" cap="none" spc="0" normalizeH="0" baseline="0" noProof="0" dirty="0" smtClean="0">
                <a:ln>
                  <a:noFill/>
                </a:ln>
                <a:solidFill>
                  <a:prstClr val="black"/>
                </a:solidFill>
                <a:effectLst/>
                <a:uLnTx/>
                <a:uFillTx/>
                <a:latin typeface="+mn-lt"/>
                <a:ea typeface="+mn-ea"/>
                <a:cs typeface="+mn-cs"/>
              </a:rPr>
              <a:t>Framgångsfaktorer för en ändamålsenlig hantering av synpunkter och klagomål</a:t>
            </a:r>
            <a:br>
              <a:rPr kumimoji="0" lang="sv-SE" sz="1200" b="1" i="1" u="none" strike="noStrike" kern="1200" cap="none" spc="0" normalizeH="0" baseline="0" noProof="0" dirty="0" smtClean="0">
                <a:ln>
                  <a:noFill/>
                </a:ln>
                <a:solidFill>
                  <a:prstClr val="black"/>
                </a:solidFill>
                <a:effectLst/>
                <a:uLnTx/>
                <a:uFillTx/>
                <a:latin typeface="+mn-lt"/>
                <a:ea typeface="+mn-ea"/>
                <a:cs typeface="+mn-cs"/>
              </a:rPr>
            </a:br>
            <a:endParaRPr kumimoji="0" lang="sv-SE" sz="1200" b="1" i="1"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smtClean="0">
                <a:ln>
                  <a:noFill/>
                </a:ln>
                <a:solidFill>
                  <a:prstClr val="black"/>
                </a:solidFill>
                <a:effectLst/>
                <a:uLnTx/>
                <a:uFillTx/>
                <a:latin typeface="+mn-lt"/>
                <a:ea typeface="+mn-ea"/>
                <a:cs typeface="+mn-cs"/>
              </a:rPr>
              <a:t>Arbeta förebyggande</a:t>
            </a:r>
            <a:endParaRPr kumimoji="0" lang="sv-S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Att agera snabbt och om möjligt förebyggande gagnar alla inblandade och tar mindre resurser i anspråk än om ett klagomål måste passera flera instanser. Prata redan i samband med besöket/vårdtiden med patienter som signalerar missnöje eller ring upp dem i efterhand om det finns tecken på att omhändertagandet inte blev optimalt.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smtClean="0">
                <a:ln>
                  <a:noFill/>
                </a:ln>
                <a:solidFill>
                  <a:prstClr val="black"/>
                </a:solidFill>
                <a:effectLst/>
                <a:uLnTx/>
                <a:uFillTx/>
                <a:latin typeface="+mn-lt"/>
                <a:ea typeface="+mn-ea"/>
                <a:cs typeface="+mn-cs"/>
              </a:rPr>
              <a:t>Beklaga händelsen</a:t>
            </a:r>
            <a:endParaRPr kumimoji="0" lang="sv-S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Patienter kan ofta acceptera en händelse om det ges en förklaring, ett beklagande eller, där det är relevant, en uppriktigt menad ursäkt. Patienten ska alltid få respons på framförda synpunkter och klagomål, även om vårdgivaren anser att dessa är obefogade. Patienten har alltid rätt att komma till tals och bemötas med respekt. Barns åsikter ska beaktas i förhållande till dess ålder och mognad.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smtClean="0">
                <a:ln>
                  <a:noFill/>
                </a:ln>
                <a:solidFill>
                  <a:prstClr val="black"/>
                </a:solidFill>
                <a:effectLst/>
                <a:uLnTx/>
                <a:uFillTx/>
                <a:latin typeface="+mn-lt"/>
                <a:ea typeface="+mn-ea"/>
                <a:cs typeface="+mn-cs"/>
              </a:rPr>
              <a:t>Agera snabbt</a:t>
            </a:r>
            <a:endParaRPr kumimoji="0" lang="sv-S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Patienter och närstående ska uppleva att vårdverksamheten bemöter och löser den aktuella situationen på ett tillfredställande och snabbt sätt. Det leder också till att åtgärder kan vidtas för att förebygga vårdskador i ett tidigt skede. Anmälaren ska få en muntlig eller skriftlig </a:t>
            </a:r>
            <a:r>
              <a:rPr kumimoji="0" lang="sv-SE" sz="1200" b="0" i="1" u="none" strike="noStrike" kern="1200" cap="none" spc="0" normalizeH="0" baseline="0" noProof="0" dirty="0" smtClean="0">
                <a:ln>
                  <a:noFill/>
                </a:ln>
                <a:solidFill>
                  <a:prstClr val="black"/>
                </a:solidFill>
                <a:effectLst/>
                <a:uLnTx/>
                <a:uFillTx/>
                <a:latin typeface="+mn-lt"/>
                <a:ea typeface="+mn-ea"/>
                <a:cs typeface="+mn-cs"/>
              </a:rPr>
              <a:t>bekräftelse</a:t>
            </a:r>
            <a:r>
              <a:rPr kumimoji="0" lang="sv-SE" sz="1200" b="0" i="0" u="none" strike="noStrike" kern="1200" cap="none" spc="0" normalizeH="0" baseline="0" noProof="0" dirty="0" smtClean="0">
                <a:ln>
                  <a:noFill/>
                </a:ln>
                <a:solidFill>
                  <a:prstClr val="black"/>
                </a:solidFill>
                <a:effectLst/>
                <a:uLnTx/>
                <a:uFillTx/>
                <a:latin typeface="+mn-lt"/>
                <a:ea typeface="+mn-ea"/>
                <a:cs typeface="+mn-cs"/>
              </a:rPr>
              <a:t> på att synpunkten eller klagomålet tagits emot senast en arbetsdag efter att det är framfört och ett </a:t>
            </a:r>
            <a:r>
              <a:rPr kumimoji="0" lang="sv-SE" sz="1200" b="0" i="1" u="none" strike="noStrike" kern="1200" cap="none" spc="0" normalizeH="0" baseline="0" noProof="0" dirty="0" smtClean="0">
                <a:ln>
                  <a:noFill/>
                </a:ln>
                <a:solidFill>
                  <a:prstClr val="black"/>
                </a:solidFill>
                <a:effectLst/>
                <a:uLnTx/>
                <a:uFillTx/>
                <a:latin typeface="+mn-lt"/>
                <a:ea typeface="+mn-ea"/>
                <a:cs typeface="+mn-cs"/>
              </a:rPr>
              <a:t>svar/utlåtande</a:t>
            </a:r>
            <a:r>
              <a:rPr kumimoji="0" lang="sv-SE" sz="1200" b="0" i="0" u="none" strike="noStrike" kern="1200" cap="none" spc="0" normalizeH="0" baseline="0" noProof="0" dirty="0" smtClean="0">
                <a:ln>
                  <a:noFill/>
                </a:ln>
                <a:solidFill>
                  <a:prstClr val="black"/>
                </a:solidFill>
                <a:effectLst/>
                <a:uLnTx/>
                <a:uFillTx/>
                <a:latin typeface="+mn-lt"/>
                <a:ea typeface="+mn-ea"/>
                <a:cs typeface="+mn-cs"/>
              </a:rPr>
              <a:t> från vårdverksamheten inom fyra veckor.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smtClean="0">
                <a:ln>
                  <a:noFill/>
                </a:ln>
                <a:solidFill>
                  <a:prstClr val="black"/>
                </a:solidFill>
                <a:effectLst/>
                <a:uLnTx/>
                <a:uFillTx/>
                <a:latin typeface="+mn-lt"/>
                <a:ea typeface="+mn-ea"/>
                <a:cs typeface="+mn-cs"/>
              </a:rPr>
              <a:t>Vara tydliga</a:t>
            </a:r>
            <a:endParaRPr kumimoji="0" lang="sv-S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Patienter och närstående ska få tydlig information om vart man ska vända sig med synpunkter och klagomål och vilka förväntningar man kan ha på respektive instans. Det är särskilt viktigt för patienter som är påverkade av sjukdom eller utsatta för stress eller har starka känslor på grund av händelser i vården. Svar till patienter och närstående ska vara tydliga och anpassade till den enskildes förmåga att tillgodogöra sig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smtClean="0">
                <a:ln>
                  <a:noFill/>
                </a:ln>
                <a:solidFill>
                  <a:prstClr val="black"/>
                </a:solidFill>
                <a:effectLst/>
                <a:uLnTx/>
                <a:uFillTx/>
                <a:latin typeface="+mn-lt"/>
                <a:ea typeface="+mn-ea"/>
                <a:cs typeface="+mn-cs"/>
              </a:rPr>
              <a:t>Agera trovärdigt</a:t>
            </a:r>
            <a:endParaRPr kumimoji="0" lang="sv-S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Att ta synpunkter och klagomål på allvar och att arbeta med förbättringar har stor betydelse för att stärka invånarnas förtroende för hälso- och sjukvården och för den enskilda verksamhetens anseende. Både medarbetare och chefer måste i ord och handling visa att de värdesätter synpunkter från patienter och närstående. </a:t>
            </a:r>
            <a:r>
              <a:rPr lang="sv-SE" dirty="0" smtClean="0"/>
              <a:t>Det är viktigt att de avsätter tid för att lyssna och prata med dem som är missnöjda och ska händelsen utredas ska de även få information om det. </a:t>
            </a:r>
            <a:r>
              <a:rPr kumimoji="0" lang="sv-SE"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smtClean="0">
                <a:ln>
                  <a:noFill/>
                </a:ln>
                <a:solidFill>
                  <a:prstClr val="black"/>
                </a:solidFill>
                <a:effectLst/>
                <a:uLnTx/>
                <a:uFillTx/>
                <a:latin typeface="+mn-lt"/>
                <a:ea typeface="+mn-ea"/>
                <a:cs typeface="+mn-cs"/>
              </a:rPr>
              <a:t>Lära och utveckla</a:t>
            </a:r>
            <a:endParaRPr kumimoji="0" lang="sv-S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Vårdens verksamheter ska arbeta systematiskt med att lära av synpunkter och klagomål, och skapa ett arbetssätt där spridning av lärandet till andra verksamheter ingår. Hanteringen av klagomål ska leda till att den som bedriver vårdverksamheten ska kunna ta ställning till om det förekommit avvikelser.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smtClean="0">
                <a:ln>
                  <a:noFill/>
                </a:ln>
                <a:solidFill>
                  <a:prstClr val="black"/>
                </a:solidFill>
                <a:effectLst/>
                <a:uLnTx/>
                <a:uFillTx/>
                <a:latin typeface="+mn-lt"/>
                <a:ea typeface="+mn-ea"/>
                <a:cs typeface="+mn-cs"/>
              </a:rPr>
              <a:t>Ge stöd till medarbetare</a:t>
            </a:r>
            <a:endParaRPr kumimoji="0" lang="sv-S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När en allvarlig vårdskada sker är det viktigt att även medarbetare och chefer får stöd för att kunna hantera den uppkomna situationen och lära av den för framtiden. Stödet ska ges omgående och följas upp den närmaste tiden efter händelsen. Se Region Jönköpings läns </a:t>
            </a:r>
            <a:r>
              <a:rPr kumimoji="0" lang="sv-SE" sz="1200" b="0" i="1" u="none" strike="noStrike" kern="1200" cap="none" spc="0" normalizeH="0" baseline="0" noProof="0" dirty="0" smtClean="0">
                <a:ln>
                  <a:noFill/>
                </a:ln>
                <a:solidFill>
                  <a:prstClr val="black"/>
                </a:solidFill>
                <a:effectLst/>
                <a:uLnTx/>
                <a:uFillTx/>
                <a:latin typeface="+mn-lt"/>
                <a:ea typeface="+mn-ea"/>
                <a:cs typeface="+mn-cs"/>
              </a:rPr>
              <a:t>riktlinjer för patient- och medarbetarstöd vid vårdskada</a:t>
            </a:r>
            <a:r>
              <a:rPr kumimoji="0" lang="sv-SE" sz="1200" b="0" i="0" u="none" strike="noStrike" kern="1200" cap="none" spc="0" normalizeH="0" baseline="0" noProof="0" dirty="0" smtClean="0">
                <a:ln>
                  <a:noFill/>
                </a:ln>
                <a:solidFill>
                  <a:prstClr val="black"/>
                </a:solidFill>
                <a:effectLst/>
                <a:uLnTx/>
                <a:uFillTx/>
                <a:latin typeface="+mn-lt"/>
                <a:ea typeface="+mn-ea"/>
                <a:cs typeface="+mn-cs"/>
              </a:rPr>
              <a:t>.</a:t>
            </a:r>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6</a:t>
            </a:fld>
            <a:endParaRPr lang="sv-SE"/>
          </a:p>
        </p:txBody>
      </p:sp>
    </p:spTree>
    <p:extLst>
      <p:ext uri="{BB962C8B-B14F-4D97-AF65-F5344CB8AC3E}">
        <p14:creationId xmlns:p14="http://schemas.microsoft.com/office/powerpoint/2010/main" val="1943129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smtClean="0"/>
              <a:t>Hur kan verksamheten agera snabbt och själva kontakta patienten redan innan det hinner bli ett klagomål? Kan t.ex. personalen i receptionen vara en resurs i att fånga upp om en patient som lämnar mottagningen/enheten/avdelningen inte är nöjd med den vård/behandling som hen fått? </a:t>
            </a:r>
            <a:endParaRPr lang="sv-SE" b="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dirty="0" smtClean="0"/>
              <a:t>Verksamhetschefen ansvarar för att det finns lokala rutiner</a:t>
            </a:r>
            <a:r>
              <a:rPr lang="sv-SE" dirty="0" smtClean="0"/>
              <a:t>, en organisation och en ansvarsfördelning som gör det möjligt att uppfylla riktlinjer</a:t>
            </a:r>
            <a:r>
              <a:rPr lang="sv-SE" baseline="0" dirty="0" smtClean="0"/>
              <a:t> och rutiner</a:t>
            </a:r>
            <a:r>
              <a:rPr lang="sv-SE" dirty="0" smtClean="0"/>
              <a:t> för hantering av synpunkter och klagomål. </a:t>
            </a:r>
            <a:br>
              <a:rPr lang="sv-SE" dirty="0" smtClean="0"/>
            </a:br>
            <a:r>
              <a:rPr lang="sv-SE" dirty="0" smtClean="0"/>
              <a:t>Rutinerna ska innehålla </a:t>
            </a:r>
            <a:r>
              <a:rPr lang="sv-SE" b="0" dirty="0" smtClean="0"/>
              <a:t>ansvarsfördelning</a:t>
            </a:r>
            <a:r>
              <a:rPr lang="sv-SE" b="0" baseline="0" dirty="0" smtClean="0"/>
              <a:t> på olika nivåer i verksamheten</a:t>
            </a:r>
            <a:r>
              <a:rPr lang="sv-SE" baseline="0" dirty="0" smtClean="0"/>
              <a:t>, vilka ärenden som vårdenhetschef eller motsvarande har ansvar för och vilka ärenden som verksamhetschefen alltid ska vara involverad i. </a:t>
            </a:r>
            <a:br>
              <a:rPr lang="sv-SE" baseline="0" dirty="0" smtClean="0"/>
            </a:br>
            <a:r>
              <a:rPr lang="sv-SE" baseline="0" dirty="0" smtClean="0"/>
              <a:t>Rutinen ska också innehålla vem som hanterar synpunkter och klagomål som </a:t>
            </a:r>
            <a:r>
              <a:rPr lang="sv-SE" dirty="0" smtClean="0"/>
              <a:t>kommer via funktionsbrevlådan från Kontaktcenter, och vem i verksamheten som kontaktar patient och närstående.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Registrera i Synergi för att få en samlad bild på övergripande nivå. Alla åtgärder som svar till patient registreras i Synergi för att enkelt kunna följa ärendet. </a:t>
            </a:r>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7</a:t>
            </a:fld>
            <a:endParaRPr lang="sv-SE"/>
          </a:p>
        </p:txBody>
      </p:sp>
    </p:spTree>
    <p:extLst>
      <p:ext uri="{BB962C8B-B14F-4D97-AF65-F5344CB8AC3E}">
        <p14:creationId xmlns:p14="http://schemas.microsoft.com/office/powerpoint/2010/main" val="2143249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smtClean="0"/>
              <a:t>Samtliga medarbetare ska kunna informera</a:t>
            </a:r>
            <a:r>
              <a:rPr lang="sv-SE" b="1" dirty="0" smtClean="0"/>
              <a:t> </a:t>
            </a:r>
            <a:r>
              <a:rPr lang="sv-SE" dirty="0" smtClean="0"/>
              <a:t>patienten om vart man kan vända sig med synpunkter och klagomål. De ska känna till och tillämpa aktuella riktlinjer och rutinbeskrivningar. </a:t>
            </a:r>
            <a:br>
              <a:rPr lang="sv-SE" dirty="0" smtClean="0"/>
            </a:br>
            <a:r>
              <a:rPr lang="sv-SE" dirty="0" smtClean="0"/>
              <a:t>Detaljerat stöd för hur klagomål och synpunkter ska hanteras inom en vårdverksamhet framgår av Rutinbeskrivning för hantering av synpunkter och klagomål inom hälso- och sjukvård och tandvård. </a:t>
            </a:r>
          </a:p>
          <a:p>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8</a:t>
            </a:fld>
            <a:endParaRPr lang="sv-SE"/>
          </a:p>
        </p:txBody>
      </p:sp>
    </p:spTree>
    <p:extLst>
      <p:ext uri="{BB962C8B-B14F-4D97-AF65-F5344CB8AC3E}">
        <p14:creationId xmlns:p14="http://schemas.microsoft.com/office/powerpoint/2010/main" val="4058663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smtClean="0"/>
              <a:t>Registrering</a:t>
            </a:r>
            <a:r>
              <a:rPr lang="sv-SE" baseline="0" dirty="0" smtClean="0"/>
              <a:t> och uppföljning i Synergi </a:t>
            </a:r>
            <a:r>
              <a:rPr lang="sv-SE" dirty="0" smtClean="0"/>
              <a:t>– Vilka områden behöver vi arbeta mer med? </a:t>
            </a:r>
          </a:p>
          <a:p>
            <a:pPr marL="171450" indent="-171450">
              <a:buFont typeface="Arial" panose="020B0604020202020204" pitchFamily="34" charset="0"/>
              <a:buChar char="•"/>
            </a:pPr>
            <a:r>
              <a:rPr lang="sv-SE" dirty="0" smtClean="0"/>
              <a:t>Sektion chefläkare och patientsäkerhet deltar i och stödjer analys- och uppföljningsarbetet i verksamheten, samt ansvarar för att följa upp på övergripande nivå. </a:t>
            </a:r>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9</a:t>
            </a:fld>
            <a:endParaRPr lang="sv-SE"/>
          </a:p>
        </p:txBody>
      </p:sp>
    </p:spTree>
    <p:extLst>
      <p:ext uri="{BB962C8B-B14F-4D97-AF65-F5344CB8AC3E}">
        <p14:creationId xmlns:p14="http://schemas.microsoft.com/office/powerpoint/2010/main" val="211931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Diskussion</a:t>
            </a:r>
            <a:r>
              <a:rPr lang="sv-SE" baseline="0" dirty="0" smtClean="0"/>
              <a:t> </a:t>
            </a:r>
            <a:r>
              <a:rPr lang="sv-SE" dirty="0" smtClean="0"/>
              <a:t>i grupper</a:t>
            </a:r>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10</a:t>
            </a:fld>
            <a:endParaRPr lang="sv-SE"/>
          </a:p>
        </p:txBody>
      </p:sp>
    </p:spTree>
    <p:extLst>
      <p:ext uri="{BB962C8B-B14F-4D97-AF65-F5344CB8AC3E}">
        <p14:creationId xmlns:p14="http://schemas.microsoft.com/office/powerpoint/2010/main" val="1627825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2.png"/><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1.emf"/><Relationship Id="rId4" Type="http://schemas.openxmlformats.org/officeDocument/2006/relationships/image" Target="../media/image10.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ida">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chemeClr val="bg1"/>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28308104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lut">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81876" y="5382466"/>
            <a:ext cx="2252571" cy="564115"/>
          </a:xfrm>
          <a:prstGeom prst="rect">
            <a:avLst/>
          </a:prstGeom>
        </p:spPr>
      </p:pic>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chemeClr val="bg1"/>
                </a:solidFill>
              </a:rPr>
              <a:t>Region Jönköpings</a:t>
            </a:r>
            <a:r>
              <a:rPr lang="sv-SE" sz="2200" b="1" baseline="0" dirty="0">
                <a:solidFill>
                  <a:schemeClr val="bg1"/>
                </a:solidFill>
              </a:rPr>
              <a:t> län</a:t>
            </a:r>
            <a:endParaRPr lang="sv-SE" sz="2200" b="1" dirty="0">
              <a:solidFill>
                <a:schemeClr val="bg1"/>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chemeClr val="bg1"/>
                </a:solidFill>
              </a:rPr>
              <a:t>www.rjl.se</a:t>
            </a:r>
          </a:p>
        </p:txBody>
      </p:sp>
      <p:pic>
        <p:nvPicPr>
          <p:cNvPr id="21" name="Bildobjekt 20">
            <a:extLst>
              <a:ext uri="{FF2B5EF4-FFF2-40B4-BE49-F238E27FC236}">
                <a16:creationId xmlns:a16="http://schemas.microsoft.com/office/drawing/2014/main" id="{9C4A87F3-A64E-4FC1-ABDC-78C60D96F3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7570" y="2016541"/>
            <a:ext cx="3736856" cy="1271019"/>
          </a:xfrm>
          <a:prstGeom prst="rect">
            <a:avLst/>
          </a:prstGeom>
        </p:spPr>
      </p:pic>
    </p:spTree>
    <p:extLst>
      <p:ext uri="{BB962C8B-B14F-4D97-AF65-F5344CB8AC3E}">
        <p14:creationId xmlns:p14="http://schemas.microsoft.com/office/powerpoint/2010/main" val="3132208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lut för utskrift">
    <p:spTree>
      <p:nvGrpSpPr>
        <p:cNvPr id="1" name=""/>
        <p:cNvGrpSpPr/>
        <p:nvPr/>
      </p:nvGrpSpPr>
      <p:grpSpPr>
        <a:xfrm>
          <a:off x="0" y="0"/>
          <a:ext cx="0" cy="0"/>
          <a:chOff x="0" y="0"/>
          <a:chExt cx="0" cy="0"/>
        </a:xfrm>
      </p:grpSpPr>
      <p:grpSp>
        <p:nvGrpSpPr>
          <p:cNvPr id="12" name="Grupp 11"/>
          <p:cNvGrpSpPr/>
          <p:nvPr userDrawn="1"/>
        </p:nvGrpSpPr>
        <p:grpSpPr>
          <a:xfrm>
            <a:off x="3937444" y="1977174"/>
            <a:ext cx="4333836" cy="761546"/>
            <a:chOff x="3862028" y="1977174"/>
            <a:chExt cx="4333836" cy="761546"/>
          </a:xfrm>
        </p:grpSpPr>
        <p:sp>
          <p:nvSpPr>
            <p:cNvPr id="13" name="Ellips 12">
              <a:extLst>
                <a:ext uri="{FF2B5EF4-FFF2-40B4-BE49-F238E27FC236}">
                  <a16:creationId xmlns:a16="http://schemas.microsoft.com/office/drawing/2014/main" id="{7BEA6346-EE7D-DF4F-8BEA-2C7A0BE6A973}"/>
                </a:ext>
              </a:extLst>
            </p:cNvPr>
            <p:cNvSpPr>
              <a:spLocks noChangeAspect="1"/>
            </p:cNvSpPr>
            <p:nvPr userDrawn="1"/>
          </p:nvSpPr>
          <p:spPr>
            <a:xfrm>
              <a:off x="3862028"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2C8866A6-1447-4C4D-8601-CED83278E7FF}"/>
                </a:ext>
              </a:extLst>
            </p:cNvPr>
            <p:cNvPicPr>
              <a:picLocks noChangeAspect="1"/>
            </p:cNvPicPr>
            <p:nvPr userDrawn="1"/>
          </p:nvPicPr>
          <p:blipFill>
            <a:blip r:embed="rId2"/>
            <a:stretch>
              <a:fillRect/>
            </a:stretch>
          </p:blipFill>
          <p:spPr>
            <a:xfrm>
              <a:off x="4132190" y="2159547"/>
              <a:ext cx="211077" cy="409124"/>
            </a:xfrm>
            <a:prstGeom prst="rect">
              <a:avLst/>
            </a:prstGeom>
          </p:spPr>
        </p:pic>
        <p:sp>
          <p:nvSpPr>
            <p:cNvPr id="15" name="Ellips 14">
              <a:extLst>
                <a:ext uri="{FF2B5EF4-FFF2-40B4-BE49-F238E27FC236}">
                  <a16:creationId xmlns:a16="http://schemas.microsoft.com/office/drawing/2014/main" id="{0352A41F-5C1B-2547-A459-0E5CA6601C66}"/>
                </a:ext>
              </a:extLst>
            </p:cNvPr>
            <p:cNvSpPr>
              <a:spLocks noChangeAspect="1"/>
            </p:cNvSpPr>
            <p:nvPr userDrawn="1"/>
          </p:nvSpPr>
          <p:spPr>
            <a:xfrm>
              <a:off x="5052792" y="1977176"/>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69370DD6-C6D8-0E4A-8750-557EAC2A755E}"/>
                </a:ext>
              </a:extLst>
            </p:cNvPr>
            <p:cNvPicPr>
              <a:picLocks noChangeAspect="1"/>
            </p:cNvPicPr>
            <p:nvPr userDrawn="1"/>
          </p:nvPicPr>
          <p:blipFill>
            <a:blip r:embed="rId3"/>
            <a:stretch>
              <a:fillRect/>
            </a:stretch>
          </p:blipFill>
          <p:spPr>
            <a:xfrm>
              <a:off x="5258248" y="2122547"/>
              <a:ext cx="411730" cy="409124"/>
            </a:xfrm>
            <a:prstGeom prst="rect">
              <a:avLst/>
            </a:prstGeom>
          </p:spPr>
        </p:pic>
        <p:sp>
          <p:nvSpPr>
            <p:cNvPr id="17" name="Ellips 16">
              <a:extLst>
                <a:ext uri="{FF2B5EF4-FFF2-40B4-BE49-F238E27FC236}">
                  <a16:creationId xmlns:a16="http://schemas.microsoft.com/office/drawing/2014/main" id="{834B6F64-F2EF-9E4B-927B-2D5F4354138D}"/>
                </a:ext>
              </a:extLst>
            </p:cNvPr>
            <p:cNvSpPr>
              <a:spLocks noChangeAspect="1"/>
            </p:cNvSpPr>
            <p:nvPr userDrawn="1"/>
          </p:nvSpPr>
          <p:spPr>
            <a:xfrm>
              <a:off x="6243556" y="1977175"/>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8096E689-BAD4-F647-90E4-CF3B5232A2A7}"/>
                </a:ext>
              </a:extLst>
            </p:cNvPr>
            <p:cNvPicPr>
              <a:picLocks noChangeAspect="1"/>
            </p:cNvPicPr>
            <p:nvPr userDrawn="1"/>
          </p:nvPicPr>
          <p:blipFill>
            <a:blip r:embed="rId4"/>
            <a:stretch>
              <a:fillRect/>
            </a:stretch>
          </p:blipFill>
          <p:spPr>
            <a:xfrm>
              <a:off x="6420257" y="2148720"/>
              <a:ext cx="406519" cy="406519"/>
            </a:xfrm>
            <a:prstGeom prst="rect">
              <a:avLst/>
            </a:prstGeom>
          </p:spPr>
        </p:pic>
        <p:sp>
          <p:nvSpPr>
            <p:cNvPr id="19" name="Ellips 18">
              <a:extLst>
                <a:ext uri="{FF2B5EF4-FFF2-40B4-BE49-F238E27FC236}">
                  <a16:creationId xmlns:a16="http://schemas.microsoft.com/office/drawing/2014/main" id="{FBABADBC-30EF-DE42-938F-7E556DECD178}"/>
                </a:ext>
              </a:extLst>
            </p:cNvPr>
            <p:cNvSpPr>
              <a:spLocks noChangeAspect="1"/>
            </p:cNvSpPr>
            <p:nvPr userDrawn="1"/>
          </p:nvSpPr>
          <p:spPr>
            <a:xfrm>
              <a:off x="7434320"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a:extLst>
                <a:ext uri="{FF2B5EF4-FFF2-40B4-BE49-F238E27FC236}">
                  <a16:creationId xmlns:a16="http://schemas.microsoft.com/office/drawing/2014/main" id="{6A5E258B-24A3-404D-9100-DE9E0AAF9DF1}"/>
                </a:ext>
              </a:extLst>
            </p:cNvPr>
            <p:cNvPicPr>
              <a:picLocks noChangeAspect="1"/>
            </p:cNvPicPr>
            <p:nvPr userDrawn="1"/>
          </p:nvPicPr>
          <p:blipFill>
            <a:blip r:embed="rId5">
              <a:alphaModFix/>
            </a:blip>
            <a:stretch>
              <a:fillRect/>
            </a:stretch>
          </p:blipFill>
          <p:spPr>
            <a:xfrm>
              <a:off x="7567532" y="2162152"/>
              <a:ext cx="495119" cy="406519"/>
            </a:xfrm>
            <a:prstGeom prst="rect">
              <a:avLst/>
            </a:prstGeom>
          </p:spPr>
        </p:pic>
      </p:grpSp>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rgbClr val="B1063A"/>
                </a:solidFill>
              </a:rPr>
              <a:t>Region Jönköpings</a:t>
            </a:r>
            <a:r>
              <a:rPr lang="sv-SE" sz="2200" b="1" baseline="0" dirty="0">
                <a:solidFill>
                  <a:srgbClr val="B1063A"/>
                </a:solidFill>
              </a:rPr>
              <a:t> län</a:t>
            </a:r>
            <a:endParaRPr lang="sv-SE" sz="2200" b="1" dirty="0">
              <a:solidFill>
                <a:srgbClr val="B1063A"/>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rgbClr val="B1063A"/>
                </a:solidFill>
              </a:rPr>
              <a:t>www.rjl.se</a:t>
            </a:r>
          </a:p>
        </p:txBody>
      </p:sp>
      <p:pic>
        <p:nvPicPr>
          <p:cNvPr id="21" name="Bildobjekt 20">
            <a:extLst>
              <a:ext uri="{FF2B5EF4-FFF2-40B4-BE49-F238E27FC236}">
                <a16:creationId xmlns:a16="http://schemas.microsoft.com/office/drawing/2014/main" id="{894FDCCA-D973-4BBB-B66D-650C5760AF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12496" y="5331408"/>
            <a:ext cx="2181162" cy="542465"/>
          </a:xfrm>
          <a:prstGeom prst="rect">
            <a:avLst/>
          </a:prstGeom>
        </p:spPr>
      </p:pic>
      <p:pic>
        <p:nvPicPr>
          <p:cNvPr id="23" name="Bildobjekt 22">
            <a:extLst>
              <a:ext uri="{FF2B5EF4-FFF2-40B4-BE49-F238E27FC236}">
                <a16:creationId xmlns:a16="http://schemas.microsoft.com/office/drawing/2014/main" id="{1F1C37D8-7E59-4532-B401-60F8D5005B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4649" y="2025310"/>
            <a:ext cx="3736856" cy="1271019"/>
          </a:xfrm>
          <a:prstGeom prst="rect">
            <a:avLst/>
          </a:prstGeom>
        </p:spPr>
      </p:pic>
    </p:spTree>
    <p:extLst>
      <p:ext uri="{BB962C8B-B14F-4D97-AF65-F5344CB8AC3E}">
        <p14:creationId xmlns:p14="http://schemas.microsoft.com/office/powerpoint/2010/main" val="317241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ida för utskrif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109FD55-718D-438B-8297-319021B74331}"/>
              </a:ext>
            </a:extLst>
          </p:cNvPr>
          <p:cNvPicPr>
            <a:picLocks noChangeAspect="1"/>
          </p:cNvPicPr>
          <p:nvPr userDrawn="1"/>
        </p:nvPicPr>
        <p:blipFill rotWithShape="1">
          <a:blip r:embed="rId2">
            <a:alphaModFix amt="55000"/>
          </a:blip>
          <a:srcRect l="-4818" t="21737" r="62723" b="30128"/>
          <a:stretch/>
        </p:blipFill>
        <p:spPr>
          <a:xfrm>
            <a:off x="5807968" y="-11875"/>
            <a:ext cx="6384032" cy="6875813"/>
          </a:xfrm>
          <a:prstGeom prst="rect">
            <a:avLst/>
          </a:prstGeom>
          <a:noFill/>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rgbClr val="B1063A"/>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rgbClr val="B106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381570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82112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ADEDBF6-7D1C-7243-942C-5D79C3651C8B}"/>
              </a:ext>
            </a:extLst>
          </p:cNvPr>
          <p:cNvPicPr>
            <a:picLocks noChangeAspect="1"/>
          </p:cNvPicPr>
          <p:nvPr userDrawn="1"/>
        </p:nvPicPr>
        <p:blipFill rotWithShape="1">
          <a:blip r:embed="rId2">
            <a:alphaModFix amt="55000"/>
          </a:blip>
          <a:srcRect l="-4818" t="21696" r="62723" b="28424"/>
          <a:stretch/>
        </p:blipFill>
        <p:spPr>
          <a:xfrm>
            <a:off x="5807968" y="0"/>
            <a:ext cx="6384032" cy="6858000"/>
          </a:xfrm>
          <a:prstGeom prst="rect">
            <a:avLst/>
          </a:prstGeom>
          <a:noFill/>
        </p:spPr>
      </p:pic>
      <p:sp>
        <p:nvSpPr>
          <p:cNvPr id="2" name="Rubrik 1"/>
          <p:cNvSpPr>
            <a:spLocks noGrp="1"/>
          </p:cNvSpPr>
          <p:nvPr>
            <p:ph type="title" hasCustomPrompt="1"/>
          </p:nvPr>
        </p:nvSpPr>
        <p:spPr>
          <a:xfrm>
            <a:off x="2160000" y="522244"/>
            <a:ext cx="7920000" cy="5400000"/>
          </a:xfrm>
        </p:spPr>
        <p:txBody>
          <a:bodyPr anchor="ctr">
            <a:noAutofit/>
          </a:bodyPr>
          <a:lstStyle>
            <a:lvl1pPr algn="ctr">
              <a:lnSpc>
                <a:spcPct val="100000"/>
              </a:lnSpc>
              <a:defRPr sz="4000" b="1">
                <a:solidFill>
                  <a:schemeClr val="bg1"/>
                </a:solidFill>
              </a:defRPr>
            </a:lvl1pPr>
          </a:lstStyle>
          <a:p>
            <a:r>
              <a:rPr lang="sv-SE" dirty="0"/>
              <a:t>Avsnittsrubrik</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
        <p:nvSpPr>
          <p:cNvPr id="5"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bg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0151784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1080025"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6"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smtClean="0"/>
              <a:t>Synpunkter och klagomål i hälso- och sjukvården och tandvården </a:t>
            </a:r>
            <a:endParaRPr lang="sv-SE"/>
          </a:p>
        </p:txBody>
      </p:sp>
      <p:sp>
        <p:nvSpPr>
          <p:cNvPr id="7" name="Platshållare för bildnummer 6"/>
          <p:cNvSpPr>
            <a:spLocks noGrp="1"/>
          </p:cNvSpPr>
          <p:nvPr>
            <p:ph type="sldNum" sz="quarter" idx="12"/>
          </p:nvPr>
        </p:nvSpPr>
        <p:spPr/>
        <p:txBody>
          <a:bodyPr/>
          <a:lstStyle>
            <a:lvl1pPr>
              <a:defRPr>
                <a:solidFill>
                  <a:schemeClr val="tx1"/>
                </a:solidFill>
              </a:defRPr>
            </a:lvl1pPr>
          </a:lstStyle>
          <a:p>
            <a:fld id="{8EEB9E62-4301-493A-8C73-0409F1A2D539}" type="slidenum">
              <a:rPr lang="sv-SE" smtClean="0"/>
              <a:pPr/>
              <a:t>‹#›</a:t>
            </a:fld>
            <a:endParaRPr lang="sv-SE"/>
          </a:p>
        </p:txBody>
      </p:sp>
      <p:pic>
        <p:nvPicPr>
          <p:cNvPr id="8" name="Bildobjekt 7">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5" name="Platshållare för datum 4"/>
          <p:cNvSpPr>
            <a:spLocks noGrp="1"/>
          </p:cNvSpPr>
          <p:nvPr>
            <p:ph type="dt" sz="half" idx="10"/>
          </p:nvPr>
        </p:nvSpPr>
        <p:spPr>
          <a:xfrm>
            <a:off x="4860000" y="6228000"/>
            <a:ext cx="2484000" cy="365125"/>
          </a:xfrm>
        </p:spPr>
        <p:txBody>
          <a:bodyPr/>
          <a:lstStyle>
            <a:lvl1pPr>
              <a:defRPr>
                <a:solidFill>
                  <a:schemeClr val="tx1"/>
                </a:solidFill>
              </a:defRPr>
            </a:lvl1pPr>
          </a:lstStyle>
          <a:p>
            <a:r>
              <a:rPr lang="sv-SE" smtClean="0"/>
              <a:t>Avsnittsrubrik</a:t>
            </a:r>
            <a:endParaRPr lang="sv-SE"/>
          </a:p>
        </p:txBody>
      </p:sp>
      <p:sp>
        <p:nvSpPr>
          <p:cNvPr id="9" name="Platshållare för text 8"/>
          <p:cNvSpPr>
            <a:spLocks noGrp="1"/>
          </p:cNvSpPr>
          <p:nvPr>
            <p:ph type="body" sz="quarter" idx="13" hasCustomPrompt="1"/>
          </p:nvPr>
        </p:nvSpPr>
        <p:spPr>
          <a:xfrm>
            <a:off x="1079888" y="2196000"/>
            <a:ext cx="9359900" cy="3780000"/>
          </a:xfrm>
        </p:spPr>
        <p:txBody>
          <a:bodyPr>
            <a:noAutofit/>
          </a:bodyPr>
          <a:lstStyle>
            <a:lvl1pPr>
              <a:lnSpc>
                <a:spcPts val="3400"/>
              </a:lnSpc>
              <a:defRPr sz="2200"/>
            </a:lvl1pPr>
            <a:lvl2pPr>
              <a:lnSpc>
                <a:spcPct val="100000"/>
              </a:lnSpc>
              <a:spcAft>
                <a:spcPts val="1200"/>
              </a:spcAft>
              <a:buFont typeface="Arial" panose="020B0604020202020204" pitchFamily="34" charset="0"/>
              <a:buChar char="•"/>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875201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2" name="Rubrik 1"/>
          <p:cNvSpPr>
            <a:spLocks noGrp="1"/>
          </p:cNvSpPr>
          <p:nvPr>
            <p:ph type="title"/>
          </p:nvPr>
        </p:nvSpPr>
        <p:spPr>
          <a:xfrm>
            <a:off x="1078050" y="900000"/>
            <a:ext cx="9360000" cy="1296000"/>
          </a:xfrm>
        </p:spPr>
        <p:txBody>
          <a:bodyPr anchor="ctr">
            <a:noAutofit/>
          </a:bodyPr>
          <a:lstStyle>
            <a:lvl1pPr>
              <a:lnSpc>
                <a:spcPct val="100000"/>
              </a:lnSpc>
              <a:defRPr/>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r>
              <a:rPr lang="sv-SE" smtClean="0"/>
              <a:t>Avsnittsrubrik</a:t>
            </a:r>
            <a:endParaRPr lang="sv-SE"/>
          </a:p>
        </p:txBody>
      </p:sp>
      <p:sp>
        <p:nvSpPr>
          <p:cNvPr id="5" name="Platshållare för sidfot 4"/>
          <p:cNvSpPr>
            <a:spLocks noGrp="1"/>
          </p:cNvSpPr>
          <p:nvPr>
            <p:ph type="ftr" sz="quarter" idx="11"/>
          </p:nvPr>
        </p:nvSpPr>
        <p:spPr>
          <a:xfrm>
            <a:off x="1080000" y="6228000"/>
            <a:ext cx="3600000" cy="365125"/>
          </a:xfrm>
        </p:spPr>
        <p:txBody>
          <a:bodyPr/>
          <a:lstStyle/>
          <a:p>
            <a:r>
              <a:rPr lang="sv-SE" smtClean="0"/>
              <a:t>Synpunkter och klagomål i hälso- och sjukvården och tandvården </a:t>
            </a:r>
            <a:endParaRPr lang="sv-SE"/>
          </a:p>
        </p:txBody>
      </p:sp>
      <p:sp>
        <p:nvSpPr>
          <p:cNvPr id="6" name="Platshållare för bildnummer 5"/>
          <p:cNvSpPr>
            <a:spLocks noGrp="1"/>
          </p:cNvSpPr>
          <p:nvPr>
            <p:ph type="sldNum" sz="quarter" idx="12"/>
          </p:nvPr>
        </p:nvSpPr>
        <p:spPr/>
        <p:txBody>
          <a:bodyPr/>
          <a:lstStyle/>
          <a:p>
            <a:fld id="{8EEB9E62-4301-493A-8C73-0409F1A2D539}" type="slidenum">
              <a:rPr lang="sv-SE" smtClean="0"/>
              <a:t>‹#›</a:t>
            </a:fld>
            <a:endParaRPr lang="sv-SE"/>
          </a:p>
        </p:txBody>
      </p:sp>
      <p:pic>
        <p:nvPicPr>
          <p:cNvPr id="9" name="Bildobjekt 8">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text 7"/>
          <p:cNvSpPr>
            <a:spLocks noGrp="1"/>
          </p:cNvSpPr>
          <p:nvPr>
            <p:ph type="body" sz="quarter" idx="13"/>
          </p:nvPr>
        </p:nvSpPr>
        <p:spPr>
          <a:xfrm>
            <a:off x="1077913" y="2196000"/>
            <a:ext cx="9359900" cy="3780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427830831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 vänst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6116838"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smtClean="0"/>
              <a:t>Avsnittsrubrik</a:t>
            </a:r>
            <a:endParaRPr lang="sv-SE"/>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smtClean="0"/>
              <a:t>Synpunkter och klagomål i hälso- och sjukvården och tandvården </a:t>
            </a:r>
            <a:endParaRPr lang="sv-SE"/>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6120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43073462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hög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912000"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smtClean="0"/>
              <a:t>Avsnittsrubrik</a:t>
            </a:r>
            <a:endParaRPr lang="sv-SE"/>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smtClean="0"/>
              <a:t>Synpunkter och klagomål i hälso- och sjukvården och tandvården </a:t>
            </a:r>
            <a:endParaRPr lang="sv-SE"/>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670560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912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26004386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eller grafik helsida">
    <p:spTree>
      <p:nvGrpSpPr>
        <p:cNvPr id="1" name=""/>
        <p:cNvGrpSpPr/>
        <p:nvPr/>
      </p:nvGrpSpPr>
      <p:grpSpPr>
        <a:xfrm>
          <a:off x="0" y="0"/>
          <a:ext cx="0" cy="0"/>
          <a:chOff x="0" y="0"/>
          <a:chExt cx="0" cy="0"/>
        </a:xfrm>
      </p:grpSpPr>
      <p:sp>
        <p:nvSpPr>
          <p:cNvPr id="4" name="Platshållare för innehåll 3"/>
          <p:cNvSpPr>
            <a:spLocks noGrp="1"/>
          </p:cNvSpPr>
          <p:nvPr>
            <p:ph sz="quarter" idx="15" hasCustomPrompt="1"/>
          </p:nvPr>
        </p:nvSpPr>
        <p:spPr>
          <a:xfrm>
            <a:off x="0" y="1"/>
            <a:ext cx="121920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1800"/>
              </a:spcAft>
              <a:buClr>
                <a:srgbClr val="B1063A"/>
              </a:buClr>
              <a:buFontTx/>
              <a:buNone/>
            </a:pPr>
            <a:r>
              <a:rPr lang="sv-SE" dirty="0"/>
              <a:t>Klicka på symbolen för bild för att lägga till foto eller grafik</a:t>
            </a:r>
          </a:p>
        </p:txBody>
      </p:sp>
      <p:sp>
        <p:nvSpPr>
          <p:cNvPr id="3" name="Platshållare för bild 6"/>
          <p:cNvSpPr>
            <a:spLocks noGrp="1"/>
          </p:cNvSpPr>
          <p:nvPr>
            <p:ph type="pic" sz="quarter" idx="16"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80611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gram/grafik med rubrik">
    <p:spTree>
      <p:nvGrpSpPr>
        <p:cNvPr id="1" name=""/>
        <p:cNvGrpSpPr/>
        <p:nvPr/>
      </p:nvGrpSpPr>
      <p:grpSpPr>
        <a:xfrm>
          <a:off x="0" y="0"/>
          <a:ext cx="0" cy="0"/>
          <a:chOff x="0" y="0"/>
          <a:chExt cx="0" cy="0"/>
        </a:xfrm>
      </p:grpSpPr>
      <p:sp>
        <p:nvSpPr>
          <p:cNvPr id="3" name="Platshållare för innehåll 2"/>
          <p:cNvSpPr>
            <a:spLocks noGrp="1"/>
          </p:cNvSpPr>
          <p:nvPr>
            <p:ph sz="quarter" idx="10" hasCustomPrompt="1"/>
          </p:nvPr>
        </p:nvSpPr>
        <p:spPr>
          <a:xfrm>
            <a:off x="1440000" y="2196000"/>
            <a:ext cx="9360000" cy="3780000"/>
          </a:xfrm>
        </p:spPr>
        <p:txBody>
          <a:bodyPr/>
          <a:lstStyle>
            <a:lvl1pPr marL="0" indent="0">
              <a:buFontTx/>
              <a:buNone/>
              <a:defRPr/>
            </a:lvl1pPr>
          </a:lstStyle>
          <a:p>
            <a:pPr lvl="0"/>
            <a:r>
              <a:rPr lang="sv-SE" dirty="0"/>
              <a:t>Klicka på den ikon du vill använda</a:t>
            </a:r>
          </a:p>
        </p:txBody>
      </p:sp>
      <p:sp>
        <p:nvSpPr>
          <p:cNvPr id="4" name="Rubrik 1"/>
          <p:cNvSpPr>
            <a:spLocks noGrp="1"/>
          </p:cNvSpPr>
          <p:nvPr>
            <p:ph type="title"/>
          </p:nvPr>
        </p:nvSpPr>
        <p:spPr>
          <a:xfrm>
            <a:off x="1440000"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5"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smtClean="0"/>
              <a:t>Synpunkter och klagomål i hälso- och sjukvården och tandvården </a:t>
            </a:r>
            <a:endParaRPr lang="sv-SE"/>
          </a:p>
        </p:txBody>
      </p:sp>
      <p:sp>
        <p:nvSpPr>
          <p:cNvPr id="6" name="Platshållare för bildnummer 6"/>
          <p:cNvSpPr>
            <a:spLocks noGrp="1"/>
          </p:cNvSpPr>
          <p:nvPr>
            <p:ph type="sldNum" sz="quarter" idx="12"/>
          </p:nvPr>
        </p:nvSpPr>
        <p:spPr>
          <a:xfrm>
            <a:off x="432000" y="6228000"/>
            <a:ext cx="522000" cy="365125"/>
          </a:xfrm>
        </p:spPr>
        <p:txBody>
          <a:bodyPr/>
          <a:lstStyle>
            <a:lvl1pPr>
              <a:defRPr>
                <a:solidFill>
                  <a:schemeClr val="tx1"/>
                </a:solidFill>
              </a:defRPr>
            </a:lvl1pPr>
          </a:lstStyle>
          <a:p>
            <a:fld id="{8EEB9E62-4301-493A-8C73-0409F1A2D539}" type="slidenum">
              <a:rPr lang="sv-SE" smtClean="0"/>
              <a:pPr/>
              <a:t>‹#›</a:t>
            </a:fld>
            <a:endParaRPr lang="sv-SE"/>
          </a:p>
        </p:txBody>
      </p:sp>
      <p:pic>
        <p:nvPicPr>
          <p:cNvPr id="7" name="Bildobjekt 6">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datum 4"/>
          <p:cNvSpPr>
            <a:spLocks noGrp="1"/>
          </p:cNvSpPr>
          <p:nvPr>
            <p:ph type="dt" sz="half" idx="13"/>
          </p:nvPr>
        </p:nvSpPr>
        <p:spPr>
          <a:xfrm>
            <a:off x="4860000" y="6228000"/>
            <a:ext cx="2484000" cy="365125"/>
          </a:xfrm>
        </p:spPr>
        <p:txBody>
          <a:bodyPr/>
          <a:lstStyle>
            <a:lvl1pPr>
              <a:defRPr>
                <a:solidFill>
                  <a:schemeClr val="tx1"/>
                </a:solidFill>
              </a:defRPr>
            </a:lvl1pPr>
          </a:lstStyle>
          <a:p>
            <a:r>
              <a:rPr lang="sv-SE" smtClean="0"/>
              <a:t>Avsnittsrubrik</a:t>
            </a:r>
            <a:endParaRPr lang="sv-SE"/>
          </a:p>
        </p:txBody>
      </p:sp>
      <p:sp>
        <p:nvSpPr>
          <p:cNvPr id="10"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61489186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80000" y="540000"/>
            <a:ext cx="9360000" cy="1296000"/>
          </a:xfrm>
          <a:prstGeom prst="rect">
            <a:avLst/>
          </a:prstGeom>
        </p:spPr>
        <p:txBody>
          <a:bodyPr vert="horz" lIns="91440" tIns="45720" rIns="91440" bIns="45720" rtlCol="0" anchor="ctr">
            <a:noAutofit/>
          </a:bodyPr>
          <a:lstStyle/>
          <a:p>
            <a:r>
              <a:rPr lang="sv-SE" dirty="0"/>
              <a:t>Klicka här för att ändra format</a:t>
            </a:r>
          </a:p>
        </p:txBody>
      </p:sp>
      <p:sp>
        <p:nvSpPr>
          <p:cNvPr id="4" name="Platshållare för datum 3"/>
          <p:cNvSpPr>
            <a:spLocks noGrp="1"/>
          </p:cNvSpPr>
          <p:nvPr>
            <p:ph type="dt" sz="half" idx="2"/>
          </p:nvPr>
        </p:nvSpPr>
        <p:spPr>
          <a:xfrm>
            <a:off x="4860000" y="6228000"/>
            <a:ext cx="2484000" cy="365125"/>
          </a:xfrm>
          <a:prstGeom prst="rect">
            <a:avLst/>
          </a:prstGeom>
        </p:spPr>
        <p:txBody>
          <a:bodyPr vert="horz" lIns="91440" tIns="45720" rIns="91440" bIns="45720" rtlCol="0" anchor="ctr"/>
          <a:lstStyle>
            <a:lvl1pPr algn="ctr">
              <a:defRPr sz="1200" spc="100" baseline="0">
                <a:solidFill>
                  <a:schemeClr val="tx1"/>
                </a:solidFill>
              </a:defRPr>
            </a:lvl1pPr>
          </a:lstStyle>
          <a:p>
            <a:r>
              <a:rPr lang="sv-SE" smtClean="0"/>
              <a:t>Avsnittsrubrik</a:t>
            </a:r>
            <a:endParaRPr lang="sv-SE" dirty="0"/>
          </a:p>
        </p:txBody>
      </p:sp>
      <p:sp>
        <p:nvSpPr>
          <p:cNvPr id="5" name="Platshållare för sidfot 4"/>
          <p:cNvSpPr>
            <a:spLocks noGrp="1"/>
          </p:cNvSpPr>
          <p:nvPr>
            <p:ph type="ftr" sz="quarter" idx="3"/>
          </p:nvPr>
        </p:nvSpPr>
        <p:spPr>
          <a:xfrm>
            <a:off x="1080000" y="6228000"/>
            <a:ext cx="3600000" cy="365125"/>
          </a:xfrm>
          <a:prstGeom prst="rect">
            <a:avLst/>
          </a:prstGeom>
        </p:spPr>
        <p:txBody>
          <a:bodyPr vert="horz" lIns="91440" tIns="45720" rIns="91440" bIns="45720" rtlCol="0" anchor="ctr"/>
          <a:lstStyle>
            <a:lvl1pPr algn="l">
              <a:defRPr sz="1200" spc="100" baseline="0">
                <a:solidFill>
                  <a:schemeClr val="tx1"/>
                </a:solidFill>
              </a:defRPr>
            </a:lvl1pPr>
          </a:lstStyle>
          <a:p>
            <a:r>
              <a:rPr lang="sv-SE" smtClean="0"/>
              <a:t>Synpunkter och klagomål i hälso- och sjukvården och tandvården </a:t>
            </a:r>
            <a:endParaRPr lang="sv-SE" dirty="0"/>
          </a:p>
        </p:txBody>
      </p:sp>
      <p:sp>
        <p:nvSpPr>
          <p:cNvPr id="6" name="Platshållare för bildnummer 5"/>
          <p:cNvSpPr>
            <a:spLocks noGrp="1"/>
          </p:cNvSpPr>
          <p:nvPr>
            <p:ph type="sldNum" sz="quarter" idx="4"/>
          </p:nvPr>
        </p:nvSpPr>
        <p:spPr>
          <a:xfrm>
            <a:off x="432000" y="6228000"/>
            <a:ext cx="522000" cy="365125"/>
          </a:xfrm>
          <a:prstGeom prst="rect">
            <a:avLst/>
          </a:prstGeom>
        </p:spPr>
        <p:txBody>
          <a:bodyPr vert="horz" lIns="91440" tIns="45720" rIns="91440" bIns="45720" rtlCol="0" anchor="ctr"/>
          <a:lstStyle>
            <a:lvl1pPr algn="l">
              <a:defRPr sz="1200">
                <a:solidFill>
                  <a:schemeClr val="tx1"/>
                </a:solidFill>
              </a:defRPr>
            </a:lvl1pPr>
          </a:lstStyle>
          <a:p>
            <a:fld id="{8EEB9E62-4301-493A-8C73-0409F1A2D539}" type="slidenum">
              <a:rPr lang="sv-SE" smtClean="0"/>
              <a:pPr/>
              <a:t>‹#›</a:t>
            </a:fld>
            <a:endParaRPr lang="sv-SE"/>
          </a:p>
        </p:txBody>
      </p:sp>
      <p:sp>
        <p:nvSpPr>
          <p:cNvPr id="7" name="Platshållare för text 6"/>
          <p:cNvSpPr>
            <a:spLocks noGrp="1"/>
          </p:cNvSpPr>
          <p:nvPr>
            <p:ph type="body" idx="1"/>
          </p:nvPr>
        </p:nvSpPr>
        <p:spPr>
          <a:xfrm>
            <a:off x="1080000" y="1836000"/>
            <a:ext cx="9360000" cy="4140000"/>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6628087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1" r:id="rId3"/>
    <p:sldLayoutId id="2147483660" r:id="rId4"/>
    <p:sldLayoutId id="2147483650" r:id="rId5"/>
    <p:sldLayoutId id="2147483653" r:id="rId6"/>
    <p:sldLayoutId id="2147483663" r:id="rId7"/>
    <p:sldLayoutId id="2147483654" r:id="rId8"/>
    <p:sldLayoutId id="2147483661" r:id="rId9"/>
    <p:sldLayoutId id="2147483662" r:id="rId10"/>
    <p:sldLayoutId id="2147483665" r:id="rId11"/>
  </p:sldLayoutIdLst>
  <p:hf hdr="0" dt="0"/>
  <p:txStyles>
    <p:titleStyle>
      <a:lvl1pPr algn="l" defTabSz="914400" rtl="0" eaLnBrk="1" latinLnBrk="0" hangingPunct="1">
        <a:lnSpc>
          <a:spcPct val="100000"/>
        </a:lnSpc>
        <a:spcBef>
          <a:spcPct val="0"/>
        </a:spcBef>
        <a:buNone/>
        <a:defRPr sz="3600" b="1" kern="1200" baseline="0">
          <a:solidFill>
            <a:srgbClr val="B1063A"/>
          </a:solidFill>
          <a:latin typeface="+mj-lt"/>
          <a:ea typeface="+mj-ea"/>
          <a:cs typeface="+mj-cs"/>
        </a:defRPr>
      </a:lvl1pPr>
    </p:titleStyle>
    <p:bodyStyle>
      <a:lvl1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1177.se/Jonkopings-lan/Regler-och-rattigheter/Om-man-inte-ar-nojd-med-varden/" TargetMode="External"/><Relationship Id="rId2" Type="http://schemas.openxmlformats.org/officeDocument/2006/relationships/hyperlink" Target="https://folkhalsaochsjukvard.rjl.se/administration/avvikelsehantering/?accordionAnchor=99054"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Synpunkter och klagomål i hälso- och sjukvården och tandvården </a:t>
            </a:r>
            <a:br>
              <a:rPr lang="sv-SE" dirty="0"/>
            </a:br>
            <a:endParaRPr lang="sv-SE" dirty="0"/>
          </a:p>
        </p:txBody>
      </p:sp>
      <p:sp>
        <p:nvSpPr>
          <p:cNvPr id="3" name="Underrubrik 2"/>
          <p:cNvSpPr>
            <a:spLocks noGrp="1"/>
          </p:cNvSpPr>
          <p:nvPr>
            <p:ph type="subTitle" idx="1"/>
          </p:nvPr>
        </p:nvSpPr>
        <p:spPr/>
        <p:txBody>
          <a:bodyPr/>
          <a:lstStyle/>
          <a:p>
            <a:r>
              <a:rPr lang="sv-SE" i="1" dirty="0"/>
              <a:t>Ett sätt att förebygga fel och att sträva efter </a:t>
            </a:r>
            <a:r>
              <a:rPr lang="sv-SE" i="1"/>
              <a:t>ständiga </a:t>
            </a:r>
            <a:r>
              <a:rPr lang="sv-SE" i="1" smtClean="0"/>
              <a:t>förbättringar</a:t>
            </a:r>
            <a:endParaRPr lang="sv-SE" i="1" dirty="0" smtClean="0"/>
          </a:p>
          <a:p>
            <a:endParaRPr lang="sv-SE" i="1" dirty="0"/>
          </a:p>
          <a:p>
            <a:r>
              <a:rPr lang="sv-SE" dirty="0" smtClean="0"/>
              <a:t>Presentation att använda i ledningsgrupper</a:t>
            </a:r>
            <a:endParaRPr lang="sv-SE" dirty="0"/>
          </a:p>
        </p:txBody>
      </p:sp>
    </p:spTree>
    <p:extLst>
      <p:ext uri="{BB962C8B-B14F-4D97-AF65-F5344CB8AC3E}">
        <p14:creationId xmlns:p14="http://schemas.microsoft.com/office/powerpoint/2010/main" val="3123696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Diskussionsfrågor</a:t>
            </a:r>
          </a:p>
        </p:txBody>
      </p:sp>
      <p:sp>
        <p:nvSpPr>
          <p:cNvPr id="3" name="Platshållare för sidfot 2"/>
          <p:cNvSpPr>
            <a:spLocks noGrp="1"/>
          </p:cNvSpPr>
          <p:nvPr>
            <p:ph type="ftr" sz="quarter" idx="11"/>
          </p:nvPr>
        </p:nvSpPr>
        <p:spPr/>
        <p:txBody>
          <a:bodyPr/>
          <a:lstStyle/>
          <a:p>
            <a:r>
              <a:rPr lang="sv-SE" smtClean="0"/>
              <a:t>Synpunkter och klagomål i hälso- och sjukvården och tandvården </a:t>
            </a:r>
            <a:endParaRPr lang="sv-SE"/>
          </a:p>
        </p:txBody>
      </p:sp>
      <p:sp>
        <p:nvSpPr>
          <p:cNvPr id="4" name="Platshållare för bildnummer 3"/>
          <p:cNvSpPr>
            <a:spLocks noGrp="1"/>
          </p:cNvSpPr>
          <p:nvPr>
            <p:ph type="sldNum" sz="quarter" idx="12"/>
          </p:nvPr>
        </p:nvSpPr>
        <p:spPr/>
        <p:txBody>
          <a:bodyPr/>
          <a:lstStyle/>
          <a:p>
            <a:fld id="{8EEB9E62-4301-493A-8C73-0409F1A2D539}" type="slidenum">
              <a:rPr lang="sv-SE" smtClean="0"/>
              <a:pPr/>
              <a:t>10</a:t>
            </a:fld>
            <a:endParaRPr lang="sv-SE"/>
          </a:p>
        </p:txBody>
      </p:sp>
      <p:sp>
        <p:nvSpPr>
          <p:cNvPr id="5" name="Platshållare för text 4"/>
          <p:cNvSpPr>
            <a:spLocks noGrp="1"/>
          </p:cNvSpPr>
          <p:nvPr>
            <p:ph type="body" sz="quarter" idx="13"/>
          </p:nvPr>
        </p:nvSpPr>
        <p:spPr/>
        <p:txBody>
          <a:bodyPr/>
          <a:lstStyle/>
          <a:p>
            <a:r>
              <a:rPr lang="sv-SE" dirty="0"/>
              <a:t>Hur kan din verksamhet använda synpunkter och klagomål för att utveckla och förbättra verksamheten? </a:t>
            </a:r>
          </a:p>
          <a:p>
            <a:r>
              <a:rPr lang="sv-SE" dirty="0"/>
              <a:t>Vilka möjligheter och utmaningar finns i din verksamhet?</a:t>
            </a:r>
            <a:r>
              <a:rPr lang="sv-SE" sz="1800" dirty="0">
                <a:solidFill>
                  <a:srgbClr val="FF0000"/>
                </a:solidFill>
              </a:rPr>
              <a:t> </a:t>
            </a:r>
          </a:p>
          <a:p>
            <a:r>
              <a:rPr lang="sv-SE" dirty="0"/>
              <a:t>Erbjuder du som verksamhetschef individuella samtal med patienter och närstående?   </a:t>
            </a:r>
          </a:p>
          <a:p>
            <a:r>
              <a:rPr lang="sv-SE" dirty="0"/>
              <a:t>Hur får vi en kultur där alla betraktar synpunkter och klagomål från patienter och närstående som ett viktigt verktyg för att utveckla och förbättra verksamheten? </a:t>
            </a:r>
          </a:p>
          <a:p>
            <a:endParaRPr lang="sv-SE" dirty="0"/>
          </a:p>
        </p:txBody>
      </p:sp>
      <p:sp>
        <p:nvSpPr>
          <p:cNvPr id="6" name="Platshållare för bild 5"/>
          <p:cNvSpPr>
            <a:spLocks noGrp="1"/>
          </p:cNvSpPr>
          <p:nvPr>
            <p:ph type="pic" sz="quarter" idx="14"/>
          </p:nvPr>
        </p:nvSpPr>
        <p:spPr/>
      </p:sp>
    </p:spTree>
    <p:extLst>
      <p:ext uri="{BB962C8B-B14F-4D97-AF65-F5344CB8AC3E}">
        <p14:creationId xmlns:p14="http://schemas.microsoft.com/office/powerpoint/2010/main" val="3207686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Mer information</a:t>
            </a:r>
            <a:endParaRPr lang="sv-SE" dirty="0"/>
          </a:p>
        </p:txBody>
      </p:sp>
      <p:sp>
        <p:nvSpPr>
          <p:cNvPr id="3" name="Platshållare för sidfot 2"/>
          <p:cNvSpPr>
            <a:spLocks noGrp="1"/>
          </p:cNvSpPr>
          <p:nvPr>
            <p:ph type="ftr" sz="quarter" idx="11"/>
          </p:nvPr>
        </p:nvSpPr>
        <p:spPr/>
        <p:txBody>
          <a:bodyPr/>
          <a:lstStyle/>
          <a:p>
            <a:r>
              <a:rPr lang="sv-SE" smtClean="0"/>
              <a:t>Synpunkter och klagomål i hälso- och sjukvården och tandvården </a:t>
            </a:r>
            <a:endParaRPr lang="sv-SE"/>
          </a:p>
        </p:txBody>
      </p:sp>
      <p:sp>
        <p:nvSpPr>
          <p:cNvPr id="4" name="Platshållare för bildnummer 3"/>
          <p:cNvSpPr>
            <a:spLocks noGrp="1"/>
          </p:cNvSpPr>
          <p:nvPr>
            <p:ph type="sldNum" sz="quarter" idx="12"/>
          </p:nvPr>
        </p:nvSpPr>
        <p:spPr/>
        <p:txBody>
          <a:bodyPr/>
          <a:lstStyle/>
          <a:p>
            <a:fld id="{8EEB9E62-4301-493A-8C73-0409F1A2D539}" type="slidenum">
              <a:rPr lang="sv-SE" smtClean="0"/>
              <a:pPr/>
              <a:t>11</a:t>
            </a:fld>
            <a:endParaRPr lang="sv-SE"/>
          </a:p>
        </p:txBody>
      </p:sp>
      <p:sp>
        <p:nvSpPr>
          <p:cNvPr id="5" name="Platshållare för text 4"/>
          <p:cNvSpPr>
            <a:spLocks noGrp="1"/>
          </p:cNvSpPr>
          <p:nvPr>
            <p:ph type="body" sz="quarter" idx="13"/>
          </p:nvPr>
        </p:nvSpPr>
        <p:spPr/>
        <p:txBody>
          <a:bodyPr/>
          <a:lstStyle/>
          <a:p>
            <a:r>
              <a:rPr lang="sv-SE" dirty="0">
                <a:hlinkClick r:id="rId2"/>
              </a:rPr>
              <a:t>Avvikelser och klagomål - administration</a:t>
            </a:r>
            <a:r>
              <a:rPr lang="sv-SE" dirty="0"/>
              <a:t> (FS-webben)</a:t>
            </a:r>
          </a:p>
          <a:p>
            <a:r>
              <a:rPr lang="sv-SE" dirty="0">
                <a:hlinkClick r:id="rId3"/>
              </a:rPr>
              <a:t>Om du inte är nöjd med vården</a:t>
            </a:r>
            <a:r>
              <a:rPr lang="sv-SE" dirty="0"/>
              <a:t> </a:t>
            </a:r>
            <a:r>
              <a:rPr lang="sv-SE"/>
              <a:t>(</a:t>
            </a:r>
            <a:r>
              <a:rPr lang="sv-SE" smtClean="0"/>
              <a:t>1177)</a:t>
            </a:r>
            <a:endParaRPr lang="sv-SE" dirty="0"/>
          </a:p>
          <a:p>
            <a:endParaRPr lang="sv-SE" dirty="0"/>
          </a:p>
        </p:txBody>
      </p:sp>
      <p:sp>
        <p:nvSpPr>
          <p:cNvPr id="6" name="Platshållare för bild 5"/>
          <p:cNvSpPr>
            <a:spLocks noGrp="1"/>
          </p:cNvSpPr>
          <p:nvPr>
            <p:ph type="pic" sz="quarter" idx="14"/>
          </p:nvPr>
        </p:nvSpPr>
        <p:spPr/>
      </p:sp>
    </p:spTree>
    <p:extLst>
      <p:ext uri="{BB962C8B-B14F-4D97-AF65-F5344CB8AC3E}">
        <p14:creationId xmlns:p14="http://schemas.microsoft.com/office/powerpoint/2010/main" val="49834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Lag från 1 januari 2018 </a:t>
            </a:r>
          </a:p>
        </p:txBody>
      </p:sp>
      <p:sp>
        <p:nvSpPr>
          <p:cNvPr id="3" name="Platshållare för sidfot 2"/>
          <p:cNvSpPr>
            <a:spLocks noGrp="1"/>
          </p:cNvSpPr>
          <p:nvPr>
            <p:ph type="ftr" sz="quarter" idx="11"/>
          </p:nvPr>
        </p:nvSpPr>
        <p:spPr/>
        <p:txBody>
          <a:bodyPr/>
          <a:lstStyle/>
          <a:p>
            <a:r>
              <a:rPr lang="sv-SE" smtClean="0"/>
              <a:t>Synpunkter och klagomål i hälso- och sjukvården och tandvården </a:t>
            </a:r>
            <a:endParaRPr lang="sv-SE"/>
          </a:p>
        </p:txBody>
      </p:sp>
      <p:sp>
        <p:nvSpPr>
          <p:cNvPr id="4" name="Platshållare för bildnummer 3"/>
          <p:cNvSpPr>
            <a:spLocks noGrp="1"/>
          </p:cNvSpPr>
          <p:nvPr>
            <p:ph type="sldNum" sz="quarter" idx="12"/>
          </p:nvPr>
        </p:nvSpPr>
        <p:spPr/>
        <p:txBody>
          <a:bodyPr/>
          <a:lstStyle/>
          <a:p>
            <a:fld id="{8EEB9E62-4301-493A-8C73-0409F1A2D539}" type="slidenum">
              <a:rPr lang="sv-SE" smtClean="0"/>
              <a:pPr/>
              <a:t>2</a:t>
            </a:fld>
            <a:endParaRPr lang="sv-SE"/>
          </a:p>
        </p:txBody>
      </p:sp>
      <p:sp>
        <p:nvSpPr>
          <p:cNvPr id="5" name="Platshållare för text 4"/>
          <p:cNvSpPr>
            <a:spLocks noGrp="1"/>
          </p:cNvSpPr>
          <p:nvPr>
            <p:ph type="body" sz="quarter" idx="13"/>
          </p:nvPr>
        </p:nvSpPr>
        <p:spPr/>
        <p:txBody>
          <a:bodyPr/>
          <a:lstStyle/>
          <a:p>
            <a:r>
              <a:rPr lang="sv-SE" dirty="0"/>
              <a:t>Patienter och närstående ska i första hand vända sig till  vårdverksamheten med synpunkter och klagomål.</a:t>
            </a:r>
          </a:p>
          <a:p>
            <a:r>
              <a:rPr lang="sv-SE" dirty="0"/>
              <a:t>Vårdverksamheten ska agera snabbt och om möjligt proaktivt och själva kontakta patienten redan innan det blir ett klagomål.</a:t>
            </a:r>
          </a:p>
          <a:p>
            <a:r>
              <a:rPr lang="sv-SE" dirty="0"/>
              <a:t>Synpunkter och klagomål ska bidra till att utveckla vårdverksamhetens systematiska patientsäkerhetsarbete.</a:t>
            </a:r>
          </a:p>
          <a:p>
            <a:endParaRPr lang="sv-SE" dirty="0"/>
          </a:p>
        </p:txBody>
      </p:sp>
      <p:sp>
        <p:nvSpPr>
          <p:cNvPr id="6" name="Platshållare för bild 5"/>
          <p:cNvSpPr>
            <a:spLocks noGrp="1"/>
          </p:cNvSpPr>
          <p:nvPr>
            <p:ph type="pic" sz="quarter" idx="14"/>
          </p:nvPr>
        </p:nvSpPr>
        <p:spPr/>
      </p:sp>
    </p:spTree>
    <p:extLst>
      <p:ext uri="{BB962C8B-B14F-4D97-AF65-F5344CB8AC3E}">
        <p14:creationId xmlns:p14="http://schemas.microsoft.com/office/powerpoint/2010/main" val="2754256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Lag från 1 januari 2018, </a:t>
            </a:r>
            <a:r>
              <a:rPr lang="sv-SE" sz="2800" dirty="0" smtClean="0"/>
              <a:t>forts</a:t>
            </a:r>
            <a:endParaRPr lang="sv-SE" sz="2800" dirty="0"/>
          </a:p>
        </p:txBody>
      </p:sp>
      <p:sp>
        <p:nvSpPr>
          <p:cNvPr id="3" name="Platshållare för sidfot 2"/>
          <p:cNvSpPr>
            <a:spLocks noGrp="1"/>
          </p:cNvSpPr>
          <p:nvPr>
            <p:ph type="ftr" sz="quarter" idx="11"/>
          </p:nvPr>
        </p:nvSpPr>
        <p:spPr/>
        <p:txBody>
          <a:bodyPr/>
          <a:lstStyle/>
          <a:p>
            <a:r>
              <a:rPr lang="sv-SE" smtClean="0"/>
              <a:t>Synpunkter och klagomål i hälso- och sjukvården och tandvården </a:t>
            </a:r>
            <a:endParaRPr lang="sv-SE"/>
          </a:p>
        </p:txBody>
      </p:sp>
      <p:sp>
        <p:nvSpPr>
          <p:cNvPr id="4" name="Platshållare för bildnummer 3"/>
          <p:cNvSpPr>
            <a:spLocks noGrp="1"/>
          </p:cNvSpPr>
          <p:nvPr>
            <p:ph type="sldNum" sz="quarter" idx="12"/>
          </p:nvPr>
        </p:nvSpPr>
        <p:spPr/>
        <p:txBody>
          <a:bodyPr/>
          <a:lstStyle/>
          <a:p>
            <a:fld id="{8EEB9E62-4301-493A-8C73-0409F1A2D539}" type="slidenum">
              <a:rPr lang="sv-SE" smtClean="0"/>
              <a:pPr/>
              <a:t>3</a:t>
            </a:fld>
            <a:endParaRPr lang="sv-SE"/>
          </a:p>
        </p:txBody>
      </p:sp>
      <p:sp>
        <p:nvSpPr>
          <p:cNvPr id="5" name="Platshållare för text 4"/>
          <p:cNvSpPr>
            <a:spLocks noGrp="1"/>
          </p:cNvSpPr>
          <p:nvPr>
            <p:ph type="body" sz="quarter" idx="13"/>
          </p:nvPr>
        </p:nvSpPr>
        <p:spPr/>
        <p:txBody>
          <a:bodyPr/>
          <a:lstStyle/>
          <a:p>
            <a:r>
              <a:rPr lang="sv-SE" dirty="0"/>
              <a:t>Patienter och närstående kan få hjälp av patientnämnden. </a:t>
            </a:r>
          </a:p>
          <a:p>
            <a:r>
              <a:rPr lang="sv-SE" dirty="0"/>
              <a:t>Inspektionen för vård och omsorg (IVO) har begränsad utredningsskyldighet. </a:t>
            </a:r>
          </a:p>
          <a:p>
            <a:endParaRPr lang="sv-SE" dirty="0"/>
          </a:p>
        </p:txBody>
      </p:sp>
      <p:sp>
        <p:nvSpPr>
          <p:cNvPr id="6" name="Platshållare för bild 5"/>
          <p:cNvSpPr>
            <a:spLocks noGrp="1"/>
          </p:cNvSpPr>
          <p:nvPr>
            <p:ph type="pic" sz="quarter" idx="14"/>
          </p:nvPr>
        </p:nvSpPr>
        <p:spPr/>
      </p:sp>
    </p:spTree>
    <p:extLst>
      <p:ext uri="{BB962C8B-B14F-4D97-AF65-F5344CB8AC3E}">
        <p14:creationId xmlns:p14="http://schemas.microsoft.com/office/powerpoint/2010/main" val="3043679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Synpunkter och klagomål från patienter och närstående</a:t>
            </a:r>
          </a:p>
        </p:txBody>
      </p:sp>
      <p:sp>
        <p:nvSpPr>
          <p:cNvPr id="3" name="Platshållare för sidfot 2"/>
          <p:cNvSpPr>
            <a:spLocks noGrp="1"/>
          </p:cNvSpPr>
          <p:nvPr>
            <p:ph type="ftr" sz="quarter" idx="11"/>
          </p:nvPr>
        </p:nvSpPr>
        <p:spPr/>
        <p:txBody>
          <a:bodyPr/>
          <a:lstStyle/>
          <a:p>
            <a:r>
              <a:rPr lang="sv-SE" smtClean="0"/>
              <a:t>Synpunkter och klagomål i hälso- och sjukvården och tandvården </a:t>
            </a:r>
            <a:endParaRPr lang="sv-SE"/>
          </a:p>
        </p:txBody>
      </p:sp>
      <p:sp>
        <p:nvSpPr>
          <p:cNvPr id="4" name="Platshållare för bildnummer 3"/>
          <p:cNvSpPr>
            <a:spLocks noGrp="1"/>
          </p:cNvSpPr>
          <p:nvPr>
            <p:ph type="sldNum" sz="quarter" idx="12"/>
          </p:nvPr>
        </p:nvSpPr>
        <p:spPr/>
        <p:txBody>
          <a:bodyPr/>
          <a:lstStyle/>
          <a:p>
            <a:fld id="{8EEB9E62-4301-493A-8C73-0409F1A2D539}" type="slidenum">
              <a:rPr lang="sv-SE" smtClean="0"/>
              <a:pPr/>
              <a:t>4</a:t>
            </a:fld>
            <a:endParaRPr lang="sv-SE"/>
          </a:p>
        </p:txBody>
      </p:sp>
      <p:sp>
        <p:nvSpPr>
          <p:cNvPr id="5" name="Platshållare för text 4"/>
          <p:cNvSpPr>
            <a:spLocks noGrp="1"/>
          </p:cNvSpPr>
          <p:nvPr>
            <p:ph type="body" sz="quarter" idx="13"/>
          </p:nvPr>
        </p:nvSpPr>
        <p:spPr/>
        <p:txBody>
          <a:bodyPr/>
          <a:lstStyle/>
          <a:p>
            <a:r>
              <a:rPr lang="sv-SE" dirty="0"/>
              <a:t>I första hand till vårdverksamheten via </a:t>
            </a:r>
            <a:r>
              <a:rPr lang="sv-SE" dirty="0" smtClean="0"/>
              <a:t>1177´s </a:t>
            </a:r>
            <a:r>
              <a:rPr lang="sv-SE" dirty="0"/>
              <a:t/>
            </a:r>
            <a:br>
              <a:rPr lang="sv-SE" dirty="0"/>
            </a:br>
            <a:r>
              <a:rPr lang="sv-SE" dirty="0"/>
              <a:t>e-tjänster, telefon, brev eller muntligt vid besök. </a:t>
            </a:r>
          </a:p>
          <a:p>
            <a:r>
              <a:rPr lang="sv-SE" dirty="0"/>
              <a:t>I andra hand till patientnämnden via </a:t>
            </a:r>
            <a:r>
              <a:rPr lang="sv-SE" dirty="0" smtClean="0"/>
              <a:t>1177´s </a:t>
            </a:r>
            <a:r>
              <a:rPr lang="sv-SE" dirty="0"/>
              <a:t/>
            </a:r>
            <a:br>
              <a:rPr lang="sv-SE" dirty="0"/>
            </a:br>
            <a:r>
              <a:rPr lang="sv-SE" dirty="0"/>
              <a:t>e-tjänster, telefon, brev eller besök.</a:t>
            </a:r>
          </a:p>
          <a:p>
            <a:r>
              <a:rPr lang="sv-SE" dirty="0"/>
              <a:t>Om synpunkter och klagomål kommer in via </a:t>
            </a:r>
            <a:r>
              <a:rPr lang="sv-SE" dirty="0" err="1"/>
              <a:t>kontaktcenter</a:t>
            </a:r>
            <a:r>
              <a:rPr lang="sv-SE" dirty="0"/>
              <a:t> (växeln), skickar de patientens kontaktuppgifter vidare till vårdverksamhetens funktionsbrevlåda. </a:t>
            </a:r>
          </a:p>
          <a:p>
            <a:endParaRPr lang="sv-SE" dirty="0"/>
          </a:p>
        </p:txBody>
      </p:sp>
      <p:sp>
        <p:nvSpPr>
          <p:cNvPr id="6" name="Platshållare för bild 5"/>
          <p:cNvSpPr>
            <a:spLocks noGrp="1"/>
          </p:cNvSpPr>
          <p:nvPr>
            <p:ph type="pic" sz="quarter" idx="14"/>
          </p:nvPr>
        </p:nvSpPr>
        <p:spPr/>
      </p:sp>
    </p:spTree>
    <p:extLst>
      <p:ext uri="{BB962C8B-B14F-4D97-AF65-F5344CB8AC3E}">
        <p14:creationId xmlns:p14="http://schemas.microsoft.com/office/powerpoint/2010/main" val="1764524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Snabb återkoppling </a:t>
            </a:r>
          </a:p>
        </p:txBody>
      </p:sp>
      <p:sp>
        <p:nvSpPr>
          <p:cNvPr id="3" name="Platshållare för sidfot 2"/>
          <p:cNvSpPr>
            <a:spLocks noGrp="1"/>
          </p:cNvSpPr>
          <p:nvPr>
            <p:ph type="ftr" sz="quarter" idx="11"/>
          </p:nvPr>
        </p:nvSpPr>
        <p:spPr/>
        <p:txBody>
          <a:bodyPr/>
          <a:lstStyle/>
          <a:p>
            <a:r>
              <a:rPr lang="sv-SE" smtClean="0"/>
              <a:t>Synpunkter och klagomål i hälso- och sjukvården och tandvården </a:t>
            </a:r>
            <a:endParaRPr lang="sv-SE"/>
          </a:p>
        </p:txBody>
      </p:sp>
      <p:sp>
        <p:nvSpPr>
          <p:cNvPr id="4" name="Platshållare för bildnummer 3"/>
          <p:cNvSpPr>
            <a:spLocks noGrp="1"/>
          </p:cNvSpPr>
          <p:nvPr>
            <p:ph type="sldNum" sz="quarter" idx="12"/>
          </p:nvPr>
        </p:nvSpPr>
        <p:spPr/>
        <p:txBody>
          <a:bodyPr/>
          <a:lstStyle/>
          <a:p>
            <a:fld id="{8EEB9E62-4301-493A-8C73-0409F1A2D539}" type="slidenum">
              <a:rPr lang="sv-SE" smtClean="0"/>
              <a:pPr/>
              <a:t>5</a:t>
            </a:fld>
            <a:endParaRPr lang="sv-SE"/>
          </a:p>
        </p:txBody>
      </p:sp>
      <p:sp>
        <p:nvSpPr>
          <p:cNvPr id="5" name="Platshållare för text 4"/>
          <p:cNvSpPr>
            <a:spLocks noGrp="1"/>
          </p:cNvSpPr>
          <p:nvPr>
            <p:ph type="body" sz="quarter" idx="13"/>
          </p:nvPr>
        </p:nvSpPr>
        <p:spPr/>
        <p:txBody>
          <a:bodyPr/>
          <a:lstStyle/>
          <a:p>
            <a:r>
              <a:rPr lang="sv-SE" dirty="0"/>
              <a:t>Vårdverksamheten ska ge patient och närstående bekräftelse senast en (1) arbetsdag efter att synpunkten eller klagomålet tagits emot. </a:t>
            </a:r>
          </a:p>
          <a:p>
            <a:r>
              <a:rPr lang="sv-SE" dirty="0"/>
              <a:t>Vårdverksamheten ska ge patient och närstående ett muntligt eller skriftligt svar inom fyra (4) veckor. </a:t>
            </a:r>
          </a:p>
          <a:p>
            <a:r>
              <a:rPr lang="sv-SE" dirty="0"/>
              <a:t>Svaret ska innehålla en förklaring till vad som har hänt och anpassas till den enskildes förmåga att tillgodogöra sig information.  </a:t>
            </a:r>
          </a:p>
          <a:p>
            <a:endParaRPr lang="sv-SE" dirty="0"/>
          </a:p>
        </p:txBody>
      </p:sp>
      <p:sp>
        <p:nvSpPr>
          <p:cNvPr id="6" name="Platshållare för bild 5"/>
          <p:cNvSpPr>
            <a:spLocks noGrp="1"/>
          </p:cNvSpPr>
          <p:nvPr>
            <p:ph type="pic" sz="quarter" idx="14"/>
          </p:nvPr>
        </p:nvSpPr>
        <p:spPr/>
      </p:sp>
    </p:spTree>
    <p:extLst>
      <p:ext uri="{BB962C8B-B14F-4D97-AF65-F5344CB8AC3E}">
        <p14:creationId xmlns:p14="http://schemas.microsoft.com/office/powerpoint/2010/main" val="347711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krävs för en bra hantering av synpunkter och klagomål?</a:t>
            </a:r>
          </a:p>
        </p:txBody>
      </p:sp>
      <p:sp>
        <p:nvSpPr>
          <p:cNvPr id="3" name="Platshållare för sidfot 2"/>
          <p:cNvSpPr>
            <a:spLocks noGrp="1"/>
          </p:cNvSpPr>
          <p:nvPr>
            <p:ph type="ftr" sz="quarter" idx="11"/>
          </p:nvPr>
        </p:nvSpPr>
        <p:spPr/>
        <p:txBody>
          <a:bodyPr/>
          <a:lstStyle/>
          <a:p>
            <a:r>
              <a:rPr lang="sv-SE" smtClean="0"/>
              <a:t>Synpunkter och klagomål i hälso- och sjukvården och tandvården </a:t>
            </a:r>
            <a:endParaRPr lang="sv-SE"/>
          </a:p>
        </p:txBody>
      </p:sp>
      <p:sp>
        <p:nvSpPr>
          <p:cNvPr id="4" name="Platshållare för bildnummer 3"/>
          <p:cNvSpPr>
            <a:spLocks noGrp="1"/>
          </p:cNvSpPr>
          <p:nvPr>
            <p:ph type="sldNum" sz="quarter" idx="12"/>
          </p:nvPr>
        </p:nvSpPr>
        <p:spPr/>
        <p:txBody>
          <a:bodyPr/>
          <a:lstStyle/>
          <a:p>
            <a:fld id="{8EEB9E62-4301-493A-8C73-0409F1A2D539}" type="slidenum">
              <a:rPr lang="sv-SE" smtClean="0"/>
              <a:pPr/>
              <a:t>6</a:t>
            </a:fld>
            <a:endParaRPr lang="sv-SE"/>
          </a:p>
        </p:txBody>
      </p:sp>
      <p:sp>
        <p:nvSpPr>
          <p:cNvPr id="5" name="Platshållare för text 4"/>
          <p:cNvSpPr>
            <a:spLocks noGrp="1"/>
          </p:cNvSpPr>
          <p:nvPr>
            <p:ph type="body" sz="quarter" idx="13"/>
          </p:nvPr>
        </p:nvSpPr>
        <p:spPr/>
        <p:txBody>
          <a:bodyPr/>
          <a:lstStyle/>
          <a:p>
            <a:r>
              <a:rPr lang="sv-SE" dirty="0"/>
              <a:t>Arbeta förebyggande </a:t>
            </a:r>
          </a:p>
          <a:p>
            <a:r>
              <a:rPr lang="sv-SE" dirty="0"/>
              <a:t>Beklaga händelsen  </a:t>
            </a:r>
          </a:p>
          <a:p>
            <a:r>
              <a:rPr lang="sv-SE" dirty="0"/>
              <a:t>Agera snabbt </a:t>
            </a:r>
          </a:p>
          <a:p>
            <a:r>
              <a:rPr lang="sv-SE" dirty="0"/>
              <a:t>Var tydlig </a:t>
            </a:r>
          </a:p>
          <a:p>
            <a:r>
              <a:rPr lang="sv-SE" dirty="0"/>
              <a:t>Agera trovärdigt </a:t>
            </a:r>
          </a:p>
          <a:p>
            <a:r>
              <a:rPr lang="sv-SE" dirty="0"/>
              <a:t>Lär och utveckla </a:t>
            </a:r>
          </a:p>
          <a:p>
            <a:r>
              <a:rPr lang="sv-SE" dirty="0"/>
              <a:t>Ge stöd till medarbetare</a:t>
            </a:r>
          </a:p>
          <a:p>
            <a:endParaRPr lang="sv-SE" dirty="0"/>
          </a:p>
        </p:txBody>
      </p:sp>
      <p:sp>
        <p:nvSpPr>
          <p:cNvPr id="6" name="Platshållare för bild 5"/>
          <p:cNvSpPr>
            <a:spLocks noGrp="1"/>
          </p:cNvSpPr>
          <p:nvPr>
            <p:ph type="pic" sz="quarter" idx="14"/>
          </p:nvPr>
        </p:nvSpPr>
        <p:spPr/>
      </p:sp>
    </p:spTree>
    <p:extLst>
      <p:ext uri="{BB962C8B-B14F-4D97-AF65-F5344CB8AC3E}">
        <p14:creationId xmlns:p14="http://schemas.microsoft.com/office/powerpoint/2010/main" val="464940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Verksamhetschefens ansvar </a:t>
            </a:r>
          </a:p>
        </p:txBody>
      </p:sp>
      <p:sp>
        <p:nvSpPr>
          <p:cNvPr id="3" name="Platshållare för sidfot 2"/>
          <p:cNvSpPr>
            <a:spLocks noGrp="1"/>
          </p:cNvSpPr>
          <p:nvPr>
            <p:ph type="ftr" sz="quarter" idx="11"/>
          </p:nvPr>
        </p:nvSpPr>
        <p:spPr/>
        <p:txBody>
          <a:bodyPr/>
          <a:lstStyle/>
          <a:p>
            <a:r>
              <a:rPr lang="sv-SE" smtClean="0"/>
              <a:t>Synpunkter och klagomål i hälso- och sjukvården och tandvården </a:t>
            </a:r>
            <a:endParaRPr lang="sv-SE"/>
          </a:p>
        </p:txBody>
      </p:sp>
      <p:sp>
        <p:nvSpPr>
          <p:cNvPr id="4" name="Platshållare för bildnummer 3"/>
          <p:cNvSpPr>
            <a:spLocks noGrp="1"/>
          </p:cNvSpPr>
          <p:nvPr>
            <p:ph type="sldNum" sz="quarter" idx="12"/>
          </p:nvPr>
        </p:nvSpPr>
        <p:spPr/>
        <p:txBody>
          <a:bodyPr/>
          <a:lstStyle/>
          <a:p>
            <a:fld id="{8EEB9E62-4301-493A-8C73-0409F1A2D539}" type="slidenum">
              <a:rPr lang="sv-SE" smtClean="0"/>
              <a:pPr/>
              <a:t>7</a:t>
            </a:fld>
            <a:endParaRPr lang="sv-SE"/>
          </a:p>
        </p:txBody>
      </p:sp>
      <p:sp>
        <p:nvSpPr>
          <p:cNvPr id="5" name="Platshållare för text 4"/>
          <p:cNvSpPr>
            <a:spLocks noGrp="1"/>
          </p:cNvSpPr>
          <p:nvPr>
            <p:ph type="body" sz="quarter" idx="13"/>
          </p:nvPr>
        </p:nvSpPr>
        <p:spPr>
          <a:xfrm>
            <a:off x="1098113" y="2043600"/>
            <a:ext cx="9359900" cy="3780000"/>
          </a:xfrm>
        </p:spPr>
        <p:txBody>
          <a:bodyPr/>
          <a:lstStyle/>
          <a:p>
            <a:r>
              <a:rPr lang="sv-SE" dirty="0"/>
              <a:t>Lägga grunden för ett proaktivt arbets- och förhållningssätt </a:t>
            </a:r>
            <a:br>
              <a:rPr lang="sv-SE" dirty="0"/>
            </a:br>
            <a:r>
              <a:rPr lang="sv-SE" dirty="0"/>
              <a:t>i verksamheten. </a:t>
            </a:r>
          </a:p>
          <a:p>
            <a:r>
              <a:rPr lang="sv-SE" dirty="0"/>
              <a:t>Upprätta en organisation och en ansvarsfördelning som gör det möjligt att uppfylla riktlinjer och rutiner för hantering av synpunkter och klagomål. </a:t>
            </a:r>
          </a:p>
          <a:p>
            <a:r>
              <a:rPr lang="sv-SE" dirty="0"/>
              <a:t>Skapa rutin för att alla synpunkter och klagomål registreras </a:t>
            </a:r>
            <a:br>
              <a:rPr lang="sv-SE" dirty="0"/>
            </a:br>
            <a:r>
              <a:rPr lang="sv-SE" dirty="0"/>
              <a:t>i Synergi. Ärendena registreras på ärendetyp patient-/kundsynpunkt. Om ärendet senare visar sig vara en avvikelse, ska ärendetypen ändras. </a:t>
            </a:r>
          </a:p>
          <a:p>
            <a:endParaRPr lang="sv-SE" dirty="0"/>
          </a:p>
        </p:txBody>
      </p:sp>
      <p:sp>
        <p:nvSpPr>
          <p:cNvPr id="6" name="Platshållare för bild 5"/>
          <p:cNvSpPr>
            <a:spLocks noGrp="1"/>
          </p:cNvSpPr>
          <p:nvPr>
            <p:ph type="pic" sz="quarter" idx="14"/>
          </p:nvPr>
        </p:nvSpPr>
        <p:spPr/>
      </p:sp>
    </p:spTree>
    <p:extLst>
      <p:ext uri="{BB962C8B-B14F-4D97-AF65-F5344CB8AC3E}">
        <p14:creationId xmlns:p14="http://schemas.microsoft.com/office/powerpoint/2010/main" val="872023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Verksamhetschefens </a:t>
            </a:r>
            <a:r>
              <a:rPr lang="sv-SE" dirty="0" smtClean="0"/>
              <a:t>ansvar, </a:t>
            </a:r>
            <a:r>
              <a:rPr lang="sv-SE" sz="2800" dirty="0" smtClean="0"/>
              <a:t>forts</a:t>
            </a:r>
            <a:r>
              <a:rPr lang="sv-SE" sz="2400" dirty="0" smtClean="0"/>
              <a:t> </a:t>
            </a:r>
            <a:endParaRPr lang="sv-SE" dirty="0"/>
          </a:p>
        </p:txBody>
      </p:sp>
      <p:sp>
        <p:nvSpPr>
          <p:cNvPr id="3" name="Platshållare för sidfot 2"/>
          <p:cNvSpPr>
            <a:spLocks noGrp="1"/>
          </p:cNvSpPr>
          <p:nvPr>
            <p:ph type="ftr" sz="quarter" idx="11"/>
          </p:nvPr>
        </p:nvSpPr>
        <p:spPr/>
        <p:txBody>
          <a:bodyPr/>
          <a:lstStyle/>
          <a:p>
            <a:r>
              <a:rPr lang="sv-SE" smtClean="0"/>
              <a:t>Synpunkter och klagomål i hälso- och sjukvården och tandvården </a:t>
            </a:r>
            <a:endParaRPr lang="sv-SE"/>
          </a:p>
        </p:txBody>
      </p:sp>
      <p:sp>
        <p:nvSpPr>
          <p:cNvPr id="4" name="Platshållare för bildnummer 3"/>
          <p:cNvSpPr>
            <a:spLocks noGrp="1"/>
          </p:cNvSpPr>
          <p:nvPr>
            <p:ph type="sldNum" sz="quarter" idx="12"/>
          </p:nvPr>
        </p:nvSpPr>
        <p:spPr/>
        <p:txBody>
          <a:bodyPr/>
          <a:lstStyle/>
          <a:p>
            <a:fld id="{8EEB9E62-4301-493A-8C73-0409F1A2D539}" type="slidenum">
              <a:rPr lang="sv-SE" smtClean="0"/>
              <a:pPr/>
              <a:t>8</a:t>
            </a:fld>
            <a:endParaRPr lang="sv-SE"/>
          </a:p>
        </p:txBody>
      </p:sp>
      <p:sp>
        <p:nvSpPr>
          <p:cNvPr id="5" name="Platshållare för text 4"/>
          <p:cNvSpPr>
            <a:spLocks noGrp="1"/>
          </p:cNvSpPr>
          <p:nvPr>
            <p:ph type="body" sz="quarter" idx="13"/>
          </p:nvPr>
        </p:nvSpPr>
        <p:spPr/>
        <p:txBody>
          <a:bodyPr/>
          <a:lstStyle/>
          <a:p>
            <a:r>
              <a:rPr lang="sv-SE" dirty="0"/>
              <a:t>Säkerställa att samtliga medarbetare kan informera patienter och närstående om vart de kan vända sig med synpunkter och klagomål. </a:t>
            </a:r>
          </a:p>
          <a:p>
            <a:r>
              <a:rPr lang="sv-SE" dirty="0"/>
              <a:t>Följa upp och använda synpunkter och klagomål för att utveckla och förbättra verksamheten. </a:t>
            </a:r>
          </a:p>
          <a:p>
            <a:endParaRPr lang="sv-SE" dirty="0"/>
          </a:p>
        </p:txBody>
      </p:sp>
      <p:sp>
        <p:nvSpPr>
          <p:cNvPr id="6" name="Platshållare för bild 5"/>
          <p:cNvSpPr>
            <a:spLocks noGrp="1"/>
          </p:cNvSpPr>
          <p:nvPr>
            <p:ph type="pic" sz="quarter" idx="14"/>
          </p:nvPr>
        </p:nvSpPr>
        <p:spPr/>
      </p:sp>
    </p:spTree>
    <p:extLst>
      <p:ext uri="{BB962C8B-B14F-4D97-AF65-F5344CB8AC3E}">
        <p14:creationId xmlns:p14="http://schemas.microsoft.com/office/powerpoint/2010/main" val="3675489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Uppföljning och samordning </a:t>
            </a:r>
          </a:p>
        </p:txBody>
      </p:sp>
      <p:sp>
        <p:nvSpPr>
          <p:cNvPr id="3" name="Platshållare för sidfot 2"/>
          <p:cNvSpPr>
            <a:spLocks noGrp="1"/>
          </p:cNvSpPr>
          <p:nvPr>
            <p:ph type="ftr" sz="quarter" idx="11"/>
          </p:nvPr>
        </p:nvSpPr>
        <p:spPr/>
        <p:txBody>
          <a:bodyPr/>
          <a:lstStyle/>
          <a:p>
            <a:r>
              <a:rPr lang="sv-SE" smtClean="0"/>
              <a:t>Synpunkter och klagomål i hälso- och sjukvården och tandvården </a:t>
            </a:r>
            <a:endParaRPr lang="sv-SE"/>
          </a:p>
        </p:txBody>
      </p:sp>
      <p:sp>
        <p:nvSpPr>
          <p:cNvPr id="4" name="Platshållare för bildnummer 3"/>
          <p:cNvSpPr>
            <a:spLocks noGrp="1"/>
          </p:cNvSpPr>
          <p:nvPr>
            <p:ph type="sldNum" sz="quarter" idx="12"/>
          </p:nvPr>
        </p:nvSpPr>
        <p:spPr/>
        <p:txBody>
          <a:bodyPr/>
          <a:lstStyle/>
          <a:p>
            <a:fld id="{8EEB9E62-4301-493A-8C73-0409F1A2D539}" type="slidenum">
              <a:rPr lang="sv-SE" smtClean="0"/>
              <a:pPr/>
              <a:t>9</a:t>
            </a:fld>
            <a:endParaRPr lang="sv-SE"/>
          </a:p>
        </p:txBody>
      </p:sp>
      <p:sp>
        <p:nvSpPr>
          <p:cNvPr id="5" name="Platshållare för text 4"/>
          <p:cNvSpPr>
            <a:spLocks noGrp="1"/>
          </p:cNvSpPr>
          <p:nvPr>
            <p:ph type="body" sz="quarter" idx="13"/>
          </p:nvPr>
        </p:nvSpPr>
        <p:spPr/>
        <p:txBody>
          <a:bodyPr/>
          <a:lstStyle/>
          <a:p>
            <a:r>
              <a:rPr lang="sv-SE" dirty="0"/>
              <a:t>Uppföljning av synpunkter och klagomål följer linjeansvaret.</a:t>
            </a:r>
          </a:p>
          <a:p>
            <a:r>
              <a:rPr lang="sv-SE" dirty="0"/>
              <a:t>Sektion chefläkare och patientsäkerhet ansvarar för uppföljning på övergripande nivå. </a:t>
            </a:r>
          </a:p>
          <a:p>
            <a:r>
              <a:rPr lang="sv-SE" dirty="0"/>
              <a:t>Folkhälsa och sjukvård ansvarar för att samordna och förvalta riktlinjer och rutiner för synpunkts- och klagomålshantering i Region Jönköpings län. </a:t>
            </a:r>
          </a:p>
          <a:p>
            <a:r>
              <a:rPr lang="sv-SE" dirty="0"/>
              <a:t>Hälso- och sjukvårdsdirektören ansvarar för redovisning till </a:t>
            </a:r>
            <a:r>
              <a:rPr lang="sv-SE" dirty="0" smtClean="0"/>
              <a:t>nämnden för folkhälsa </a:t>
            </a:r>
            <a:r>
              <a:rPr lang="sv-SE" dirty="0"/>
              <a:t>och sjukvård.</a:t>
            </a:r>
          </a:p>
          <a:p>
            <a:endParaRPr lang="sv-SE" dirty="0"/>
          </a:p>
        </p:txBody>
      </p:sp>
      <p:sp>
        <p:nvSpPr>
          <p:cNvPr id="6" name="Platshållare för bild 5"/>
          <p:cNvSpPr>
            <a:spLocks noGrp="1"/>
          </p:cNvSpPr>
          <p:nvPr>
            <p:ph type="pic" sz="quarter" idx="14"/>
          </p:nvPr>
        </p:nvSpPr>
        <p:spPr/>
      </p:sp>
    </p:spTree>
    <p:extLst>
      <p:ext uri="{BB962C8B-B14F-4D97-AF65-F5344CB8AC3E}">
        <p14:creationId xmlns:p14="http://schemas.microsoft.com/office/powerpoint/2010/main" val="15771886"/>
      </p:ext>
    </p:extLst>
  </p:cSld>
  <p:clrMapOvr>
    <a:masterClrMapping/>
  </p:clrMapOvr>
</p:sld>
</file>

<file path=ppt/theme/theme1.xml><?xml version="1.0" encoding="utf-8"?>
<a:theme xmlns:a="http://schemas.openxmlformats.org/drawingml/2006/main" name="Office-tema">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RJL typ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Jönköping PPT mall.potx" id="{13E4399E-5F9B-40E6-94C3-C1F83C5BD43C}" vid="{82077F98-F605-4446-9AB5-D7AFC221889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Region Jönköpings län</Template>
  <TotalTime>11</TotalTime>
  <Words>1698</Words>
  <Application>Microsoft Office PowerPoint</Application>
  <PresentationFormat>Bredbild</PresentationFormat>
  <Paragraphs>113</Paragraphs>
  <Slides>11</Slides>
  <Notes>9</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11</vt:i4>
      </vt:variant>
    </vt:vector>
  </HeadingPairs>
  <TitlesOfParts>
    <vt:vector size="14" baseType="lpstr">
      <vt:lpstr>Arial</vt:lpstr>
      <vt:lpstr>Calibri</vt:lpstr>
      <vt:lpstr>Office-tema</vt:lpstr>
      <vt:lpstr>Synpunkter och klagomål i hälso- och sjukvården och tandvården  </vt:lpstr>
      <vt:lpstr>Lag från 1 januari 2018 </vt:lpstr>
      <vt:lpstr>Lag från 1 januari 2018, forts</vt:lpstr>
      <vt:lpstr>Synpunkter och klagomål från patienter och närstående</vt:lpstr>
      <vt:lpstr>Snabb återkoppling </vt:lpstr>
      <vt:lpstr>Vad krävs för en bra hantering av synpunkter och klagomål?</vt:lpstr>
      <vt:lpstr>Verksamhetschefens ansvar </vt:lpstr>
      <vt:lpstr>Verksamhetschefens ansvar, forts </vt:lpstr>
      <vt:lpstr>Uppföljning och samordning </vt:lpstr>
      <vt:lpstr>Diskussionsfrågor</vt:lpstr>
      <vt:lpstr>Mer information</vt:lpstr>
    </vt:vector>
  </TitlesOfParts>
  <Company>Region Jönköpings län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Synpunkter och klagomål i hälso- och sjukvården och tandvården  </dc:title>
  <dc:creator>Holgersson Camilla</dc:creator>
  <cp:lastModifiedBy>Holgersson Camilla</cp:lastModifiedBy>
  <cp:revision>7</cp:revision>
  <dcterms:created xsi:type="dcterms:W3CDTF">2023-10-09T11:12:59Z</dcterms:created>
  <dcterms:modified xsi:type="dcterms:W3CDTF">2023-10-17T13:03:01Z</dcterms:modified>
</cp:coreProperties>
</file>