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
  </p:notesMasterIdLst>
  <p:sldIdLst>
    <p:sldId id="257" r:id="rId2"/>
    <p:sldId id="258" r:id="rId3"/>
    <p:sldId id="260" r:id="rId4"/>
    <p:sldId id="261" r:id="rId5"/>
    <p:sldId id="259" r:id="rId6"/>
    <p:sldId id="262" r:id="rId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1738"/>
    <a:srgbClr val="B1063A"/>
    <a:srgbClr val="AE172E"/>
    <a:srgbClr val="82112B"/>
    <a:srgbClr val="7907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901" autoAdjust="0"/>
  </p:normalViewPr>
  <p:slideViewPr>
    <p:cSldViewPr snapToGrid="0">
      <p:cViewPr varScale="1">
        <p:scale>
          <a:sx n="56" d="100"/>
          <a:sy n="56" d="100"/>
        </p:scale>
        <p:origin x="186"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E57BE-6F8E-41A8-AAB0-3D37B669DA70}" type="datetimeFigureOut">
              <a:rPr lang="sv-SE" smtClean="0"/>
              <a:t>2023-09-15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8704B-E6AF-4C66-88B6-B76772BB7469}" type="slidenum">
              <a:rPr lang="sv-SE" smtClean="0"/>
              <a:t>‹#›</a:t>
            </a:fld>
            <a:endParaRPr lang="sv-SE"/>
          </a:p>
        </p:txBody>
      </p:sp>
    </p:spTree>
    <p:extLst>
      <p:ext uri="{BB962C8B-B14F-4D97-AF65-F5344CB8AC3E}">
        <p14:creationId xmlns:p14="http://schemas.microsoft.com/office/powerpoint/2010/main" val="1506843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u="none" strike="noStrike" kern="1200" baseline="0" dirty="0" smtClean="0">
                <a:solidFill>
                  <a:schemeClr val="tx1"/>
                </a:solidFill>
                <a:latin typeface="+mn-lt"/>
                <a:ea typeface="+mn-ea"/>
                <a:cs typeface="+mn-cs"/>
              </a:rPr>
              <a:t>Grunden till en trygg och säker vård är en god dialog mellan patienten och vårdpersonalen. Vi har tagit fram ett informationsmaterial som ger patienten råd och tips om vad som är viktigast att tänka på för att sjukhusvistelsen ska bli så trygg och säker som möjligt.</a:t>
            </a:r>
          </a:p>
          <a:p>
            <a:endParaRPr lang="sv-S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Informationsmaterialet har</a:t>
            </a:r>
            <a:r>
              <a:rPr lang="sv-SE" sz="1200" kern="1200" baseline="0" dirty="0" smtClean="0">
                <a:solidFill>
                  <a:schemeClr val="tx1"/>
                </a:solidFill>
                <a:effectLst/>
                <a:latin typeface="+mn-lt"/>
                <a:ea typeface="+mn-ea"/>
                <a:cs typeface="+mn-cs"/>
              </a:rPr>
              <a:t> tagits fram efter inspiration av ett material som används </a:t>
            </a:r>
            <a:r>
              <a:rPr lang="sv-SE" sz="1200" kern="1200" dirty="0" smtClean="0">
                <a:solidFill>
                  <a:schemeClr val="tx1"/>
                </a:solidFill>
                <a:effectLst/>
                <a:latin typeface="+mn-lt"/>
                <a:ea typeface="+mn-ea"/>
                <a:cs typeface="+mn-cs"/>
              </a:rPr>
              <a:t>i Region Skåne. </a:t>
            </a:r>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1</a:t>
            </a:fld>
            <a:endParaRPr lang="sv-SE"/>
          </a:p>
        </p:txBody>
      </p:sp>
    </p:spTree>
    <p:extLst>
      <p:ext uri="{BB962C8B-B14F-4D97-AF65-F5344CB8AC3E}">
        <p14:creationId xmlns:p14="http://schemas.microsoft.com/office/powerpoint/2010/main" val="1970164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smtClean="0">
                <a:solidFill>
                  <a:schemeClr val="tx1"/>
                </a:solidFill>
                <a:effectLst/>
                <a:latin typeface="+mn-lt"/>
                <a:ea typeface="+mn-ea"/>
                <a:cs typeface="+mn-cs"/>
              </a:rPr>
              <a:t>Grunden till en trygg och säker vård är en god dialog mellan patienten och vårdpersonalen. Du som personal har en viktig roll i att ta initiativ till den dialogen. Syftet med materialet är att stödja dialogen och påminna patienten om de viktiga saker ni pratar om under sjukhusvistelsen. Målet är en ökad patientsäkerhet</a:t>
            </a:r>
            <a:r>
              <a:rPr lang="sv-SE" sz="1200" kern="1200" baseline="0" dirty="0" smtClean="0">
                <a:solidFill>
                  <a:schemeClr val="tx1"/>
                </a:solidFill>
                <a:effectLst/>
                <a:latin typeface="+mn-lt"/>
                <a:ea typeface="+mn-ea"/>
                <a:cs typeface="+mn-cs"/>
              </a:rPr>
              <a:t> och </a:t>
            </a:r>
            <a:r>
              <a:rPr lang="sv-SE" sz="1200" kern="1200" dirty="0" smtClean="0">
                <a:solidFill>
                  <a:schemeClr val="tx1"/>
                </a:solidFill>
                <a:effectLst/>
                <a:latin typeface="+mn-lt"/>
                <a:ea typeface="+mn-ea"/>
                <a:cs typeface="+mn-cs"/>
              </a:rPr>
              <a:t>att patienten blir mer delaktig i sin vård.</a:t>
            </a:r>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2</a:t>
            </a:fld>
            <a:endParaRPr lang="sv-SE"/>
          </a:p>
        </p:txBody>
      </p:sp>
    </p:spTree>
    <p:extLst>
      <p:ext uri="{BB962C8B-B14F-4D97-AF65-F5344CB8AC3E}">
        <p14:creationId xmlns:p14="http://schemas.microsoft.com/office/powerpoint/2010/main" val="3167132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latin typeface="Arial" pitchFamily="34" charset="0"/>
                <a:ea typeface="ヒラギノ角ゴ Pro W3"/>
              </a:rPr>
              <a:t>Materialet innehåller åtta viktiga</a:t>
            </a:r>
            <a:r>
              <a:rPr lang="sv-SE" altLang="sv-SE" baseline="0" dirty="0" smtClean="0">
                <a:latin typeface="Arial" pitchFamily="34" charset="0"/>
                <a:ea typeface="ヒラギノ角ゴ Pro W3"/>
              </a:rPr>
              <a:t> budskap för trygg och säker vård. </a:t>
            </a:r>
            <a:endParaRPr lang="sv-SE" altLang="sv-SE" dirty="0" smtClean="0">
              <a:latin typeface="Arial" pitchFamily="34" charset="0"/>
              <a:ea typeface="ヒラギノ角ゴ Pro W3"/>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latin typeface="Arial" pitchFamily="34" charset="0"/>
                <a:ea typeface="ヒラギノ角ゴ Pro W3"/>
              </a:rPr>
              <a:t>Instruktionerna är korta och lätta att förstå. Det innehåller tydliga bilder som</a:t>
            </a:r>
            <a:r>
              <a:rPr lang="sv-SE" altLang="sv-SE" baseline="0" dirty="0" smtClean="0">
                <a:latin typeface="Arial" pitchFamily="34" charset="0"/>
                <a:ea typeface="ヒラギノ角ゴ Pro W3"/>
              </a:rPr>
              <a:t> </a:t>
            </a:r>
            <a:r>
              <a:rPr lang="sv-SE" altLang="sv-SE" dirty="0" smtClean="0">
                <a:latin typeface="Arial" pitchFamily="34" charset="0"/>
                <a:ea typeface="ヒラギノ角ゴ Pro W3"/>
              </a:rPr>
              <a:t>förstärker budskapen.</a:t>
            </a:r>
          </a:p>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latin typeface="Arial" pitchFamily="34" charset="0"/>
                <a:ea typeface="ヒラギノ角ゴ Pro W3"/>
              </a:rPr>
              <a:t>Texterna har tagits fram av sakkunniga inom respektive område.</a:t>
            </a:r>
          </a:p>
          <a:p>
            <a:endParaRPr lang="sv-SE" dirty="0"/>
          </a:p>
        </p:txBody>
      </p:sp>
      <p:sp>
        <p:nvSpPr>
          <p:cNvPr id="4" name="Platshållare för bildnummer 3"/>
          <p:cNvSpPr>
            <a:spLocks noGrp="1"/>
          </p:cNvSpPr>
          <p:nvPr>
            <p:ph type="sldNum" sz="quarter" idx="10"/>
          </p:nvPr>
        </p:nvSpPr>
        <p:spPr/>
        <p:txBody>
          <a:bodyPr/>
          <a:lstStyle/>
          <a:p>
            <a:fld id="{A97762CC-AA2E-48BC-806B-EB3237609B00}" type="slidenum">
              <a:rPr lang="sv-SE" smtClean="0"/>
              <a:t>3</a:t>
            </a:fld>
            <a:endParaRPr lang="sv-SE"/>
          </a:p>
        </p:txBody>
      </p:sp>
    </p:spTree>
    <p:extLst>
      <p:ext uri="{BB962C8B-B14F-4D97-AF65-F5344CB8AC3E}">
        <p14:creationId xmlns:p14="http://schemas.microsoft.com/office/powerpoint/2010/main" val="1876817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latin typeface="Arial" pitchFamily="34" charset="0"/>
                <a:ea typeface="ヒラギノ角ゴ Pro W3"/>
              </a:rPr>
              <a:t>Materialet innehåller åtta viktiga</a:t>
            </a:r>
            <a:r>
              <a:rPr lang="sv-SE" altLang="sv-SE" baseline="0" dirty="0" smtClean="0">
                <a:latin typeface="Arial" pitchFamily="34" charset="0"/>
                <a:ea typeface="ヒラギノ角ゴ Pro W3"/>
              </a:rPr>
              <a:t> budskap för trygg och säker vård. </a:t>
            </a:r>
            <a:endParaRPr lang="sv-SE" altLang="sv-SE" dirty="0" smtClean="0">
              <a:latin typeface="Arial" pitchFamily="34" charset="0"/>
              <a:ea typeface="ヒラギノ角ゴ Pro W3"/>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latin typeface="Arial" pitchFamily="34" charset="0"/>
                <a:ea typeface="ヒラギノ角ゴ Pro W3"/>
              </a:rPr>
              <a:t>Instruktionerna är korta och lätta att förstå. Det innehåller tydliga bilder som</a:t>
            </a:r>
            <a:r>
              <a:rPr lang="sv-SE" altLang="sv-SE" baseline="0" dirty="0" smtClean="0">
                <a:latin typeface="Arial" pitchFamily="34" charset="0"/>
                <a:ea typeface="ヒラギノ角ゴ Pro W3"/>
              </a:rPr>
              <a:t> </a:t>
            </a:r>
            <a:r>
              <a:rPr lang="sv-SE" altLang="sv-SE" dirty="0" smtClean="0">
                <a:latin typeface="Arial" pitchFamily="34" charset="0"/>
                <a:ea typeface="ヒラギノ角ゴ Pro W3"/>
              </a:rPr>
              <a:t>förstärker budskapen.</a:t>
            </a:r>
          </a:p>
          <a:p>
            <a:pPr marL="0" marR="0" indent="0" algn="l" defTabSz="914400" rtl="0" eaLnBrk="1" fontAlgn="auto" latinLnBrk="0" hangingPunct="1">
              <a:lnSpc>
                <a:spcPct val="100000"/>
              </a:lnSpc>
              <a:spcBef>
                <a:spcPts val="0"/>
              </a:spcBef>
              <a:spcAft>
                <a:spcPts val="0"/>
              </a:spcAft>
              <a:buClrTx/>
              <a:buSzTx/>
              <a:buFontTx/>
              <a:buNone/>
              <a:tabLst/>
              <a:defRPr/>
            </a:pPr>
            <a:r>
              <a:rPr lang="sv-SE" altLang="sv-SE" dirty="0" smtClean="0">
                <a:latin typeface="Arial" pitchFamily="34" charset="0"/>
                <a:ea typeface="ヒラギノ角ゴ Pro W3"/>
              </a:rPr>
              <a:t>Texterna har tagits fram av sakkunniga inom respektive område.</a:t>
            </a:r>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4</a:t>
            </a:fld>
            <a:endParaRPr lang="sv-SE"/>
          </a:p>
        </p:txBody>
      </p:sp>
    </p:spTree>
    <p:extLst>
      <p:ext uri="{BB962C8B-B14F-4D97-AF65-F5344CB8AC3E}">
        <p14:creationId xmlns:p14="http://schemas.microsoft.com/office/powerpoint/2010/main" val="349424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Materialet ska bidra till att patienten ska</a:t>
            </a:r>
          </a:p>
          <a:p>
            <a:pPr marL="171450" indent="-171450">
              <a:buFont typeface="Arial" panose="020B0604020202020204" pitchFamily="34" charset="0"/>
              <a:buChar char="•"/>
            </a:pPr>
            <a:r>
              <a:rPr lang="sv-SE" b="1" dirty="0" smtClean="0">
                <a:solidFill>
                  <a:schemeClr val="accent6"/>
                </a:solidFill>
              </a:rPr>
              <a:t>Veta: </a:t>
            </a:r>
            <a:r>
              <a:rPr lang="sv-SE" dirty="0" smtClean="0"/>
              <a:t>Vilka rättigheter och skyldigheter man har och hur man själv kan bidra till säker vård.</a:t>
            </a:r>
          </a:p>
          <a:p>
            <a:pPr marL="171450" indent="-171450">
              <a:buFont typeface="Arial" panose="020B0604020202020204" pitchFamily="34" charset="0"/>
              <a:buChar char="•"/>
            </a:pPr>
            <a:r>
              <a:rPr lang="sv-SE" b="1" dirty="0" smtClean="0">
                <a:solidFill>
                  <a:schemeClr val="accent6"/>
                </a:solidFill>
              </a:rPr>
              <a:t>Känna</a:t>
            </a:r>
            <a:r>
              <a:rPr lang="sv-SE" dirty="0" smtClean="0"/>
              <a:t>: Trygghet och förtroende för vården.</a:t>
            </a:r>
          </a:p>
          <a:p>
            <a:pPr marL="171450" indent="-171450">
              <a:buFont typeface="Arial" panose="020B0604020202020204" pitchFamily="34" charset="0"/>
              <a:buChar char="•"/>
            </a:pPr>
            <a:r>
              <a:rPr lang="sv-SE" b="1" dirty="0" smtClean="0">
                <a:solidFill>
                  <a:schemeClr val="accent6"/>
                </a:solidFill>
              </a:rPr>
              <a:t>Göra: </a:t>
            </a:r>
            <a:r>
              <a:rPr lang="sv-SE" dirty="0" smtClean="0"/>
              <a:t>Vara delaktig utifrån bästa förmåga och ställa frågor.</a:t>
            </a:r>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5</a:t>
            </a:fld>
            <a:endParaRPr lang="sv-SE"/>
          </a:p>
        </p:txBody>
      </p:sp>
    </p:spTree>
    <p:extLst>
      <p:ext uri="{BB962C8B-B14F-4D97-AF65-F5344CB8AC3E}">
        <p14:creationId xmlns:p14="http://schemas.microsoft.com/office/powerpoint/2010/main" val="811268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Font typeface="+mj-lt"/>
              <a:buAutoNum type="arabicPeriod"/>
            </a:pPr>
            <a:r>
              <a:rPr lang="sv-SE" sz="1200" b="0" i="0" u="none" strike="noStrike" kern="1200" baseline="0" dirty="0" smtClean="0">
                <a:solidFill>
                  <a:schemeClr val="tx1"/>
                </a:solidFill>
                <a:latin typeface="+mn-lt"/>
                <a:ea typeface="+mn-ea"/>
                <a:cs typeface="+mn-cs"/>
              </a:rPr>
              <a:t>Du delar ut materialet i samband med inskrivningen och förklarar att det är viktigt för dig att hen känner sig trygg och säker. Du förklarar att materialet sammanfattar det som är viktigt att tänka på för att sjukhusvistelsen ska bli så trygg och säker som möjligt och att hen som patient kan bidra till detta. </a:t>
            </a:r>
          </a:p>
          <a:p>
            <a:pPr marL="228600" indent="-228600">
              <a:buFont typeface="+mj-lt"/>
              <a:buAutoNum type="arabicPeriod"/>
            </a:pPr>
            <a:r>
              <a:rPr lang="sv-SE" sz="1200" b="0" i="0" u="none" strike="noStrike" kern="1200" baseline="0" dirty="0" smtClean="0">
                <a:solidFill>
                  <a:schemeClr val="tx1"/>
                </a:solidFill>
                <a:latin typeface="+mn-lt"/>
                <a:ea typeface="+mn-ea"/>
                <a:cs typeface="+mn-cs"/>
              </a:rPr>
              <a:t>Om det är delar i materialet som är särskilt viktiga för den unika patienten kan du med fördel markera dessa genom att använda kryssrutorna. </a:t>
            </a:r>
          </a:p>
          <a:p>
            <a:pPr marL="228600" indent="-228600">
              <a:buFont typeface="+mj-lt"/>
              <a:buAutoNum type="arabicPeriod"/>
            </a:pPr>
            <a:r>
              <a:rPr lang="sv-SE" sz="1200" b="0" i="0" u="none" strike="noStrike" kern="1200" baseline="0" dirty="0" smtClean="0">
                <a:solidFill>
                  <a:schemeClr val="tx1"/>
                </a:solidFill>
                <a:latin typeface="+mn-lt"/>
                <a:ea typeface="+mn-ea"/>
                <a:cs typeface="+mn-cs"/>
              </a:rPr>
              <a:t>Du uppmuntrar patienten att ställa frågor om det är något som hen undrar. </a:t>
            </a:r>
          </a:p>
          <a:p>
            <a:pPr marL="228600" indent="-228600">
              <a:buFont typeface="+mj-lt"/>
              <a:buAutoNum type="arabicPeriod"/>
            </a:pPr>
            <a:r>
              <a:rPr lang="sv-SE" sz="1200" b="0" i="0" u="none" strike="noStrike" kern="1200" baseline="0" dirty="0" smtClean="0">
                <a:solidFill>
                  <a:schemeClr val="tx1"/>
                </a:solidFill>
                <a:latin typeface="+mn-lt"/>
                <a:ea typeface="+mn-ea"/>
                <a:cs typeface="+mn-cs"/>
              </a:rPr>
              <a:t>Du tipsar om att det finns fakta och råd om hälsa och vård samt regler och rättigheter på 1177.se om patienten vill läsa mer på egen hand. </a:t>
            </a:r>
          </a:p>
          <a:p>
            <a:endParaRPr lang="sv-SE" dirty="0"/>
          </a:p>
        </p:txBody>
      </p:sp>
      <p:sp>
        <p:nvSpPr>
          <p:cNvPr id="4" name="Platshållare för bildnummer 3"/>
          <p:cNvSpPr>
            <a:spLocks noGrp="1"/>
          </p:cNvSpPr>
          <p:nvPr>
            <p:ph type="sldNum" sz="quarter" idx="10"/>
          </p:nvPr>
        </p:nvSpPr>
        <p:spPr/>
        <p:txBody>
          <a:bodyPr/>
          <a:lstStyle/>
          <a:p>
            <a:fld id="{6048704B-E6AF-4C66-88B6-B76772BB7469}" type="slidenum">
              <a:rPr lang="sv-SE" smtClean="0"/>
              <a:t>6</a:t>
            </a:fld>
            <a:endParaRPr lang="sv-SE"/>
          </a:p>
        </p:txBody>
      </p:sp>
    </p:spTree>
    <p:extLst>
      <p:ext uri="{BB962C8B-B14F-4D97-AF65-F5344CB8AC3E}">
        <p14:creationId xmlns:p14="http://schemas.microsoft.com/office/powerpoint/2010/main" val="3128754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1.emf"/><Relationship Id="rId4" Type="http://schemas.openxmlformats.org/officeDocument/2006/relationships/image" Target="../media/image10.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ida">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chemeClr val="bg1"/>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2830810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vslut">
    <p:bg>
      <p:bgPr>
        <a:solidFill>
          <a:srgbClr val="AE1738"/>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3B30222-82BC-AE48-A936-EC0D8BCB9F4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a:effectLst/>
        </p:spPr>
      </p:pic>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981876" y="5382466"/>
            <a:ext cx="2252571" cy="564115"/>
          </a:xfrm>
          <a:prstGeom prst="rect">
            <a:avLst/>
          </a:prstGeom>
        </p:spPr>
      </p:pic>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chemeClr val="bg1"/>
                </a:solidFill>
              </a:rPr>
              <a:t>Region Jönköpings</a:t>
            </a:r>
            <a:r>
              <a:rPr lang="sv-SE" sz="2200" b="1" baseline="0" dirty="0">
                <a:solidFill>
                  <a:schemeClr val="bg1"/>
                </a:solidFill>
              </a:rPr>
              <a:t> län</a:t>
            </a:r>
            <a:endParaRPr lang="sv-SE" sz="2200" b="1" dirty="0">
              <a:solidFill>
                <a:schemeClr val="bg1"/>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chemeClr val="bg1"/>
                </a:solidFill>
              </a:rPr>
              <a:t>www.rjl.se</a:t>
            </a:r>
          </a:p>
        </p:txBody>
      </p:sp>
      <p:pic>
        <p:nvPicPr>
          <p:cNvPr id="21" name="Bildobjekt 20">
            <a:extLst>
              <a:ext uri="{FF2B5EF4-FFF2-40B4-BE49-F238E27FC236}">
                <a16:creationId xmlns:a16="http://schemas.microsoft.com/office/drawing/2014/main" id="{9C4A87F3-A64E-4FC1-ABDC-78C60D96F3D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27570" y="2016541"/>
            <a:ext cx="3736856" cy="1271019"/>
          </a:xfrm>
          <a:prstGeom prst="rect">
            <a:avLst/>
          </a:prstGeom>
        </p:spPr>
      </p:pic>
    </p:spTree>
    <p:extLst>
      <p:ext uri="{BB962C8B-B14F-4D97-AF65-F5344CB8AC3E}">
        <p14:creationId xmlns:p14="http://schemas.microsoft.com/office/powerpoint/2010/main" val="3132208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vslut för utskrift">
    <p:spTree>
      <p:nvGrpSpPr>
        <p:cNvPr id="1" name=""/>
        <p:cNvGrpSpPr/>
        <p:nvPr/>
      </p:nvGrpSpPr>
      <p:grpSpPr>
        <a:xfrm>
          <a:off x="0" y="0"/>
          <a:ext cx="0" cy="0"/>
          <a:chOff x="0" y="0"/>
          <a:chExt cx="0" cy="0"/>
        </a:xfrm>
      </p:grpSpPr>
      <p:grpSp>
        <p:nvGrpSpPr>
          <p:cNvPr id="12" name="Grupp 11"/>
          <p:cNvGrpSpPr/>
          <p:nvPr userDrawn="1"/>
        </p:nvGrpSpPr>
        <p:grpSpPr>
          <a:xfrm>
            <a:off x="3937444" y="1977174"/>
            <a:ext cx="4333836" cy="761546"/>
            <a:chOff x="3862028" y="1977174"/>
            <a:chExt cx="4333836" cy="761546"/>
          </a:xfrm>
        </p:grpSpPr>
        <p:sp>
          <p:nvSpPr>
            <p:cNvPr id="13" name="Ellips 12">
              <a:extLst>
                <a:ext uri="{FF2B5EF4-FFF2-40B4-BE49-F238E27FC236}">
                  <a16:creationId xmlns:a16="http://schemas.microsoft.com/office/drawing/2014/main" id="{7BEA6346-EE7D-DF4F-8BEA-2C7A0BE6A973}"/>
                </a:ext>
              </a:extLst>
            </p:cNvPr>
            <p:cNvSpPr>
              <a:spLocks noChangeAspect="1"/>
            </p:cNvSpPr>
            <p:nvPr userDrawn="1"/>
          </p:nvSpPr>
          <p:spPr>
            <a:xfrm>
              <a:off x="3862028"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4" name="Bildobjekt 13">
              <a:extLst>
                <a:ext uri="{FF2B5EF4-FFF2-40B4-BE49-F238E27FC236}">
                  <a16:creationId xmlns:a16="http://schemas.microsoft.com/office/drawing/2014/main" id="{2C8866A6-1447-4C4D-8601-CED83278E7FF}"/>
                </a:ext>
              </a:extLst>
            </p:cNvPr>
            <p:cNvPicPr>
              <a:picLocks noChangeAspect="1"/>
            </p:cNvPicPr>
            <p:nvPr userDrawn="1"/>
          </p:nvPicPr>
          <p:blipFill>
            <a:blip r:embed="rId2"/>
            <a:stretch>
              <a:fillRect/>
            </a:stretch>
          </p:blipFill>
          <p:spPr>
            <a:xfrm>
              <a:off x="4132190" y="2159547"/>
              <a:ext cx="211077" cy="409124"/>
            </a:xfrm>
            <a:prstGeom prst="rect">
              <a:avLst/>
            </a:prstGeom>
          </p:spPr>
        </p:pic>
        <p:sp>
          <p:nvSpPr>
            <p:cNvPr id="15" name="Ellips 14">
              <a:extLst>
                <a:ext uri="{FF2B5EF4-FFF2-40B4-BE49-F238E27FC236}">
                  <a16:creationId xmlns:a16="http://schemas.microsoft.com/office/drawing/2014/main" id="{0352A41F-5C1B-2547-A459-0E5CA6601C66}"/>
                </a:ext>
              </a:extLst>
            </p:cNvPr>
            <p:cNvSpPr>
              <a:spLocks noChangeAspect="1"/>
            </p:cNvSpPr>
            <p:nvPr userDrawn="1"/>
          </p:nvSpPr>
          <p:spPr>
            <a:xfrm>
              <a:off x="5052792" y="1977176"/>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6" name="Bildobjekt 15">
              <a:extLst>
                <a:ext uri="{FF2B5EF4-FFF2-40B4-BE49-F238E27FC236}">
                  <a16:creationId xmlns:a16="http://schemas.microsoft.com/office/drawing/2014/main" id="{69370DD6-C6D8-0E4A-8750-557EAC2A755E}"/>
                </a:ext>
              </a:extLst>
            </p:cNvPr>
            <p:cNvPicPr>
              <a:picLocks noChangeAspect="1"/>
            </p:cNvPicPr>
            <p:nvPr userDrawn="1"/>
          </p:nvPicPr>
          <p:blipFill>
            <a:blip r:embed="rId3"/>
            <a:stretch>
              <a:fillRect/>
            </a:stretch>
          </p:blipFill>
          <p:spPr>
            <a:xfrm>
              <a:off x="5258248" y="2122547"/>
              <a:ext cx="411730" cy="409124"/>
            </a:xfrm>
            <a:prstGeom prst="rect">
              <a:avLst/>
            </a:prstGeom>
          </p:spPr>
        </p:pic>
        <p:sp>
          <p:nvSpPr>
            <p:cNvPr id="17" name="Ellips 16">
              <a:extLst>
                <a:ext uri="{FF2B5EF4-FFF2-40B4-BE49-F238E27FC236}">
                  <a16:creationId xmlns:a16="http://schemas.microsoft.com/office/drawing/2014/main" id="{834B6F64-F2EF-9E4B-927B-2D5F4354138D}"/>
                </a:ext>
              </a:extLst>
            </p:cNvPr>
            <p:cNvSpPr>
              <a:spLocks noChangeAspect="1"/>
            </p:cNvSpPr>
            <p:nvPr userDrawn="1"/>
          </p:nvSpPr>
          <p:spPr>
            <a:xfrm>
              <a:off x="6243556" y="1977175"/>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8" name="Bildobjekt 17">
              <a:extLst>
                <a:ext uri="{FF2B5EF4-FFF2-40B4-BE49-F238E27FC236}">
                  <a16:creationId xmlns:a16="http://schemas.microsoft.com/office/drawing/2014/main" id="{8096E689-BAD4-F647-90E4-CF3B5232A2A7}"/>
                </a:ext>
              </a:extLst>
            </p:cNvPr>
            <p:cNvPicPr>
              <a:picLocks noChangeAspect="1"/>
            </p:cNvPicPr>
            <p:nvPr userDrawn="1"/>
          </p:nvPicPr>
          <p:blipFill>
            <a:blip r:embed="rId4"/>
            <a:stretch>
              <a:fillRect/>
            </a:stretch>
          </p:blipFill>
          <p:spPr>
            <a:xfrm>
              <a:off x="6420257" y="2148720"/>
              <a:ext cx="406519" cy="406519"/>
            </a:xfrm>
            <a:prstGeom prst="rect">
              <a:avLst/>
            </a:prstGeom>
          </p:spPr>
        </p:pic>
        <p:sp>
          <p:nvSpPr>
            <p:cNvPr id="19" name="Ellips 18">
              <a:extLst>
                <a:ext uri="{FF2B5EF4-FFF2-40B4-BE49-F238E27FC236}">
                  <a16:creationId xmlns:a16="http://schemas.microsoft.com/office/drawing/2014/main" id="{FBABADBC-30EF-DE42-938F-7E556DECD178}"/>
                </a:ext>
              </a:extLst>
            </p:cNvPr>
            <p:cNvSpPr>
              <a:spLocks noChangeAspect="1"/>
            </p:cNvSpPr>
            <p:nvPr userDrawn="1"/>
          </p:nvSpPr>
          <p:spPr>
            <a:xfrm>
              <a:off x="7434320" y="1977174"/>
              <a:ext cx="761544" cy="76154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20" name="Bildobjekt 19">
              <a:extLst>
                <a:ext uri="{FF2B5EF4-FFF2-40B4-BE49-F238E27FC236}">
                  <a16:creationId xmlns:a16="http://schemas.microsoft.com/office/drawing/2014/main" id="{6A5E258B-24A3-404D-9100-DE9E0AAF9DF1}"/>
                </a:ext>
              </a:extLst>
            </p:cNvPr>
            <p:cNvPicPr>
              <a:picLocks noChangeAspect="1"/>
            </p:cNvPicPr>
            <p:nvPr userDrawn="1"/>
          </p:nvPicPr>
          <p:blipFill>
            <a:blip r:embed="rId5">
              <a:alphaModFix/>
            </a:blip>
            <a:stretch>
              <a:fillRect/>
            </a:stretch>
          </p:blipFill>
          <p:spPr>
            <a:xfrm>
              <a:off x="7567532" y="2162152"/>
              <a:ext cx="495119" cy="406519"/>
            </a:xfrm>
            <a:prstGeom prst="rect">
              <a:avLst/>
            </a:prstGeom>
          </p:spPr>
        </p:pic>
      </p:grpSp>
      <p:sp>
        <p:nvSpPr>
          <p:cNvPr id="5" name="textruta 4"/>
          <p:cNvSpPr txBox="1"/>
          <p:nvPr userDrawn="1"/>
        </p:nvSpPr>
        <p:spPr>
          <a:xfrm>
            <a:off x="3403077" y="3330102"/>
            <a:ext cx="5400000" cy="432000"/>
          </a:xfrm>
          <a:prstGeom prst="rect">
            <a:avLst/>
          </a:prstGeom>
          <a:noFill/>
        </p:spPr>
        <p:txBody>
          <a:bodyPr wrap="square" rtlCol="0">
            <a:spAutoFit/>
          </a:bodyPr>
          <a:lstStyle/>
          <a:p>
            <a:pPr algn="ctr"/>
            <a:r>
              <a:rPr lang="sv-SE" sz="2200" b="1" dirty="0">
                <a:solidFill>
                  <a:srgbClr val="B1063A"/>
                </a:solidFill>
              </a:rPr>
              <a:t>Region Jönköpings</a:t>
            </a:r>
            <a:r>
              <a:rPr lang="sv-SE" sz="2200" b="1" baseline="0" dirty="0">
                <a:solidFill>
                  <a:srgbClr val="B1063A"/>
                </a:solidFill>
              </a:rPr>
              <a:t> län</a:t>
            </a:r>
            <a:endParaRPr lang="sv-SE" sz="2200" b="1" dirty="0">
              <a:solidFill>
                <a:srgbClr val="B1063A"/>
              </a:solidFill>
            </a:endParaRPr>
          </a:p>
        </p:txBody>
      </p:sp>
      <p:sp>
        <p:nvSpPr>
          <p:cNvPr id="22" name="textruta 21"/>
          <p:cNvSpPr txBox="1"/>
          <p:nvPr userDrawn="1"/>
        </p:nvSpPr>
        <p:spPr>
          <a:xfrm>
            <a:off x="3405425" y="3731272"/>
            <a:ext cx="5400000" cy="400110"/>
          </a:xfrm>
          <a:prstGeom prst="rect">
            <a:avLst/>
          </a:prstGeom>
          <a:noFill/>
        </p:spPr>
        <p:txBody>
          <a:bodyPr wrap="square" rtlCol="0">
            <a:spAutoFit/>
          </a:bodyPr>
          <a:lstStyle/>
          <a:p>
            <a:pPr algn="ctr"/>
            <a:r>
              <a:rPr lang="sv-SE" sz="2000" b="0" u="none" dirty="0">
                <a:solidFill>
                  <a:srgbClr val="B1063A"/>
                </a:solidFill>
              </a:rPr>
              <a:t>www.rjl.se</a:t>
            </a:r>
          </a:p>
        </p:txBody>
      </p:sp>
      <p:pic>
        <p:nvPicPr>
          <p:cNvPr id="21" name="Bildobjekt 20">
            <a:extLst>
              <a:ext uri="{FF2B5EF4-FFF2-40B4-BE49-F238E27FC236}">
                <a16:creationId xmlns:a16="http://schemas.microsoft.com/office/drawing/2014/main" id="{894FDCCA-D973-4BBB-B66D-650C5760AF6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12496" y="5331408"/>
            <a:ext cx="2181162" cy="542465"/>
          </a:xfrm>
          <a:prstGeom prst="rect">
            <a:avLst/>
          </a:prstGeom>
        </p:spPr>
      </p:pic>
      <p:pic>
        <p:nvPicPr>
          <p:cNvPr id="23" name="Bildobjekt 22">
            <a:extLst>
              <a:ext uri="{FF2B5EF4-FFF2-40B4-BE49-F238E27FC236}">
                <a16:creationId xmlns:a16="http://schemas.microsoft.com/office/drawing/2014/main" id="{1F1C37D8-7E59-4532-B401-60F8D5005BD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34649" y="2025310"/>
            <a:ext cx="3736856" cy="1271019"/>
          </a:xfrm>
          <a:prstGeom prst="rect">
            <a:avLst/>
          </a:prstGeom>
        </p:spPr>
      </p:pic>
    </p:spTree>
    <p:extLst>
      <p:ext uri="{BB962C8B-B14F-4D97-AF65-F5344CB8AC3E}">
        <p14:creationId xmlns:p14="http://schemas.microsoft.com/office/powerpoint/2010/main" val="317241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Vit bakgrund - Rött Tem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2037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ida för utskrift">
    <p:spTree>
      <p:nvGrpSpPr>
        <p:cNvPr id="1" name=""/>
        <p:cNvGrpSpPr/>
        <p:nvPr/>
      </p:nvGrpSpPr>
      <p:grpSpPr>
        <a:xfrm>
          <a:off x="0" y="0"/>
          <a:ext cx="0" cy="0"/>
          <a:chOff x="0" y="0"/>
          <a:chExt cx="0" cy="0"/>
        </a:xfrm>
      </p:grpSpPr>
      <p:pic>
        <p:nvPicPr>
          <p:cNvPr id="10" name="Bildobjekt 9">
            <a:extLst>
              <a:ext uri="{FF2B5EF4-FFF2-40B4-BE49-F238E27FC236}">
                <a16:creationId xmlns:a16="http://schemas.microsoft.com/office/drawing/2014/main" id="{4109FD55-718D-438B-8297-319021B74331}"/>
              </a:ext>
            </a:extLst>
          </p:cNvPr>
          <p:cNvPicPr>
            <a:picLocks noChangeAspect="1"/>
          </p:cNvPicPr>
          <p:nvPr userDrawn="1"/>
        </p:nvPicPr>
        <p:blipFill rotWithShape="1">
          <a:blip r:embed="rId2">
            <a:alphaModFix amt="55000"/>
          </a:blip>
          <a:srcRect l="-4818" t="21737" r="62723" b="30128"/>
          <a:stretch/>
        </p:blipFill>
        <p:spPr>
          <a:xfrm>
            <a:off x="5807968" y="-11875"/>
            <a:ext cx="6384032" cy="6875813"/>
          </a:xfrm>
          <a:prstGeom prst="rect">
            <a:avLst/>
          </a:prstGeom>
          <a:noFill/>
          <a:effectLst/>
        </p:spPr>
      </p:pic>
      <p:sp>
        <p:nvSpPr>
          <p:cNvPr id="2" name="Rubrik 1"/>
          <p:cNvSpPr>
            <a:spLocks noGrp="1"/>
          </p:cNvSpPr>
          <p:nvPr>
            <p:ph type="ctrTitle" hasCustomPrompt="1"/>
          </p:nvPr>
        </p:nvSpPr>
        <p:spPr>
          <a:xfrm>
            <a:off x="2160000" y="1080000"/>
            <a:ext cx="7920000" cy="3240000"/>
          </a:xfrm>
        </p:spPr>
        <p:txBody>
          <a:bodyPr anchor="ctr">
            <a:noAutofit/>
          </a:bodyPr>
          <a:lstStyle>
            <a:lvl1pPr algn="ctr">
              <a:lnSpc>
                <a:spcPct val="100000"/>
              </a:lnSpc>
              <a:defRPr sz="4800" b="1" cap="none" baseline="0">
                <a:solidFill>
                  <a:srgbClr val="B1063A"/>
                </a:solidFill>
              </a:defRPr>
            </a:lvl1pPr>
          </a:lstStyle>
          <a:p>
            <a:r>
              <a:rPr lang="sv-SE" dirty="0"/>
              <a:t>Här skriver du in titeln på din presentation</a:t>
            </a:r>
          </a:p>
        </p:txBody>
      </p:sp>
      <p:sp>
        <p:nvSpPr>
          <p:cNvPr id="3" name="Underrubrik 2"/>
          <p:cNvSpPr>
            <a:spLocks noGrp="1"/>
          </p:cNvSpPr>
          <p:nvPr>
            <p:ph type="subTitle" idx="1" hasCustomPrompt="1"/>
          </p:nvPr>
        </p:nvSpPr>
        <p:spPr>
          <a:xfrm>
            <a:off x="2160000" y="4320000"/>
            <a:ext cx="7920000" cy="1440000"/>
          </a:xfrm>
          <a:prstGeom prst="rect">
            <a:avLst/>
          </a:prstGeom>
        </p:spPr>
        <p:txBody>
          <a:bodyPr anchor="t">
            <a:noAutofit/>
          </a:bodyPr>
          <a:lstStyle>
            <a:lvl1pPr marL="0" indent="0" algn="ctr">
              <a:lnSpc>
                <a:spcPct val="100000"/>
              </a:lnSpc>
              <a:buNone/>
              <a:defRPr sz="2200" b="1" cap="none" baseline="0">
                <a:solidFill>
                  <a:srgbClr val="B1063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Här placerar du undertiteln</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Tree>
    <p:extLst>
      <p:ext uri="{BB962C8B-B14F-4D97-AF65-F5344CB8AC3E}">
        <p14:creationId xmlns:p14="http://schemas.microsoft.com/office/powerpoint/2010/main" val="38157007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bg>
      <p:bgPr>
        <a:solidFill>
          <a:srgbClr val="82112B"/>
        </a:solidFill>
        <a:effectLst/>
      </p:bgPr>
    </p:bg>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EADEDBF6-7D1C-7243-942C-5D79C3651C8B}"/>
              </a:ext>
            </a:extLst>
          </p:cNvPr>
          <p:cNvPicPr>
            <a:picLocks noChangeAspect="1"/>
          </p:cNvPicPr>
          <p:nvPr userDrawn="1"/>
        </p:nvPicPr>
        <p:blipFill rotWithShape="1">
          <a:blip r:embed="rId2">
            <a:alphaModFix amt="55000"/>
          </a:blip>
          <a:srcRect l="-4818" t="21696" r="62723" b="28424"/>
          <a:stretch/>
        </p:blipFill>
        <p:spPr>
          <a:xfrm>
            <a:off x="5807968" y="0"/>
            <a:ext cx="6384032" cy="6858000"/>
          </a:xfrm>
          <a:prstGeom prst="rect">
            <a:avLst/>
          </a:prstGeom>
          <a:noFill/>
        </p:spPr>
      </p:pic>
      <p:sp>
        <p:nvSpPr>
          <p:cNvPr id="2" name="Rubrik 1"/>
          <p:cNvSpPr>
            <a:spLocks noGrp="1"/>
          </p:cNvSpPr>
          <p:nvPr>
            <p:ph type="title" hasCustomPrompt="1"/>
          </p:nvPr>
        </p:nvSpPr>
        <p:spPr>
          <a:xfrm>
            <a:off x="2160000" y="522244"/>
            <a:ext cx="7920000" cy="5400000"/>
          </a:xfrm>
        </p:spPr>
        <p:txBody>
          <a:bodyPr anchor="ctr">
            <a:noAutofit/>
          </a:bodyPr>
          <a:lstStyle>
            <a:lvl1pPr algn="ctr">
              <a:lnSpc>
                <a:spcPct val="100000"/>
              </a:lnSpc>
              <a:defRPr sz="4000" b="1">
                <a:solidFill>
                  <a:schemeClr val="bg1"/>
                </a:solidFill>
              </a:defRPr>
            </a:lvl1pPr>
          </a:lstStyle>
          <a:p>
            <a:r>
              <a:rPr lang="sv-SE" dirty="0"/>
              <a:t>Avsnittsrubrik</a:t>
            </a:r>
          </a:p>
        </p:txBody>
      </p:sp>
      <p:pic>
        <p:nvPicPr>
          <p:cNvPr id="9" name="Bildobjekt 8">
            <a:extLst>
              <a:ext uri="{FF2B5EF4-FFF2-40B4-BE49-F238E27FC236}">
                <a16:creationId xmlns:a16="http://schemas.microsoft.com/office/drawing/2014/main" id="{485EEA9C-FE56-F441-A9C0-E8E4F0314C9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440000" y="6217632"/>
            <a:ext cx="1376570" cy="344736"/>
          </a:xfrm>
          <a:prstGeom prst="rect">
            <a:avLst/>
          </a:prstGeom>
        </p:spPr>
      </p:pic>
      <p:sp>
        <p:nvSpPr>
          <p:cNvPr id="5"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bg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0151784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2" name="Rubrik 1"/>
          <p:cNvSpPr>
            <a:spLocks noGrp="1"/>
          </p:cNvSpPr>
          <p:nvPr>
            <p:ph type="title"/>
          </p:nvPr>
        </p:nvSpPr>
        <p:spPr>
          <a:xfrm>
            <a:off x="1080025"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6"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Din säkerhet på sjukhus</a:t>
            </a:r>
            <a:endParaRPr lang="sv-SE"/>
          </a:p>
        </p:txBody>
      </p:sp>
      <p:sp>
        <p:nvSpPr>
          <p:cNvPr id="7" name="Platshållare för bildnummer 6"/>
          <p:cNvSpPr>
            <a:spLocks noGrp="1"/>
          </p:cNvSpPr>
          <p:nvPr>
            <p:ph type="sldNum" sz="quarter" idx="12"/>
          </p:nvPr>
        </p:nvSpPr>
        <p:spPr/>
        <p:txBody>
          <a:bodyPr/>
          <a:lstStyle>
            <a:lvl1pPr>
              <a:defRPr>
                <a:solidFill>
                  <a:schemeClr val="tx1"/>
                </a:solidFill>
              </a:defRPr>
            </a:lvl1pPr>
          </a:lstStyle>
          <a:p>
            <a:fld id="{8EEB9E62-4301-493A-8C73-0409F1A2D539}" type="slidenum">
              <a:rPr lang="sv-SE" smtClean="0"/>
              <a:pPr/>
              <a:t>‹#›</a:t>
            </a:fld>
            <a:endParaRPr lang="sv-SE"/>
          </a:p>
        </p:txBody>
      </p:sp>
      <p:pic>
        <p:nvPicPr>
          <p:cNvPr id="8" name="Bildobjekt 7">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5" name="Platshållare för datum 4"/>
          <p:cNvSpPr>
            <a:spLocks noGrp="1"/>
          </p:cNvSpPr>
          <p:nvPr>
            <p:ph type="dt" sz="half" idx="10"/>
          </p:nvPr>
        </p:nvSpPr>
        <p:spPr>
          <a:xfrm>
            <a:off x="4860000" y="6228000"/>
            <a:ext cx="2484000" cy="365125"/>
          </a:xfrm>
        </p:spPr>
        <p:txBody>
          <a:bodyPr/>
          <a:lstStyle>
            <a:lvl1pPr>
              <a:defRPr>
                <a:solidFill>
                  <a:schemeClr val="tx1"/>
                </a:solidFill>
              </a:defRPr>
            </a:lvl1pPr>
          </a:lstStyle>
          <a:p>
            <a:fld id="{03CC3217-970C-4B26-8837-B08645F602AF}" type="datetime1">
              <a:rPr lang="sv-SE" smtClean="0"/>
              <a:t>2023-09-15</a:t>
            </a:fld>
            <a:endParaRPr lang="sv-SE"/>
          </a:p>
        </p:txBody>
      </p:sp>
      <p:sp>
        <p:nvSpPr>
          <p:cNvPr id="9" name="Platshållare för text 8"/>
          <p:cNvSpPr>
            <a:spLocks noGrp="1"/>
          </p:cNvSpPr>
          <p:nvPr>
            <p:ph type="body" sz="quarter" idx="13" hasCustomPrompt="1"/>
          </p:nvPr>
        </p:nvSpPr>
        <p:spPr>
          <a:xfrm>
            <a:off x="1079888" y="2196000"/>
            <a:ext cx="9359900" cy="3780000"/>
          </a:xfrm>
        </p:spPr>
        <p:txBody>
          <a:bodyPr>
            <a:noAutofit/>
          </a:bodyPr>
          <a:lstStyle>
            <a:lvl1pPr>
              <a:lnSpc>
                <a:spcPts val="3400"/>
              </a:lnSpc>
              <a:defRPr sz="2200"/>
            </a:lvl1pPr>
            <a:lvl2pPr>
              <a:lnSpc>
                <a:spcPct val="100000"/>
              </a:lnSpc>
              <a:spcAft>
                <a:spcPts val="1200"/>
              </a:spcAft>
              <a:buFont typeface="Arial" panose="020B0604020202020204" pitchFamily="34" charset="0"/>
              <a:buChar char="•"/>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875201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sida">
    <p:spTree>
      <p:nvGrpSpPr>
        <p:cNvPr id="1" name=""/>
        <p:cNvGrpSpPr/>
        <p:nvPr/>
      </p:nvGrpSpPr>
      <p:grpSpPr>
        <a:xfrm>
          <a:off x="0" y="0"/>
          <a:ext cx="0" cy="0"/>
          <a:chOff x="0" y="0"/>
          <a:chExt cx="0" cy="0"/>
        </a:xfrm>
      </p:grpSpPr>
      <p:sp>
        <p:nvSpPr>
          <p:cNvPr id="2" name="Rubrik 1"/>
          <p:cNvSpPr>
            <a:spLocks noGrp="1"/>
          </p:cNvSpPr>
          <p:nvPr>
            <p:ph type="title"/>
          </p:nvPr>
        </p:nvSpPr>
        <p:spPr>
          <a:xfrm>
            <a:off x="1078050" y="900000"/>
            <a:ext cx="9360000" cy="1296000"/>
          </a:xfrm>
        </p:spPr>
        <p:txBody>
          <a:bodyPr anchor="ctr">
            <a:noAutofit/>
          </a:bodyPr>
          <a:lstStyle>
            <a:lvl1pPr>
              <a:lnSpc>
                <a:spcPct val="100000"/>
              </a:lnSpc>
              <a:defRPr/>
            </a:lvl1p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FF5FF0A6-2C9F-4A62-B47F-9D736804D5A2}" type="datetime1">
              <a:rPr lang="sv-SE" smtClean="0"/>
              <a:t>2023-09-15</a:t>
            </a:fld>
            <a:endParaRPr lang="sv-SE"/>
          </a:p>
        </p:txBody>
      </p:sp>
      <p:sp>
        <p:nvSpPr>
          <p:cNvPr id="5" name="Platshållare för sidfot 4"/>
          <p:cNvSpPr>
            <a:spLocks noGrp="1"/>
          </p:cNvSpPr>
          <p:nvPr>
            <p:ph type="ftr" sz="quarter" idx="11"/>
          </p:nvPr>
        </p:nvSpPr>
        <p:spPr>
          <a:xfrm>
            <a:off x="1080000" y="6228000"/>
            <a:ext cx="3600000" cy="365125"/>
          </a:xfrm>
        </p:spPr>
        <p:txBody>
          <a:bodyPr/>
          <a:lstStyle/>
          <a:p>
            <a:r>
              <a:rPr lang="sv-SE" smtClean="0"/>
              <a:t>Din säkerhet på sjukhus</a:t>
            </a:r>
            <a:endParaRPr lang="sv-SE"/>
          </a:p>
        </p:txBody>
      </p:sp>
      <p:sp>
        <p:nvSpPr>
          <p:cNvPr id="6" name="Platshållare för bildnummer 5"/>
          <p:cNvSpPr>
            <a:spLocks noGrp="1"/>
          </p:cNvSpPr>
          <p:nvPr>
            <p:ph type="sldNum" sz="quarter" idx="12"/>
          </p:nvPr>
        </p:nvSpPr>
        <p:spPr/>
        <p:txBody>
          <a:bodyPr/>
          <a:lstStyle/>
          <a:p>
            <a:fld id="{8EEB9E62-4301-493A-8C73-0409F1A2D539}" type="slidenum">
              <a:rPr lang="sv-SE" smtClean="0"/>
              <a:t>‹#›</a:t>
            </a:fld>
            <a:endParaRPr lang="sv-SE"/>
          </a:p>
        </p:txBody>
      </p:sp>
      <p:pic>
        <p:nvPicPr>
          <p:cNvPr id="9" name="Bildobjekt 8">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text 7"/>
          <p:cNvSpPr>
            <a:spLocks noGrp="1"/>
          </p:cNvSpPr>
          <p:nvPr>
            <p:ph type="body" sz="quarter" idx="13"/>
          </p:nvPr>
        </p:nvSpPr>
        <p:spPr>
          <a:xfrm>
            <a:off x="1077913" y="2196000"/>
            <a:ext cx="9359900" cy="3780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427830831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vänst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6116838"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fld id="{749856AF-9982-4F04-A98F-FE5728C2D29C}" type="datetime1">
              <a:rPr lang="sv-SE" smtClean="0"/>
              <a:t>2023-09-15</a:t>
            </a:fld>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Din säkerhet på sjukhus</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6120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430734629"/>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höger/grafik + text">
    <p:spTree>
      <p:nvGrpSpPr>
        <p:cNvPr id="1" name=""/>
        <p:cNvGrpSpPr/>
        <p:nvPr/>
      </p:nvGrpSpPr>
      <p:grpSpPr>
        <a:xfrm>
          <a:off x="0" y="0"/>
          <a:ext cx="0" cy="0"/>
          <a:chOff x="0" y="0"/>
          <a:chExt cx="0" cy="0"/>
        </a:xfrm>
      </p:grpSpPr>
      <p:sp>
        <p:nvSpPr>
          <p:cNvPr id="2" name="Rubrik 1"/>
          <p:cNvSpPr>
            <a:spLocks noGrp="1"/>
          </p:cNvSpPr>
          <p:nvPr>
            <p:ph type="title"/>
          </p:nvPr>
        </p:nvSpPr>
        <p:spPr>
          <a:xfrm>
            <a:off x="912000" y="553660"/>
            <a:ext cx="5184000" cy="1728000"/>
          </a:xfrm>
        </p:spPr>
        <p:txBody>
          <a:bodyPr anchor="ctr">
            <a:noAutofit/>
          </a:bodyPr>
          <a:lstStyle>
            <a:lvl1pPr>
              <a:lnSpc>
                <a:spcPct val="100000"/>
              </a:lnSpc>
              <a:defRPr/>
            </a:lvl1pPr>
          </a:lstStyle>
          <a:p>
            <a:r>
              <a:rPr lang="sv-SE" smtClean="0"/>
              <a:t>Klicka här för att ändra format</a:t>
            </a:r>
            <a:endParaRPr lang="sv-SE" dirty="0"/>
          </a:p>
        </p:txBody>
      </p:sp>
      <p:sp>
        <p:nvSpPr>
          <p:cNvPr id="7" name="Platshållare för datum 6"/>
          <p:cNvSpPr>
            <a:spLocks noGrp="1"/>
          </p:cNvSpPr>
          <p:nvPr>
            <p:ph type="dt" sz="half" idx="10"/>
          </p:nvPr>
        </p:nvSpPr>
        <p:spPr>
          <a:xfrm>
            <a:off x="1080000" y="6228000"/>
            <a:ext cx="2484000" cy="365125"/>
          </a:xfrm>
        </p:spPr>
        <p:txBody>
          <a:bodyPr/>
          <a:lstStyle>
            <a:lvl1pPr algn="l">
              <a:defRPr/>
            </a:lvl1pPr>
          </a:lstStyle>
          <a:p>
            <a:fld id="{C82D9100-AD3C-4F2F-BD5C-E2487F3EECDE}" type="datetime1">
              <a:rPr lang="sv-SE" smtClean="0"/>
              <a:t>2023-09-15</a:t>
            </a:fld>
            <a:endParaRPr lang="sv-SE"/>
          </a:p>
        </p:txBody>
      </p:sp>
      <p:sp>
        <p:nvSpPr>
          <p:cNvPr id="8" name="Platshållare för sidfot 7"/>
          <p:cNvSpPr>
            <a:spLocks noGrp="1"/>
          </p:cNvSpPr>
          <p:nvPr>
            <p:ph type="ftr" sz="quarter" idx="11"/>
          </p:nvPr>
        </p:nvSpPr>
        <p:spPr>
          <a:xfrm>
            <a:off x="6116838" y="6228000"/>
            <a:ext cx="3960000" cy="365125"/>
          </a:xfrm>
        </p:spPr>
        <p:txBody>
          <a:bodyPr/>
          <a:lstStyle>
            <a:lvl1pPr algn="l">
              <a:defRPr/>
            </a:lvl1pPr>
          </a:lstStyle>
          <a:p>
            <a:r>
              <a:rPr lang="sv-SE" smtClean="0"/>
              <a:t>Din säkerhet på sjukhus</a:t>
            </a:r>
            <a:endParaRPr lang="sv-SE"/>
          </a:p>
        </p:txBody>
      </p:sp>
      <p:sp>
        <p:nvSpPr>
          <p:cNvPr id="9" name="Platshållare för bildnummer 8"/>
          <p:cNvSpPr>
            <a:spLocks noGrp="1"/>
          </p:cNvSpPr>
          <p:nvPr>
            <p:ph type="sldNum" sz="quarter" idx="12"/>
          </p:nvPr>
        </p:nvSpPr>
        <p:spPr/>
        <p:txBody>
          <a:bodyPr/>
          <a:lstStyle/>
          <a:p>
            <a:fld id="{8EEB9E62-4301-493A-8C73-0409F1A2D539}" type="slidenum">
              <a:rPr lang="sv-SE" smtClean="0"/>
              <a:t>‹#›</a:t>
            </a:fld>
            <a:endParaRPr lang="sv-SE"/>
          </a:p>
        </p:txBody>
      </p:sp>
      <p:sp>
        <p:nvSpPr>
          <p:cNvPr id="11" name="Platshållare för bild 10"/>
          <p:cNvSpPr>
            <a:spLocks noGrp="1"/>
          </p:cNvSpPr>
          <p:nvPr>
            <p:ph type="pic" sz="quarter" idx="13" hasCustomPrompt="1"/>
          </p:nvPr>
        </p:nvSpPr>
        <p:spPr>
          <a:xfrm>
            <a:off x="6705600" y="0"/>
            <a:ext cx="54864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smtClean="0">
                <a:solidFill>
                  <a:schemeClr val="tx1"/>
                </a:solidFill>
                <a:latin typeface="+mn-lt"/>
                <a:ea typeface="+mn-ea"/>
                <a:cs typeface="+mn-cs"/>
              </a:defRPr>
            </a:lvl1pPr>
          </a:lstStyle>
          <a:p>
            <a:r>
              <a:rPr lang="sv-SE" dirty="0"/>
              <a:t>Klicka på symbolen för bild för att lägga till foto eller grafik</a:t>
            </a:r>
          </a:p>
        </p:txBody>
      </p:sp>
      <p:pic>
        <p:nvPicPr>
          <p:cNvPr id="12" name="Bildobjekt 11">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4" name="Platshållare för text 3"/>
          <p:cNvSpPr>
            <a:spLocks noGrp="1"/>
          </p:cNvSpPr>
          <p:nvPr>
            <p:ph type="body" sz="quarter" idx="14"/>
          </p:nvPr>
        </p:nvSpPr>
        <p:spPr>
          <a:xfrm>
            <a:off x="912000" y="2304000"/>
            <a:ext cx="5184775" cy="3888000"/>
          </a:xfrm>
        </p:spPr>
        <p:txBody>
          <a:bodyPr>
            <a:noAutofit/>
          </a:bodyPr>
          <a:lstStyle>
            <a:lvl1pPr marL="0" indent="0">
              <a:lnSpc>
                <a:spcPct val="100000"/>
              </a:lnSpc>
              <a:spcAft>
                <a:spcPts val="1200"/>
              </a:spcAft>
              <a:buFontTx/>
              <a:buNone/>
              <a:defRPr sz="2200"/>
            </a:lvl1pPr>
            <a:lvl2pPr>
              <a:lnSpc>
                <a:spcPct val="100000"/>
              </a:lnSpc>
              <a:spcAft>
                <a:spcPts val="1200"/>
              </a:spcAft>
              <a:defRPr sz="2200"/>
            </a:lvl2pPr>
            <a:lvl3pPr>
              <a:lnSpc>
                <a:spcPct val="100000"/>
              </a:lnSpc>
              <a:spcAft>
                <a:spcPts val="1200"/>
              </a:spcAft>
              <a:defRPr sz="2200"/>
            </a:lvl3pPr>
            <a:lvl4pPr>
              <a:lnSpc>
                <a:spcPct val="100000"/>
              </a:lnSpc>
              <a:spcAft>
                <a:spcPts val="1200"/>
              </a:spcAft>
              <a:defRPr sz="2200"/>
            </a:lvl4pPr>
            <a:lvl5pPr>
              <a:lnSpc>
                <a:spcPct val="100000"/>
              </a:lnSpc>
              <a:spcAft>
                <a:spcPts val="1200"/>
              </a:spcAft>
              <a:defRPr sz="2200"/>
            </a:lvl5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Tree>
    <p:extLst>
      <p:ext uri="{BB962C8B-B14F-4D97-AF65-F5344CB8AC3E}">
        <p14:creationId xmlns:p14="http://schemas.microsoft.com/office/powerpoint/2010/main" val="12600438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to eller grafik helsida">
    <p:spTree>
      <p:nvGrpSpPr>
        <p:cNvPr id="1" name=""/>
        <p:cNvGrpSpPr/>
        <p:nvPr/>
      </p:nvGrpSpPr>
      <p:grpSpPr>
        <a:xfrm>
          <a:off x="0" y="0"/>
          <a:ext cx="0" cy="0"/>
          <a:chOff x="0" y="0"/>
          <a:chExt cx="0" cy="0"/>
        </a:xfrm>
      </p:grpSpPr>
      <p:sp>
        <p:nvSpPr>
          <p:cNvPr id="4" name="Platshållare för innehåll 3"/>
          <p:cNvSpPr>
            <a:spLocks noGrp="1"/>
          </p:cNvSpPr>
          <p:nvPr>
            <p:ph sz="quarter" idx="15" hasCustomPrompt="1"/>
          </p:nvPr>
        </p:nvSpPr>
        <p:spPr>
          <a:xfrm>
            <a:off x="0" y="1"/>
            <a:ext cx="12192000" cy="6858000"/>
          </a:xfrm>
        </p:spPr>
        <p:txBody>
          <a:bodyPr/>
          <a:lstStyle>
            <a:lvl1pPr marL="0" indent="0" algn="l" defTabSz="914400" rtl="0" eaLnBrk="1" latinLnBrk="0" hangingPunct="1">
              <a:lnSpc>
                <a:spcPct val="100000"/>
              </a:lnSpc>
              <a:spcBef>
                <a:spcPts val="0"/>
              </a:spcBef>
              <a:spcAft>
                <a:spcPts val="1800"/>
              </a:spcAft>
              <a:buClr>
                <a:srgbClr val="B1063A"/>
              </a:buClr>
              <a:buFontTx/>
              <a:buNone/>
              <a:defRPr lang="sv-SE" sz="2200" kern="1200" baseline="0" dirty="0">
                <a:solidFill>
                  <a:schemeClr val="tx1"/>
                </a:solidFill>
                <a:latin typeface="+mn-lt"/>
                <a:ea typeface="+mn-ea"/>
                <a:cs typeface="+mn-cs"/>
              </a:defRPr>
            </a:lvl1pPr>
          </a:lstStyle>
          <a:p>
            <a:pPr marL="0" lvl="0" indent="0" algn="l" defTabSz="914400" rtl="0" eaLnBrk="1" latinLnBrk="0" hangingPunct="1">
              <a:lnSpc>
                <a:spcPct val="100000"/>
              </a:lnSpc>
              <a:spcBef>
                <a:spcPts val="0"/>
              </a:spcBef>
              <a:spcAft>
                <a:spcPts val="1800"/>
              </a:spcAft>
              <a:buClr>
                <a:srgbClr val="B1063A"/>
              </a:buClr>
              <a:buFontTx/>
              <a:buNone/>
            </a:pPr>
            <a:r>
              <a:rPr lang="sv-SE" dirty="0"/>
              <a:t>Klicka på symbolen för bild för att lägga till foto eller grafik</a:t>
            </a:r>
          </a:p>
        </p:txBody>
      </p:sp>
      <p:sp>
        <p:nvSpPr>
          <p:cNvPr id="3" name="Platshållare för bild 6"/>
          <p:cNvSpPr>
            <a:spLocks noGrp="1"/>
          </p:cNvSpPr>
          <p:nvPr>
            <p:ph type="pic" sz="quarter" idx="16"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3180611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grafik med rubrik">
    <p:spTree>
      <p:nvGrpSpPr>
        <p:cNvPr id="1" name=""/>
        <p:cNvGrpSpPr/>
        <p:nvPr/>
      </p:nvGrpSpPr>
      <p:grpSpPr>
        <a:xfrm>
          <a:off x="0" y="0"/>
          <a:ext cx="0" cy="0"/>
          <a:chOff x="0" y="0"/>
          <a:chExt cx="0" cy="0"/>
        </a:xfrm>
      </p:grpSpPr>
      <p:sp>
        <p:nvSpPr>
          <p:cNvPr id="3" name="Platshållare för innehåll 2"/>
          <p:cNvSpPr>
            <a:spLocks noGrp="1"/>
          </p:cNvSpPr>
          <p:nvPr>
            <p:ph sz="quarter" idx="10" hasCustomPrompt="1"/>
          </p:nvPr>
        </p:nvSpPr>
        <p:spPr>
          <a:xfrm>
            <a:off x="1440000" y="2196000"/>
            <a:ext cx="9360000" cy="3780000"/>
          </a:xfrm>
        </p:spPr>
        <p:txBody>
          <a:bodyPr/>
          <a:lstStyle>
            <a:lvl1pPr marL="0" indent="0">
              <a:buFontTx/>
              <a:buNone/>
              <a:defRPr/>
            </a:lvl1pPr>
          </a:lstStyle>
          <a:p>
            <a:pPr lvl="0"/>
            <a:r>
              <a:rPr lang="sv-SE" dirty="0"/>
              <a:t>Klicka på den ikon du vill använda</a:t>
            </a:r>
          </a:p>
        </p:txBody>
      </p:sp>
      <p:sp>
        <p:nvSpPr>
          <p:cNvPr id="4" name="Rubrik 1"/>
          <p:cNvSpPr>
            <a:spLocks noGrp="1"/>
          </p:cNvSpPr>
          <p:nvPr>
            <p:ph type="title"/>
          </p:nvPr>
        </p:nvSpPr>
        <p:spPr>
          <a:xfrm>
            <a:off x="1440000" y="900000"/>
            <a:ext cx="9360000" cy="1296000"/>
          </a:xfrm>
        </p:spPr>
        <p:txBody>
          <a:bodyPr anchor="ctr">
            <a:noAutofit/>
          </a:bodyPr>
          <a:lstStyle>
            <a:lvl1pPr>
              <a:lnSpc>
                <a:spcPct val="100000"/>
              </a:lnSpc>
              <a:defRPr b="1"/>
            </a:lvl1pPr>
          </a:lstStyle>
          <a:p>
            <a:r>
              <a:rPr lang="sv-SE" smtClean="0"/>
              <a:t>Klicka här för att ändra format</a:t>
            </a:r>
            <a:endParaRPr lang="sv-SE" dirty="0"/>
          </a:p>
        </p:txBody>
      </p:sp>
      <p:sp>
        <p:nvSpPr>
          <p:cNvPr id="5" name="Platshållare för sidfot 5"/>
          <p:cNvSpPr>
            <a:spLocks noGrp="1"/>
          </p:cNvSpPr>
          <p:nvPr>
            <p:ph type="ftr" sz="quarter" idx="11"/>
          </p:nvPr>
        </p:nvSpPr>
        <p:spPr>
          <a:xfrm>
            <a:off x="1080000" y="6228000"/>
            <a:ext cx="3600000" cy="365125"/>
          </a:xfrm>
        </p:spPr>
        <p:txBody>
          <a:bodyPr/>
          <a:lstStyle>
            <a:lvl1pPr>
              <a:defRPr>
                <a:solidFill>
                  <a:schemeClr val="tx1"/>
                </a:solidFill>
              </a:defRPr>
            </a:lvl1pPr>
          </a:lstStyle>
          <a:p>
            <a:r>
              <a:rPr lang="sv-SE" smtClean="0"/>
              <a:t>Din säkerhet på sjukhus</a:t>
            </a:r>
            <a:endParaRPr lang="sv-SE"/>
          </a:p>
        </p:txBody>
      </p:sp>
      <p:sp>
        <p:nvSpPr>
          <p:cNvPr id="6" name="Platshållare för bildnummer 6"/>
          <p:cNvSpPr>
            <a:spLocks noGrp="1"/>
          </p:cNvSpPr>
          <p:nvPr>
            <p:ph type="sldNum" sz="quarter" idx="12"/>
          </p:nvPr>
        </p:nvSpPr>
        <p:spPr>
          <a:xfrm>
            <a:off x="432000" y="6228000"/>
            <a:ext cx="522000" cy="365125"/>
          </a:xfrm>
        </p:spPr>
        <p:txBody>
          <a:bodyPr/>
          <a:lstStyle>
            <a:lvl1pPr>
              <a:defRPr>
                <a:solidFill>
                  <a:schemeClr val="tx1"/>
                </a:solidFill>
              </a:defRPr>
            </a:lvl1pPr>
          </a:lstStyle>
          <a:p>
            <a:fld id="{8EEB9E62-4301-493A-8C73-0409F1A2D539}" type="slidenum">
              <a:rPr lang="sv-SE" smtClean="0"/>
              <a:pPr/>
              <a:t>‹#›</a:t>
            </a:fld>
            <a:endParaRPr lang="sv-SE"/>
          </a:p>
        </p:txBody>
      </p:sp>
      <p:pic>
        <p:nvPicPr>
          <p:cNvPr id="7" name="Bildobjekt 6">
            <a:extLst>
              <a:ext uri="{FF2B5EF4-FFF2-40B4-BE49-F238E27FC236}">
                <a16:creationId xmlns:a16="http://schemas.microsoft.com/office/drawing/2014/main" id="{A13CF048-BC28-7141-B930-8EC3F94E912F}"/>
              </a:ext>
            </a:extLst>
          </p:cNvPr>
          <p:cNvPicPr>
            <a:picLocks noChangeAspect="1"/>
          </p:cNvPicPr>
          <p:nvPr userDrawn="1"/>
        </p:nvPicPr>
        <p:blipFill>
          <a:blip r:embed="rId2"/>
          <a:srcRect/>
          <a:stretch/>
        </p:blipFill>
        <p:spPr>
          <a:xfrm>
            <a:off x="10440000" y="6228000"/>
            <a:ext cx="1375200" cy="338815"/>
          </a:xfrm>
          <a:prstGeom prst="rect">
            <a:avLst/>
          </a:prstGeom>
        </p:spPr>
      </p:pic>
      <p:sp>
        <p:nvSpPr>
          <p:cNvPr id="8" name="Platshållare för datum 4"/>
          <p:cNvSpPr>
            <a:spLocks noGrp="1"/>
          </p:cNvSpPr>
          <p:nvPr>
            <p:ph type="dt" sz="half" idx="13"/>
          </p:nvPr>
        </p:nvSpPr>
        <p:spPr>
          <a:xfrm>
            <a:off x="4860000" y="6228000"/>
            <a:ext cx="2484000" cy="365125"/>
          </a:xfrm>
        </p:spPr>
        <p:txBody>
          <a:bodyPr/>
          <a:lstStyle>
            <a:lvl1pPr>
              <a:defRPr>
                <a:solidFill>
                  <a:schemeClr val="tx1"/>
                </a:solidFill>
              </a:defRPr>
            </a:lvl1pPr>
          </a:lstStyle>
          <a:p>
            <a:fld id="{15D8AEF2-F08C-4140-A472-0A923E4FD06C}" type="datetime1">
              <a:rPr lang="sv-SE" smtClean="0"/>
              <a:t>2023-09-15</a:t>
            </a:fld>
            <a:endParaRPr lang="sv-SE"/>
          </a:p>
        </p:txBody>
      </p:sp>
      <p:sp>
        <p:nvSpPr>
          <p:cNvPr id="10" name="Platshållare för bild 6"/>
          <p:cNvSpPr>
            <a:spLocks noGrp="1"/>
          </p:cNvSpPr>
          <p:nvPr>
            <p:ph type="pic" sz="quarter" idx="14" hasCustomPrompt="1"/>
          </p:nvPr>
        </p:nvSpPr>
        <p:spPr>
          <a:xfrm>
            <a:off x="10476000" y="288000"/>
            <a:ext cx="1404000" cy="1404000"/>
          </a:xfrm>
        </p:spPr>
        <p:txBody>
          <a:bodyPr/>
          <a:lstStyle>
            <a:lvl1pPr marL="0" indent="0">
              <a:lnSpc>
                <a:spcPct val="100000"/>
              </a:lnSpc>
              <a:buFontTx/>
              <a:buNone/>
              <a:defRPr sz="1200" baseline="0">
                <a:solidFill>
                  <a:schemeClr val="tx1"/>
                </a:solidFill>
              </a:defRPr>
            </a:lvl1pPr>
          </a:lstStyle>
          <a:p>
            <a:r>
              <a:rPr lang="sv-SE" dirty="0"/>
              <a:t>Här kan du infoga en ikon från bildgalleriet på intranätet.</a:t>
            </a:r>
          </a:p>
        </p:txBody>
      </p:sp>
    </p:spTree>
    <p:extLst>
      <p:ext uri="{BB962C8B-B14F-4D97-AF65-F5344CB8AC3E}">
        <p14:creationId xmlns:p14="http://schemas.microsoft.com/office/powerpoint/2010/main" val="2614891866"/>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080000" y="540000"/>
            <a:ext cx="9360000" cy="1296000"/>
          </a:xfrm>
          <a:prstGeom prst="rect">
            <a:avLst/>
          </a:prstGeom>
        </p:spPr>
        <p:txBody>
          <a:bodyPr vert="horz" lIns="91440" tIns="45720" rIns="91440" bIns="45720" rtlCol="0" anchor="ctr">
            <a:noAutofit/>
          </a:bodyPr>
          <a:lstStyle/>
          <a:p>
            <a:r>
              <a:rPr lang="sv-SE" dirty="0"/>
              <a:t>Klicka här för att ändra format</a:t>
            </a:r>
          </a:p>
        </p:txBody>
      </p:sp>
      <p:sp>
        <p:nvSpPr>
          <p:cNvPr id="4" name="Platshållare för datum 3"/>
          <p:cNvSpPr>
            <a:spLocks noGrp="1"/>
          </p:cNvSpPr>
          <p:nvPr>
            <p:ph type="dt" sz="half" idx="2"/>
          </p:nvPr>
        </p:nvSpPr>
        <p:spPr>
          <a:xfrm>
            <a:off x="4860000" y="6228000"/>
            <a:ext cx="2484000" cy="365125"/>
          </a:xfrm>
          <a:prstGeom prst="rect">
            <a:avLst/>
          </a:prstGeom>
        </p:spPr>
        <p:txBody>
          <a:bodyPr vert="horz" lIns="91440" tIns="45720" rIns="91440" bIns="45720" rtlCol="0" anchor="ctr"/>
          <a:lstStyle>
            <a:lvl1pPr algn="ctr">
              <a:defRPr sz="1200" spc="100" baseline="0">
                <a:solidFill>
                  <a:schemeClr val="tx1"/>
                </a:solidFill>
              </a:defRPr>
            </a:lvl1pPr>
          </a:lstStyle>
          <a:p>
            <a:fld id="{8DB31546-7337-4ADB-96D4-FE1957AEBED6}" type="datetime1">
              <a:rPr lang="sv-SE" smtClean="0"/>
              <a:t>2023-09-15</a:t>
            </a:fld>
            <a:endParaRPr lang="sv-SE" dirty="0"/>
          </a:p>
        </p:txBody>
      </p:sp>
      <p:sp>
        <p:nvSpPr>
          <p:cNvPr id="5" name="Platshållare för sidfot 4"/>
          <p:cNvSpPr>
            <a:spLocks noGrp="1"/>
          </p:cNvSpPr>
          <p:nvPr>
            <p:ph type="ftr" sz="quarter" idx="3"/>
          </p:nvPr>
        </p:nvSpPr>
        <p:spPr>
          <a:xfrm>
            <a:off x="1080000" y="6228000"/>
            <a:ext cx="3600000" cy="365125"/>
          </a:xfrm>
          <a:prstGeom prst="rect">
            <a:avLst/>
          </a:prstGeom>
        </p:spPr>
        <p:txBody>
          <a:bodyPr vert="horz" lIns="91440" tIns="45720" rIns="91440" bIns="45720" rtlCol="0" anchor="ctr"/>
          <a:lstStyle>
            <a:lvl1pPr algn="l">
              <a:defRPr sz="1200" spc="100" baseline="0">
                <a:solidFill>
                  <a:schemeClr val="tx1"/>
                </a:solidFill>
              </a:defRPr>
            </a:lvl1pPr>
          </a:lstStyle>
          <a:p>
            <a:r>
              <a:rPr lang="sv-SE" smtClean="0"/>
              <a:t>Din säkerhet på sjukhus</a:t>
            </a:r>
            <a:endParaRPr lang="sv-SE" dirty="0"/>
          </a:p>
        </p:txBody>
      </p:sp>
      <p:sp>
        <p:nvSpPr>
          <p:cNvPr id="6" name="Platshållare för bildnummer 5"/>
          <p:cNvSpPr>
            <a:spLocks noGrp="1"/>
          </p:cNvSpPr>
          <p:nvPr>
            <p:ph type="sldNum" sz="quarter" idx="4"/>
          </p:nvPr>
        </p:nvSpPr>
        <p:spPr>
          <a:xfrm>
            <a:off x="432000" y="6228000"/>
            <a:ext cx="522000" cy="365125"/>
          </a:xfrm>
          <a:prstGeom prst="rect">
            <a:avLst/>
          </a:prstGeom>
        </p:spPr>
        <p:txBody>
          <a:bodyPr vert="horz" lIns="91440" tIns="45720" rIns="91440" bIns="45720" rtlCol="0" anchor="ctr"/>
          <a:lstStyle>
            <a:lvl1pPr algn="l">
              <a:defRPr sz="1200">
                <a:solidFill>
                  <a:schemeClr val="tx1"/>
                </a:solidFill>
              </a:defRPr>
            </a:lvl1pPr>
          </a:lstStyle>
          <a:p>
            <a:fld id="{8EEB9E62-4301-493A-8C73-0409F1A2D539}" type="slidenum">
              <a:rPr lang="sv-SE" smtClean="0"/>
              <a:pPr/>
              <a:t>‹#›</a:t>
            </a:fld>
            <a:endParaRPr lang="sv-SE"/>
          </a:p>
        </p:txBody>
      </p:sp>
      <p:sp>
        <p:nvSpPr>
          <p:cNvPr id="7" name="Platshållare för text 6"/>
          <p:cNvSpPr>
            <a:spLocks noGrp="1"/>
          </p:cNvSpPr>
          <p:nvPr>
            <p:ph type="body" idx="1"/>
          </p:nvPr>
        </p:nvSpPr>
        <p:spPr>
          <a:xfrm>
            <a:off x="1080000" y="1836000"/>
            <a:ext cx="9360000" cy="4140000"/>
          </a:xfrm>
          <a:prstGeom prst="rect">
            <a:avLst/>
          </a:prstGeom>
        </p:spPr>
        <p:txBody>
          <a:bodyPr vert="horz" lIns="91440" tIns="45720" rIns="91440" bIns="45720" rtlCol="0">
            <a:no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866280877"/>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1" r:id="rId3"/>
    <p:sldLayoutId id="2147483660" r:id="rId4"/>
    <p:sldLayoutId id="2147483650" r:id="rId5"/>
    <p:sldLayoutId id="2147483653" r:id="rId6"/>
    <p:sldLayoutId id="2147483663" r:id="rId7"/>
    <p:sldLayoutId id="2147483654" r:id="rId8"/>
    <p:sldLayoutId id="2147483661" r:id="rId9"/>
    <p:sldLayoutId id="2147483662" r:id="rId10"/>
    <p:sldLayoutId id="2147483665" r:id="rId11"/>
    <p:sldLayoutId id="2147483666" r:id="rId12"/>
  </p:sldLayoutIdLst>
  <p:hf hdr="0"/>
  <p:txStyles>
    <p:titleStyle>
      <a:lvl1pPr algn="l" defTabSz="914400" rtl="0" eaLnBrk="1" latinLnBrk="0" hangingPunct="1">
        <a:lnSpc>
          <a:spcPct val="100000"/>
        </a:lnSpc>
        <a:spcBef>
          <a:spcPct val="0"/>
        </a:spcBef>
        <a:buNone/>
        <a:defRPr sz="3600" b="1" kern="1200" baseline="0">
          <a:solidFill>
            <a:srgbClr val="B1063A"/>
          </a:solidFill>
          <a:latin typeface="+mj-lt"/>
          <a:ea typeface="+mj-ea"/>
          <a:cs typeface="+mj-cs"/>
        </a:defRPr>
      </a:lvl1pPr>
    </p:titleStyle>
    <p:bodyStyle>
      <a:lvl1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baseline="0">
          <a:solidFill>
            <a:schemeClr val="tx1"/>
          </a:solidFill>
          <a:latin typeface="+mn-lt"/>
          <a:ea typeface="+mn-ea"/>
          <a:cs typeface="+mn-cs"/>
        </a:defRPr>
      </a:lvl1pPr>
      <a:lvl2pPr marL="36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2200" kern="1200">
          <a:solidFill>
            <a:schemeClr val="tx1"/>
          </a:solidFill>
          <a:latin typeface="+mn-lt"/>
          <a:ea typeface="+mn-ea"/>
          <a:cs typeface="+mn-cs"/>
        </a:defRPr>
      </a:lvl2pPr>
      <a:lvl3pPr marL="72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800" kern="1200" baseline="0">
          <a:solidFill>
            <a:schemeClr val="tx1"/>
          </a:solidFill>
          <a:latin typeface="+mn-lt"/>
          <a:ea typeface="+mn-ea"/>
          <a:cs typeface="+mn-cs"/>
        </a:defRPr>
      </a:lvl3pPr>
      <a:lvl4pPr marL="108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600" kern="1200" baseline="0">
          <a:solidFill>
            <a:schemeClr val="tx1"/>
          </a:solidFill>
          <a:latin typeface="+mn-lt"/>
          <a:ea typeface="+mn-ea"/>
          <a:cs typeface="+mn-cs"/>
        </a:defRPr>
      </a:lvl4pPr>
      <a:lvl5pPr marL="1440000" indent="-360000" algn="l" defTabSz="914400" rtl="0" eaLnBrk="1" latinLnBrk="0" hangingPunct="1">
        <a:lnSpc>
          <a:spcPct val="100000"/>
        </a:lnSpc>
        <a:spcBef>
          <a:spcPts val="0"/>
        </a:spcBef>
        <a:spcAft>
          <a:spcPts val="1200"/>
        </a:spcAft>
        <a:buClr>
          <a:srgbClr val="B1063A"/>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a:t>Din säkerhet</a:t>
            </a:r>
            <a:br>
              <a:rPr lang="sv-SE" dirty="0"/>
            </a:br>
            <a:r>
              <a:rPr lang="sv-SE" dirty="0"/>
              <a:t>på sjukhus</a:t>
            </a:r>
          </a:p>
        </p:txBody>
      </p:sp>
      <p:sp>
        <p:nvSpPr>
          <p:cNvPr id="3" name="Underrubrik 2"/>
          <p:cNvSpPr>
            <a:spLocks noGrp="1"/>
          </p:cNvSpPr>
          <p:nvPr>
            <p:ph type="subTitle" idx="1"/>
          </p:nvPr>
        </p:nvSpPr>
        <p:spPr/>
        <p:txBody>
          <a:bodyPr/>
          <a:lstStyle/>
          <a:p>
            <a:r>
              <a:rPr lang="sv-SE" dirty="0"/>
              <a:t>Informationsmaterial för dialog</a:t>
            </a:r>
            <a:br>
              <a:rPr lang="sv-SE" dirty="0"/>
            </a:br>
            <a:r>
              <a:rPr lang="sv-SE" dirty="0"/>
              <a:t>om patientsäkerhet</a:t>
            </a:r>
          </a:p>
          <a:p>
            <a:endParaRPr lang="sv-SE" dirty="0"/>
          </a:p>
        </p:txBody>
      </p:sp>
      <p:pic>
        <p:nvPicPr>
          <p:cNvPr id="5" name="Bildobjekt 4"/>
          <p:cNvPicPr>
            <a:picLocks noChangeAspect="1"/>
          </p:cNvPicPr>
          <p:nvPr/>
        </p:nvPicPr>
        <p:blipFill>
          <a:blip r:embed="rId3"/>
          <a:stretch>
            <a:fillRect/>
          </a:stretch>
        </p:blipFill>
        <p:spPr>
          <a:xfrm rot="20443011">
            <a:off x="848796" y="1643799"/>
            <a:ext cx="2956640" cy="2322751"/>
          </a:xfrm>
          <a:prstGeom prst="rect">
            <a:avLst/>
          </a:prstGeom>
        </p:spPr>
      </p:pic>
    </p:spTree>
    <p:extLst>
      <p:ext uri="{BB962C8B-B14F-4D97-AF65-F5344CB8AC3E}">
        <p14:creationId xmlns:p14="http://schemas.microsoft.com/office/powerpoint/2010/main" val="2709679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79788" y="736000"/>
            <a:ext cx="9360000" cy="1296000"/>
          </a:xfrm>
        </p:spPr>
        <p:txBody>
          <a:bodyPr/>
          <a:lstStyle/>
          <a:p>
            <a:r>
              <a:rPr lang="sv-SE" dirty="0"/>
              <a:t>Trygg och säker vård</a:t>
            </a:r>
          </a:p>
        </p:txBody>
      </p:sp>
      <p:sp>
        <p:nvSpPr>
          <p:cNvPr id="3" name="Platshållare för sidfot 2"/>
          <p:cNvSpPr>
            <a:spLocks noGrp="1"/>
          </p:cNvSpPr>
          <p:nvPr>
            <p:ph type="ftr" sz="quarter" idx="11"/>
          </p:nvPr>
        </p:nvSpPr>
        <p:spPr/>
        <p:txBody>
          <a:bodyPr/>
          <a:lstStyle/>
          <a:p>
            <a:r>
              <a:rPr lang="sv-SE" smtClean="0"/>
              <a:t>Din säkerhet på sjukhus</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2</a:t>
            </a:fld>
            <a:endParaRPr lang="sv-SE"/>
          </a:p>
        </p:txBody>
      </p:sp>
      <p:sp>
        <p:nvSpPr>
          <p:cNvPr id="5" name="Platshållare för text 4"/>
          <p:cNvSpPr>
            <a:spLocks noGrp="1"/>
          </p:cNvSpPr>
          <p:nvPr>
            <p:ph type="body" sz="quarter" idx="13"/>
          </p:nvPr>
        </p:nvSpPr>
        <p:spPr>
          <a:xfrm>
            <a:off x="1079888" y="2032000"/>
            <a:ext cx="9359900" cy="3944000"/>
          </a:xfrm>
        </p:spPr>
        <p:txBody>
          <a:bodyPr/>
          <a:lstStyle/>
          <a:p>
            <a:pPr marL="0" indent="0">
              <a:buNone/>
            </a:pPr>
            <a:r>
              <a:rPr lang="sv-SE" b="1" dirty="0">
                <a:solidFill>
                  <a:srgbClr val="AE1738"/>
                </a:solidFill>
              </a:rPr>
              <a:t>Syfte</a:t>
            </a:r>
          </a:p>
          <a:p>
            <a:r>
              <a:rPr lang="sv-SE" dirty="0"/>
              <a:t>att stödja dialogen om patientsäkerhet</a:t>
            </a:r>
          </a:p>
          <a:p>
            <a:r>
              <a:rPr lang="sv-SE" dirty="0"/>
              <a:t>påminna patienten om de viktiga saker ni pratar om</a:t>
            </a:r>
          </a:p>
          <a:p>
            <a:pPr marL="0" indent="0">
              <a:buNone/>
            </a:pPr>
            <a:r>
              <a:rPr lang="sv-SE" b="1" dirty="0">
                <a:solidFill>
                  <a:srgbClr val="AE1738"/>
                </a:solidFill>
              </a:rPr>
              <a:t>Mål</a:t>
            </a:r>
          </a:p>
          <a:p>
            <a:r>
              <a:rPr lang="sv-SE" dirty="0"/>
              <a:t>ökad patientsäkerhet</a:t>
            </a:r>
          </a:p>
          <a:p>
            <a:r>
              <a:rPr lang="sv-SE" dirty="0"/>
              <a:t>att patienten blir mer delaktig i sin vård</a:t>
            </a:r>
          </a:p>
          <a:p>
            <a:endParaRPr lang="sv-SE" dirty="0"/>
          </a:p>
        </p:txBody>
      </p:sp>
      <p:sp>
        <p:nvSpPr>
          <p:cNvPr id="7" name="Platshållare för datum 6"/>
          <p:cNvSpPr>
            <a:spLocks noGrp="1"/>
          </p:cNvSpPr>
          <p:nvPr>
            <p:ph type="dt" sz="half" idx="10"/>
          </p:nvPr>
        </p:nvSpPr>
        <p:spPr/>
        <p:txBody>
          <a:bodyPr/>
          <a:lstStyle/>
          <a:p>
            <a:fld id="{21B34CF2-0561-4E7F-8BFC-32EB51AE9253}" type="datetime1">
              <a:rPr lang="sv-SE" smtClean="0"/>
              <a:t>2023-09-15</a:t>
            </a:fld>
            <a:endParaRPr lang="sv-SE"/>
          </a:p>
        </p:txBody>
      </p:sp>
    </p:spTree>
    <p:extLst>
      <p:ext uri="{BB962C8B-B14F-4D97-AF65-F5344CB8AC3E}">
        <p14:creationId xmlns:p14="http://schemas.microsoft.com/office/powerpoint/2010/main" val="311528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3"/>
          <a:stretch>
            <a:fillRect/>
          </a:stretch>
        </p:blipFill>
        <p:spPr>
          <a:xfrm>
            <a:off x="2242869" y="401961"/>
            <a:ext cx="6963044" cy="5470201"/>
          </a:xfrm>
          <a:prstGeom prst="rect">
            <a:avLst/>
          </a:prstGeom>
          <a:ln>
            <a:solidFill>
              <a:schemeClr val="tx1"/>
            </a:solidFill>
          </a:ln>
        </p:spPr>
      </p:pic>
    </p:spTree>
    <p:extLst>
      <p:ext uri="{BB962C8B-B14F-4D97-AF65-F5344CB8AC3E}">
        <p14:creationId xmlns:p14="http://schemas.microsoft.com/office/powerpoint/2010/main" val="4106509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1966823" y="576332"/>
            <a:ext cx="7410539" cy="5119618"/>
          </a:xfrm>
          <a:prstGeom prst="rect">
            <a:avLst/>
          </a:prstGeom>
          <a:noFill/>
          <a:ln>
            <a:solidFill>
              <a:schemeClr val="tx1"/>
            </a:solidFill>
          </a:ln>
        </p:spPr>
      </p:pic>
    </p:spTree>
    <p:extLst>
      <p:ext uri="{BB962C8B-B14F-4D97-AF65-F5344CB8AC3E}">
        <p14:creationId xmlns:p14="http://schemas.microsoft.com/office/powerpoint/2010/main" val="847686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Patienten ska….</a:t>
            </a:r>
            <a:endParaRPr lang="sv-SE" dirty="0"/>
          </a:p>
        </p:txBody>
      </p:sp>
      <p:sp>
        <p:nvSpPr>
          <p:cNvPr id="3" name="Platshållare för sidfot 2"/>
          <p:cNvSpPr>
            <a:spLocks noGrp="1"/>
          </p:cNvSpPr>
          <p:nvPr>
            <p:ph type="ftr" sz="quarter" idx="11"/>
          </p:nvPr>
        </p:nvSpPr>
        <p:spPr/>
        <p:txBody>
          <a:bodyPr/>
          <a:lstStyle/>
          <a:p>
            <a:r>
              <a:rPr lang="sv-SE" smtClean="0"/>
              <a:t>Din säkerhet på sjukhus</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5</a:t>
            </a:fld>
            <a:endParaRPr lang="sv-SE"/>
          </a:p>
        </p:txBody>
      </p:sp>
      <p:sp>
        <p:nvSpPr>
          <p:cNvPr id="5" name="Platshållare för datum 4"/>
          <p:cNvSpPr>
            <a:spLocks noGrp="1"/>
          </p:cNvSpPr>
          <p:nvPr>
            <p:ph type="dt" sz="half" idx="10"/>
          </p:nvPr>
        </p:nvSpPr>
        <p:spPr/>
        <p:txBody>
          <a:bodyPr/>
          <a:lstStyle/>
          <a:p>
            <a:fld id="{03CC3217-970C-4B26-8837-B08645F602AF}" type="datetime1">
              <a:rPr lang="sv-SE" smtClean="0"/>
              <a:t>2023-09-15</a:t>
            </a:fld>
            <a:endParaRPr lang="sv-SE"/>
          </a:p>
        </p:txBody>
      </p:sp>
      <p:sp>
        <p:nvSpPr>
          <p:cNvPr id="6" name="Platshållare för text 5"/>
          <p:cNvSpPr>
            <a:spLocks noGrp="1"/>
          </p:cNvSpPr>
          <p:nvPr>
            <p:ph type="body" sz="quarter" idx="13"/>
          </p:nvPr>
        </p:nvSpPr>
        <p:spPr/>
        <p:txBody>
          <a:bodyPr/>
          <a:lstStyle/>
          <a:p>
            <a:pPr marL="0" indent="0">
              <a:buNone/>
            </a:pPr>
            <a:r>
              <a:rPr lang="sv-SE" b="1" dirty="0">
                <a:solidFill>
                  <a:srgbClr val="AE1738"/>
                </a:solidFill>
              </a:rPr>
              <a:t>Veta: </a:t>
            </a:r>
            <a:r>
              <a:rPr lang="sv-SE" dirty="0"/>
              <a:t>Vilka rättigheter och skyldigheter man har och hur man själv kan bidra till säker vård.</a:t>
            </a:r>
          </a:p>
          <a:p>
            <a:pPr marL="0" indent="0">
              <a:buNone/>
            </a:pPr>
            <a:endParaRPr lang="sv-SE" dirty="0"/>
          </a:p>
          <a:p>
            <a:pPr marL="0" indent="0">
              <a:buNone/>
            </a:pPr>
            <a:r>
              <a:rPr lang="sv-SE" b="1" dirty="0">
                <a:solidFill>
                  <a:srgbClr val="AE1738"/>
                </a:solidFill>
              </a:rPr>
              <a:t>Känna: </a:t>
            </a:r>
            <a:r>
              <a:rPr lang="sv-SE" dirty="0"/>
              <a:t>Trygghet och förtroende för vården.</a:t>
            </a:r>
          </a:p>
          <a:p>
            <a:pPr marL="0" indent="0">
              <a:buNone/>
            </a:pPr>
            <a:endParaRPr lang="sv-SE" dirty="0"/>
          </a:p>
          <a:p>
            <a:pPr marL="0" indent="0">
              <a:buNone/>
            </a:pPr>
            <a:r>
              <a:rPr lang="sv-SE" b="1" dirty="0">
                <a:solidFill>
                  <a:srgbClr val="AE1738"/>
                </a:solidFill>
              </a:rPr>
              <a:t>Göra:</a:t>
            </a:r>
            <a:r>
              <a:rPr lang="sv-SE" b="1" dirty="0">
                <a:solidFill>
                  <a:schemeClr val="accent6"/>
                </a:solidFill>
              </a:rPr>
              <a:t> </a:t>
            </a:r>
            <a:r>
              <a:rPr lang="sv-SE" dirty="0"/>
              <a:t>Vara delaktig utifrån bästa förmåga och ställa frågor.</a:t>
            </a:r>
          </a:p>
          <a:p>
            <a:pPr marL="0" indent="0">
              <a:buNone/>
            </a:pPr>
            <a:endParaRPr lang="sv-SE" dirty="0"/>
          </a:p>
        </p:txBody>
      </p:sp>
    </p:spTree>
    <p:extLst>
      <p:ext uri="{BB962C8B-B14F-4D97-AF65-F5344CB8AC3E}">
        <p14:creationId xmlns:p14="http://schemas.microsoft.com/office/powerpoint/2010/main" val="2070592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Så här använder du materialet</a:t>
            </a:r>
          </a:p>
        </p:txBody>
      </p:sp>
      <p:sp>
        <p:nvSpPr>
          <p:cNvPr id="3" name="Platshållare för sidfot 2"/>
          <p:cNvSpPr>
            <a:spLocks noGrp="1"/>
          </p:cNvSpPr>
          <p:nvPr>
            <p:ph type="ftr" sz="quarter" idx="11"/>
          </p:nvPr>
        </p:nvSpPr>
        <p:spPr/>
        <p:txBody>
          <a:bodyPr/>
          <a:lstStyle/>
          <a:p>
            <a:r>
              <a:rPr lang="sv-SE" smtClean="0"/>
              <a:t>Din säkerhet på sjukhus</a:t>
            </a:r>
            <a:endParaRPr lang="sv-SE"/>
          </a:p>
        </p:txBody>
      </p:sp>
      <p:sp>
        <p:nvSpPr>
          <p:cNvPr id="4" name="Platshållare för bildnummer 3"/>
          <p:cNvSpPr>
            <a:spLocks noGrp="1"/>
          </p:cNvSpPr>
          <p:nvPr>
            <p:ph type="sldNum" sz="quarter" idx="12"/>
          </p:nvPr>
        </p:nvSpPr>
        <p:spPr/>
        <p:txBody>
          <a:bodyPr/>
          <a:lstStyle/>
          <a:p>
            <a:fld id="{8EEB9E62-4301-493A-8C73-0409F1A2D539}" type="slidenum">
              <a:rPr lang="sv-SE" smtClean="0"/>
              <a:pPr/>
              <a:t>6</a:t>
            </a:fld>
            <a:endParaRPr lang="sv-SE"/>
          </a:p>
        </p:txBody>
      </p:sp>
      <p:sp>
        <p:nvSpPr>
          <p:cNvPr id="5" name="Platshållare för datum 4"/>
          <p:cNvSpPr>
            <a:spLocks noGrp="1"/>
          </p:cNvSpPr>
          <p:nvPr>
            <p:ph type="dt" sz="half" idx="10"/>
          </p:nvPr>
        </p:nvSpPr>
        <p:spPr/>
        <p:txBody>
          <a:bodyPr/>
          <a:lstStyle/>
          <a:p>
            <a:fld id="{03CC3217-970C-4B26-8837-B08645F602AF}" type="datetime1">
              <a:rPr lang="sv-SE" smtClean="0"/>
              <a:t>2023-09-15</a:t>
            </a:fld>
            <a:endParaRPr lang="sv-SE"/>
          </a:p>
        </p:txBody>
      </p:sp>
      <p:sp>
        <p:nvSpPr>
          <p:cNvPr id="6" name="Platshållare för text 5"/>
          <p:cNvSpPr>
            <a:spLocks noGrp="1"/>
          </p:cNvSpPr>
          <p:nvPr>
            <p:ph type="body" sz="quarter" idx="13"/>
          </p:nvPr>
        </p:nvSpPr>
        <p:spPr/>
        <p:txBody>
          <a:bodyPr/>
          <a:lstStyle/>
          <a:p>
            <a:r>
              <a:rPr lang="sv-SE" dirty="0"/>
              <a:t>Materialet delas ut vid inskrivningen</a:t>
            </a:r>
          </a:p>
          <a:p>
            <a:r>
              <a:rPr lang="sv-SE" dirty="0"/>
              <a:t>Markera, om du vill, särskilt viktiga delar</a:t>
            </a:r>
          </a:p>
          <a:p>
            <a:r>
              <a:rPr lang="sv-SE" dirty="0"/>
              <a:t>Uppmuntra patienten att ställa frågor</a:t>
            </a:r>
          </a:p>
          <a:p>
            <a:r>
              <a:rPr lang="sv-SE" dirty="0"/>
              <a:t>Tipsa om mer information på 1177.se</a:t>
            </a:r>
          </a:p>
          <a:p>
            <a:endParaRPr lang="sv-SE" dirty="0"/>
          </a:p>
        </p:txBody>
      </p:sp>
    </p:spTree>
    <p:extLst>
      <p:ext uri="{BB962C8B-B14F-4D97-AF65-F5344CB8AC3E}">
        <p14:creationId xmlns:p14="http://schemas.microsoft.com/office/powerpoint/2010/main" val="4210664549"/>
      </p:ext>
    </p:extLst>
  </p:cSld>
  <p:clrMapOvr>
    <a:masterClrMapping/>
  </p:clrMapOvr>
</p:sld>
</file>

<file path=ppt/theme/theme1.xml><?xml version="1.0" encoding="utf-8"?>
<a:theme xmlns:a="http://schemas.openxmlformats.org/drawingml/2006/main" name="Office-tema">
  <a:themeElements>
    <a:clrScheme name="Region Jönköpings län">
      <a:dk1>
        <a:sysClr val="windowText" lastClr="000000"/>
      </a:dk1>
      <a:lt1>
        <a:sysClr val="window" lastClr="FFFFFF"/>
      </a:lt1>
      <a:dk2>
        <a:srgbClr val="579835"/>
      </a:dk2>
      <a:lt2>
        <a:srgbClr val="FBCFD0"/>
      </a:lt2>
      <a:accent1>
        <a:srgbClr val="790721"/>
      </a:accent1>
      <a:accent2>
        <a:srgbClr val="CE1141"/>
      </a:accent2>
      <a:accent3>
        <a:srgbClr val="EF4044"/>
      </a:accent3>
      <a:accent4>
        <a:srgbClr val="FF9DA2"/>
      </a:accent4>
      <a:accent5>
        <a:srgbClr val="C57813"/>
      </a:accent5>
      <a:accent6>
        <a:srgbClr val="FDB913"/>
      </a:accent6>
      <a:hlink>
        <a:srgbClr val="0563C1"/>
      </a:hlink>
      <a:folHlink>
        <a:srgbClr val="954F72"/>
      </a:folHlink>
    </a:clrScheme>
    <a:fontScheme name="RJL typs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ion Jönköping PPT mall.potx" id="{13E4399E-5F9B-40E6-94C3-C1F83C5BD43C}" vid="{82077F98-F605-4446-9AB5-D7AFC221889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Region Jönköpings län</Template>
  <TotalTime>20</TotalTime>
  <Words>506</Words>
  <Application>Microsoft Office PowerPoint</Application>
  <PresentationFormat>Bredbild</PresentationFormat>
  <Paragraphs>53</Paragraphs>
  <Slides>6</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6</vt:i4>
      </vt:variant>
    </vt:vector>
  </HeadingPairs>
  <TitlesOfParts>
    <vt:vector size="10" baseType="lpstr">
      <vt:lpstr>Arial</vt:lpstr>
      <vt:lpstr>Calibri</vt:lpstr>
      <vt:lpstr>ヒラギノ角ゴ Pro W3</vt:lpstr>
      <vt:lpstr>Office-tema</vt:lpstr>
      <vt:lpstr>Din säkerhet på sjukhus</vt:lpstr>
      <vt:lpstr>Trygg och säker vård</vt:lpstr>
      <vt:lpstr>PowerPoint-presentation</vt:lpstr>
      <vt:lpstr>PowerPoint-presentation</vt:lpstr>
      <vt:lpstr>Patienten ska….</vt:lpstr>
      <vt:lpstr>Så här använder du materialet</vt:lpstr>
    </vt:vector>
  </TitlesOfParts>
  <Company>Region Jönköpings län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 säkerhet på sjukhus</dc:title>
  <dc:creator>Holgersson Camilla</dc:creator>
  <cp:lastModifiedBy>Holgersson Camilla</cp:lastModifiedBy>
  <cp:revision>6</cp:revision>
  <dcterms:created xsi:type="dcterms:W3CDTF">2022-03-24T07:50:34Z</dcterms:created>
  <dcterms:modified xsi:type="dcterms:W3CDTF">2023-09-15T10:25:09Z</dcterms:modified>
</cp:coreProperties>
</file>