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0" r:id="rId2"/>
    <p:sldId id="273" r:id="rId3"/>
    <p:sldId id="286" r:id="rId4"/>
    <p:sldId id="276" r:id="rId5"/>
    <p:sldId id="277" r:id="rId6"/>
    <p:sldId id="274" r:id="rId7"/>
    <p:sldId id="279" r:id="rId8"/>
    <p:sldId id="275" r:id="rId9"/>
    <p:sldId id="28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95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D72AE-2C68-4000-8B15-F41D7F824D2A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19C89-0711-478C-B064-C6F91F3B57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084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Glöm inte att studera – ett viktigt steg i PGSA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DE3012-9E16-45E1-8847-6D5B44FFFF08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516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E3012-9E16-45E1-8847-6D5B44FFFF08}" type="slidenum">
              <a:rPr lang="sv-SE" smtClean="0">
                <a:solidFill>
                  <a:prstClr val="black"/>
                </a:solidFill>
              </a:rPr>
              <a:pPr/>
              <a:t>9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pic>
        <p:nvPicPr>
          <p:cNvPr id="7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8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6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63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00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29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6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71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5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75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icture 2" descr="G:\RYH\qulturum\1. Lärande och förnyelse\Passion för livet 662 MB\10. Material\Bild PFL - logga\bild_pgsa_lite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648" y="6019817"/>
            <a:ext cx="620791" cy="59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Rak 9"/>
          <p:cNvCxnSpPr/>
          <p:nvPr userDrawn="1"/>
        </p:nvCxnSpPr>
        <p:spPr>
          <a:xfrm>
            <a:off x="719091" y="5930283"/>
            <a:ext cx="10733103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54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18E61-3466-483F-9FA7-2FB0417DC9A6}" type="datetimeFigureOut">
              <a:rPr lang="sv-SE" smtClean="0"/>
              <a:t>2022-05-17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9CD9B-4089-4B98-88F5-71E99EC6F2E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83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F09F263-A9D2-498D-A7A2-EF7689895D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Så gör man praktiskt i Passion för livet</a:t>
            </a:r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F030A42C-FE83-4D9C-A375-3887F651A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390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Planering Livscafé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2000" dirty="0"/>
              <a:t>Varje Livscafé kräver planering och förberedelsetid</a:t>
            </a:r>
          </a:p>
          <a:p>
            <a:r>
              <a:rPr lang="sv-SE" sz="2000" dirty="0"/>
              <a:t>1 eller 2 handledare för livscaféerna?</a:t>
            </a:r>
          </a:p>
          <a:p>
            <a:r>
              <a:rPr lang="sv-SE" sz="2000" dirty="0"/>
              <a:t>Deltagare från din förening, bekantskap, närområde mm</a:t>
            </a:r>
          </a:p>
          <a:p>
            <a:r>
              <a:rPr lang="sv-SE" sz="2000" dirty="0"/>
              <a:t>Antal deltagare/livscafé: 5-8 personer</a:t>
            </a:r>
          </a:p>
          <a:p>
            <a:r>
              <a:rPr lang="sv-SE" sz="2000" dirty="0"/>
              <a:t>Inbjudan</a:t>
            </a:r>
          </a:p>
          <a:p>
            <a:r>
              <a:rPr lang="sv-SE" sz="2000" dirty="0"/>
              <a:t>Förteckning med deltagarnas kontaktuppgifter</a:t>
            </a:r>
          </a:p>
          <a:p>
            <a:r>
              <a:rPr lang="sv-SE" sz="2000" dirty="0"/>
              <a:t>6 - x gånger med 2-3 veckors mellanrum. Planera in datum</a:t>
            </a:r>
          </a:p>
          <a:p>
            <a:r>
              <a:rPr lang="sv-SE" sz="2000" dirty="0"/>
              <a:t>Cirka 2 timmar per gång</a:t>
            </a:r>
          </a:p>
          <a:p>
            <a:r>
              <a:rPr lang="sv-SE" sz="2000" dirty="0"/>
              <a:t>Plats/lokal</a:t>
            </a:r>
          </a:p>
          <a:p>
            <a:r>
              <a:rPr lang="sv-SE" sz="2000" dirty="0"/>
              <a:t>Fika</a:t>
            </a:r>
          </a:p>
          <a:p>
            <a:r>
              <a:rPr lang="sv-SE" sz="2000" dirty="0"/>
              <a:t>1 tema/gång</a:t>
            </a:r>
          </a:p>
          <a:p>
            <a:r>
              <a:rPr lang="sv-SE" sz="2000" dirty="0"/>
              <a:t>Livscaféblad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130928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v-SE" sz="4000" dirty="0"/>
              <a:t>Ett vanligt Livscafé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81200" y="1600201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400" dirty="0"/>
              <a:t>Innehåll:</a:t>
            </a:r>
          </a:p>
          <a:p>
            <a:pPr marL="355600" indent="-355600">
              <a:buNone/>
            </a:pPr>
            <a:r>
              <a:rPr lang="sv-SE" sz="2400" dirty="0"/>
              <a:t>-    Välkommen och inledning </a:t>
            </a:r>
          </a:p>
          <a:p>
            <a:pPr>
              <a:buFontTx/>
              <a:buChar char="-"/>
            </a:pPr>
            <a:r>
              <a:rPr lang="sv-SE" sz="2400" dirty="0"/>
              <a:t>Återkoppling från förra gången </a:t>
            </a:r>
          </a:p>
          <a:p>
            <a:pPr>
              <a:buFontTx/>
              <a:buChar char="-"/>
            </a:pPr>
            <a:r>
              <a:rPr lang="sv-SE" sz="2400" dirty="0"/>
              <a:t>Vilka förändringar pågår?</a:t>
            </a:r>
          </a:p>
          <a:p>
            <a:pPr>
              <a:buFontTx/>
              <a:buChar char="-"/>
            </a:pPr>
            <a:r>
              <a:rPr lang="sv-SE" sz="2400" dirty="0"/>
              <a:t>Kort introduktion om Hälsotemat</a:t>
            </a:r>
          </a:p>
          <a:p>
            <a:pPr>
              <a:buFontTx/>
              <a:buChar char="-"/>
            </a:pPr>
            <a:r>
              <a:rPr lang="sv-SE" sz="2400" dirty="0"/>
              <a:t>Samtal om temat</a:t>
            </a:r>
          </a:p>
          <a:p>
            <a:pPr>
              <a:buFontTx/>
              <a:buChar char="-"/>
            </a:pPr>
            <a:r>
              <a:rPr lang="sv-SE" sz="2400" dirty="0"/>
              <a:t>Tips och praktiska övningar</a:t>
            </a:r>
          </a:p>
          <a:p>
            <a:pPr>
              <a:buFontTx/>
              <a:buChar char="-"/>
            </a:pPr>
            <a:r>
              <a:rPr lang="sv-SE" sz="2400" dirty="0"/>
              <a:t>Planera förändring att göra till nästa gång </a:t>
            </a:r>
          </a:p>
          <a:p>
            <a:pPr>
              <a:buFontTx/>
              <a:buChar char="-"/>
            </a:pPr>
            <a:r>
              <a:rPr lang="sv-SE" sz="2400" dirty="0"/>
              <a:t>Använd Livshjulet</a:t>
            </a:r>
          </a:p>
          <a:p>
            <a:pPr>
              <a:buFontTx/>
              <a:buChar char="-"/>
            </a:pPr>
            <a:r>
              <a:rPr lang="sv-SE" sz="2400" dirty="0"/>
              <a:t>Fika</a:t>
            </a:r>
          </a:p>
          <a:p>
            <a:pPr>
              <a:buFontTx/>
              <a:buChar char="-"/>
            </a:pPr>
            <a:r>
              <a:rPr lang="sv-SE" sz="2400" dirty="0"/>
              <a:t>Rörelsepaus</a:t>
            </a:r>
          </a:p>
        </p:txBody>
      </p:sp>
    </p:spTree>
    <p:extLst>
      <p:ext uri="{BB962C8B-B14F-4D97-AF65-F5344CB8AC3E}">
        <p14:creationId xmlns:p14="http://schemas.microsoft.com/office/powerpoint/2010/main" val="48850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sz="4000" dirty="0"/>
            </a:br>
            <a:r>
              <a:rPr lang="sv-SE" sz="4000" dirty="0"/>
              <a:t>Att tänka på för handledare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sz="2000" dirty="0"/>
              <a:t>Skapa en trygg miljö där lärande och utveckling kan ske</a:t>
            </a:r>
          </a:p>
          <a:p>
            <a:pPr lvl="0"/>
            <a:r>
              <a:rPr lang="sv-SE" sz="2000" dirty="0"/>
              <a:t>Håll ihop samtalen </a:t>
            </a:r>
          </a:p>
          <a:p>
            <a:pPr lvl="0"/>
            <a:r>
              <a:rPr lang="sv-SE" sz="2000" dirty="0"/>
              <a:t>Samtalen bygger på dialog </a:t>
            </a:r>
          </a:p>
          <a:p>
            <a:pPr lvl="0"/>
            <a:r>
              <a:rPr lang="sv-SE" sz="2000" dirty="0"/>
              <a:t>Uppmuntrar till att dela goda exempel. </a:t>
            </a:r>
          </a:p>
          <a:p>
            <a:pPr lvl="0"/>
            <a:r>
              <a:rPr lang="sv-SE" sz="2000" dirty="0"/>
              <a:t>Håll fokus på det naturliga åldrandet och inte på sjukdomar</a:t>
            </a:r>
          </a:p>
          <a:p>
            <a:pPr lvl="0"/>
            <a:r>
              <a:rPr lang="sv-SE" sz="2000" dirty="0"/>
              <a:t>Känn av stämningen, bjud på dig själv, var ”lagom” personlig </a:t>
            </a:r>
          </a:p>
          <a:p>
            <a:pPr lvl="0"/>
            <a:r>
              <a:rPr lang="sv-SE" sz="2000" dirty="0"/>
              <a:t>Få igång samtal men bryt när det blir för privat eller drar åt fel håll</a:t>
            </a:r>
          </a:p>
          <a:p>
            <a:pPr lvl="0"/>
            <a:r>
              <a:rPr lang="sv-SE" sz="2000" dirty="0"/>
              <a:t>Håll koll på att alla deltagare hör och ser det som sägs och visas</a:t>
            </a:r>
          </a:p>
        </p:txBody>
      </p:sp>
    </p:spTree>
    <p:extLst>
      <p:ext uri="{BB962C8B-B14F-4D97-AF65-F5344CB8AC3E}">
        <p14:creationId xmlns:p14="http://schemas.microsoft.com/office/powerpoint/2010/main" val="100793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dirty="0"/>
              <a:t>Handledare är med och stödjer deltagarna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v-SE" sz="2400" dirty="0"/>
              <a:t>Att tro på sina egna förmågor och sig själva i samspel med andra</a:t>
            </a:r>
          </a:p>
          <a:p>
            <a:pPr>
              <a:spcBef>
                <a:spcPts val="1200"/>
              </a:spcBef>
            </a:pPr>
            <a:r>
              <a:rPr lang="sv-SE" sz="2400" dirty="0"/>
              <a:t>Att känna kontroll över sin situation - Empowerment </a:t>
            </a:r>
          </a:p>
          <a:p>
            <a:pPr>
              <a:spcBef>
                <a:spcPts val="1200"/>
              </a:spcBef>
            </a:pPr>
            <a:r>
              <a:rPr lang="sv-SE" sz="2400" dirty="0"/>
              <a:t>Få nya idéer och perspektiv genom att dela tankar och erfarenheter </a:t>
            </a:r>
            <a:br>
              <a:rPr lang="sv-SE" sz="2400" dirty="0"/>
            </a:br>
            <a:r>
              <a:rPr lang="sv-SE" sz="2400" dirty="0"/>
              <a:t>med andra</a:t>
            </a:r>
          </a:p>
          <a:p>
            <a:pPr>
              <a:spcBef>
                <a:spcPts val="1200"/>
              </a:spcBef>
            </a:pPr>
            <a:r>
              <a:rPr lang="sv-SE" sz="2400" dirty="0"/>
              <a:t>Få konkreta verktyg som stöd för att göra en önskvärd förändring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19014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Deltagarna är Livscaféet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Deltagarnas liverfarenhet och engagemang </a:t>
            </a:r>
            <a:br>
              <a:rPr lang="sv-SE" sz="2400" dirty="0"/>
            </a:br>
            <a:r>
              <a:rPr lang="sv-SE" sz="2400" dirty="0"/>
              <a:t>genomsyrar Livscaféer</a:t>
            </a:r>
          </a:p>
          <a:p>
            <a:r>
              <a:rPr lang="sv-SE" sz="2400" dirty="0"/>
              <a:t>Kunskap, intressen och nätverk tas tillvara</a:t>
            </a:r>
          </a:p>
          <a:p>
            <a:r>
              <a:rPr lang="sv-SE" sz="2400" dirty="0"/>
              <a:t>Varje Livscafé blir vad gruppen gör det till</a:t>
            </a:r>
          </a:p>
          <a:p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80250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v-SE" sz="4000" dirty="0"/>
              <a:t>Återkoppling – vid varje livscafé</a:t>
            </a:r>
          </a:p>
        </p:txBody>
      </p:sp>
      <p:sp>
        <p:nvSpPr>
          <p:cNvPr id="15" name="Text Box 29"/>
          <p:cNvSpPr txBox="1">
            <a:spLocks noGrp="1" noChangeArrowheads="1"/>
          </p:cNvSpPr>
          <p:nvPr>
            <p:ph idx="1"/>
          </p:nvPr>
        </p:nvSpPr>
        <p:spPr bwMode="auto">
          <a:xfrm>
            <a:off x="1981200" y="1600201"/>
            <a:ext cx="8229600" cy="33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ts val="1600"/>
              </a:lnSpc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+mn-lt"/>
              </a:rPr>
              <a:t>Vad har gjorts?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Hur har det gått?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Vad gick bra?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Vad var svårt?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Jämför resultat med målet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Är förändringen en förbättring?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v-SE" altLang="sv-SE" sz="2400" dirty="0">
                <a:latin typeface="Calibri" pitchFamily="34" charset="0"/>
              </a:rPr>
              <a:t>Nästa steg?</a:t>
            </a:r>
            <a:endParaRPr lang="sv-SE" altLang="sv-SE" sz="2400" dirty="0">
              <a:latin typeface="+mn-lt"/>
            </a:endParaRPr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4079776" y="-993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20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19536" y="332656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sv-SE" sz="4000" dirty="0"/>
            </a:br>
            <a:r>
              <a:rPr lang="sv-SE" sz="4000" dirty="0"/>
              <a:t>Överenskommelse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Samtala om överenskommelsen mellan deltagarna vid första Livscaféet.</a:t>
            </a:r>
          </a:p>
          <a:p>
            <a:pPr lvl="0"/>
            <a:r>
              <a:rPr lang="sv-SE" sz="2600" dirty="0"/>
              <a:t>Det som sägs på Livscaféer stannar där</a:t>
            </a:r>
          </a:p>
          <a:p>
            <a:pPr lvl="0"/>
            <a:r>
              <a:rPr lang="sv-SE" sz="2600" dirty="0"/>
              <a:t>Även om ”det som sägs här stannar här” gäller, berätta inte för </a:t>
            </a:r>
            <a:br>
              <a:rPr lang="sv-SE" sz="2600" dirty="0"/>
            </a:br>
            <a:r>
              <a:rPr lang="sv-SE" sz="2600" dirty="0"/>
              <a:t>mycket detaljer</a:t>
            </a:r>
          </a:p>
          <a:p>
            <a:pPr lvl="0"/>
            <a:r>
              <a:rPr lang="sv-SE" sz="2600" dirty="0"/>
              <a:t>Deltagaren utgår från sig själv och talar i jag-form</a:t>
            </a:r>
          </a:p>
          <a:p>
            <a:pPr lvl="0"/>
            <a:r>
              <a:rPr lang="sv-SE" sz="2600" dirty="0"/>
              <a:t>Kommer till varje möte och meddelar om de inte kan komma</a:t>
            </a:r>
          </a:p>
          <a:p>
            <a:pPr lvl="0"/>
            <a:r>
              <a:rPr lang="sv-SE" sz="2600" dirty="0"/>
              <a:t>Kommer i tid </a:t>
            </a:r>
          </a:p>
          <a:p>
            <a:pPr lvl="0"/>
            <a:r>
              <a:rPr lang="sv-SE" sz="2600" dirty="0"/>
              <a:t>Alla i gruppen är lika värda</a:t>
            </a:r>
          </a:p>
          <a:p>
            <a:pPr lvl="0"/>
            <a:r>
              <a:rPr lang="sv-SE" sz="2600" dirty="0"/>
              <a:t>Telefonen är inställd på ljudlöst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867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91544" y="-27384"/>
            <a:ext cx="8229600" cy="1143000"/>
          </a:xfrm>
        </p:spPr>
        <p:txBody>
          <a:bodyPr>
            <a:normAutofit/>
          </a:bodyPr>
          <a:lstStyle/>
          <a:p>
            <a:r>
              <a:rPr lang="sv-SE" sz="4000" dirty="0"/>
              <a:t>Livscaféer Passion för livet</a:t>
            </a:r>
          </a:p>
        </p:txBody>
      </p:sp>
      <p:pic>
        <p:nvPicPr>
          <p:cNvPr id="10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2063553" y="5229213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3512719" y="4512966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4973216" y="3645024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5663953" y="2622988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:\RYH\qulturum\1. Lärande och förnyelse\Passion för livet 662 MB\10. Material\Bild PFL - logga\bild_pgsa_genomskinlig_bakgrun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347" y="4908172"/>
            <a:ext cx="720705" cy="6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G:\RYH\qulturum\1. Lärande och förnyelse\Passion för livet 662 MB\10. Material\Bild PFL - logga\bild_pgsa_genomskinlig_bakgrun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27" y="4191925"/>
            <a:ext cx="720705" cy="6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G:\RYH\qulturum\1. Lärande och förnyelse\Passion för livet 662 MB\10. Material\Bild PFL - logga\bild_pgsa_genomskinlig_bakgrun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312" y="3180075"/>
            <a:ext cx="720705" cy="6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5040512" y="1729967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G:\RYH\qulturum\1. Lärande och förnyelse\Passion för livet 662 MB\10. Material\Bild PFL - logga\bild_pgsa_genomskinlig_bakgrun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953" y="2237581"/>
            <a:ext cx="720705" cy="6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3719737" y="5373216"/>
            <a:ext cx="60963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1</a:t>
            </a:r>
            <a:r>
              <a:rPr lang="sv-SE" dirty="0"/>
              <a:t>. Introduktion, planering, naturligt åldrande, förbättringsarbete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5178276" y="4721364"/>
            <a:ext cx="5454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</a:t>
            </a:r>
            <a:r>
              <a:rPr lang="sv-SE" dirty="0"/>
              <a:t>. Tema Fysisk aktivitet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6642721" y="3789041"/>
            <a:ext cx="3845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3</a:t>
            </a:r>
            <a:r>
              <a:rPr lang="sv-SE" dirty="0"/>
              <a:t>. Tema Förebygga fall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7356150" y="2704585"/>
            <a:ext cx="353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4</a:t>
            </a:r>
            <a:r>
              <a:rPr lang="sv-SE" dirty="0"/>
              <a:t>. Tema Mat och dryck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6642721" y="1914823"/>
            <a:ext cx="39942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5</a:t>
            </a:r>
            <a:r>
              <a:rPr lang="sv-SE" dirty="0"/>
              <a:t>. Tema Social gemenskap</a:t>
            </a:r>
          </a:p>
          <a:p>
            <a:endParaRPr lang="sv-SE" dirty="0"/>
          </a:p>
        </p:txBody>
      </p:sp>
      <p:pic>
        <p:nvPicPr>
          <p:cNvPr id="25" name="Picture 2" descr="G:\RYH\qulturum\1. Lärande och förnyelse\Passion för livet 662 MB\10. Material\Bilder\PFL bilder\Passion för livet 1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42" b="9717"/>
          <a:stretch/>
        </p:blipFill>
        <p:spPr bwMode="auto">
          <a:xfrm>
            <a:off x="3960052" y="970006"/>
            <a:ext cx="1669505" cy="7861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G:\RYH\qulturum\1. Lärande och förnyelse\Passion för livet 662 MB\10. Material\Bild PFL - logga\bild_pgsa_genomskinlig_bakgrun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431" y="1412777"/>
            <a:ext cx="770800" cy="68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ruta 25"/>
          <p:cNvSpPr txBox="1"/>
          <p:nvPr/>
        </p:nvSpPr>
        <p:spPr>
          <a:xfrm>
            <a:off x="5636475" y="1124745"/>
            <a:ext cx="3994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6</a:t>
            </a:r>
            <a:r>
              <a:rPr lang="sv-SE" dirty="0"/>
              <a:t>. Tema Läkemedel för äldre</a:t>
            </a:r>
          </a:p>
        </p:txBody>
      </p:sp>
    </p:spTree>
    <p:extLst>
      <p:ext uri="{BB962C8B-B14F-4D97-AF65-F5344CB8AC3E}">
        <p14:creationId xmlns:p14="http://schemas.microsoft.com/office/powerpoint/2010/main" val="26775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E202770-EC75-4AE2-9799-439AAADD5A83}" vid="{9334744A-DD4F-4483-8AB6-A2516B02E8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427</Words>
  <Application>Microsoft Office PowerPoint</Application>
  <PresentationFormat>Bredbild</PresentationFormat>
  <Paragraphs>72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1_Office-tema</vt:lpstr>
      <vt:lpstr>Så gör man praktiskt i Passion för livet</vt:lpstr>
      <vt:lpstr>Planering Livscafé</vt:lpstr>
      <vt:lpstr>Ett vanligt Livscafé</vt:lpstr>
      <vt:lpstr> Att tänka på för handledare</vt:lpstr>
      <vt:lpstr>Handledare är med och stödjer deltagarna</vt:lpstr>
      <vt:lpstr>Deltagarna är Livscaféet</vt:lpstr>
      <vt:lpstr>Återkoppling – vid varje livscafé</vt:lpstr>
      <vt:lpstr> Överenskommelse </vt:lpstr>
      <vt:lpstr>Livscaféer Passion för livet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Lundblad Susanne</dc:creator>
  <cp:lastModifiedBy>Lundblad Susanne</cp:lastModifiedBy>
  <cp:revision>2</cp:revision>
  <dcterms:created xsi:type="dcterms:W3CDTF">2022-05-17T12:31:28Z</dcterms:created>
  <dcterms:modified xsi:type="dcterms:W3CDTF">2022-05-17T13:56:04Z</dcterms:modified>
</cp:coreProperties>
</file>