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8" r:id="rId2"/>
    <p:sldId id="301" r:id="rId3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90721"/>
    <a:srgbClr val="FCD9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ext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objekt 2">
            <a:extLst>
              <a:ext uri="{FF2B5EF4-FFF2-40B4-BE49-F238E27FC236}">
                <a16:creationId xmlns:a16="http://schemas.microsoft.com/office/drawing/2014/main" id="{FF55F7B5-10CD-E60A-99F2-552A68B0EFF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0440000" y="6228000"/>
            <a:ext cx="1375200" cy="338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46299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5BFBD63-1FDB-E18F-AB66-EDF8445240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F220A9B-BBED-0F60-CDCE-C22A152B5B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1BAE0DF-B8B0-4F56-16C5-C4E5C8912E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2956FD5-98A3-4671-A20D-EE35D38A41DD}" type="datetimeFigureOut">
              <a:rPr lang="sv-SE" smtClean="0"/>
              <a:t>2025-10-31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E639C4E-2094-253B-5748-E7B7B6F56F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1E76842-D9A3-245D-69FF-56938855F4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769E1DE-B46A-4236-B683-173FDC704ED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57751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folkhalsaochsjukvard.rjl.se/api/Evolution/pdf/1e3ec265-c856-4391-926e-94dbc963b807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1">
            <a:extLst>
              <a:ext uri="{FF2B5EF4-FFF2-40B4-BE49-F238E27FC236}">
                <a16:creationId xmlns:a16="http://schemas.microsoft.com/office/drawing/2014/main" id="{B4888477-4D2C-8F4A-D617-BE607BACD23D}"/>
              </a:ext>
            </a:extLst>
          </p:cNvPr>
          <p:cNvSpPr txBox="1">
            <a:spLocks/>
          </p:cNvSpPr>
          <p:nvPr/>
        </p:nvSpPr>
        <p:spPr>
          <a:xfrm>
            <a:off x="1416050" y="895741"/>
            <a:ext cx="6788258" cy="1296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50000"/>
              </a:lnSpc>
              <a:spcBef>
                <a:spcPct val="0"/>
              </a:spcBef>
              <a:buNone/>
              <a:defRPr sz="3600" b="1" kern="1200" baseline="0">
                <a:solidFill>
                  <a:srgbClr val="B1063A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3600" b="1" i="0" u="none" strike="noStrike" kern="1200" cap="none" spc="0" normalizeH="0" baseline="0" noProof="0" dirty="0">
                <a:ln>
                  <a:noFill/>
                </a:ln>
                <a:solidFill>
                  <a:srgbClr val="B1063A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Handlingsplan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5B2E6388-0B28-2B0B-7ED3-967414FA51D6}"/>
              </a:ext>
            </a:extLst>
          </p:cNvPr>
          <p:cNvSpPr txBox="1">
            <a:spLocks/>
          </p:cNvSpPr>
          <p:nvPr/>
        </p:nvSpPr>
        <p:spPr>
          <a:xfrm>
            <a:off x="1416050" y="2191741"/>
            <a:ext cx="9632054" cy="3780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25000"/>
              </a:lnSpc>
              <a:spcBef>
                <a:spcPts val="0"/>
              </a:spcBef>
              <a:spcAft>
                <a:spcPts val="1000"/>
              </a:spcAft>
              <a:buClr>
                <a:srgbClr val="B1063A"/>
              </a:buClr>
              <a:buFontTx/>
              <a:buNone/>
              <a:defRPr sz="2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indent="-360000" algn="l" defTabSz="914400" rtl="0" eaLnBrk="1" latinLnBrk="0" hangingPunct="1">
              <a:lnSpc>
                <a:spcPct val="125000"/>
              </a:lnSpc>
              <a:spcBef>
                <a:spcPts val="0"/>
              </a:spcBef>
              <a:spcAft>
                <a:spcPts val="1000"/>
              </a:spcAft>
              <a:buClr>
                <a:srgbClr val="B1063A"/>
              </a:buClr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20000" indent="-360000" algn="l" defTabSz="914400" rtl="0" eaLnBrk="1" latinLnBrk="0" hangingPunct="1">
              <a:lnSpc>
                <a:spcPct val="125000"/>
              </a:lnSpc>
              <a:spcBef>
                <a:spcPts val="0"/>
              </a:spcBef>
              <a:spcAft>
                <a:spcPts val="1000"/>
              </a:spcAft>
              <a:buClr>
                <a:srgbClr val="B1063A"/>
              </a:buClr>
              <a:buFont typeface="Arial" panose="020B0604020202020204" pitchFamily="34" charset="0"/>
              <a:buChar char="•"/>
              <a:defRPr sz="2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80000" indent="-360000" algn="l" defTabSz="914400" rtl="0" eaLnBrk="1" latinLnBrk="0" hangingPunct="1">
              <a:lnSpc>
                <a:spcPct val="125000"/>
              </a:lnSpc>
              <a:spcBef>
                <a:spcPts val="0"/>
              </a:spcBef>
              <a:spcAft>
                <a:spcPts val="1000"/>
              </a:spcAft>
              <a:buClr>
                <a:srgbClr val="B1063A"/>
              </a:buClr>
              <a:buFont typeface="Arial" panose="020B0604020202020204" pitchFamily="34" charset="0"/>
              <a:buChar char="•"/>
              <a:defRPr sz="2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40000" indent="-360000" algn="l" defTabSz="914400" rtl="0" eaLnBrk="1" latinLnBrk="0" hangingPunct="1">
              <a:lnSpc>
                <a:spcPct val="125000"/>
              </a:lnSpc>
              <a:spcBef>
                <a:spcPts val="0"/>
              </a:spcBef>
              <a:spcAft>
                <a:spcPts val="1000"/>
              </a:spcAft>
              <a:buClr>
                <a:srgbClr val="B1063A"/>
              </a:buClr>
              <a:buFont typeface="Arial" panose="020B0604020202020204" pitchFamily="34" charset="0"/>
              <a:buChar char="•"/>
              <a:defRPr sz="2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sv-SE" sz="1800" dirty="0">
                <a:solidFill>
                  <a:prstClr val="black"/>
                </a:solidFill>
                <a:latin typeface="Arial"/>
              </a:rPr>
              <a:t>Handlingsplan är ett verktyg som hjälper till att skapa struktur och planera förbättringsarbetet. Den ger en överblick över vad som ska göras och när för att uppnå målet.</a:t>
            </a:r>
          </a:p>
          <a:p>
            <a:pPr lvl="0">
              <a:defRPr/>
            </a:pPr>
            <a:r>
              <a:rPr lang="sv-SE" sz="1800" dirty="0">
                <a:solidFill>
                  <a:prstClr val="black"/>
                </a:solidFill>
                <a:latin typeface="Arial"/>
                <a:hlinkClick r:id="rId2"/>
              </a:rPr>
              <a:t>Så här använder du mallen för handlingsplan </a:t>
            </a:r>
            <a:r>
              <a: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(Evolution-dokument)</a:t>
            </a:r>
          </a:p>
        </p:txBody>
      </p:sp>
      <p:pic>
        <p:nvPicPr>
          <p:cNvPr id="3" name="Bildobjekt 2" descr="En bild som visar skärmbild, Rektangel, kvadrat, design&#10;&#10;AI-genererat innehåll kan vara felaktigt.">
            <a:extLst>
              <a:ext uri="{FF2B5EF4-FFF2-40B4-BE49-F238E27FC236}">
                <a16:creationId xmlns:a16="http://schemas.microsoft.com/office/drawing/2014/main" id="{B2AA2620-298E-CBD1-29F1-0A87407DDAF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4887" y="259487"/>
            <a:ext cx="1498194" cy="1498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61025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 1">
            <a:extLst>
              <a:ext uri="{FF2B5EF4-FFF2-40B4-BE49-F238E27FC236}">
                <a16:creationId xmlns:a16="http://schemas.microsoft.com/office/drawing/2014/main" id="{AC806299-EAF3-ED66-4AD5-6D54D79A0E9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43527432"/>
              </p:ext>
            </p:extLst>
          </p:nvPr>
        </p:nvGraphicFramePr>
        <p:xfrm>
          <a:off x="304406" y="212195"/>
          <a:ext cx="11510793" cy="5937026"/>
        </p:xfrm>
        <a:graphic>
          <a:graphicData uri="http://schemas.openxmlformats.org/drawingml/2006/table">
            <a:tbl>
              <a:tblPr firstRow="1" bandRow="1"/>
              <a:tblGrid>
                <a:gridCol w="724160">
                  <a:extLst>
                    <a:ext uri="{9D8B030D-6E8A-4147-A177-3AD203B41FA5}">
                      <a16:colId xmlns:a16="http://schemas.microsoft.com/office/drawing/2014/main" val="2197876894"/>
                    </a:ext>
                  </a:extLst>
                </a:gridCol>
                <a:gridCol w="1313461">
                  <a:extLst>
                    <a:ext uri="{9D8B030D-6E8A-4147-A177-3AD203B41FA5}">
                      <a16:colId xmlns:a16="http://schemas.microsoft.com/office/drawing/2014/main" val="374128916"/>
                    </a:ext>
                  </a:extLst>
                </a:gridCol>
                <a:gridCol w="1313461">
                  <a:extLst>
                    <a:ext uri="{9D8B030D-6E8A-4147-A177-3AD203B41FA5}">
                      <a16:colId xmlns:a16="http://schemas.microsoft.com/office/drawing/2014/main" val="3323068810"/>
                    </a:ext>
                  </a:extLst>
                </a:gridCol>
                <a:gridCol w="1319541">
                  <a:extLst>
                    <a:ext uri="{9D8B030D-6E8A-4147-A177-3AD203B41FA5}">
                      <a16:colId xmlns:a16="http://schemas.microsoft.com/office/drawing/2014/main" val="1873680120"/>
                    </a:ext>
                  </a:extLst>
                </a:gridCol>
                <a:gridCol w="1316566">
                  <a:extLst>
                    <a:ext uri="{9D8B030D-6E8A-4147-A177-3AD203B41FA5}">
                      <a16:colId xmlns:a16="http://schemas.microsoft.com/office/drawing/2014/main" val="132542393"/>
                    </a:ext>
                  </a:extLst>
                </a:gridCol>
                <a:gridCol w="1313960">
                  <a:extLst>
                    <a:ext uri="{9D8B030D-6E8A-4147-A177-3AD203B41FA5}">
                      <a16:colId xmlns:a16="http://schemas.microsoft.com/office/drawing/2014/main" val="2105392903"/>
                    </a:ext>
                  </a:extLst>
                </a:gridCol>
                <a:gridCol w="1313095">
                  <a:extLst>
                    <a:ext uri="{9D8B030D-6E8A-4147-A177-3AD203B41FA5}">
                      <a16:colId xmlns:a16="http://schemas.microsoft.com/office/drawing/2014/main" val="1536723045"/>
                    </a:ext>
                  </a:extLst>
                </a:gridCol>
                <a:gridCol w="1308762">
                  <a:extLst>
                    <a:ext uri="{9D8B030D-6E8A-4147-A177-3AD203B41FA5}">
                      <a16:colId xmlns:a16="http://schemas.microsoft.com/office/drawing/2014/main" val="2486423914"/>
                    </a:ext>
                  </a:extLst>
                </a:gridCol>
                <a:gridCol w="1587787">
                  <a:extLst>
                    <a:ext uri="{9D8B030D-6E8A-4147-A177-3AD203B41FA5}">
                      <a16:colId xmlns:a16="http://schemas.microsoft.com/office/drawing/2014/main" val="1572177935"/>
                    </a:ext>
                  </a:extLst>
                </a:gridCol>
              </a:tblGrid>
              <a:tr h="404527">
                <a:tc gridSpan="7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sv-SE" sz="12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Verksamhet/process/verksamhetsområde: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0721"/>
                    </a:solidFill>
                  </a:tcPr>
                </a:tc>
                <a:tc hMerge="1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endParaRPr lang="sv-SE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0721"/>
                    </a:solidFill>
                  </a:tcPr>
                </a:tc>
                <a:tc hMerge="1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endParaRPr lang="sv-SE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0721"/>
                    </a:solidFill>
                  </a:tcPr>
                </a:tc>
                <a:tc hMerge="1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endParaRPr lang="sv-SE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0721"/>
                    </a:solidFill>
                  </a:tcPr>
                </a:tc>
                <a:tc hMerge="1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endParaRPr lang="sv-SE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0721"/>
                    </a:solidFill>
                  </a:tcPr>
                </a:tc>
                <a:tc hMerge="1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endParaRPr lang="sv-SE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072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v-SE" dirty="0"/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072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sv-SE" sz="12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Datum</a:t>
                      </a:r>
                      <a:r>
                        <a:rPr lang="sv-SE" sz="120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: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0721"/>
                    </a:solidFill>
                  </a:tcPr>
                </a:tc>
                <a:tc hMerge="1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Arial"/>
                        </a:defRPr>
                      </a:lvl9pPr>
                    </a:lstStyle>
                    <a:p>
                      <a:endParaRPr lang="sv-SE" dirty="0"/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072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237263"/>
                  </a:ext>
                </a:extLst>
              </a:tr>
              <a:tr h="46015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sv-SE" sz="1200" b="1" dirty="0">
                          <a:solidFill>
                            <a:srgbClr val="79072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Test nr.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0721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b="1" dirty="0">
                          <a:solidFill>
                            <a:srgbClr val="79072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Mål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0721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b="1" dirty="0">
                          <a:solidFill>
                            <a:srgbClr val="79072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Förändring att testa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0721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sv-SE" sz="1200" b="1" dirty="0">
                          <a:solidFill>
                            <a:srgbClr val="79072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Resurser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0721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sv-SE" sz="1200" b="1" dirty="0">
                          <a:solidFill>
                            <a:srgbClr val="79072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Att göra (aktiviteter)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0721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sv-SE" sz="1200" b="1" dirty="0">
                          <a:solidFill>
                            <a:srgbClr val="79072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Ansvarig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0721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b="1" dirty="0">
                          <a:solidFill>
                            <a:srgbClr val="79072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Tidplan/deadline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0721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v-SE" sz="1200" b="1" dirty="0">
                          <a:solidFill>
                            <a:srgbClr val="79072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Status</a:t>
                      </a:r>
                    </a:p>
                  </a:txBody>
                  <a:tcPr anchor="ctr"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0721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r>
                        <a:rPr lang="sv-SE" sz="1200" b="1" dirty="0">
                          <a:solidFill>
                            <a:srgbClr val="79072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Mätningar, resultat och reflektioner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0721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3863375"/>
                  </a:ext>
                </a:extLst>
              </a:tr>
              <a:tr h="100966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sv-SE" sz="11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0721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sv-SE" sz="11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0721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sv-SE" sz="11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0721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sv-SE" sz="11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0721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sv-SE" sz="11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0721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sv-SE" sz="11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0721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11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0721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11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0721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sv-SE" sz="11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0721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5136901"/>
                  </a:ext>
                </a:extLst>
              </a:tr>
              <a:tr h="10185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sv-SE" sz="11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0721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sv-SE" sz="11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0721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sv-SE" sz="11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0721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sv-SE" sz="11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0721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sv-SE" sz="11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0721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sv-SE" sz="11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0721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11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0721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11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0721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sv-SE" sz="11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0721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9873406"/>
                  </a:ext>
                </a:extLst>
              </a:tr>
              <a:tr h="101859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sv-SE" sz="11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0721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sv-SE" sz="11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0721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sv-SE" sz="11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0721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sv-SE" sz="11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0721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sv-SE" sz="11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0721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sv-SE" sz="11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0721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11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0721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11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0721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sv-SE" sz="11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0721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3478807"/>
                  </a:ext>
                </a:extLst>
              </a:tr>
              <a:tr h="102863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sv-SE" sz="11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0721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sv-SE" sz="11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0721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sv-SE" sz="11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0721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sv-SE" sz="11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0721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sv-SE" sz="11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0721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sv-SE" sz="110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0721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11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0721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11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0721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sv-SE" sz="11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0721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4317612"/>
                  </a:ext>
                </a:extLst>
              </a:tr>
              <a:tr h="99686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sv-SE" sz="11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0721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sv-SE" sz="11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0721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sv-SE" sz="11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0721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sv-SE" sz="11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0721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sv-SE" sz="11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0721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sv-SE" sz="11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0721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11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0721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sz="11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0721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Arial"/>
                        </a:defRPr>
                      </a:lvl9pPr>
                    </a:lstStyle>
                    <a:p>
                      <a:endParaRPr lang="sv-SE" sz="11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90721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87694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56816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11929</TotalTime>
  <Words>72</Words>
  <Application>Microsoft Office PowerPoint</Application>
  <PresentationFormat>Bredbild</PresentationFormat>
  <Paragraphs>14</Paragraphs>
  <Slides>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Office-tema</vt:lpstr>
      <vt:lpstr>PowerPoint-presentation</vt:lpstr>
      <vt:lpstr>PowerPoint-presentation</vt:lpstr>
    </vt:vector>
  </TitlesOfParts>
  <Company>Region Jonkopings Lan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Kaverén Pär</dc:creator>
  <cp:lastModifiedBy>Nord Danielsson Ulrika</cp:lastModifiedBy>
  <cp:revision>24</cp:revision>
  <dcterms:created xsi:type="dcterms:W3CDTF">2025-02-27T09:06:37Z</dcterms:created>
  <dcterms:modified xsi:type="dcterms:W3CDTF">2025-10-31T09:07:04Z</dcterms:modified>
</cp:coreProperties>
</file>