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8" r:id="rId4"/>
    <p:sldId id="264" r:id="rId5"/>
    <p:sldId id="265" r:id="rId6"/>
    <p:sldId id="282" r:id="rId7"/>
    <p:sldId id="273" r:id="rId8"/>
    <p:sldId id="270" r:id="rId9"/>
    <p:sldId id="277" r:id="rId10"/>
    <p:sldId id="278" r:id="rId11"/>
    <p:sldId id="283" r:id="rId12"/>
    <p:sldId id="284" r:id="rId13"/>
    <p:sldId id="272" r:id="rId14"/>
    <p:sldId id="267" r:id="rId15"/>
    <p:sldId id="281" r:id="rId16"/>
    <p:sldId id="279" r:id="rId17"/>
    <p:sldId id="28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666BC-0903-436E-A865-1B2DE2E37A9C}" type="doc">
      <dgm:prSet loTypeId="urn:microsoft.com/office/officeart/2005/8/layout/hProcess9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sv-SE"/>
        </a:p>
      </dgm:t>
    </dgm:pt>
    <dgm:pt modelId="{3EE48DA5-802F-4B58-8CBE-9E4767F32C84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sv-SE" sz="1800" b="1" dirty="0" smtClean="0">
              <a:solidFill>
                <a:schemeClr val="tx1"/>
              </a:solidFill>
            </a:rPr>
            <a:t>Informationsmöte</a:t>
          </a:r>
          <a:r>
            <a:rPr lang="sv-SE" sz="1800" dirty="0" smtClean="0">
              <a:solidFill>
                <a:schemeClr val="tx1"/>
              </a:solidFill>
            </a:rPr>
            <a:t> </a:t>
          </a:r>
        </a:p>
        <a:p>
          <a:r>
            <a:rPr lang="sv-SE" sz="1000" b="1" dirty="0" smtClean="0">
              <a:solidFill>
                <a:schemeClr val="tx1"/>
              </a:solidFill>
            </a:rPr>
            <a:t>för en eller två ordlistansvariga samt verksamhetschef eller motsvarande. Anmälan sker via LoK</a:t>
          </a:r>
        </a:p>
        <a:p>
          <a:r>
            <a:rPr lang="sv-SE" sz="1000" b="1" dirty="0" smtClean="0">
              <a:solidFill>
                <a:schemeClr val="tx1"/>
              </a:solidFill>
            </a:rPr>
            <a:t>(ca 1 h) </a:t>
          </a:r>
          <a:endParaRPr lang="sv-SE" sz="1100" dirty="0" smtClean="0">
            <a:solidFill>
              <a:schemeClr val="tx1"/>
            </a:solidFill>
          </a:endParaRPr>
        </a:p>
        <a:p>
          <a:endParaRPr lang="sv-SE" sz="800" dirty="0" smtClean="0">
            <a:solidFill>
              <a:schemeClr val="tx1"/>
            </a:solidFill>
          </a:endParaRPr>
        </a:p>
        <a:p>
          <a:r>
            <a:rPr lang="sv-SE" sz="1100" b="1" dirty="0" smtClean="0">
              <a:solidFill>
                <a:schemeClr val="tx1"/>
              </a:solidFill>
            </a:rPr>
            <a:t>Ansvar </a:t>
          </a:r>
        </a:p>
        <a:p>
          <a:r>
            <a:rPr lang="sv-SE" sz="1100" b="1" dirty="0" smtClean="0">
              <a:solidFill>
                <a:schemeClr val="tx1"/>
              </a:solidFill>
            </a:rPr>
            <a:t>sektion e-hälsa</a:t>
          </a:r>
          <a:endParaRPr lang="sv-SE" sz="1100" b="1" dirty="0">
            <a:solidFill>
              <a:schemeClr val="tx1"/>
            </a:solidFill>
          </a:endParaRPr>
        </a:p>
      </dgm:t>
    </dgm:pt>
    <dgm:pt modelId="{53ABB9FA-D4EB-4316-99C5-69E82567D26C}" type="parTrans" cxnId="{1E6901E3-1286-436F-8933-A47C41553101}">
      <dgm:prSet/>
      <dgm:spPr/>
      <dgm:t>
        <a:bodyPr/>
        <a:lstStyle/>
        <a:p>
          <a:endParaRPr lang="sv-SE"/>
        </a:p>
      </dgm:t>
    </dgm:pt>
    <dgm:pt modelId="{269DE68D-07DD-41F3-A7B3-EA6B07A1A690}" type="sibTrans" cxnId="{1E6901E3-1286-436F-8933-A47C41553101}">
      <dgm:prSet/>
      <dgm:spPr/>
      <dgm:t>
        <a:bodyPr/>
        <a:lstStyle/>
        <a:p>
          <a:endParaRPr lang="sv-SE"/>
        </a:p>
      </dgm:t>
    </dgm:pt>
    <dgm:pt modelId="{2040576B-CA68-4D4D-84F4-A5986972A0D6}">
      <dgm:prSet phldrT="[Text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v-SE" sz="1800" b="1" dirty="0" smtClean="0">
              <a:solidFill>
                <a:schemeClr val="tx1"/>
              </a:solidFill>
            </a:rPr>
            <a:t>Starta användandet av TIK            </a:t>
          </a:r>
        </a:p>
        <a:p>
          <a:r>
            <a:rPr lang="sv-SE" sz="1000" b="1" dirty="0" smtClean="0">
              <a:solidFill>
                <a:schemeClr val="tx1"/>
              </a:solidFill>
            </a:rPr>
            <a:t>när utbildningen är klar</a:t>
          </a:r>
          <a:endParaRPr lang="sv-SE" sz="800" b="1" dirty="0" smtClean="0">
            <a:solidFill>
              <a:schemeClr val="tx1"/>
            </a:solidFill>
          </a:endParaRPr>
        </a:p>
        <a:p>
          <a:endParaRPr lang="sv-SE" sz="1000" dirty="0" smtClean="0">
            <a:solidFill>
              <a:schemeClr val="tx1"/>
            </a:solidFill>
          </a:endParaRPr>
        </a:p>
        <a:p>
          <a:endParaRPr lang="sv-SE" sz="800" dirty="0" smtClean="0">
            <a:solidFill>
              <a:schemeClr val="tx1"/>
            </a:solidFill>
          </a:endParaRPr>
        </a:p>
        <a:p>
          <a:r>
            <a:rPr lang="sv-SE" sz="1100" b="1" dirty="0" smtClean="0">
              <a:solidFill>
                <a:schemeClr val="tx1"/>
              </a:solidFill>
            </a:rPr>
            <a:t>Ansvar</a:t>
          </a:r>
        </a:p>
        <a:p>
          <a:r>
            <a:rPr lang="sv-SE" sz="1100" b="1" dirty="0" smtClean="0">
              <a:solidFill>
                <a:schemeClr val="tx1"/>
              </a:solidFill>
            </a:rPr>
            <a:t>verksamheten</a:t>
          </a:r>
          <a:endParaRPr lang="sv-SE" sz="1100" b="1" dirty="0">
            <a:solidFill>
              <a:schemeClr val="tx1"/>
            </a:solidFill>
          </a:endParaRPr>
        </a:p>
      </dgm:t>
    </dgm:pt>
    <dgm:pt modelId="{38397794-CF6B-4714-A519-9FFBC80E045F}" type="parTrans" cxnId="{A8BE2321-3925-4386-9B2A-EB4687B45BD5}">
      <dgm:prSet/>
      <dgm:spPr/>
      <dgm:t>
        <a:bodyPr/>
        <a:lstStyle/>
        <a:p>
          <a:endParaRPr lang="sv-SE"/>
        </a:p>
      </dgm:t>
    </dgm:pt>
    <dgm:pt modelId="{5E2E28FA-9106-4A8B-BB2B-A37595BFD1D9}" type="sibTrans" cxnId="{A8BE2321-3925-4386-9B2A-EB4687B45BD5}">
      <dgm:prSet/>
      <dgm:spPr/>
      <dgm:t>
        <a:bodyPr/>
        <a:lstStyle/>
        <a:p>
          <a:endParaRPr lang="sv-SE"/>
        </a:p>
      </dgm:t>
    </dgm:pt>
    <dgm:pt modelId="{8A100547-20B7-4479-B23D-AC6507D6E0B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sv-SE" sz="1800" b="1" dirty="0" smtClean="0">
              <a:solidFill>
                <a:schemeClr val="tx1"/>
              </a:solidFill>
            </a:rPr>
            <a:t>Utbildning</a:t>
          </a:r>
          <a:r>
            <a:rPr lang="sv-SE" sz="1800" dirty="0" smtClean="0">
              <a:solidFill>
                <a:schemeClr val="tx1"/>
              </a:solidFill>
            </a:rPr>
            <a:t> </a:t>
          </a:r>
        </a:p>
        <a:p>
          <a:pPr algn="ctr"/>
          <a:r>
            <a:rPr lang="sv-SE" sz="1000" b="1" dirty="0" smtClean="0">
              <a:solidFill>
                <a:schemeClr val="tx1"/>
              </a:solidFill>
            </a:rPr>
            <a:t>- Ordlistansvariga </a:t>
          </a:r>
          <a:r>
            <a:rPr lang="sv-SE" sz="1000" b="0" dirty="0" smtClean="0">
              <a:solidFill>
                <a:schemeClr val="tx1"/>
              </a:solidFill>
            </a:rPr>
            <a:t>via utbildningsfilm och e-</a:t>
          </a:r>
          <a:r>
            <a:rPr lang="sv-SE" sz="1000" b="0" dirty="0" err="1" smtClean="0">
              <a:solidFill>
                <a:schemeClr val="tx1"/>
              </a:solidFill>
            </a:rPr>
            <a:t>learningfilmer</a:t>
          </a:r>
          <a:r>
            <a:rPr lang="sv-SE" sz="1000" b="0" dirty="0" smtClean="0">
              <a:solidFill>
                <a:schemeClr val="tx1"/>
              </a:solidFill>
            </a:rPr>
            <a:t> (länkar finns på intranätet) samt övning i elevmiljö i Cosmic</a:t>
          </a:r>
        </a:p>
        <a:p>
          <a:pPr algn="ctr"/>
          <a:r>
            <a:rPr lang="sv-SE" sz="1000" b="1" dirty="0" smtClean="0">
              <a:solidFill>
                <a:schemeClr val="tx1"/>
              </a:solidFill>
            </a:rPr>
            <a:t>- Användarna </a:t>
          </a:r>
          <a:r>
            <a:rPr lang="sv-SE" sz="1000" b="0" dirty="0" smtClean="0">
              <a:solidFill>
                <a:schemeClr val="tx1"/>
              </a:solidFill>
            </a:rPr>
            <a:t>via e-</a:t>
          </a:r>
          <a:r>
            <a:rPr lang="sv-SE" sz="1000" b="0" dirty="0" err="1" smtClean="0">
              <a:solidFill>
                <a:schemeClr val="tx1"/>
              </a:solidFill>
            </a:rPr>
            <a:t>learningfilmer</a:t>
          </a:r>
          <a:r>
            <a:rPr lang="sv-SE" sz="1000" b="0" dirty="0" smtClean="0">
              <a:solidFill>
                <a:schemeClr val="tx1"/>
              </a:solidFill>
            </a:rPr>
            <a:t> samt övning i elevmiljö i Cosmic  </a:t>
          </a:r>
          <a:endParaRPr lang="sv-SE" sz="1100" b="0" dirty="0" smtClean="0">
            <a:solidFill>
              <a:schemeClr val="tx1"/>
            </a:solidFill>
          </a:endParaRPr>
        </a:p>
        <a:p>
          <a:pPr algn="ctr"/>
          <a:r>
            <a:rPr lang="sv-SE" sz="1100" b="1" dirty="0" smtClean="0">
              <a:solidFill>
                <a:schemeClr val="tx1"/>
              </a:solidFill>
            </a:rPr>
            <a:t>Ansvar </a:t>
          </a:r>
        </a:p>
        <a:p>
          <a:pPr algn="ctr"/>
          <a:r>
            <a:rPr lang="sv-SE" sz="1100" b="1" dirty="0" smtClean="0">
              <a:solidFill>
                <a:schemeClr val="tx1"/>
              </a:solidFill>
            </a:rPr>
            <a:t>verksamheten</a:t>
          </a:r>
          <a:endParaRPr lang="sv-SE" sz="1100" b="1" dirty="0">
            <a:solidFill>
              <a:schemeClr val="tx1"/>
            </a:solidFill>
          </a:endParaRPr>
        </a:p>
      </dgm:t>
    </dgm:pt>
    <dgm:pt modelId="{AE8494DA-E55A-4770-9E0F-1EE87AB27EFB}" type="parTrans" cxnId="{4173E73F-9EB3-45BC-950B-319F6F55F43E}">
      <dgm:prSet/>
      <dgm:spPr/>
      <dgm:t>
        <a:bodyPr/>
        <a:lstStyle/>
        <a:p>
          <a:endParaRPr lang="sv-SE"/>
        </a:p>
      </dgm:t>
    </dgm:pt>
    <dgm:pt modelId="{90C2FA10-DD7F-4F62-AF4F-7074DC2AD21A}" type="sibTrans" cxnId="{4173E73F-9EB3-45BC-950B-319F6F55F43E}">
      <dgm:prSet/>
      <dgm:spPr/>
      <dgm:t>
        <a:bodyPr/>
        <a:lstStyle/>
        <a:p>
          <a:endParaRPr lang="sv-SE"/>
        </a:p>
      </dgm:t>
    </dgm:pt>
    <dgm:pt modelId="{858DC5B2-DC54-410D-A69F-7E9F13FA63A4}" type="pres">
      <dgm:prSet presAssocID="{3DE666BC-0903-436E-A865-1B2DE2E37A9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01E5EC92-9884-45F8-A9A1-75D410338524}" type="pres">
      <dgm:prSet presAssocID="{3DE666BC-0903-436E-A865-1B2DE2E37A9C}" presName="arrow" presStyleLbl="bgShp" presStyleIdx="0" presStyleCnt="1" custScaleX="117647" custLinFactNeighborX="-5287" custLinFactNeighborY="-3937"/>
      <dgm:spPr/>
    </dgm:pt>
    <dgm:pt modelId="{F9585A04-6073-474D-85C4-D8B0D8DE1F3A}" type="pres">
      <dgm:prSet presAssocID="{3DE666BC-0903-436E-A865-1B2DE2E37A9C}" presName="linearProcess" presStyleCnt="0"/>
      <dgm:spPr/>
    </dgm:pt>
    <dgm:pt modelId="{979C9B4E-E9A3-4B8A-8F63-D95ED5E16D68}" type="pres">
      <dgm:prSet presAssocID="{3EE48DA5-802F-4B58-8CBE-9E4767F32C84}" presName="textNode" presStyleLbl="node1" presStyleIdx="0" presStyleCnt="3" custLinFactNeighborX="4873" custLinFactNeighborY="152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439C7D5-C699-479D-ACEE-79310D36E8A1}" type="pres">
      <dgm:prSet presAssocID="{269DE68D-07DD-41F3-A7B3-EA6B07A1A690}" presName="sibTrans" presStyleCnt="0"/>
      <dgm:spPr/>
    </dgm:pt>
    <dgm:pt modelId="{48F6A81B-466D-4684-9182-09CA13CAAAA5}" type="pres">
      <dgm:prSet presAssocID="{8A100547-20B7-4479-B23D-AC6507D6E0B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7EAB499-EAF8-4507-903A-C27CB89284BA}" type="pres">
      <dgm:prSet presAssocID="{90C2FA10-DD7F-4F62-AF4F-7074DC2AD21A}" presName="sibTrans" presStyleCnt="0"/>
      <dgm:spPr/>
    </dgm:pt>
    <dgm:pt modelId="{6D9C936D-8199-457D-AC4D-0A831321F36B}" type="pres">
      <dgm:prSet presAssocID="{2040576B-CA68-4D4D-84F4-A5986972A0D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6EAC5C3-0B8D-406F-9403-E83C2EB5F270}" type="presOf" srcId="{3DE666BC-0903-436E-A865-1B2DE2E37A9C}" destId="{858DC5B2-DC54-410D-A69F-7E9F13FA63A4}" srcOrd="0" destOrd="0" presId="urn:microsoft.com/office/officeart/2005/8/layout/hProcess9"/>
    <dgm:cxn modelId="{4730F865-B59D-43E0-9D75-277825756FAF}" type="presOf" srcId="{8A100547-20B7-4479-B23D-AC6507D6E0B7}" destId="{48F6A81B-466D-4684-9182-09CA13CAAAA5}" srcOrd="0" destOrd="0" presId="urn:microsoft.com/office/officeart/2005/8/layout/hProcess9"/>
    <dgm:cxn modelId="{F92698C9-0B7A-4A4C-A289-72ABE4803568}" type="presOf" srcId="{3EE48DA5-802F-4B58-8CBE-9E4767F32C84}" destId="{979C9B4E-E9A3-4B8A-8F63-D95ED5E16D68}" srcOrd="0" destOrd="0" presId="urn:microsoft.com/office/officeart/2005/8/layout/hProcess9"/>
    <dgm:cxn modelId="{4173E73F-9EB3-45BC-950B-319F6F55F43E}" srcId="{3DE666BC-0903-436E-A865-1B2DE2E37A9C}" destId="{8A100547-20B7-4479-B23D-AC6507D6E0B7}" srcOrd="1" destOrd="0" parTransId="{AE8494DA-E55A-4770-9E0F-1EE87AB27EFB}" sibTransId="{90C2FA10-DD7F-4F62-AF4F-7074DC2AD21A}"/>
    <dgm:cxn modelId="{455B510A-3C48-4508-BD4F-2F9B7E43E759}" type="presOf" srcId="{2040576B-CA68-4D4D-84F4-A5986972A0D6}" destId="{6D9C936D-8199-457D-AC4D-0A831321F36B}" srcOrd="0" destOrd="0" presId="urn:microsoft.com/office/officeart/2005/8/layout/hProcess9"/>
    <dgm:cxn modelId="{A8BE2321-3925-4386-9B2A-EB4687B45BD5}" srcId="{3DE666BC-0903-436E-A865-1B2DE2E37A9C}" destId="{2040576B-CA68-4D4D-84F4-A5986972A0D6}" srcOrd="2" destOrd="0" parTransId="{38397794-CF6B-4714-A519-9FFBC80E045F}" sibTransId="{5E2E28FA-9106-4A8B-BB2B-A37595BFD1D9}"/>
    <dgm:cxn modelId="{1E6901E3-1286-436F-8933-A47C41553101}" srcId="{3DE666BC-0903-436E-A865-1B2DE2E37A9C}" destId="{3EE48DA5-802F-4B58-8CBE-9E4767F32C84}" srcOrd="0" destOrd="0" parTransId="{53ABB9FA-D4EB-4316-99C5-69E82567D26C}" sibTransId="{269DE68D-07DD-41F3-A7B3-EA6B07A1A690}"/>
    <dgm:cxn modelId="{9058154A-1FAC-44C3-9BA1-FC243CA666E9}" type="presParOf" srcId="{858DC5B2-DC54-410D-A69F-7E9F13FA63A4}" destId="{01E5EC92-9884-45F8-A9A1-75D410338524}" srcOrd="0" destOrd="0" presId="urn:microsoft.com/office/officeart/2005/8/layout/hProcess9"/>
    <dgm:cxn modelId="{D539128E-8B7B-4D87-B45B-6B9AD15AC8FE}" type="presParOf" srcId="{858DC5B2-DC54-410D-A69F-7E9F13FA63A4}" destId="{F9585A04-6073-474D-85C4-D8B0D8DE1F3A}" srcOrd="1" destOrd="0" presId="urn:microsoft.com/office/officeart/2005/8/layout/hProcess9"/>
    <dgm:cxn modelId="{4F092833-7372-4C01-812F-E1487E60AC39}" type="presParOf" srcId="{F9585A04-6073-474D-85C4-D8B0D8DE1F3A}" destId="{979C9B4E-E9A3-4B8A-8F63-D95ED5E16D68}" srcOrd="0" destOrd="0" presId="urn:microsoft.com/office/officeart/2005/8/layout/hProcess9"/>
    <dgm:cxn modelId="{95C6F4CF-EC82-4F8B-9B61-7A3C3BB5E984}" type="presParOf" srcId="{F9585A04-6073-474D-85C4-D8B0D8DE1F3A}" destId="{B439C7D5-C699-479D-ACEE-79310D36E8A1}" srcOrd="1" destOrd="0" presId="urn:microsoft.com/office/officeart/2005/8/layout/hProcess9"/>
    <dgm:cxn modelId="{990ACD15-A730-4390-821B-11500B31ADB9}" type="presParOf" srcId="{F9585A04-6073-474D-85C4-D8B0D8DE1F3A}" destId="{48F6A81B-466D-4684-9182-09CA13CAAAA5}" srcOrd="2" destOrd="0" presId="urn:microsoft.com/office/officeart/2005/8/layout/hProcess9"/>
    <dgm:cxn modelId="{9AF3BF1E-1F46-45DA-A88F-3FC7765B2AAB}" type="presParOf" srcId="{F9585A04-6073-474D-85C4-D8B0D8DE1F3A}" destId="{D7EAB499-EAF8-4507-903A-C27CB89284BA}" srcOrd="3" destOrd="0" presId="urn:microsoft.com/office/officeart/2005/8/layout/hProcess9"/>
    <dgm:cxn modelId="{AAFC2850-6C2F-49AF-8010-C409696F3B6C}" type="presParOf" srcId="{F9585A04-6073-474D-85C4-D8B0D8DE1F3A}" destId="{6D9C936D-8199-457D-AC4D-0A831321F36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5EC92-9884-45F8-A9A1-75D410338524}">
      <dsp:nvSpPr>
        <dsp:cNvPr id="0" name=""/>
        <dsp:cNvSpPr/>
      </dsp:nvSpPr>
      <dsp:spPr>
        <a:xfrm>
          <a:off x="0" y="0"/>
          <a:ext cx="9063602" cy="403122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C9B4E-E9A3-4B8A-8F63-D95ED5E16D68}">
      <dsp:nvSpPr>
        <dsp:cNvPr id="0" name=""/>
        <dsp:cNvSpPr/>
      </dsp:nvSpPr>
      <dsp:spPr>
        <a:xfrm>
          <a:off x="16696" y="1233991"/>
          <a:ext cx="2793680" cy="1612491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>
              <a:solidFill>
                <a:schemeClr val="tx1"/>
              </a:solidFill>
            </a:rPr>
            <a:t>Informationsmöte</a:t>
          </a:r>
          <a:r>
            <a:rPr lang="sv-SE" sz="1800" kern="1200" dirty="0" smtClean="0">
              <a:solidFill>
                <a:schemeClr val="tx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>
              <a:solidFill>
                <a:schemeClr val="tx1"/>
              </a:solidFill>
            </a:rPr>
            <a:t>för en eller två ordlistansvariga samt verksamhetschef eller motsvarande. Anmälan sker via LoK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>
              <a:solidFill>
                <a:schemeClr val="tx1"/>
              </a:solidFill>
            </a:rPr>
            <a:t>(ca 1 h) </a:t>
          </a:r>
          <a:endParaRPr lang="sv-SE" sz="11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Ansvar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sektion e-hälsa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95411" y="1312706"/>
        <a:ext cx="2636250" cy="1455061"/>
      </dsp:txXfrm>
    </dsp:sp>
    <dsp:sp modelId="{48F6A81B-466D-4684-9182-09CA13CAAAA5}">
      <dsp:nvSpPr>
        <dsp:cNvPr id="0" name=""/>
        <dsp:cNvSpPr/>
      </dsp:nvSpPr>
      <dsp:spPr>
        <a:xfrm>
          <a:off x="3134963" y="1209368"/>
          <a:ext cx="2793680" cy="161249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>
              <a:solidFill>
                <a:schemeClr val="tx1"/>
              </a:solidFill>
            </a:rPr>
            <a:t>Utbildning</a:t>
          </a:r>
          <a:r>
            <a:rPr lang="sv-SE" sz="1800" kern="1200" dirty="0" smtClean="0">
              <a:solidFill>
                <a:schemeClr val="tx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>
              <a:solidFill>
                <a:schemeClr val="tx1"/>
              </a:solidFill>
            </a:rPr>
            <a:t>- Ordlistansvariga </a:t>
          </a:r>
          <a:r>
            <a:rPr lang="sv-SE" sz="1000" b="0" kern="1200" dirty="0" smtClean="0">
              <a:solidFill>
                <a:schemeClr val="tx1"/>
              </a:solidFill>
            </a:rPr>
            <a:t>via utbildningsfilm och e-</a:t>
          </a:r>
          <a:r>
            <a:rPr lang="sv-SE" sz="1000" b="0" kern="1200" dirty="0" err="1" smtClean="0">
              <a:solidFill>
                <a:schemeClr val="tx1"/>
              </a:solidFill>
            </a:rPr>
            <a:t>learningfilmer</a:t>
          </a:r>
          <a:r>
            <a:rPr lang="sv-SE" sz="1000" b="0" kern="1200" dirty="0" smtClean="0">
              <a:solidFill>
                <a:schemeClr val="tx1"/>
              </a:solidFill>
            </a:rPr>
            <a:t> (länkar finns på intranätet) samt övning i elevmiljö i Cosmic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>
              <a:solidFill>
                <a:schemeClr val="tx1"/>
              </a:solidFill>
            </a:rPr>
            <a:t>- Användarna </a:t>
          </a:r>
          <a:r>
            <a:rPr lang="sv-SE" sz="1000" b="0" kern="1200" dirty="0" smtClean="0">
              <a:solidFill>
                <a:schemeClr val="tx1"/>
              </a:solidFill>
            </a:rPr>
            <a:t>via e-</a:t>
          </a:r>
          <a:r>
            <a:rPr lang="sv-SE" sz="1000" b="0" kern="1200" dirty="0" err="1" smtClean="0">
              <a:solidFill>
                <a:schemeClr val="tx1"/>
              </a:solidFill>
            </a:rPr>
            <a:t>learningfilmer</a:t>
          </a:r>
          <a:r>
            <a:rPr lang="sv-SE" sz="1000" b="0" kern="1200" dirty="0" smtClean="0">
              <a:solidFill>
                <a:schemeClr val="tx1"/>
              </a:solidFill>
            </a:rPr>
            <a:t> samt övning i elevmiljö i Cosmic  </a:t>
          </a:r>
          <a:endParaRPr lang="sv-SE" sz="1100" b="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Ansvar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verksamheten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3213678" y="1288083"/>
        <a:ext cx="2636250" cy="1455061"/>
      </dsp:txXfrm>
    </dsp:sp>
    <dsp:sp modelId="{6D9C936D-8199-457D-AC4D-0A831321F36B}">
      <dsp:nvSpPr>
        <dsp:cNvPr id="0" name=""/>
        <dsp:cNvSpPr/>
      </dsp:nvSpPr>
      <dsp:spPr>
        <a:xfrm>
          <a:off x="6269856" y="1209368"/>
          <a:ext cx="2793680" cy="161249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b="1" kern="1200" dirty="0" smtClean="0">
              <a:solidFill>
                <a:schemeClr val="tx1"/>
              </a:solidFill>
            </a:rPr>
            <a:t>Starta användandet av TIK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000" b="1" kern="1200" dirty="0" smtClean="0">
              <a:solidFill>
                <a:schemeClr val="tx1"/>
              </a:solidFill>
            </a:rPr>
            <a:t>när utbildningen är klar</a:t>
          </a:r>
          <a:endParaRPr lang="sv-SE" sz="800" b="1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10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v-SE" sz="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Ansvar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b="1" kern="1200" dirty="0" smtClean="0">
              <a:solidFill>
                <a:schemeClr val="tx1"/>
              </a:solidFill>
            </a:rPr>
            <a:t>verksamheten</a:t>
          </a:r>
          <a:endParaRPr lang="sv-SE" sz="1100" b="1" kern="1200" dirty="0">
            <a:solidFill>
              <a:schemeClr val="tx1"/>
            </a:solidFill>
          </a:endParaRPr>
        </a:p>
      </dsp:txBody>
      <dsp:txXfrm>
        <a:off x="6348571" y="1288083"/>
        <a:ext cx="2636250" cy="1455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5717A1-1177-4A49-9A8F-11A2FE5FDD96}" type="datetime1">
              <a:rPr lang="sv-SE" smtClean="0"/>
              <a:t>2024-04-16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3409-D145-4B89-B814-BD981EF2BCF3}" type="datetime1">
              <a:rPr lang="sv-SE" smtClean="0"/>
              <a:t>2024-04-16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fld id="{9425439D-0C9B-4642-BB9B-B9C2B0ABAF35}" type="datetime1">
              <a:rPr lang="sv-SE" smtClean="0"/>
              <a:t>2024-04-16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fld id="{85305E24-5F2A-4FFC-B178-7969CFB6AA83}" type="datetime1">
              <a:rPr lang="sv-SE" smtClean="0"/>
              <a:t>2024-04-16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6F34C-F9FF-4326-BDB7-F87A6418FD47}" type="datetime1">
              <a:rPr lang="sv-SE" smtClean="0"/>
              <a:t>2024-04-16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fld id="{0785B9B2-2363-47DB-8E69-201A4A2A2A99}" type="datetime1">
              <a:rPr lang="sv-SE" smtClean="0"/>
              <a:t>2024-04-16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Anna Svensson, e-hälsa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transition spd="slow">
    <p:wipe/>
  </p:transition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learning.cambio.se/mod/videotime/view.php?id=46583" TargetMode="External"/><Relationship Id="rId5" Type="http://schemas.openxmlformats.org/officeDocument/2006/relationships/hyperlink" Target="https://elearning.cambio.se/mod/videotime/view.php?id=46582" TargetMode="External"/><Relationship Id="rId4" Type="http://schemas.openxmlformats.org/officeDocument/2006/relationships/hyperlink" Target="https://elearning.cambio.se/course/view.php?id=282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mc-se.nuancenordic.se/NMCHTML/?authMode=nm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taligenkanning@rjl.se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olkhalsaochsjukvard.rjl.se/administration/cosmic/cosmics-delar/taligenkanning-ti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38844" y="365760"/>
            <a:ext cx="9509760" cy="3954240"/>
          </a:xfrm>
        </p:spPr>
        <p:txBody>
          <a:bodyPr/>
          <a:lstStyle/>
          <a:p>
            <a:r>
              <a:rPr lang="sv-SE" sz="7200" dirty="0" smtClean="0"/>
              <a:t>Breddinförande Cosmic Taligenkänning (TIK)</a:t>
            </a:r>
            <a:endParaRPr lang="sv-SE" sz="7200" dirty="0"/>
          </a:p>
        </p:txBody>
      </p:sp>
      <p:pic>
        <p:nvPicPr>
          <p:cNvPr id="4" name="Bildobjekt 3" descr="Industry Partners - Cambio Healthcare System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9" y="4734474"/>
            <a:ext cx="5760720" cy="152781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Bildobjekt 4" descr="https://www.nuance.com/content/dam/nuance/shared-images/homepage/spotlight/hp-spot-hc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629" y="4525274"/>
            <a:ext cx="24193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ruta 5"/>
          <p:cNvSpPr txBox="1"/>
          <p:nvPr/>
        </p:nvSpPr>
        <p:spPr>
          <a:xfrm>
            <a:off x="6783964" y="4911304"/>
            <a:ext cx="1147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0" b="1" dirty="0" smtClean="0"/>
              <a:t>+</a:t>
            </a:r>
            <a:endParaRPr lang="sv-SE" sz="8000" b="1" dirty="0"/>
          </a:p>
        </p:txBody>
      </p:sp>
    </p:spTree>
    <p:extLst>
      <p:ext uri="{BB962C8B-B14F-4D97-AF65-F5344CB8AC3E}">
        <p14:creationId xmlns:p14="http://schemas.microsoft.com/office/powerpoint/2010/main" val="3123696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777" y="-142400"/>
            <a:ext cx="7858131" cy="1296000"/>
          </a:xfrm>
          <a:ln>
            <a:noFill/>
          </a:ln>
          <a:effectLst/>
        </p:spPr>
        <p:txBody>
          <a:bodyPr/>
          <a:lstStyle/>
          <a:p>
            <a:r>
              <a:rPr lang="sv-SE" dirty="0" smtClean="0"/>
              <a:t>Digital utbildning ordlistansvarig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Svensson, </a:t>
            </a:r>
            <a:r>
              <a:rPr lang="sv-SE" dirty="0" err="1" smtClean="0"/>
              <a:t>e-hälsa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10</a:t>
            </a:fld>
            <a:endParaRPr lang="sv-SE"/>
          </a:p>
        </p:txBody>
      </p:sp>
      <p:pic>
        <p:nvPicPr>
          <p:cNvPr id="7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A7C4-B3FB-481A-8806-62375E28A2A2}" type="datetime1">
              <a:rPr lang="sv-SE" smtClean="0"/>
              <a:t>2024-04-16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b="7316"/>
          <a:stretch/>
        </p:blipFill>
        <p:spPr>
          <a:xfrm>
            <a:off x="693000" y="844463"/>
            <a:ext cx="7858131" cy="5234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776" y="2306779"/>
            <a:ext cx="6290895" cy="29580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38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01505" y="500990"/>
            <a:ext cx="7858131" cy="1296000"/>
          </a:xfrm>
          <a:ln>
            <a:noFill/>
          </a:ln>
          <a:effectLst/>
        </p:spPr>
        <p:txBody>
          <a:bodyPr/>
          <a:lstStyle/>
          <a:p>
            <a:r>
              <a:rPr lang="sv-SE" dirty="0" smtClean="0"/>
              <a:t>Digital utbildning via e-</a:t>
            </a:r>
            <a:r>
              <a:rPr lang="sv-SE" dirty="0" err="1" smtClean="0"/>
              <a:t>learning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Taligenkänning TIK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11</a:t>
            </a:fld>
            <a:endParaRPr lang="sv-SE"/>
          </a:p>
        </p:txBody>
      </p:sp>
      <p:pic>
        <p:nvPicPr>
          <p:cNvPr id="7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09" y="1944997"/>
            <a:ext cx="5545244" cy="351245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886518" y="1621398"/>
            <a:ext cx="359175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hlinkClick r:id="rId4"/>
              </a:rPr>
              <a:t>Kurs: Taligenkänning (cambio.se</a:t>
            </a:r>
            <a:r>
              <a:rPr lang="sv-SE" dirty="0" smtClean="0">
                <a:hlinkClick r:id="rId4"/>
              </a:rPr>
              <a:t>)</a:t>
            </a:r>
            <a:endParaRPr lang="sv-SE" dirty="0" smtClean="0"/>
          </a:p>
          <a:p>
            <a:endParaRPr lang="sv-SE" sz="1200" u="sng" dirty="0" smtClean="0">
              <a:hlinkClick r:id="rId5"/>
            </a:endParaRPr>
          </a:p>
          <a:p>
            <a:r>
              <a:rPr lang="sv-SE" sz="1200" dirty="0" smtClean="0">
                <a:hlinkClick r:id="rId5"/>
              </a:rPr>
              <a:t>Transkribering </a:t>
            </a:r>
            <a:r>
              <a:rPr lang="sv-SE" sz="1200" dirty="0">
                <a:hlinkClick r:id="rId5"/>
              </a:rPr>
              <a:t>(00:57) (cambio.se</a:t>
            </a:r>
            <a:r>
              <a:rPr lang="sv-SE" sz="1200" dirty="0" smtClean="0">
                <a:hlinkClick r:id="rId5"/>
              </a:rPr>
              <a:t>)</a:t>
            </a:r>
            <a:endParaRPr lang="sv-SE" sz="1200" dirty="0" smtClean="0"/>
          </a:p>
          <a:p>
            <a:endParaRPr lang="sv-SE" sz="1200" dirty="0"/>
          </a:p>
          <a:p>
            <a:r>
              <a:rPr lang="sv-SE" sz="1200" dirty="0">
                <a:hlinkClick r:id="rId6"/>
              </a:rPr>
              <a:t>Autotexter - Enkel (00:58) (cambio.se)</a:t>
            </a:r>
            <a:endParaRPr lang="sv-SE" sz="1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536" y="3008838"/>
            <a:ext cx="2231083" cy="25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624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599743"/>
            <a:ext cx="8307019" cy="1843200"/>
          </a:xfrm>
        </p:spPr>
        <p:txBody>
          <a:bodyPr/>
          <a:lstStyle/>
          <a:p>
            <a:r>
              <a:rPr lang="sv-SE" dirty="0" smtClean="0"/>
              <a:t>          Ordlistansvariga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800" dirty="0" smtClean="0"/>
              <a:t>Nuance Management Center, NCM</a:t>
            </a:r>
            <a:endParaRPr lang="sv-SE" sz="2800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Taligenkänning TIK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12</a:t>
            </a:fld>
            <a:endParaRPr lang="sv-SE"/>
          </a:p>
        </p:txBody>
      </p:sp>
      <p:pic>
        <p:nvPicPr>
          <p:cNvPr id="7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579927" y="3799034"/>
            <a:ext cx="431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NMC Login (nuancenordic.se)</a:t>
            </a:r>
            <a:endParaRPr lang="sv-SE" sz="24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509" y="2617510"/>
            <a:ext cx="5843635" cy="32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303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Visning i Cosmic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5C41B-7915-4351-8111-701D384BD757}" type="datetime1">
              <a:rPr lang="sv-SE" smtClean="0"/>
              <a:t>2024-04-16</a:t>
            </a:fld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942" y="3492000"/>
            <a:ext cx="3411329" cy="119110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00" y="2083018"/>
            <a:ext cx="3563790" cy="1105347"/>
          </a:xfrm>
          <a:prstGeom prst="rect">
            <a:avLst/>
          </a:prstGeom>
        </p:spPr>
      </p:pic>
      <p:pic>
        <p:nvPicPr>
          <p:cNvPr id="12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873" y="2635691"/>
            <a:ext cx="3507935" cy="237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16688">
            <a:off x="4059915" y="124149"/>
            <a:ext cx="1600169" cy="1623701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451850"/>
            <a:ext cx="9360000" cy="1296000"/>
          </a:xfrm>
        </p:spPr>
        <p:txBody>
          <a:bodyPr/>
          <a:lstStyle/>
          <a:p>
            <a:r>
              <a:rPr lang="sv-SE" dirty="0" smtClean="0"/>
              <a:t>Att tänka på: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5DA69-8CDE-4B90-940F-658403FA3D1E}" type="datetime1">
              <a:rPr lang="sv-SE" smtClean="0"/>
              <a:t>2024-04-16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954000" y="1365414"/>
            <a:ext cx="9359900" cy="4246491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Vårdadministratörerna ska </a:t>
            </a:r>
            <a:r>
              <a:rPr lang="sv-SE" b="1" dirty="0" smtClean="0"/>
              <a:t>inte</a:t>
            </a:r>
            <a:r>
              <a:rPr lang="sv-SE" dirty="0" smtClean="0"/>
              <a:t> bli redigerare av journaltexten men: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Behöver skrolla igenom anteckningen för att utefter sökorden åtgärd och bedömning klassificera koder för diagnosen som vårdpersonal anger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I början ta en koll på att de ser bra ut i strukturen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Rätt vårdkontakt? Viktigt att återkoppla om detta blir fel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Kommer att se en del fel- kommunicera med den som ”</a:t>
            </a:r>
            <a:r>
              <a:rPr lang="sv-SE" dirty="0" err="1" smtClean="0"/>
              <a:t>TIKat</a:t>
            </a:r>
            <a:r>
              <a:rPr lang="sv-SE" dirty="0" smtClean="0"/>
              <a:t>” för att det ska bli bättring!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Lyssna in, hjälp till med autotexter med mera- sparar mycket tid</a:t>
            </a:r>
          </a:p>
          <a:p>
            <a:endParaRPr lang="sv-SE" dirty="0" smtClean="0"/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10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75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107576"/>
            <a:ext cx="9360000" cy="1066801"/>
          </a:xfrm>
        </p:spPr>
        <p:txBody>
          <a:bodyPr/>
          <a:lstStyle/>
          <a:p>
            <a:r>
              <a:rPr lang="sv-SE" dirty="0" smtClean="0"/>
              <a:t>Support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3409-D145-4B89-B814-BD981EF2BCF3}" type="datetime1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15</a:t>
            </a:fld>
            <a:endParaRPr lang="sv-SE"/>
          </a:p>
        </p:txBody>
      </p:sp>
      <p:pic>
        <p:nvPicPr>
          <p:cNvPr id="11" name="Platshållare för bild 10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0" b="16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090923"/>
            <a:ext cx="6174696" cy="53933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5162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00" y="107576"/>
            <a:ext cx="9360000" cy="1066801"/>
          </a:xfrm>
        </p:spPr>
        <p:txBody>
          <a:bodyPr/>
          <a:lstStyle/>
          <a:p>
            <a:r>
              <a:rPr lang="sv-SE" dirty="0" smtClean="0"/>
              <a:t>Frågor och synpunkter….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B3409-D145-4B89-B814-BD981EF2BCF3}" type="datetime1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16</a:t>
            </a:fld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914" y="1192182"/>
            <a:ext cx="5709928" cy="4476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latshållare för bild 10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60" b="16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10" y="1174377"/>
            <a:ext cx="5733990" cy="449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3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423949"/>
            <a:ext cx="9360000" cy="1629295"/>
          </a:xfrm>
        </p:spPr>
        <p:txBody>
          <a:bodyPr/>
          <a:lstStyle/>
          <a:p>
            <a:r>
              <a:rPr lang="sv-SE" dirty="0" smtClean="0"/>
              <a:t>Välkomna till informationsmöte om breddinförande av Taligenkänning i Region Jönköpings län 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E779A-58C3-4EF7-B248-DFE5F67E70C5}" type="datetime1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2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5176087" y="2348400"/>
            <a:ext cx="3269643" cy="3780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/>
              <a:t>Demo i Cosmic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 smtClean="0"/>
              <a:t>Att tänka på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 smtClean="0"/>
              <a:t>Frågor….</a:t>
            </a:r>
          </a:p>
          <a:p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  <p:sp>
        <p:nvSpPr>
          <p:cNvPr id="9" name="Platshållare för text 5"/>
          <p:cNvSpPr txBox="1">
            <a:spLocks/>
          </p:cNvSpPr>
          <p:nvPr/>
        </p:nvSpPr>
        <p:spPr>
          <a:xfrm>
            <a:off x="1230313" y="2348400"/>
            <a:ext cx="3269643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 smtClean="0"/>
              <a:t>Syfte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 smtClean="0"/>
              <a:t>För vem?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 smtClean="0"/>
              <a:t>Införandeprocess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 smtClean="0"/>
              <a:t>Förberedelser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v-SE" dirty="0" smtClean="0"/>
              <a:t>Licenser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/>
          </a:p>
        </p:txBody>
      </p:sp>
      <p:pic>
        <p:nvPicPr>
          <p:cNvPr id="10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 taligenkänning?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Patientsäkerhet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v-SE" dirty="0"/>
              <a:t>Dokumentationen blir tillgänglig direkt, bra för både patient och </a:t>
            </a:r>
            <a:r>
              <a:rPr lang="sv-SE" dirty="0" smtClean="0"/>
              <a:t>vårdgivare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v-SE" dirty="0"/>
              <a:t>Minskad administrativ </a:t>
            </a:r>
            <a:r>
              <a:rPr lang="sv-SE" dirty="0" smtClean="0"/>
              <a:t>tid ger mer tid till patienten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Arbetsbelastning </a:t>
            </a:r>
            <a:r>
              <a:rPr lang="sv-SE" dirty="0"/>
              <a:t>och arbetsmiljö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sv-SE" dirty="0"/>
              <a:t>Färre diktat- mer tid för vårdadministratörer </a:t>
            </a:r>
            <a:r>
              <a:rPr lang="sv-SE" dirty="0" smtClean="0"/>
              <a:t>till övriga administrativa arbetsuppgifter 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30D8-F8F6-48F6-B18A-CB2140519B51}" type="datetime1">
              <a:rPr lang="sv-SE" smtClean="0"/>
              <a:t>2024-04-16</a:t>
            </a:fld>
            <a:endParaRPr lang="sv-SE"/>
          </a:p>
        </p:txBody>
      </p:sp>
      <p:pic>
        <p:nvPicPr>
          <p:cNvPr id="9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4271670" y="1100276"/>
            <a:ext cx="6000750" cy="17145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570" y="3762204"/>
            <a:ext cx="6038850" cy="1704975"/>
          </a:xfrm>
          <a:prstGeom prst="rect">
            <a:avLst/>
          </a:prstGeom>
        </p:spPr>
      </p:pic>
      <p:pic>
        <p:nvPicPr>
          <p:cNvPr id="6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 7"/>
          <p:cNvSpPr/>
          <p:nvPr/>
        </p:nvSpPr>
        <p:spPr>
          <a:xfrm>
            <a:off x="153932" y="2032189"/>
            <a:ext cx="4013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AE172E"/>
              </a:buClr>
              <a:buFont typeface="Wingdings" panose="05000000000000000000" pitchFamily="2" charset="2"/>
              <a:buChar char="v"/>
            </a:pPr>
            <a:r>
              <a:rPr lang="sv-SE" sz="2400" dirty="0" smtClean="0"/>
              <a:t>De som nu gör sin journaldokumentation själv utan stöd av vårdadministratör</a:t>
            </a:r>
            <a:r>
              <a:rPr lang="sv-SE" sz="1600" dirty="0" smtClean="0"/>
              <a:t>.</a:t>
            </a:r>
          </a:p>
          <a:p>
            <a:pPr>
              <a:buClr>
                <a:srgbClr val="AE172E"/>
              </a:buClr>
            </a:pPr>
            <a:endParaRPr lang="sv-SE" sz="16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sv-SE" sz="1600" dirty="0"/>
          </a:p>
        </p:txBody>
      </p:sp>
      <p:sp>
        <p:nvSpPr>
          <p:cNvPr id="9" name="Rubrik 1"/>
          <p:cNvSpPr txBox="1">
            <a:spLocks/>
          </p:cNvSpPr>
          <p:nvPr/>
        </p:nvSpPr>
        <p:spPr>
          <a:xfrm>
            <a:off x="641413" y="744573"/>
            <a:ext cx="5184000" cy="768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baseline="0">
                <a:solidFill>
                  <a:srgbClr val="B1063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För vem?</a:t>
            </a:r>
          </a:p>
        </p:txBody>
      </p:sp>
    </p:spTree>
    <p:extLst>
      <p:ext uri="{BB962C8B-B14F-4D97-AF65-F5344CB8AC3E}">
        <p14:creationId xmlns:p14="http://schemas.microsoft.com/office/powerpoint/2010/main" val="180184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3766846" y="369045"/>
            <a:ext cx="6057900" cy="31527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846" y="3711348"/>
            <a:ext cx="6115050" cy="2962275"/>
          </a:xfrm>
          <a:prstGeom prst="rect">
            <a:avLst/>
          </a:prstGeom>
        </p:spPr>
      </p:pic>
      <p:pic>
        <p:nvPicPr>
          <p:cNvPr id="6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/>
          <p:cNvSpPr/>
          <p:nvPr/>
        </p:nvSpPr>
        <p:spPr>
          <a:xfrm>
            <a:off x="208353" y="1507334"/>
            <a:ext cx="310401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AE172E"/>
              </a:buClr>
              <a:buFont typeface="Wingdings" panose="05000000000000000000" pitchFamily="2" charset="2"/>
              <a:buChar char="v"/>
            </a:pPr>
            <a:r>
              <a:rPr lang="sv-SE" sz="2400" dirty="0"/>
              <a:t>De som </a:t>
            </a:r>
            <a:r>
              <a:rPr lang="sv-SE" sz="2400" dirty="0" smtClean="0"/>
              <a:t>i nuläget dikterar </a:t>
            </a:r>
            <a:r>
              <a:rPr lang="sv-SE" sz="2400" dirty="0"/>
              <a:t>och har stöd av vårdadministratör</a:t>
            </a:r>
            <a:r>
              <a:rPr lang="sv-SE" dirty="0" smtClean="0"/>
              <a:t>.</a:t>
            </a:r>
          </a:p>
          <a:p>
            <a:pPr marL="457200" indent="-457200">
              <a:buClr>
                <a:srgbClr val="AE172E"/>
              </a:buClr>
              <a:buFont typeface="Wingdings" panose="05000000000000000000" pitchFamily="2" charset="2"/>
              <a:buChar char="v"/>
            </a:pPr>
            <a:endParaRPr lang="sv-SE" sz="2400" dirty="0" smtClean="0"/>
          </a:p>
          <a:p>
            <a:pPr marL="457200" indent="-457200">
              <a:buClr>
                <a:srgbClr val="AE172E"/>
              </a:buClr>
              <a:buFont typeface="Wingdings" panose="05000000000000000000" pitchFamily="2" charset="2"/>
              <a:buChar char="v"/>
            </a:pPr>
            <a:r>
              <a:rPr lang="sv-SE" sz="2400" dirty="0" smtClean="0"/>
              <a:t>Innebär nya arbetssätt</a:t>
            </a:r>
          </a:p>
          <a:p>
            <a:pPr marL="457200" indent="-457200">
              <a:buClr>
                <a:srgbClr val="AE172E"/>
              </a:buClr>
              <a:buFont typeface="Wingdings" panose="05000000000000000000" pitchFamily="2" charset="2"/>
              <a:buChar char="v"/>
            </a:pPr>
            <a:endParaRPr lang="sv-SE" dirty="0" smtClean="0"/>
          </a:p>
          <a:p>
            <a:pPr>
              <a:buClr>
                <a:srgbClr val="AE172E"/>
              </a:buClr>
            </a:pPr>
            <a:endParaRPr lang="sv-SE" dirty="0"/>
          </a:p>
        </p:txBody>
      </p:sp>
      <p:sp>
        <p:nvSpPr>
          <p:cNvPr id="9" name="Rektangel 8"/>
          <p:cNvSpPr/>
          <p:nvPr/>
        </p:nvSpPr>
        <p:spPr>
          <a:xfrm>
            <a:off x="636444" y="620668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b="1" dirty="0">
                <a:solidFill>
                  <a:srgbClr val="B1063A"/>
                </a:solidFill>
                <a:latin typeface="+mj-lt"/>
                <a:ea typeface="+mj-ea"/>
                <a:cs typeface="+mj-cs"/>
              </a:rPr>
              <a:t>För vem?</a:t>
            </a:r>
          </a:p>
        </p:txBody>
      </p:sp>
    </p:spTree>
    <p:extLst>
      <p:ext uri="{BB962C8B-B14F-4D97-AF65-F5344CB8AC3E}">
        <p14:creationId xmlns:p14="http://schemas.microsoft.com/office/powerpoint/2010/main" val="3856202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34500" y="1044000"/>
            <a:ext cx="7883070" cy="1296000"/>
          </a:xfrm>
          <a:ln>
            <a:noFill/>
          </a:ln>
          <a:effectLst/>
        </p:spPr>
        <p:txBody>
          <a:bodyPr/>
          <a:lstStyle/>
          <a:p>
            <a:r>
              <a:rPr lang="sv-SE" dirty="0" smtClean="0"/>
              <a:t>Införandeprocess</a:t>
            </a:r>
            <a:br>
              <a:rPr lang="sv-SE" dirty="0" smtClean="0"/>
            </a:br>
            <a:r>
              <a:rPr lang="sv-SE" sz="1100" dirty="0" smtClean="0"/>
              <a:t>                        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Anna Svensson, e-hälsa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6</a:t>
            </a:fld>
            <a:endParaRPr lang="sv-SE"/>
          </a:p>
        </p:txBody>
      </p:sp>
      <p:pic>
        <p:nvPicPr>
          <p:cNvPr id="7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1283054" y="1372108"/>
          <a:ext cx="9063607" cy="40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Högerpil 8"/>
          <p:cNvSpPr/>
          <p:nvPr/>
        </p:nvSpPr>
        <p:spPr>
          <a:xfrm>
            <a:off x="4509083" y="4484684"/>
            <a:ext cx="5837578" cy="801503"/>
          </a:xfrm>
          <a:prstGeom prst="rightArrow">
            <a:avLst/>
          </a:prstGeom>
          <a:solidFill>
            <a:schemeClr val="accent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sv-SE" sz="1200" dirty="0" smtClean="0">
                <a:solidFill>
                  <a:schemeClr val="tx1"/>
                </a:solidFill>
              </a:rPr>
              <a:t>Tillgång till </a:t>
            </a:r>
            <a:r>
              <a:rPr lang="sv-SE" sz="1200" b="1" dirty="0" smtClean="0">
                <a:solidFill>
                  <a:schemeClr val="tx1"/>
                </a:solidFill>
              </a:rPr>
              <a:t>elevmiljö i Cosmic</a:t>
            </a:r>
            <a:r>
              <a:rPr lang="sv-SE" sz="1200" dirty="0" smtClean="0">
                <a:solidFill>
                  <a:schemeClr val="tx1"/>
                </a:solidFill>
              </a:rPr>
              <a:t> </a:t>
            </a: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8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/>
          <a:p>
            <a:fld id="{DBB0DCFC-54F1-4487-B013-6A361742399B}" type="datetime1">
              <a:rPr lang="sv-SE" smtClean="0"/>
              <a:t>2024-04-16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6025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9888" y="88269"/>
            <a:ext cx="9360000" cy="1296000"/>
          </a:xfrm>
        </p:spPr>
        <p:txBody>
          <a:bodyPr/>
          <a:lstStyle/>
          <a:p>
            <a:r>
              <a:rPr lang="sv-SE" dirty="0" smtClean="0"/>
              <a:t>Vad behöver vara klart innan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ADAB-7D2D-4BB7-9DA3-32F2F469B4FB}" type="datetime1">
              <a:rPr lang="sv-SE" smtClean="0"/>
              <a:t>2024-04-16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079888" y="1052999"/>
            <a:ext cx="10177392" cy="48906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Beslut och godkännande från verksamhetschef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Utsedda ordlistansvariga (superanvändare) </a:t>
            </a:r>
            <a:r>
              <a:rPr lang="sv-SE" dirty="0" smtClean="0"/>
              <a:t>på enheten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Beslut </a:t>
            </a:r>
            <a:r>
              <a:rPr lang="sv-SE" dirty="0"/>
              <a:t>om antal </a:t>
            </a:r>
            <a:r>
              <a:rPr lang="sv-SE" dirty="0" smtClean="0"/>
              <a:t>användarlicenser (även till ordlistansvariga)</a:t>
            </a: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Funktionsbrevlåda i </a:t>
            </a:r>
            <a:r>
              <a:rPr lang="sv-SE" dirty="0" err="1" smtClean="0"/>
              <a:t>messenger</a:t>
            </a:r>
            <a:r>
              <a:rPr lang="sv-SE" dirty="0"/>
              <a:t>, för </a:t>
            </a:r>
            <a:r>
              <a:rPr lang="sv-SE" dirty="0" err="1"/>
              <a:t>ev</a:t>
            </a:r>
            <a:r>
              <a:rPr lang="sv-SE" dirty="0"/>
              <a:t> kodning och </a:t>
            </a:r>
            <a:r>
              <a:rPr lang="sv-SE" dirty="0" smtClean="0"/>
              <a:t>tidbokning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Behörighet </a:t>
            </a:r>
            <a:r>
              <a:rPr lang="sv-SE" dirty="0" smtClean="0"/>
              <a:t>Skype for business (behörighet att dela) och </a:t>
            </a:r>
            <a:r>
              <a:rPr lang="sv-SE" dirty="0"/>
              <a:t>lurar att kunna prata </a:t>
            </a:r>
            <a:r>
              <a:rPr lang="sv-SE" dirty="0" smtClean="0"/>
              <a:t>i</a:t>
            </a:r>
            <a:endParaRPr lang="sv-SE" dirty="0"/>
          </a:p>
          <a:p>
            <a:pPr>
              <a:buFont typeface="Wingdings" panose="05000000000000000000" pitchFamily="2" charset="2"/>
              <a:buChar char="v"/>
            </a:pPr>
            <a:r>
              <a:rPr lang="sv-SE" dirty="0"/>
              <a:t>Diktafon som stödjer funktionen, till exempel Philips </a:t>
            </a:r>
            <a:r>
              <a:rPr lang="sv-SE" dirty="0" err="1"/>
              <a:t>SpeechMike</a:t>
            </a:r>
            <a:r>
              <a:rPr lang="sv-SE" dirty="0"/>
              <a:t> III, Philips </a:t>
            </a:r>
            <a:r>
              <a:rPr lang="sv-SE" dirty="0" err="1"/>
              <a:t>SpeechMike</a:t>
            </a:r>
            <a:r>
              <a:rPr lang="sv-SE" dirty="0"/>
              <a:t> Premium Touch och Philips </a:t>
            </a:r>
            <a:r>
              <a:rPr lang="sv-SE" dirty="0" err="1"/>
              <a:t>SpeechMike</a:t>
            </a:r>
            <a:r>
              <a:rPr lang="sv-SE" dirty="0"/>
              <a:t> </a:t>
            </a:r>
            <a:r>
              <a:rPr lang="sv-SE" dirty="0" smtClean="0"/>
              <a:t>Classic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v-SE" dirty="0" smtClean="0"/>
              <a:t>Avsatt tid för superanvändare för att stötta och utbilda </a:t>
            </a:r>
            <a:r>
              <a:rPr lang="sv-SE"/>
              <a:t>nya </a:t>
            </a:r>
            <a:r>
              <a:rPr lang="sv-SE" smtClean="0"/>
              <a:t>användare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8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913" y="342000"/>
            <a:ext cx="9360000" cy="1296000"/>
          </a:xfrm>
        </p:spPr>
        <p:txBody>
          <a:bodyPr/>
          <a:lstStyle/>
          <a:p>
            <a:r>
              <a:rPr lang="sv-SE" dirty="0" smtClean="0"/>
              <a:t>Licenser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B1369-A9E9-4E30-A294-9C0E29FE77E1}" type="datetime1">
              <a:rPr lang="sv-SE" smtClean="0"/>
              <a:t>2024-04-16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8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1077913" y="1791553"/>
            <a:ext cx="9359900" cy="378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Ordlistansvarig beställer sin behörighet via </a:t>
            </a:r>
            <a:r>
              <a:rPr lang="sv-SE" dirty="0" smtClean="0">
                <a:hlinkClick r:id="rId2"/>
              </a:rPr>
              <a:t>taligenkanning@rjl.se</a:t>
            </a: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Licenser för övriga användare beställs via Tjänstekatalogen efter ordlistansvarig fått behörighet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Plocka bort licens om den inte används- uppsägning via Tjänstekatalogen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Behövs nya diktafoner?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8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8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0"/>
            <a:ext cx="9360000" cy="1296000"/>
          </a:xfrm>
          <a:ln>
            <a:noFill/>
          </a:ln>
          <a:effectLst/>
        </p:spPr>
        <p:txBody>
          <a:bodyPr/>
          <a:lstStyle/>
          <a:p>
            <a:r>
              <a:rPr lang="sv-SE" dirty="0" smtClean="0"/>
              <a:t>Info på FS-webben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Anna Svensson, e-hälsa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2" descr="http://jkpportfolio01:8085/organisationens_ikoner/api/v1/asset/212616/preview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" r="5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 b="12553"/>
          <a:stretch/>
        </p:blipFill>
        <p:spPr>
          <a:xfrm>
            <a:off x="1127025" y="990000"/>
            <a:ext cx="7896397" cy="4445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C26C6-AF20-48B4-98C4-C60F5DA501F7}" type="datetime1">
              <a:rPr lang="sv-SE" smtClean="0"/>
              <a:t>2024-04-16</a:t>
            </a:fld>
            <a:endParaRPr lang="sv-SE"/>
          </a:p>
        </p:txBody>
      </p:sp>
      <p:sp>
        <p:nvSpPr>
          <p:cNvPr id="12" name="Platshållare för text 4"/>
          <p:cNvSpPr txBox="1">
            <a:spLocks/>
          </p:cNvSpPr>
          <p:nvPr/>
        </p:nvSpPr>
        <p:spPr>
          <a:xfrm>
            <a:off x="1127025" y="5618773"/>
            <a:ext cx="7091392" cy="565266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Tx/>
              <a:buNone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B1063A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 smtClean="0"/>
          </a:p>
        </p:txBody>
      </p:sp>
      <p:sp>
        <p:nvSpPr>
          <p:cNvPr id="5" name="textruta 4"/>
          <p:cNvSpPr txBox="1"/>
          <p:nvPr/>
        </p:nvSpPr>
        <p:spPr>
          <a:xfrm flipH="1">
            <a:off x="1870427" y="5716740"/>
            <a:ext cx="640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hlinkClick r:id="rId4"/>
              </a:rPr>
              <a:t>Taligenkänning (TIK)-Folkhälsa och sjukvård (rjl.se)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67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4879</TotalTime>
  <Words>510</Words>
  <Application>Microsoft Office PowerPoint</Application>
  <PresentationFormat>Bredbild</PresentationFormat>
  <Paragraphs>122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Office-tema</vt:lpstr>
      <vt:lpstr>Breddinförande Cosmic Taligenkänning (TIK)</vt:lpstr>
      <vt:lpstr>Välkomna till informationsmöte om breddinförande av Taligenkänning i Region Jönköpings län </vt:lpstr>
      <vt:lpstr>Varför taligenkänning?</vt:lpstr>
      <vt:lpstr>PowerPoint-presentation</vt:lpstr>
      <vt:lpstr>PowerPoint-presentation</vt:lpstr>
      <vt:lpstr>Införandeprocess                         </vt:lpstr>
      <vt:lpstr>Vad behöver vara klart innan</vt:lpstr>
      <vt:lpstr>Licenser</vt:lpstr>
      <vt:lpstr>Info på FS-webben</vt:lpstr>
      <vt:lpstr>Digital utbildning ordlistansvarig</vt:lpstr>
      <vt:lpstr>Digital utbildning via e-learning</vt:lpstr>
      <vt:lpstr>          Ordlistansvariga  Nuance Management Center, NCM</vt:lpstr>
      <vt:lpstr>Visning i Cosmic</vt:lpstr>
      <vt:lpstr>Att tänka på: </vt:lpstr>
      <vt:lpstr>Support </vt:lpstr>
      <vt:lpstr>Frågor och synpunkter….</vt:lpstr>
      <vt:lpstr>PowerPoint-presentation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BreddinförandeCosmic Taligenkänning</dc:title>
  <dc:creator>Svensson Anna</dc:creator>
  <cp:lastModifiedBy>Lundell Johanna</cp:lastModifiedBy>
  <cp:revision>64</cp:revision>
  <dcterms:created xsi:type="dcterms:W3CDTF">2022-04-26T11:22:49Z</dcterms:created>
  <dcterms:modified xsi:type="dcterms:W3CDTF">2024-04-16T08:51:33Z</dcterms:modified>
</cp:coreProperties>
</file>