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0726"/>
    <a:srgbClr val="B1063A"/>
    <a:srgbClr val="AE172E"/>
    <a:srgbClr val="AE1738"/>
    <a:srgbClr val="821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E57BE-6F8E-41A8-AAB0-3D37B669DA70}" type="datetimeFigureOut">
              <a:rPr lang="sv-SE" smtClean="0"/>
              <a:t>2025-06-16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8704B-E6AF-4C66-88B6-B76772BB7469}" type="slidenum">
              <a:rPr lang="sv-SE" smtClean="0"/>
              <a:t>‹#›</a:t>
            </a:fld>
            <a:endParaRPr lang="sv-SE"/>
          </a:p>
        </p:txBody>
      </p:sp>
    </p:spTree>
    <p:extLst>
      <p:ext uri="{BB962C8B-B14F-4D97-AF65-F5344CB8AC3E}">
        <p14:creationId xmlns:p14="http://schemas.microsoft.com/office/powerpoint/2010/main" val="150684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emf"/><Relationship Id="rId4" Type="http://schemas.openxmlformats.org/officeDocument/2006/relationships/image" Target="../media/image10.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Rengöring och desinfektion, Smittskydd Vårdhygien 2025</a:t>
            </a:r>
            <a:endParaRPr lang="sv-SE"/>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smtClean="0"/>
              <a:t>Avsnittsrubrik</a:t>
            </a:r>
            <a:endParaRPr lang="sv-SE"/>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smtClean="0"/>
              <a:t>Avsnittsrubrik</a:t>
            </a:r>
            <a:endParaRPr lang="sv-SE"/>
          </a:p>
        </p:txBody>
      </p:sp>
      <p:sp>
        <p:nvSpPr>
          <p:cNvPr id="5" name="Platshållare för sidfot 4"/>
          <p:cNvSpPr>
            <a:spLocks noGrp="1"/>
          </p:cNvSpPr>
          <p:nvPr>
            <p:ph type="ftr" sz="quarter" idx="11"/>
          </p:nvPr>
        </p:nvSpPr>
        <p:spPr>
          <a:xfrm>
            <a:off x="1080000" y="6228000"/>
            <a:ext cx="3600000" cy="365125"/>
          </a:xfrm>
        </p:spPr>
        <p:txBody>
          <a:bodyPr/>
          <a:lstStyle/>
          <a:p>
            <a:r>
              <a:rPr lang="sv-SE" smtClean="0"/>
              <a:t>Rengöring och desinfektion, Smittskydd Vårdhygien 2025</a:t>
            </a:r>
            <a:endParaRPr lang="sv-SE"/>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smtClean="0"/>
              <a:t>Avsnittsrubrik</a:t>
            </a:r>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smtClean="0"/>
              <a:t>Rengöring och desinfektion, Smittskydd Vårdhygien 2025</a:t>
            </a:r>
            <a:endParaRPr lang="sv-SE"/>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3073462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smtClean="0"/>
              <a:t>Avsnittsrubrik</a:t>
            </a:r>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smtClean="0"/>
              <a:t>Rengöring och desinfektion, Smittskydd Vårdhygien 2025</a:t>
            </a:r>
            <a:endParaRPr lang="sv-SE"/>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26004386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Rengöring och desinfektion, Smittskydd Vårdhygien 2025</a:t>
            </a:r>
            <a:endParaRPr lang="sv-SE"/>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smtClean="0"/>
              <a:t>Avsnittsrubrik</a:t>
            </a:r>
            <a:endParaRPr lang="sv-SE"/>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smtClean="0"/>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smtClean="0"/>
              <a:t>Rengöring och desinfektion, Smittskydd Vårdhygien 2025</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60" r:id="rId4"/>
    <p:sldLayoutId id="2147483650" r:id="rId5"/>
    <p:sldLayoutId id="2147483653" r:id="rId6"/>
    <p:sldLayoutId id="2147483663" r:id="rId7"/>
    <p:sldLayoutId id="2147483654" r:id="rId8"/>
    <p:sldLayoutId id="2147483661" r:id="rId9"/>
    <p:sldLayoutId id="2147483662" r:id="rId10"/>
    <p:sldLayoutId id="2147483665" r:id="rId11"/>
  </p:sldLayoutIdLst>
  <p:hf hd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Litet quiz om rengöring och desinfektion</a:t>
            </a:r>
            <a:endParaRPr lang="sv-SE" dirty="0"/>
          </a:p>
        </p:txBody>
      </p:sp>
      <p:sp>
        <p:nvSpPr>
          <p:cNvPr id="3" name="Underrubrik 2"/>
          <p:cNvSpPr>
            <a:spLocks noGrp="1"/>
          </p:cNvSpPr>
          <p:nvPr>
            <p:ph type="subTitle" idx="1"/>
          </p:nvPr>
        </p:nvSpPr>
        <p:spPr/>
        <p:txBody>
          <a:bodyPr/>
          <a:lstStyle/>
          <a:p>
            <a:r>
              <a:rPr lang="sv-SE" dirty="0" smtClean="0"/>
              <a:t>Årshjul hygienombud – december</a:t>
            </a:r>
            <a:endParaRPr lang="sv-SE" dirty="0"/>
          </a:p>
          <a:p>
            <a:r>
              <a:rPr lang="sv-SE" dirty="0" smtClean="0"/>
              <a:t>Smittskydd Vårdhygien 2025</a:t>
            </a:r>
            <a:endParaRPr lang="sv-SE" dirty="0"/>
          </a:p>
        </p:txBody>
      </p:sp>
    </p:spTree>
    <p:extLst>
      <p:ext uri="{BB962C8B-B14F-4D97-AF65-F5344CB8AC3E}">
        <p14:creationId xmlns:p14="http://schemas.microsoft.com/office/powerpoint/2010/main" val="3123696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71032" y="504176"/>
            <a:ext cx="9360000" cy="1296000"/>
          </a:xfrm>
        </p:spPr>
        <p:txBody>
          <a:bodyPr/>
          <a:lstStyle/>
          <a:p>
            <a:r>
              <a:rPr lang="sv-SE" dirty="0" smtClean="0"/>
              <a:t>Ytor</a:t>
            </a:r>
            <a:br>
              <a:rPr lang="sv-SE" dirty="0" smtClean="0"/>
            </a:br>
            <a:endParaRPr lang="sv-SE" dirty="0"/>
          </a:p>
        </p:txBody>
      </p:sp>
      <p:sp>
        <p:nvSpPr>
          <p:cNvPr id="3" name="Platshållare för sidfot 2"/>
          <p:cNvSpPr>
            <a:spLocks noGrp="1"/>
          </p:cNvSpPr>
          <p:nvPr>
            <p:ph type="ftr" sz="quarter" idx="11"/>
          </p:nvPr>
        </p:nvSpPr>
        <p:spPr/>
        <p:txBody>
          <a:bodyPr/>
          <a:lstStyle/>
          <a:p>
            <a:r>
              <a:rPr lang="sv-SE" smtClean="0"/>
              <a:t>Rengöring och desinfektion, Smittskydd Vårdhygien 2025</a:t>
            </a:r>
            <a:endParaRPr lang="sv-SE"/>
          </a:p>
        </p:txBody>
      </p:sp>
      <p:sp>
        <p:nvSpPr>
          <p:cNvPr id="4" name="Platshållare för bildnummer 3"/>
          <p:cNvSpPr>
            <a:spLocks noGrp="1"/>
          </p:cNvSpPr>
          <p:nvPr>
            <p:ph type="sldNum" sz="quarter" idx="12"/>
          </p:nvPr>
        </p:nvSpPr>
        <p:spPr/>
        <p:txBody>
          <a:bodyPr/>
          <a:lstStyle/>
          <a:p>
            <a:fld id="{8EEB9E62-4301-493A-8C73-0409F1A2D539}" type="slidenum">
              <a:rPr lang="sv-SE" smtClean="0"/>
              <a:pPr/>
              <a:t>2</a:t>
            </a:fld>
            <a:endParaRPr lang="sv-SE"/>
          </a:p>
        </p:txBody>
      </p:sp>
      <p:sp>
        <p:nvSpPr>
          <p:cNvPr id="5" name="Platshållare för text 4"/>
          <p:cNvSpPr>
            <a:spLocks noGrp="1"/>
          </p:cNvSpPr>
          <p:nvPr>
            <p:ph type="body" sz="quarter" idx="13"/>
          </p:nvPr>
        </p:nvSpPr>
        <p:spPr>
          <a:xfrm>
            <a:off x="371032" y="1556857"/>
            <a:ext cx="6662157" cy="3780000"/>
          </a:xfrm>
        </p:spPr>
        <p:txBody>
          <a:bodyPr/>
          <a:lstStyle/>
          <a:p>
            <a:pPr marL="0" indent="0">
              <a:lnSpc>
                <a:spcPct val="100000"/>
              </a:lnSpc>
              <a:buNone/>
            </a:pPr>
            <a:r>
              <a:rPr lang="sv-SE" b="1" dirty="0"/>
              <a:t>Fråga:</a:t>
            </a:r>
            <a:endParaRPr lang="sv-SE" dirty="0" smtClean="0"/>
          </a:p>
          <a:p>
            <a:pPr marL="0" indent="0">
              <a:lnSpc>
                <a:spcPct val="100000"/>
              </a:lnSpc>
              <a:buNone/>
            </a:pPr>
            <a:r>
              <a:rPr lang="sv-SE" dirty="0" smtClean="0"/>
              <a:t>Varför är det viktigt med rengöring innan desinfektion?</a:t>
            </a:r>
          </a:p>
          <a:p>
            <a:pPr>
              <a:lnSpc>
                <a:spcPct val="100000"/>
              </a:lnSpc>
            </a:pPr>
            <a:endParaRPr lang="sv-SE" dirty="0" smtClean="0"/>
          </a:p>
          <a:p>
            <a:pPr marL="0" indent="0">
              <a:buNone/>
            </a:pPr>
            <a:r>
              <a:rPr lang="sv-SE" b="1" dirty="0" smtClean="0"/>
              <a:t/>
            </a:r>
            <a:br>
              <a:rPr lang="sv-SE" b="1" dirty="0" smtClean="0"/>
            </a:br>
            <a:r>
              <a:rPr lang="sv-SE" b="1" dirty="0" smtClean="0"/>
              <a:t>Fråga</a:t>
            </a:r>
            <a:r>
              <a:rPr lang="sv-SE" b="1" dirty="0"/>
              <a:t>: </a:t>
            </a:r>
            <a:r>
              <a:rPr lang="sv-SE" b="1" dirty="0" smtClean="0"/>
              <a:t/>
            </a:r>
            <a:br>
              <a:rPr lang="sv-SE" b="1" dirty="0" smtClean="0"/>
            </a:br>
            <a:r>
              <a:rPr lang="sv-SE" dirty="0" smtClean="0"/>
              <a:t>När behöver man </a:t>
            </a:r>
            <a:r>
              <a:rPr lang="sv-SE" b="1" dirty="0" smtClean="0"/>
              <a:t>inte</a:t>
            </a:r>
            <a:r>
              <a:rPr lang="sv-SE" dirty="0" smtClean="0"/>
              <a:t> rengöra innan desinfektion?</a:t>
            </a:r>
            <a:endParaRPr lang="sv-SE" dirty="0"/>
          </a:p>
        </p:txBody>
      </p:sp>
      <p:sp>
        <p:nvSpPr>
          <p:cNvPr id="7" name="textruta 6"/>
          <p:cNvSpPr txBox="1"/>
          <p:nvPr/>
        </p:nvSpPr>
        <p:spPr>
          <a:xfrm>
            <a:off x="6902983" y="2058048"/>
            <a:ext cx="5012926" cy="1384995"/>
          </a:xfrm>
          <a:prstGeom prst="rect">
            <a:avLst/>
          </a:prstGeom>
          <a:solidFill>
            <a:schemeClr val="accent3">
              <a:lumMod val="20000"/>
              <a:lumOff val="80000"/>
            </a:schemeClr>
          </a:solidFill>
          <a:ln w="28575">
            <a:solidFill>
              <a:srgbClr val="790726"/>
            </a:solidFill>
          </a:ln>
        </p:spPr>
        <p:txBody>
          <a:bodyPr wrap="square" rtlCol="0">
            <a:spAutoFit/>
          </a:bodyPr>
          <a:lstStyle/>
          <a:p>
            <a:r>
              <a:rPr lang="sv-SE" sz="1400" dirty="0" smtClean="0"/>
              <a:t>Är </a:t>
            </a:r>
            <a:r>
              <a:rPr lang="sv-SE" sz="1400" dirty="0"/>
              <a:t>det en kraftigt förorenad yta eller föremål så måste föroreningen tas bort först genom </a:t>
            </a:r>
            <a:r>
              <a:rPr lang="sv-SE" sz="1400" dirty="0" smtClean="0"/>
              <a:t>rengöring för att kunna </a:t>
            </a:r>
            <a:r>
              <a:rPr lang="sv-SE" sz="1400" dirty="0"/>
              <a:t>desinfektera effektivt. R</a:t>
            </a:r>
            <a:r>
              <a:rPr lang="sv-SE" sz="1400" dirty="0" smtClean="0"/>
              <a:t>engöring kan avlägsna 80 </a:t>
            </a:r>
            <a:r>
              <a:rPr lang="sv-SE" sz="1400" dirty="0"/>
              <a:t>% av </a:t>
            </a:r>
            <a:r>
              <a:rPr lang="sv-SE" sz="1400" dirty="0" smtClean="0"/>
              <a:t>biobördan.</a:t>
            </a:r>
            <a:r>
              <a:rPr lang="sv-SE" sz="1400" dirty="0"/>
              <a:t> </a:t>
            </a:r>
            <a:r>
              <a:rPr lang="sv-SE" sz="1400" dirty="0" smtClean="0"/>
              <a:t>Kvarvarande smuts kan kapsla in och skydda mikroorganismer genom en desinfektionsprocess så att de överlever. </a:t>
            </a:r>
            <a:endParaRPr lang="sv-SE" sz="1400" dirty="0"/>
          </a:p>
        </p:txBody>
      </p:sp>
      <p:sp>
        <p:nvSpPr>
          <p:cNvPr id="8" name="textruta 7"/>
          <p:cNvSpPr txBox="1"/>
          <p:nvPr/>
        </p:nvSpPr>
        <p:spPr>
          <a:xfrm>
            <a:off x="6902983" y="4347454"/>
            <a:ext cx="5012926" cy="954107"/>
          </a:xfrm>
          <a:prstGeom prst="rect">
            <a:avLst/>
          </a:prstGeom>
          <a:solidFill>
            <a:schemeClr val="accent3">
              <a:lumMod val="20000"/>
              <a:lumOff val="80000"/>
            </a:schemeClr>
          </a:solidFill>
          <a:ln w="28575">
            <a:solidFill>
              <a:srgbClr val="790726"/>
            </a:solidFill>
          </a:ln>
        </p:spPr>
        <p:txBody>
          <a:bodyPr wrap="square" rtlCol="0">
            <a:spAutoFit/>
          </a:bodyPr>
          <a:lstStyle/>
          <a:p>
            <a:pPr>
              <a:lnSpc>
                <a:spcPct val="100000"/>
              </a:lnSpc>
            </a:pPr>
            <a:r>
              <a:rPr lang="sv-SE" sz="1400" dirty="0" smtClean="0"/>
              <a:t>När ytan är synligt ren. De </a:t>
            </a:r>
            <a:r>
              <a:rPr lang="sv-SE" sz="1400" dirty="0"/>
              <a:t>flesta upphandlade desinfektionsmedlen i vår region har rengörande effekt och kan därför användas för att både rengöra och desinfektera i ett steg. </a:t>
            </a:r>
          </a:p>
        </p:txBody>
      </p:sp>
      <p:sp>
        <p:nvSpPr>
          <p:cNvPr id="9" name="Platshållare för text 4"/>
          <p:cNvSpPr txBox="1">
            <a:spLocks/>
          </p:cNvSpPr>
          <p:nvPr/>
        </p:nvSpPr>
        <p:spPr>
          <a:xfrm>
            <a:off x="6849406" y="1553043"/>
            <a:ext cx="5690028" cy="3780000"/>
          </a:xfrm>
          <a:prstGeom prst="rect">
            <a:avLst/>
          </a:prstGeom>
        </p:spPr>
        <p:txBody>
          <a:bodyPr vert="horz" lIns="91440" tIns="45720" rIns="91440" bIns="45720" rtlCol="0">
            <a:noAutofit/>
          </a:bodyPr>
          <a:lstStyle>
            <a:lvl1pPr marL="360000" indent="-360000" algn="l" defTabSz="914400" rtl="0" eaLnBrk="1" latinLnBrk="0" hangingPunct="1">
              <a:lnSpc>
                <a:spcPts val="34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sv-SE" b="1" dirty="0" smtClean="0"/>
              <a:t>Svar:</a:t>
            </a:r>
            <a:endParaRPr lang="sv-SE" dirty="0"/>
          </a:p>
          <a:p>
            <a:pPr>
              <a:lnSpc>
                <a:spcPct val="100000"/>
              </a:lnSpc>
            </a:pPr>
            <a:endParaRPr lang="sv-SE" dirty="0" smtClean="0"/>
          </a:p>
          <a:p>
            <a:pPr marL="0" indent="0">
              <a:buFont typeface="Arial" panose="020B0604020202020204" pitchFamily="34" charset="0"/>
              <a:buNone/>
            </a:pPr>
            <a:endParaRPr lang="sv-SE" b="1" dirty="0" smtClean="0"/>
          </a:p>
          <a:p>
            <a:pPr marL="0" indent="0">
              <a:buFont typeface="Arial" panose="020B0604020202020204" pitchFamily="34" charset="0"/>
              <a:buNone/>
            </a:pPr>
            <a:endParaRPr lang="sv-SE" b="1" dirty="0" smtClean="0"/>
          </a:p>
          <a:p>
            <a:pPr marL="0" indent="0">
              <a:buFont typeface="Arial" panose="020B0604020202020204" pitchFamily="34" charset="0"/>
              <a:buNone/>
            </a:pPr>
            <a:r>
              <a:rPr lang="sv-SE" b="1" dirty="0" smtClean="0"/>
              <a:t>Svar: </a:t>
            </a:r>
            <a:br>
              <a:rPr lang="sv-SE" b="1" dirty="0" smtClean="0"/>
            </a:br>
            <a:endParaRPr lang="sv-SE" dirty="0"/>
          </a:p>
        </p:txBody>
      </p:sp>
      <p:sp>
        <p:nvSpPr>
          <p:cNvPr id="10" name="Rektangel 9"/>
          <p:cNvSpPr/>
          <p:nvPr/>
        </p:nvSpPr>
        <p:spPr>
          <a:xfrm>
            <a:off x="6897252" y="1988251"/>
            <a:ext cx="5078849" cy="1691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6897252" y="4163604"/>
            <a:ext cx="5078848" cy="1321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Kommentar i oval 11"/>
          <p:cNvSpPr/>
          <p:nvPr/>
        </p:nvSpPr>
        <p:spPr>
          <a:xfrm>
            <a:off x="8813426" y="595721"/>
            <a:ext cx="2399250" cy="855677"/>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400" dirty="0" smtClean="0"/>
          </a:p>
          <a:p>
            <a:pPr algn="ctr"/>
            <a:r>
              <a:rPr lang="sv-SE" sz="1400" dirty="0" smtClean="0"/>
              <a:t>Klicka framåt en gång för att avslöja svaret</a:t>
            </a:r>
          </a:p>
          <a:p>
            <a:pPr algn="ctr"/>
            <a:endParaRPr lang="sv-SE" dirty="0"/>
          </a:p>
        </p:txBody>
      </p:sp>
      <p:pic>
        <p:nvPicPr>
          <p:cNvPr id="13" name="Bildobjekt 12"/>
          <p:cNvPicPr>
            <a:picLocks noChangeAspect="1"/>
          </p:cNvPicPr>
          <p:nvPr/>
        </p:nvPicPr>
        <p:blipFill rotWithShape="1">
          <a:blip r:embed="rId2"/>
          <a:srcRect l="47476" r="16676"/>
          <a:stretch/>
        </p:blipFill>
        <p:spPr>
          <a:xfrm>
            <a:off x="432000" y="4910847"/>
            <a:ext cx="1555334" cy="1800000"/>
          </a:xfrm>
          <a:prstGeom prst="rect">
            <a:avLst/>
          </a:prstGeom>
        </p:spPr>
      </p:pic>
      <p:pic>
        <p:nvPicPr>
          <p:cNvPr id="23" name="Bildobjekt 22"/>
          <p:cNvPicPr>
            <a:picLocks noChangeAspect="1"/>
          </p:cNvPicPr>
          <p:nvPr/>
        </p:nvPicPr>
        <p:blipFill rotWithShape="1">
          <a:blip r:embed="rId3" cstate="print">
            <a:extLst>
              <a:ext uri="{28A0092B-C50C-407E-A947-70E740481C1C}">
                <a14:useLocalDpi xmlns:a14="http://schemas.microsoft.com/office/drawing/2010/main" val="0"/>
              </a:ext>
            </a:extLst>
          </a:blip>
          <a:srcRect l="24360" t="17199" r="14826" b="19536"/>
          <a:stretch/>
        </p:blipFill>
        <p:spPr>
          <a:xfrm>
            <a:off x="1951004" y="4910847"/>
            <a:ext cx="2595401" cy="1800000"/>
          </a:xfrm>
          <a:prstGeom prst="rect">
            <a:avLst/>
          </a:prstGeom>
        </p:spPr>
      </p:pic>
      <p:sp>
        <p:nvSpPr>
          <p:cNvPr id="27" name="Platshållare för sidfot 2"/>
          <p:cNvSpPr txBox="1">
            <a:spLocks/>
          </p:cNvSpPr>
          <p:nvPr/>
        </p:nvSpPr>
        <p:spPr>
          <a:xfrm>
            <a:off x="4631746" y="6345722"/>
            <a:ext cx="4804930" cy="365125"/>
          </a:xfrm>
          <a:prstGeom prst="rect">
            <a:avLst/>
          </a:prstGeom>
        </p:spPr>
        <p:txBody>
          <a:bodyPr vert="horz" lIns="91440" tIns="45720" rIns="91440" bIns="45720" rtlCol="0" anchor="ctr"/>
          <a:lstStyle>
            <a:defPPr>
              <a:defRPr lang="sv-SE"/>
            </a:defPPr>
            <a:lvl1pPr marL="0" algn="l" defTabSz="914400" rtl="0" eaLnBrk="1" latinLnBrk="0" hangingPunct="1">
              <a:defRPr sz="1200"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smtClean="0"/>
              <a:t>Rengöring</a:t>
            </a:r>
            <a:r>
              <a:rPr lang="sv-SE" dirty="0" smtClean="0"/>
              <a:t> och desinfektion, Smittskydd Vårdhygien 2025</a:t>
            </a:r>
            <a:endParaRPr lang="sv-SE" dirty="0"/>
          </a:p>
        </p:txBody>
      </p:sp>
    </p:spTree>
    <p:extLst>
      <p:ext uri="{BB962C8B-B14F-4D97-AF65-F5344CB8AC3E}">
        <p14:creationId xmlns:p14="http://schemas.microsoft.com/office/powerpoint/2010/main" val="165726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Medicinteknisk utrustning</a:t>
            </a:r>
            <a:endParaRPr lang="sv-SE" dirty="0"/>
          </a:p>
        </p:txBody>
      </p:sp>
      <p:sp>
        <p:nvSpPr>
          <p:cNvPr id="3" name="Platshållare för sidfot 2"/>
          <p:cNvSpPr>
            <a:spLocks noGrp="1"/>
          </p:cNvSpPr>
          <p:nvPr>
            <p:ph type="ftr" sz="quarter" idx="11"/>
          </p:nvPr>
        </p:nvSpPr>
        <p:spPr>
          <a:xfrm>
            <a:off x="432000" y="6404687"/>
            <a:ext cx="4804930" cy="365125"/>
          </a:xfrm>
        </p:spPr>
        <p:txBody>
          <a:bodyPr/>
          <a:lstStyle/>
          <a:p>
            <a:r>
              <a:rPr lang="sv-SE" smtClean="0"/>
              <a:t>Rengöring och desinfektion, Smittskydd Vårdhygien 2025</a:t>
            </a:r>
            <a:endParaRPr lang="sv-SE" dirty="0"/>
          </a:p>
        </p:txBody>
      </p:sp>
      <p:sp>
        <p:nvSpPr>
          <p:cNvPr id="5" name="Platshållare för text 4"/>
          <p:cNvSpPr>
            <a:spLocks noGrp="1"/>
          </p:cNvSpPr>
          <p:nvPr>
            <p:ph type="body" sz="quarter" idx="13"/>
          </p:nvPr>
        </p:nvSpPr>
        <p:spPr>
          <a:xfrm>
            <a:off x="1063099" y="2289038"/>
            <a:ext cx="4591070" cy="3780000"/>
          </a:xfrm>
        </p:spPr>
        <p:txBody>
          <a:bodyPr/>
          <a:lstStyle/>
          <a:p>
            <a:pPr marL="0" indent="0">
              <a:buNone/>
            </a:pPr>
            <a:r>
              <a:rPr lang="sv-SE" b="1" dirty="0" smtClean="0"/>
              <a:t>Fråga:</a:t>
            </a:r>
            <a:r>
              <a:rPr lang="sv-SE" dirty="0" smtClean="0"/>
              <a:t/>
            </a:r>
            <a:br>
              <a:rPr lang="sv-SE" dirty="0" smtClean="0"/>
            </a:br>
            <a:r>
              <a:rPr lang="sv-SE" dirty="0" smtClean="0"/>
              <a:t>Varför ska vi alltid vara noggranna med desinfektion av utrustning som används hos mer än en patient? </a:t>
            </a:r>
            <a:endParaRPr lang="sv-SE" dirty="0"/>
          </a:p>
        </p:txBody>
      </p:sp>
      <p:sp>
        <p:nvSpPr>
          <p:cNvPr id="7" name="textruta 6"/>
          <p:cNvSpPr txBox="1"/>
          <p:nvPr/>
        </p:nvSpPr>
        <p:spPr>
          <a:xfrm>
            <a:off x="5988905" y="2879604"/>
            <a:ext cx="5012926" cy="2031325"/>
          </a:xfrm>
          <a:prstGeom prst="rect">
            <a:avLst/>
          </a:prstGeom>
          <a:solidFill>
            <a:schemeClr val="accent3">
              <a:lumMod val="20000"/>
              <a:lumOff val="80000"/>
            </a:schemeClr>
          </a:solidFill>
          <a:ln w="28575">
            <a:solidFill>
              <a:srgbClr val="790726"/>
            </a:solidFill>
          </a:ln>
        </p:spPr>
        <p:txBody>
          <a:bodyPr wrap="square" rtlCol="0">
            <a:spAutoFit/>
          </a:bodyPr>
          <a:lstStyle/>
          <a:p>
            <a:r>
              <a:rPr lang="sv-SE" sz="1400" dirty="0" smtClean="0"/>
              <a:t>Risken är att vi sprider smittämnen mellan patienter. Vi vet inte vilka smittämnen patienterna kan bära på. Det </a:t>
            </a:r>
            <a:r>
              <a:rPr lang="sv-SE" sz="1400" dirty="0"/>
              <a:t>finns risk </a:t>
            </a:r>
            <a:r>
              <a:rPr lang="sv-SE" sz="1400" dirty="0" smtClean="0"/>
              <a:t>att </a:t>
            </a:r>
            <a:r>
              <a:rPr lang="sv-SE" sz="1400" dirty="0"/>
              <a:t>vi sprider </a:t>
            </a:r>
            <a:r>
              <a:rPr lang="sv-SE" sz="1400" dirty="0" smtClean="0"/>
              <a:t>sjukdomsframkallande mikroorganismer </a:t>
            </a:r>
            <a:r>
              <a:rPr lang="sv-SE" sz="1400" dirty="0"/>
              <a:t>från en patient till </a:t>
            </a:r>
            <a:r>
              <a:rPr lang="sv-SE" sz="1400" dirty="0" smtClean="0"/>
              <a:t>en annan. Det finns även risk för tyst smittspridning av exempelvis multiresistenta bakterier som inte orsakar några direkta symtom. Därför behöver vi hantera all använd utrustning som kontaminerade ytor då vi inte vet vilka mikroorganismer som kan finnas där.  </a:t>
            </a:r>
            <a:br>
              <a:rPr lang="sv-SE" sz="1400" dirty="0" smtClean="0"/>
            </a:br>
            <a:endParaRPr lang="sv-SE" sz="1400" dirty="0" smtClean="0"/>
          </a:p>
        </p:txBody>
      </p:sp>
      <p:sp>
        <p:nvSpPr>
          <p:cNvPr id="8" name="Platshållare för text 4"/>
          <p:cNvSpPr txBox="1">
            <a:spLocks/>
          </p:cNvSpPr>
          <p:nvPr/>
        </p:nvSpPr>
        <p:spPr>
          <a:xfrm>
            <a:off x="5884930" y="2196000"/>
            <a:ext cx="4591070" cy="3780000"/>
          </a:xfrm>
          <a:prstGeom prst="rect">
            <a:avLst/>
          </a:prstGeom>
        </p:spPr>
        <p:txBody>
          <a:bodyPr vert="horz" lIns="91440" tIns="45720" rIns="91440" bIns="45720" rtlCol="0">
            <a:noAutofit/>
          </a:bodyPr>
          <a:lstStyle>
            <a:lvl1pPr marL="360000" indent="-360000" algn="l" defTabSz="914400" rtl="0" eaLnBrk="1" latinLnBrk="0" hangingPunct="1">
              <a:lnSpc>
                <a:spcPts val="34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smtClean="0"/>
              <a:t>Svar: </a:t>
            </a:r>
            <a:endParaRPr lang="sv-SE" b="1" dirty="0"/>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209793" y="4194009"/>
            <a:ext cx="1488412" cy="1488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9052295" flipH="1">
            <a:off x="1365422" y="5167042"/>
            <a:ext cx="1030759" cy="1030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34402" r="31196"/>
          <a:stretch/>
        </p:blipFill>
        <p:spPr bwMode="auto">
          <a:xfrm flipH="1">
            <a:off x="11286407" y="3670786"/>
            <a:ext cx="791074" cy="2299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flipH="1">
            <a:off x="2280802" y="4374483"/>
            <a:ext cx="1198396" cy="1198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flipH="1">
            <a:off x="4560726" y="4917149"/>
            <a:ext cx="1066537" cy="148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flipH="1">
            <a:off x="9280720" y="5100217"/>
            <a:ext cx="1807027" cy="87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flipH="1">
            <a:off x="7284114" y="717376"/>
            <a:ext cx="997867" cy="997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ktangel 23"/>
          <p:cNvSpPr/>
          <p:nvPr/>
        </p:nvSpPr>
        <p:spPr>
          <a:xfrm>
            <a:off x="5988905" y="2879604"/>
            <a:ext cx="5012926"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Kommentar i oval 24"/>
          <p:cNvSpPr/>
          <p:nvPr/>
        </p:nvSpPr>
        <p:spPr>
          <a:xfrm>
            <a:off x="8891277" y="1386694"/>
            <a:ext cx="2399250" cy="855677"/>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400" dirty="0" smtClean="0"/>
          </a:p>
          <a:p>
            <a:pPr algn="ctr"/>
            <a:r>
              <a:rPr lang="sv-SE" sz="1400" dirty="0" smtClean="0"/>
              <a:t>Klicka framåt en gång för att avslöja svaret</a:t>
            </a:r>
          </a:p>
          <a:p>
            <a:pPr algn="ctr"/>
            <a:endParaRPr lang="sv-SE" dirty="0"/>
          </a:p>
        </p:txBody>
      </p:sp>
      <p:sp>
        <p:nvSpPr>
          <p:cNvPr id="6" name="Platshållare för bildnummer 5"/>
          <p:cNvSpPr>
            <a:spLocks noGrp="1"/>
          </p:cNvSpPr>
          <p:nvPr>
            <p:ph type="sldNum" sz="quarter" idx="12"/>
          </p:nvPr>
        </p:nvSpPr>
        <p:spPr/>
        <p:txBody>
          <a:bodyPr/>
          <a:lstStyle/>
          <a:p>
            <a:fld id="{8EEB9E62-4301-493A-8C73-0409F1A2D539}" type="slidenum">
              <a:rPr lang="sv-SE" smtClean="0"/>
              <a:pPr/>
              <a:t>3</a:t>
            </a:fld>
            <a:endParaRPr lang="sv-SE"/>
          </a:p>
        </p:txBody>
      </p:sp>
    </p:spTree>
    <p:extLst>
      <p:ext uri="{BB962C8B-B14F-4D97-AF65-F5344CB8AC3E}">
        <p14:creationId xmlns:p14="http://schemas.microsoft.com/office/powerpoint/2010/main" val="390921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8601" y="754518"/>
            <a:ext cx="9360000" cy="1134988"/>
          </a:xfrm>
        </p:spPr>
        <p:txBody>
          <a:bodyPr/>
          <a:lstStyle/>
          <a:p>
            <a:r>
              <a:rPr lang="sv-SE" dirty="0" smtClean="0"/>
              <a:t>Metod	</a:t>
            </a:r>
            <a:endParaRPr lang="sv-SE" dirty="0"/>
          </a:p>
        </p:txBody>
      </p:sp>
      <p:sp>
        <p:nvSpPr>
          <p:cNvPr id="3" name="Platshållare för sidfot 2"/>
          <p:cNvSpPr>
            <a:spLocks noGrp="1"/>
          </p:cNvSpPr>
          <p:nvPr>
            <p:ph type="ftr" sz="quarter" idx="11"/>
          </p:nvPr>
        </p:nvSpPr>
        <p:spPr>
          <a:xfrm>
            <a:off x="494757" y="6431971"/>
            <a:ext cx="5871681" cy="365125"/>
          </a:xfrm>
        </p:spPr>
        <p:txBody>
          <a:bodyPr/>
          <a:lstStyle/>
          <a:p>
            <a:r>
              <a:rPr lang="sv-SE" smtClean="0"/>
              <a:t>Rengöring och desinfektion, Smittskydd Vårdhygien 2025</a:t>
            </a:r>
            <a:endParaRPr lang="sv-SE" dirty="0"/>
          </a:p>
        </p:txBody>
      </p:sp>
      <p:sp>
        <p:nvSpPr>
          <p:cNvPr id="4" name="Platshållare för bildnummer 3"/>
          <p:cNvSpPr>
            <a:spLocks noGrp="1"/>
          </p:cNvSpPr>
          <p:nvPr>
            <p:ph type="sldNum" sz="quarter" idx="12"/>
          </p:nvPr>
        </p:nvSpPr>
        <p:spPr/>
        <p:txBody>
          <a:bodyPr/>
          <a:lstStyle/>
          <a:p>
            <a:fld id="{8EEB9E62-4301-493A-8C73-0409F1A2D539}" type="slidenum">
              <a:rPr lang="sv-SE" smtClean="0"/>
              <a:pPr/>
              <a:t>4</a:t>
            </a:fld>
            <a:endParaRPr lang="sv-SE"/>
          </a:p>
        </p:txBody>
      </p:sp>
      <p:sp>
        <p:nvSpPr>
          <p:cNvPr id="7" name="Platshållare för text 6"/>
          <p:cNvSpPr>
            <a:spLocks noGrp="1"/>
          </p:cNvSpPr>
          <p:nvPr>
            <p:ph type="body" sz="quarter" idx="13"/>
          </p:nvPr>
        </p:nvSpPr>
        <p:spPr>
          <a:xfrm>
            <a:off x="6198734" y="1885448"/>
            <a:ext cx="5347806" cy="3780000"/>
          </a:xfrm>
        </p:spPr>
        <p:txBody>
          <a:bodyPr/>
          <a:lstStyle/>
          <a:p>
            <a:pPr marL="0" indent="0">
              <a:buNone/>
            </a:pPr>
            <a:r>
              <a:rPr lang="sv-SE" b="1" dirty="0" smtClean="0"/>
              <a:t>Svar:</a:t>
            </a:r>
          </a:p>
          <a:p>
            <a:pPr lvl="2"/>
            <a:endParaRPr lang="sv-SE" dirty="0"/>
          </a:p>
        </p:txBody>
      </p:sp>
      <p:sp>
        <p:nvSpPr>
          <p:cNvPr id="8" name="Platshållare för text 6"/>
          <p:cNvSpPr txBox="1">
            <a:spLocks/>
          </p:cNvSpPr>
          <p:nvPr/>
        </p:nvSpPr>
        <p:spPr>
          <a:xfrm>
            <a:off x="693000" y="1885448"/>
            <a:ext cx="5347806" cy="3780000"/>
          </a:xfrm>
          <a:prstGeom prst="rect">
            <a:avLst/>
          </a:prstGeom>
        </p:spPr>
        <p:txBody>
          <a:bodyPr vert="horz" lIns="91440" tIns="45720" rIns="91440" bIns="45720" rtlCol="0">
            <a:noAutofit/>
          </a:bodyPr>
          <a:lstStyle>
            <a:lvl1pPr marL="360000" indent="-360000" algn="l" defTabSz="914400" rtl="0" eaLnBrk="1" latinLnBrk="0" hangingPunct="1">
              <a:lnSpc>
                <a:spcPts val="34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smtClean="0"/>
              <a:t>Fråga:</a:t>
            </a:r>
          </a:p>
          <a:p>
            <a:pPr marL="0" indent="0">
              <a:buNone/>
            </a:pPr>
            <a:r>
              <a:rPr lang="sv-SE" dirty="0" smtClean="0"/>
              <a:t>Vad ska jag använda för material när jag städar? Mikrofiberduk, engångsduk eller </a:t>
            </a:r>
            <a:r>
              <a:rPr lang="sv-SE" dirty="0" err="1" smtClean="0"/>
              <a:t>torkypapper</a:t>
            </a:r>
            <a:r>
              <a:rPr lang="sv-SE" dirty="0" smtClean="0"/>
              <a:t>?</a:t>
            </a:r>
          </a:p>
          <a:p>
            <a:pPr lvl="2"/>
            <a:endParaRPr lang="sv-SE" dirty="0"/>
          </a:p>
        </p:txBody>
      </p:sp>
      <p:sp>
        <p:nvSpPr>
          <p:cNvPr id="10" name="textruta 9"/>
          <p:cNvSpPr txBox="1"/>
          <p:nvPr/>
        </p:nvSpPr>
        <p:spPr>
          <a:xfrm>
            <a:off x="6301806" y="2538383"/>
            <a:ext cx="5012926" cy="1384995"/>
          </a:xfrm>
          <a:prstGeom prst="rect">
            <a:avLst/>
          </a:prstGeom>
          <a:solidFill>
            <a:schemeClr val="accent3">
              <a:lumMod val="20000"/>
              <a:lumOff val="80000"/>
            </a:schemeClr>
          </a:solidFill>
          <a:ln w="28575">
            <a:solidFill>
              <a:srgbClr val="790726"/>
            </a:solidFill>
          </a:ln>
        </p:spPr>
        <p:txBody>
          <a:bodyPr wrap="square" rtlCol="0">
            <a:spAutoFit/>
          </a:bodyPr>
          <a:lstStyle/>
          <a:p>
            <a:r>
              <a:rPr lang="sv-SE" sz="1400" dirty="0"/>
              <a:t>Använd i första hand mikrofiberduk vid rengöring/desinfektion av större ytor tex vid dagligt städ/</a:t>
            </a:r>
            <a:r>
              <a:rPr lang="sv-SE" sz="1400" dirty="0" err="1"/>
              <a:t>slutstäd</a:t>
            </a:r>
            <a:r>
              <a:rPr lang="sv-SE" sz="1400" dirty="0"/>
              <a:t>. Byt duk ofta. </a:t>
            </a:r>
          </a:p>
          <a:p>
            <a:r>
              <a:rPr lang="sv-SE" sz="1400" dirty="0"/>
              <a:t>För desinfektion av medicinskteknisk utrustning använd gärna engångs desinfektionsservetter</a:t>
            </a:r>
            <a:r>
              <a:rPr lang="sv-SE" sz="1400" dirty="0" smtClean="0"/>
              <a:t>.</a:t>
            </a:r>
          </a:p>
          <a:p>
            <a:r>
              <a:rPr lang="sv-SE" sz="1400" dirty="0" err="1" smtClean="0"/>
              <a:t>Torkypapper</a:t>
            </a:r>
            <a:r>
              <a:rPr lang="sv-SE" sz="1400" dirty="0" smtClean="0"/>
              <a:t> lämpar sig vid tex punktdesinfektion vid spill av kroppsvätskor.</a:t>
            </a:r>
            <a:endParaRPr lang="sv-SE" sz="1400" dirty="0"/>
          </a:p>
        </p:txBody>
      </p:sp>
      <p:sp>
        <p:nvSpPr>
          <p:cNvPr id="9" name="Rektangel 8"/>
          <p:cNvSpPr/>
          <p:nvPr/>
        </p:nvSpPr>
        <p:spPr>
          <a:xfrm>
            <a:off x="6287209" y="2426696"/>
            <a:ext cx="5170855"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p:cNvSpPr/>
          <p:nvPr/>
        </p:nvSpPr>
        <p:spPr>
          <a:xfrm>
            <a:off x="4028298" y="5704419"/>
            <a:ext cx="1932653" cy="580093"/>
          </a:xfrm>
          <a:prstGeom prst="rect">
            <a:avLst/>
          </a:prstGeom>
          <a:solidFill>
            <a:schemeClr val="accent2">
              <a:lumMod val="20000"/>
              <a:lumOff val="80000"/>
            </a:schemeClr>
          </a:solidFill>
          <a:ln>
            <a:solidFill>
              <a:srgbClr val="8D00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Vinterkräksjuka (virus utan hölje) </a:t>
            </a:r>
            <a:r>
              <a:rPr lang="sv-SE" sz="1200" dirty="0">
                <a:solidFill>
                  <a:schemeClr val="tx1"/>
                </a:solidFill>
              </a:rPr>
              <a:t>och större ytor</a:t>
            </a:r>
          </a:p>
        </p:txBody>
      </p:sp>
      <p:pic>
        <p:nvPicPr>
          <p:cNvPr id="13" name="Bildobjekt 12"/>
          <p:cNvPicPr>
            <a:picLocks noChangeAspect="1"/>
          </p:cNvPicPr>
          <p:nvPr/>
        </p:nvPicPr>
        <p:blipFill>
          <a:blip r:embed="rId2"/>
          <a:stretch>
            <a:fillRect/>
          </a:stretch>
        </p:blipFill>
        <p:spPr>
          <a:xfrm>
            <a:off x="4314103" y="4553293"/>
            <a:ext cx="478533" cy="1090984"/>
          </a:xfrm>
          <a:prstGeom prst="rect">
            <a:avLst/>
          </a:prstGeom>
        </p:spPr>
      </p:pic>
      <p:sp>
        <p:nvSpPr>
          <p:cNvPr id="14" name="Rektangel 13"/>
          <p:cNvSpPr/>
          <p:nvPr/>
        </p:nvSpPr>
        <p:spPr>
          <a:xfrm>
            <a:off x="6951681" y="5767848"/>
            <a:ext cx="1603579" cy="564897"/>
          </a:xfrm>
          <a:prstGeom prst="rect">
            <a:avLst/>
          </a:prstGeom>
          <a:solidFill>
            <a:schemeClr val="accent2">
              <a:lumMod val="20000"/>
              <a:lumOff val="80000"/>
            </a:schemeClr>
          </a:solidFill>
          <a:ln>
            <a:solidFill>
              <a:srgbClr val="8D00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Spordödande effekt ex mot </a:t>
            </a:r>
            <a:r>
              <a:rPr lang="sv-SE" sz="1200" dirty="0" err="1" smtClean="0">
                <a:solidFill>
                  <a:schemeClr val="tx1"/>
                </a:solidFill>
              </a:rPr>
              <a:t>Clostridioides</a:t>
            </a:r>
            <a:r>
              <a:rPr lang="sv-SE" sz="1200" dirty="0" smtClean="0">
                <a:solidFill>
                  <a:schemeClr val="tx1"/>
                </a:solidFill>
              </a:rPr>
              <a:t> </a:t>
            </a:r>
            <a:r>
              <a:rPr lang="sv-SE" sz="1200" dirty="0" err="1" smtClean="0">
                <a:solidFill>
                  <a:schemeClr val="tx1"/>
                </a:solidFill>
              </a:rPr>
              <a:t>difficile</a:t>
            </a:r>
            <a:endParaRPr lang="sv-SE" sz="1200" dirty="0">
              <a:solidFill>
                <a:schemeClr val="tx1"/>
              </a:solidFill>
            </a:endParaRPr>
          </a:p>
        </p:txBody>
      </p:sp>
      <p:pic>
        <p:nvPicPr>
          <p:cNvPr id="15" name="Bildobjekt 14"/>
          <p:cNvPicPr>
            <a:picLocks noChangeAspect="1"/>
          </p:cNvPicPr>
          <p:nvPr/>
        </p:nvPicPr>
        <p:blipFill>
          <a:blip r:embed="rId3"/>
          <a:stretch>
            <a:fillRect/>
          </a:stretch>
        </p:blipFill>
        <p:spPr>
          <a:xfrm>
            <a:off x="4894582" y="4948108"/>
            <a:ext cx="588416" cy="621317"/>
          </a:xfrm>
          <a:prstGeom prst="rect">
            <a:avLst/>
          </a:prstGeom>
        </p:spPr>
      </p:pic>
      <p:pic>
        <p:nvPicPr>
          <p:cNvPr id="16" name="Bildobjekt 15"/>
          <p:cNvPicPr>
            <a:picLocks noChangeAspect="1"/>
          </p:cNvPicPr>
          <p:nvPr/>
        </p:nvPicPr>
        <p:blipFill rotWithShape="1">
          <a:blip r:embed="rId4"/>
          <a:srcRect t="9016"/>
          <a:stretch/>
        </p:blipFill>
        <p:spPr>
          <a:xfrm>
            <a:off x="318771" y="4774452"/>
            <a:ext cx="986820" cy="1652230"/>
          </a:xfrm>
          <a:prstGeom prst="rect">
            <a:avLst/>
          </a:prstGeom>
        </p:spPr>
      </p:pic>
      <p:sp>
        <p:nvSpPr>
          <p:cNvPr id="17" name="Rektangel 16"/>
          <p:cNvSpPr/>
          <p:nvPr/>
        </p:nvSpPr>
        <p:spPr>
          <a:xfrm>
            <a:off x="1210006" y="5569425"/>
            <a:ext cx="2156897" cy="715087"/>
          </a:xfrm>
          <a:prstGeom prst="rect">
            <a:avLst/>
          </a:prstGeom>
          <a:solidFill>
            <a:schemeClr val="accent2">
              <a:lumMod val="20000"/>
              <a:lumOff val="80000"/>
            </a:schemeClr>
          </a:solidFill>
          <a:ln>
            <a:solidFill>
              <a:srgbClr val="8D00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Spill av kroppsvätskor, mindre ytor och desinfektion av städutrustning</a:t>
            </a:r>
          </a:p>
        </p:txBody>
      </p:sp>
      <p:pic>
        <p:nvPicPr>
          <p:cNvPr id="18" name="Bildobjekt 17"/>
          <p:cNvPicPr>
            <a:picLocks noChangeAspect="1"/>
          </p:cNvPicPr>
          <p:nvPr/>
        </p:nvPicPr>
        <p:blipFill>
          <a:blip r:embed="rId5"/>
          <a:stretch>
            <a:fillRect/>
          </a:stretch>
        </p:blipFill>
        <p:spPr>
          <a:xfrm>
            <a:off x="8675332" y="5166510"/>
            <a:ext cx="770723" cy="1269426"/>
          </a:xfrm>
          <a:prstGeom prst="rect">
            <a:avLst/>
          </a:prstGeom>
        </p:spPr>
      </p:pic>
      <p:pic>
        <p:nvPicPr>
          <p:cNvPr id="19" name="Bildobjekt 18"/>
          <p:cNvPicPr>
            <a:picLocks noChangeAspect="1"/>
          </p:cNvPicPr>
          <p:nvPr/>
        </p:nvPicPr>
        <p:blipFill>
          <a:blip r:embed="rId6"/>
          <a:stretch>
            <a:fillRect/>
          </a:stretch>
        </p:blipFill>
        <p:spPr>
          <a:xfrm>
            <a:off x="9446055" y="5365841"/>
            <a:ext cx="709608" cy="918671"/>
          </a:xfrm>
          <a:prstGeom prst="rect">
            <a:avLst/>
          </a:prstGeom>
        </p:spPr>
      </p:pic>
      <p:pic>
        <p:nvPicPr>
          <p:cNvPr id="20" name="Bildobjekt 19"/>
          <p:cNvPicPr>
            <a:picLocks noChangeAspect="1"/>
          </p:cNvPicPr>
          <p:nvPr/>
        </p:nvPicPr>
        <p:blipFill>
          <a:blip r:embed="rId7"/>
          <a:stretch>
            <a:fillRect/>
          </a:stretch>
        </p:blipFill>
        <p:spPr>
          <a:xfrm>
            <a:off x="5471506" y="4949832"/>
            <a:ext cx="881860" cy="624882"/>
          </a:xfrm>
          <a:prstGeom prst="rect">
            <a:avLst/>
          </a:prstGeom>
        </p:spPr>
      </p:pic>
      <p:pic>
        <p:nvPicPr>
          <p:cNvPr id="21" name="Bildobjekt 20"/>
          <p:cNvPicPr>
            <a:picLocks noChangeAspect="1"/>
          </p:cNvPicPr>
          <p:nvPr/>
        </p:nvPicPr>
        <p:blipFill>
          <a:blip r:embed="rId8"/>
          <a:stretch>
            <a:fillRect/>
          </a:stretch>
        </p:blipFill>
        <p:spPr>
          <a:xfrm>
            <a:off x="3883909" y="4629044"/>
            <a:ext cx="452872" cy="1001646"/>
          </a:xfrm>
          <a:prstGeom prst="rect">
            <a:avLst/>
          </a:prstGeom>
        </p:spPr>
      </p:pic>
      <p:sp>
        <p:nvSpPr>
          <p:cNvPr id="33" name="Kommentar i oval 32"/>
          <p:cNvSpPr/>
          <p:nvPr/>
        </p:nvSpPr>
        <p:spPr>
          <a:xfrm>
            <a:off x="8136268" y="1128592"/>
            <a:ext cx="2399250" cy="855677"/>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400" dirty="0" smtClean="0"/>
          </a:p>
          <a:p>
            <a:pPr algn="ctr"/>
            <a:r>
              <a:rPr lang="sv-SE" sz="1400" dirty="0" smtClean="0"/>
              <a:t>Klicka framåt en gång för att avslöja svaret</a:t>
            </a:r>
          </a:p>
          <a:p>
            <a:pPr algn="ctr"/>
            <a:endParaRPr lang="sv-SE" dirty="0"/>
          </a:p>
        </p:txBody>
      </p:sp>
    </p:spTree>
    <p:extLst>
      <p:ext uri="{BB962C8B-B14F-4D97-AF65-F5344CB8AC3E}">
        <p14:creationId xmlns:p14="http://schemas.microsoft.com/office/powerpoint/2010/main" val="301590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Jönköpings län</Template>
  <TotalTime>96</TotalTime>
  <Words>360</Words>
  <Application>Microsoft Office PowerPoint</Application>
  <PresentationFormat>Bredbild</PresentationFormat>
  <Paragraphs>42</Paragraphs>
  <Slides>4</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4</vt:i4>
      </vt:variant>
    </vt:vector>
  </HeadingPairs>
  <TitlesOfParts>
    <vt:vector size="7" baseType="lpstr">
      <vt:lpstr>Arial</vt:lpstr>
      <vt:lpstr>Calibri</vt:lpstr>
      <vt:lpstr>Office-tema</vt:lpstr>
      <vt:lpstr>Litet quiz om rengöring och desinfektion</vt:lpstr>
      <vt:lpstr>Ytor </vt:lpstr>
      <vt:lpstr>Medicinteknisk utrustning</vt:lpstr>
      <vt:lpstr>Metod </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Thuresson Linda</dc:creator>
  <cp:lastModifiedBy>Thuresson Linda</cp:lastModifiedBy>
  <cp:revision>20</cp:revision>
  <dcterms:created xsi:type="dcterms:W3CDTF">2025-06-12T11:13:59Z</dcterms:created>
  <dcterms:modified xsi:type="dcterms:W3CDTF">2025-06-16T14:03:53Z</dcterms:modified>
</cp:coreProperties>
</file>