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0726"/>
    <a:srgbClr val="B1063A"/>
    <a:srgbClr val="AE172E"/>
    <a:srgbClr val="AE1738"/>
    <a:srgbClr val="8211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E57BE-6F8E-41A8-AAB0-3D37B669DA70}" type="datetimeFigureOut">
              <a:rPr lang="sv-SE" smtClean="0"/>
              <a:t>2025-06-16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8704B-E6AF-4C66-88B6-B76772BB7469}" type="slidenum">
              <a:rPr lang="sv-SE" smtClean="0"/>
              <a:t>‹#›</a:t>
            </a:fld>
            <a:endParaRPr lang="sv-SE"/>
          </a:p>
        </p:txBody>
      </p:sp>
    </p:spTree>
    <p:extLst>
      <p:ext uri="{BB962C8B-B14F-4D97-AF65-F5344CB8AC3E}">
        <p14:creationId xmlns:p14="http://schemas.microsoft.com/office/powerpoint/2010/main" val="150684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2.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emf"/><Relationship Id="rId4" Type="http://schemas.openxmlformats.org/officeDocument/2006/relationships/image" Target="../media/image10.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ida">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chemeClr val="bg1"/>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2830810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AE1738"/>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3B30222-82BC-AE48-A936-EC0D8BCB9F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2000" cy="6858000"/>
          </a:xfrm>
          <a:prstGeom prst="rect">
            <a:avLst/>
          </a:prstGeom>
          <a:effectLst/>
        </p:spPr>
      </p:pic>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81876" y="5382466"/>
            <a:ext cx="2252571" cy="564115"/>
          </a:xfrm>
          <a:prstGeom prst="rect">
            <a:avLst/>
          </a:prstGeom>
        </p:spPr>
      </p:pic>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chemeClr val="bg1"/>
                </a:solidFill>
              </a:rPr>
              <a:t>Region Jönköpings</a:t>
            </a:r>
            <a:r>
              <a:rPr lang="sv-SE" sz="2200" b="1" baseline="0" dirty="0">
                <a:solidFill>
                  <a:schemeClr val="bg1"/>
                </a:solidFill>
              </a:rPr>
              <a:t> län</a:t>
            </a:r>
            <a:endParaRPr lang="sv-SE" sz="2200" b="1" dirty="0">
              <a:solidFill>
                <a:schemeClr val="bg1"/>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chemeClr val="bg1"/>
                </a:solidFill>
              </a:rPr>
              <a:t>www.rjl.se</a:t>
            </a:r>
          </a:p>
        </p:txBody>
      </p:sp>
      <p:pic>
        <p:nvPicPr>
          <p:cNvPr id="21" name="Bildobjekt 20">
            <a:extLst>
              <a:ext uri="{FF2B5EF4-FFF2-40B4-BE49-F238E27FC236}">
                <a16:creationId xmlns:a16="http://schemas.microsoft.com/office/drawing/2014/main" id="{9C4A87F3-A64E-4FC1-ABDC-78C60D96F3D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27570" y="2016541"/>
            <a:ext cx="3736856" cy="1271019"/>
          </a:xfrm>
          <a:prstGeom prst="rect">
            <a:avLst/>
          </a:prstGeom>
        </p:spPr>
      </p:pic>
    </p:spTree>
    <p:extLst>
      <p:ext uri="{BB962C8B-B14F-4D97-AF65-F5344CB8AC3E}">
        <p14:creationId xmlns:p14="http://schemas.microsoft.com/office/powerpoint/2010/main" val="313220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 för utskrift">
    <p:spTree>
      <p:nvGrpSpPr>
        <p:cNvPr id="1" name=""/>
        <p:cNvGrpSpPr/>
        <p:nvPr/>
      </p:nvGrpSpPr>
      <p:grpSpPr>
        <a:xfrm>
          <a:off x="0" y="0"/>
          <a:ext cx="0" cy="0"/>
          <a:chOff x="0" y="0"/>
          <a:chExt cx="0" cy="0"/>
        </a:xfrm>
      </p:grpSpPr>
      <p:grpSp>
        <p:nvGrpSpPr>
          <p:cNvPr id="12" name="Grupp 11"/>
          <p:cNvGrpSpPr/>
          <p:nvPr userDrawn="1"/>
        </p:nvGrpSpPr>
        <p:grpSpPr>
          <a:xfrm>
            <a:off x="3937444" y="1977174"/>
            <a:ext cx="4333836" cy="761546"/>
            <a:chOff x="3862028" y="1977174"/>
            <a:chExt cx="4333836" cy="761546"/>
          </a:xfrm>
        </p:grpSpPr>
        <p:sp>
          <p:nvSpPr>
            <p:cNvPr id="13" name="Ellips 12">
              <a:extLst>
                <a:ext uri="{FF2B5EF4-FFF2-40B4-BE49-F238E27FC236}">
                  <a16:creationId xmlns:a16="http://schemas.microsoft.com/office/drawing/2014/main" id="{7BEA6346-EE7D-DF4F-8BEA-2C7A0BE6A973}"/>
                </a:ext>
              </a:extLst>
            </p:cNvPr>
            <p:cNvSpPr>
              <a:spLocks noChangeAspect="1"/>
            </p:cNvSpPr>
            <p:nvPr userDrawn="1"/>
          </p:nvSpPr>
          <p:spPr>
            <a:xfrm>
              <a:off x="3862028"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2C8866A6-1447-4C4D-8601-CED83278E7FF}"/>
                </a:ext>
              </a:extLst>
            </p:cNvPr>
            <p:cNvPicPr>
              <a:picLocks noChangeAspect="1"/>
            </p:cNvPicPr>
            <p:nvPr userDrawn="1"/>
          </p:nvPicPr>
          <p:blipFill>
            <a:blip r:embed="rId2"/>
            <a:stretch>
              <a:fillRect/>
            </a:stretch>
          </p:blipFill>
          <p:spPr>
            <a:xfrm>
              <a:off x="4132190" y="2159547"/>
              <a:ext cx="211077" cy="409124"/>
            </a:xfrm>
            <a:prstGeom prst="rect">
              <a:avLst/>
            </a:prstGeom>
          </p:spPr>
        </p:pic>
        <p:sp>
          <p:nvSpPr>
            <p:cNvPr id="15" name="Ellips 14">
              <a:extLst>
                <a:ext uri="{FF2B5EF4-FFF2-40B4-BE49-F238E27FC236}">
                  <a16:creationId xmlns:a16="http://schemas.microsoft.com/office/drawing/2014/main" id="{0352A41F-5C1B-2547-A459-0E5CA6601C66}"/>
                </a:ext>
              </a:extLst>
            </p:cNvPr>
            <p:cNvSpPr>
              <a:spLocks noChangeAspect="1"/>
            </p:cNvSpPr>
            <p:nvPr userDrawn="1"/>
          </p:nvSpPr>
          <p:spPr>
            <a:xfrm>
              <a:off x="5052792" y="1977176"/>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a:extLst>
                <a:ext uri="{FF2B5EF4-FFF2-40B4-BE49-F238E27FC236}">
                  <a16:creationId xmlns:a16="http://schemas.microsoft.com/office/drawing/2014/main" id="{69370DD6-C6D8-0E4A-8750-557EAC2A755E}"/>
                </a:ext>
              </a:extLst>
            </p:cNvPr>
            <p:cNvPicPr>
              <a:picLocks noChangeAspect="1"/>
            </p:cNvPicPr>
            <p:nvPr userDrawn="1"/>
          </p:nvPicPr>
          <p:blipFill>
            <a:blip r:embed="rId3"/>
            <a:stretch>
              <a:fillRect/>
            </a:stretch>
          </p:blipFill>
          <p:spPr>
            <a:xfrm>
              <a:off x="5258248" y="2122547"/>
              <a:ext cx="411730" cy="409124"/>
            </a:xfrm>
            <a:prstGeom prst="rect">
              <a:avLst/>
            </a:prstGeom>
          </p:spPr>
        </p:pic>
        <p:sp>
          <p:nvSpPr>
            <p:cNvPr id="17" name="Ellips 16">
              <a:extLst>
                <a:ext uri="{FF2B5EF4-FFF2-40B4-BE49-F238E27FC236}">
                  <a16:creationId xmlns:a16="http://schemas.microsoft.com/office/drawing/2014/main" id="{834B6F64-F2EF-9E4B-927B-2D5F4354138D}"/>
                </a:ext>
              </a:extLst>
            </p:cNvPr>
            <p:cNvSpPr>
              <a:spLocks noChangeAspect="1"/>
            </p:cNvSpPr>
            <p:nvPr userDrawn="1"/>
          </p:nvSpPr>
          <p:spPr>
            <a:xfrm>
              <a:off x="6243556" y="1977175"/>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8096E689-BAD4-F647-90E4-CF3B5232A2A7}"/>
                </a:ext>
              </a:extLst>
            </p:cNvPr>
            <p:cNvPicPr>
              <a:picLocks noChangeAspect="1"/>
            </p:cNvPicPr>
            <p:nvPr userDrawn="1"/>
          </p:nvPicPr>
          <p:blipFill>
            <a:blip r:embed="rId4"/>
            <a:stretch>
              <a:fillRect/>
            </a:stretch>
          </p:blipFill>
          <p:spPr>
            <a:xfrm>
              <a:off x="6420257" y="2148720"/>
              <a:ext cx="406519" cy="406519"/>
            </a:xfrm>
            <a:prstGeom prst="rect">
              <a:avLst/>
            </a:prstGeom>
          </p:spPr>
        </p:pic>
        <p:sp>
          <p:nvSpPr>
            <p:cNvPr id="19" name="Ellips 18">
              <a:extLst>
                <a:ext uri="{FF2B5EF4-FFF2-40B4-BE49-F238E27FC236}">
                  <a16:creationId xmlns:a16="http://schemas.microsoft.com/office/drawing/2014/main" id="{FBABADBC-30EF-DE42-938F-7E556DECD178}"/>
                </a:ext>
              </a:extLst>
            </p:cNvPr>
            <p:cNvSpPr>
              <a:spLocks noChangeAspect="1"/>
            </p:cNvSpPr>
            <p:nvPr userDrawn="1"/>
          </p:nvSpPr>
          <p:spPr>
            <a:xfrm>
              <a:off x="7434320"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 name="Bildobjekt 19">
              <a:extLst>
                <a:ext uri="{FF2B5EF4-FFF2-40B4-BE49-F238E27FC236}">
                  <a16:creationId xmlns:a16="http://schemas.microsoft.com/office/drawing/2014/main" id="{6A5E258B-24A3-404D-9100-DE9E0AAF9DF1}"/>
                </a:ext>
              </a:extLst>
            </p:cNvPr>
            <p:cNvPicPr>
              <a:picLocks noChangeAspect="1"/>
            </p:cNvPicPr>
            <p:nvPr userDrawn="1"/>
          </p:nvPicPr>
          <p:blipFill>
            <a:blip r:embed="rId5">
              <a:alphaModFix/>
            </a:blip>
            <a:stretch>
              <a:fillRect/>
            </a:stretch>
          </p:blipFill>
          <p:spPr>
            <a:xfrm>
              <a:off x="7567532" y="2162152"/>
              <a:ext cx="495119" cy="406519"/>
            </a:xfrm>
            <a:prstGeom prst="rect">
              <a:avLst/>
            </a:prstGeom>
          </p:spPr>
        </p:pic>
      </p:grpSp>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rgbClr val="B1063A"/>
                </a:solidFill>
              </a:rPr>
              <a:t>Region Jönköpings</a:t>
            </a:r>
            <a:r>
              <a:rPr lang="sv-SE" sz="2200" b="1" baseline="0" dirty="0">
                <a:solidFill>
                  <a:srgbClr val="B1063A"/>
                </a:solidFill>
              </a:rPr>
              <a:t> län</a:t>
            </a:r>
            <a:endParaRPr lang="sv-SE" sz="2200" b="1" dirty="0">
              <a:solidFill>
                <a:srgbClr val="B1063A"/>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rgbClr val="B1063A"/>
                </a:solidFill>
              </a:rPr>
              <a:t>www.rjl.se</a:t>
            </a:r>
          </a:p>
        </p:txBody>
      </p:sp>
      <p:pic>
        <p:nvPicPr>
          <p:cNvPr id="21" name="Bildobjekt 20">
            <a:extLst>
              <a:ext uri="{FF2B5EF4-FFF2-40B4-BE49-F238E27FC236}">
                <a16:creationId xmlns:a16="http://schemas.microsoft.com/office/drawing/2014/main" id="{894FDCCA-D973-4BBB-B66D-650C5760AF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12496" y="5331408"/>
            <a:ext cx="2181162" cy="542465"/>
          </a:xfrm>
          <a:prstGeom prst="rect">
            <a:avLst/>
          </a:prstGeom>
        </p:spPr>
      </p:pic>
      <p:pic>
        <p:nvPicPr>
          <p:cNvPr id="23" name="Bildobjekt 22">
            <a:extLst>
              <a:ext uri="{FF2B5EF4-FFF2-40B4-BE49-F238E27FC236}">
                <a16:creationId xmlns:a16="http://schemas.microsoft.com/office/drawing/2014/main" id="{1F1C37D8-7E59-4532-B401-60F8D5005BD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4649" y="2025310"/>
            <a:ext cx="3736856" cy="1271019"/>
          </a:xfrm>
          <a:prstGeom prst="rect">
            <a:avLst/>
          </a:prstGeom>
        </p:spPr>
      </p:pic>
    </p:spTree>
    <p:extLst>
      <p:ext uri="{BB962C8B-B14F-4D97-AF65-F5344CB8AC3E}">
        <p14:creationId xmlns:p14="http://schemas.microsoft.com/office/powerpoint/2010/main" val="317241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ida för utskrif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4109FD55-718D-438B-8297-319021B74331}"/>
              </a:ext>
            </a:extLst>
          </p:cNvPr>
          <p:cNvPicPr>
            <a:picLocks noChangeAspect="1"/>
          </p:cNvPicPr>
          <p:nvPr userDrawn="1"/>
        </p:nvPicPr>
        <p:blipFill rotWithShape="1">
          <a:blip r:embed="rId2">
            <a:alphaModFix amt="55000"/>
          </a:blip>
          <a:srcRect l="-4818" t="21737" r="62723" b="30128"/>
          <a:stretch/>
        </p:blipFill>
        <p:spPr>
          <a:xfrm>
            <a:off x="5807968" y="-11875"/>
            <a:ext cx="6384032" cy="6875813"/>
          </a:xfrm>
          <a:prstGeom prst="rect">
            <a:avLst/>
          </a:prstGeom>
          <a:noFill/>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rgbClr val="B1063A"/>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rgbClr val="B1063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Tree>
    <p:extLst>
      <p:ext uri="{BB962C8B-B14F-4D97-AF65-F5344CB8AC3E}">
        <p14:creationId xmlns:p14="http://schemas.microsoft.com/office/powerpoint/2010/main" val="381570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82112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ADEDBF6-7D1C-7243-942C-5D79C3651C8B}"/>
              </a:ext>
            </a:extLst>
          </p:cNvPr>
          <p:cNvPicPr>
            <a:picLocks noChangeAspect="1"/>
          </p:cNvPicPr>
          <p:nvPr userDrawn="1"/>
        </p:nvPicPr>
        <p:blipFill rotWithShape="1">
          <a:blip r:embed="rId2">
            <a:alphaModFix amt="55000"/>
          </a:blip>
          <a:srcRect l="-4818" t="21696" r="62723" b="28424"/>
          <a:stretch/>
        </p:blipFill>
        <p:spPr>
          <a:xfrm>
            <a:off x="5807968" y="0"/>
            <a:ext cx="6384032" cy="6858000"/>
          </a:xfrm>
          <a:prstGeom prst="rect">
            <a:avLst/>
          </a:prstGeom>
          <a:noFill/>
        </p:spPr>
      </p:pic>
      <p:sp>
        <p:nvSpPr>
          <p:cNvPr id="2" name="Rubrik 1"/>
          <p:cNvSpPr>
            <a:spLocks noGrp="1"/>
          </p:cNvSpPr>
          <p:nvPr>
            <p:ph type="title" hasCustomPrompt="1"/>
          </p:nvPr>
        </p:nvSpPr>
        <p:spPr>
          <a:xfrm>
            <a:off x="2160000" y="522244"/>
            <a:ext cx="7920000" cy="5400000"/>
          </a:xfrm>
        </p:spPr>
        <p:txBody>
          <a:bodyPr anchor="ctr">
            <a:noAutofit/>
          </a:bodyPr>
          <a:lstStyle>
            <a:lvl1pPr algn="ctr">
              <a:lnSpc>
                <a:spcPct val="100000"/>
              </a:lnSpc>
              <a:defRPr sz="4000" b="1">
                <a:solidFill>
                  <a:schemeClr val="bg1"/>
                </a:solidFill>
              </a:defRPr>
            </a:lvl1pPr>
          </a:lstStyle>
          <a:p>
            <a:r>
              <a:rPr lang="sv-SE" dirty="0"/>
              <a:t>Avsnittsrubrik</a:t>
            </a:r>
          </a:p>
        </p:txBody>
      </p:sp>
      <p:pic>
        <p:nvPicPr>
          <p:cNvPr id="9" name="Bildobjekt 8">
            <a:extLst>
              <a:ext uri="{FF2B5EF4-FFF2-40B4-BE49-F238E27FC236}">
                <a16:creationId xmlns:a16="http://schemas.microsoft.com/office/drawing/2014/main" id="{485EEA9C-FE56-F441-A9C0-E8E4F0314C9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440000" y="6217632"/>
            <a:ext cx="1376570" cy="344736"/>
          </a:xfrm>
          <a:prstGeom prst="rect">
            <a:avLst/>
          </a:prstGeom>
        </p:spPr>
      </p:pic>
      <p:sp>
        <p:nvSpPr>
          <p:cNvPr id="5"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bg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0151784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1080025"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6"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Rengöring och desinfektion, Smittskydd Vårdhygien 2025</a:t>
            </a:r>
            <a:endParaRPr lang="sv-SE"/>
          </a:p>
        </p:txBody>
      </p:sp>
      <p:sp>
        <p:nvSpPr>
          <p:cNvPr id="7" name="Platshållare för bildnummer 6"/>
          <p:cNvSpPr>
            <a:spLocks noGrp="1"/>
          </p:cNvSpPr>
          <p:nvPr>
            <p:ph type="sldNum" sz="quarter" idx="12"/>
          </p:nvPr>
        </p:nvSpPr>
        <p:spPr/>
        <p:txBody>
          <a:bodyPr/>
          <a:lstStyle>
            <a:lvl1pPr>
              <a:defRPr>
                <a:solidFill>
                  <a:schemeClr val="tx1"/>
                </a:solidFill>
              </a:defRPr>
            </a:lvl1pPr>
          </a:lstStyle>
          <a:p>
            <a:fld id="{8EEB9E62-4301-493A-8C73-0409F1A2D539}" type="slidenum">
              <a:rPr lang="sv-SE" smtClean="0"/>
              <a:pPr/>
              <a:t>‹#›</a:t>
            </a:fld>
            <a:endParaRPr lang="sv-SE"/>
          </a:p>
        </p:txBody>
      </p:sp>
      <p:pic>
        <p:nvPicPr>
          <p:cNvPr id="8" name="Bildobjekt 7">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5" name="Platshållare för datum 4"/>
          <p:cNvSpPr>
            <a:spLocks noGrp="1"/>
          </p:cNvSpPr>
          <p:nvPr>
            <p:ph type="dt" sz="half" idx="10"/>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9" name="Platshållare för text 8"/>
          <p:cNvSpPr>
            <a:spLocks noGrp="1"/>
          </p:cNvSpPr>
          <p:nvPr>
            <p:ph type="body" sz="quarter" idx="13" hasCustomPrompt="1"/>
          </p:nvPr>
        </p:nvSpPr>
        <p:spPr>
          <a:xfrm>
            <a:off x="1079888" y="2196000"/>
            <a:ext cx="9359900" cy="3780000"/>
          </a:xfrm>
        </p:spPr>
        <p:txBody>
          <a:bodyPr>
            <a:noAutofit/>
          </a:bodyPr>
          <a:lstStyle>
            <a:lvl1pPr>
              <a:lnSpc>
                <a:spcPts val="3400"/>
              </a:lnSpc>
              <a:defRPr sz="2200"/>
            </a:lvl1pPr>
            <a:lvl2pPr>
              <a:lnSpc>
                <a:spcPct val="100000"/>
              </a:lnSpc>
              <a:spcAft>
                <a:spcPts val="1200"/>
              </a:spcAft>
              <a:buFont typeface="Arial" panose="020B0604020202020204" pitchFamily="34" charset="0"/>
              <a:buChar char="•"/>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87520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2" name="Rubrik 1"/>
          <p:cNvSpPr>
            <a:spLocks noGrp="1"/>
          </p:cNvSpPr>
          <p:nvPr>
            <p:ph type="title"/>
          </p:nvPr>
        </p:nvSpPr>
        <p:spPr>
          <a:xfrm>
            <a:off x="1078050" y="900000"/>
            <a:ext cx="9360000" cy="1296000"/>
          </a:xfrm>
        </p:spPr>
        <p:txBody>
          <a:bodyPr anchor="ctr">
            <a:noAutofit/>
          </a:bodyPr>
          <a:lstStyle>
            <a:lvl1pPr>
              <a:lnSpc>
                <a:spcPct val="100000"/>
              </a:lnSpc>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Avsnittsrubrik</a:t>
            </a:r>
            <a:endParaRPr lang="sv-SE"/>
          </a:p>
        </p:txBody>
      </p:sp>
      <p:sp>
        <p:nvSpPr>
          <p:cNvPr id="5" name="Platshållare för sidfot 4"/>
          <p:cNvSpPr>
            <a:spLocks noGrp="1"/>
          </p:cNvSpPr>
          <p:nvPr>
            <p:ph type="ftr" sz="quarter" idx="11"/>
          </p:nvPr>
        </p:nvSpPr>
        <p:spPr>
          <a:xfrm>
            <a:off x="1080000" y="6228000"/>
            <a:ext cx="3600000" cy="365125"/>
          </a:xfrm>
        </p:spPr>
        <p:txBody>
          <a:bodyPr/>
          <a:lstStyle/>
          <a:p>
            <a:r>
              <a:rPr lang="sv-SE" smtClean="0"/>
              <a:t>Rengöring och desinfektion, Smittskydd Vårdhygien 2025</a:t>
            </a:r>
            <a:endParaRPr lang="sv-SE"/>
          </a:p>
        </p:txBody>
      </p:sp>
      <p:sp>
        <p:nvSpPr>
          <p:cNvPr id="6" name="Platshållare för bildnummer 5"/>
          <p:cNvSpPr>
            <a:spLocks noGrp="1"/>
          </p:cNvSpPr>
          <p:nvPr>
            <p:ph type="sldNum" sz="quarter" idx="12"/>
          </p:nvPr>
        </p:nvSpPr>
        <p:spPr/>
        <p:txBody>
          <a:bodyPr/>
          <a:lstStyle/>
          <a:p>
            <a:fld id="{8EEB9E62-4301-493A-8C73-0409F1A2D539}" type="slidenum">
              <a:rPr lang="sv-SE" smtClean="0"/>
              <a:t>‹#›</a:t>
            </a:fld>
            <a:endParaRPr lang="sv-SE"/>
          </a:p>
        </p:txBody>
      </p:sp>
      <p:pic>
        <p:nvPicPr>
          <p:cNvPr id="9" name="Bildobjekt 8">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text 7"/>
          <p:cNvSpPr>
            <a:spLocks noGrp="1"/>
          </p:cNvSpPr>
          <p:nvPr>
            <p:ph type="body" sz="quarter" idx="13"/>
          </p:nvPr>
        </p:nvSpPr>
        <p:spPr>
          <a:xfrm>
            <a:off x="1077913" y="2196000"/>
            <a:ext cx="9359900" cy="3780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427830831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vänst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6116838"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Rengöring och desinfektion, Smittskydd Vårdhygien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6120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43073462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ög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912000"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Rengöring och desinfektion, Smittskydd Vårdhygien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670560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pic>
        <p:nvPicPr>
          <p:cNvPr id="12" name="Bildobjekt 11">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4" name="Platshållare för text 3"/>
          <p:cNvSpPr>
            <a:spLocks noGrp="1"/>
          </p:cNvSpPr>
          <p:nvPr>
            <p:ph type="body" sz="quarter" idx="14"/>
          </p:nvPr>
        </p:nvSpPr>
        <p:spPr>
          <a:xfrm>
            <a:off x="912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26004386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eller grafik helsida">
    <p:spTree>
      <p:nvGrpSpPr>
        <p:cNvPr id="1" name=""/>
        <p:cNvGrpSpPr/>
        <p:nvPr/>
      </p:nvGrpSpPr>
      <p:grpSpPr>
        <a:xfrm>
          <a:off x="0" y="0"/>
          <a:ext cx="0" cy="0"/>
          <a:chOff x="0" y="0"/>
          <a:chExt cx="0" cy="0"/>
        </a:xfrm>
      </p:grpSpPr>
      <p:sp>
        <p:nvSpPr>
          <p:cNvPr id="4" name="Platshållare för innehåll 3"/>
          <p:cNvSpPr>
            <a:spLocks noGrp="1"/>
          </p:cNvSpPr>
          <p:nvPr>
            <p:ph sz="quarter" idx="15" hasCustomPrompt="1"/>
          </p:nvPr>
        </p:nvSpPr>
        <p:spPr>
          <a:xfrm>
            <a:off x="0" y="1"/>
            <a:ext cx="121920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a:solidFill>
                  <a:schemeClr val="tx1"/>
                </a:solidFill>
                <a:latin typeface="+mn-lt"/>
                <a:ea typeface="+mn-ea"/>
                <a:cs typeface="+mn-cs"/>
              </a:defRPr>
            </a:lvl1pPr>
          </a:lstStyle>
          <a:p>
            <a:pPr marL="0" lvl="0" indent="0" algn="l" defTabSz="914400" rtl="0" eaLnBrk="1" latinLnBrk="0" hangingPunct="1">
              <a:lnSpc>
                <a:spcPct val="100000"/>
              </a:lnSpc>
              <a:spcBef>
                <a:spcPts val="0"/>
              </a:spcBef>
              <a:spcAft>
                <a:spcPts val="1800"/>
              </a:spcAft>
              <a:buClr>
                <a:srgbClr val="B1063A"/>
              </a:buClr>
              <a:buFontTx/>
              <a:buNone/>
            </a:pPr>
            <a:r>
              <a:rPr lang="sv-SE" dirty="0"/>
              <a:t>Klicka på symbolen för bild för att lägga till foto eller grafik</a:t>
            </a:r>
          </a:p>
        </p:txBody>
      </p:sp>
      <p:sp>
        <p:nvSpPr>
          <p:cNvPr id="3" name="Platshållare för bild 6"/>
          <p:cNvSpPr>
            <a:spLocks noGrp="1"/>
          </p:cNvSpPr>
          <p:nvPr>
            <p:ph type="pic" sz="quarter" idx="16"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8061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grafik med rubrik">
    <p:spTree>
      <p:nvGrpSpPr>
        <p:cNvPr id="1" name=""/>
        <p:cNvGrpSpPr/>
        <p:nvPr/>
      </p:nvGrpSpPr>
      <p:grpSpPr>
        <a:xfrm>
          <a:off x="0" y="0"/>
          <a:ext cx="0" cy="0"/>
          <a:chOff x="0" y="0"/>
          <a:chExt cx="0" cy="0"/>
        </a:xfrm>
      </p:grpSpPr>
      <p:sp>
        <p:nvSpPr>
          <p:cNvPr id="3" name="Platshållare för innehåll 2"/>
          <p:cNvSpPr>
            <a:spLocks noGrp="1"/>
          </p:cNvSpPr>
          <p:nvPr>
            <p:ph sz="quarter" idx="10" hasCustomPrompt="1"/>
          </p:nvPr>
        </p:nvSpPr>
        <p:spPr>
          <a:xfrm>
            <a:off x="1440000" y="2196000"/>
            <a:ext cx="9360000" cy="3780000"/>
          </a:xfrm>
        </p:spPr>
        <p:txBody>
          <a:bodyPr/>
          <a:lstStyle>
            <a:lvl1pPr marL="0" indent="0">
              <a:buFontTx/>
              <a:buNone/>
              <a:defRPr/>
            </a:lvl1pPr>
          </a:lstStyle>
          <a:p>
            <a:pPr lvl="0"/>
            <a:r>
              <a:rPr lang="sv-SE" dirty="0"/>
              <a:t>Klicka på den ikon du vill använda</a:t>
            </a:r>
          </a:p>
        </p:txBody>
      </p:sp>
      <p:sp>
        <p:nvSpPr>
          <p:cNvPr id="4" name="Rubrik 1"/>
          <p:cNvSpPr>
            <a:spLocks noGrp="1"/>
          </p:cNvSpPr>
          <p:nvPr>
            <p:ph type="title"/>
          </p:nvPr>
        </p:nvSpPr>
        <p:spPr>
          <a:xfrm>
            <a:off x="1440000"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5"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Rengöring och desinfektion, Smittskydd Vårdhygien 2025</a:t>
            </a:r>
            <a:endParaRPr lang="sv-SE"/>
          </a:p>
        </p:txBody>
      </p:sp>
      <p:sp>
        <p:nvSpPr>
          <p:cNvPr id="6" name="Platshållare för bildnummer 6"/>
          <p:cNvSpPr>
            <a:spLocks noGrp="1"/>
          </p:cNvSpPr>
          <p:nvPr>
            <p:ph type="sldNum" sz="quarter" idx="12"/>
          </p:nvPr>
        </p:nvSpPr>
        <p:spPr>
          <a:xfrm>
            <a:off x="432000" y="6228000"/>
            <a:ext cx="522000" cy="365125"/>
          </a:xfrm>
        </p:spPr>
        <p:txBody>
          <a:bodyPr/>
          <a:lstStyle>
            <a:lvl1pPr>
              <a:defRPr>
                <a:solidFill>
                  <a:schemeClr val="tx1"/>
                </a:solidFill>
              </a:defRPr>
            </a:lvl1pPr>
          </a:lstStyle>
          <a:p>
            <a:fld id="{8EEB9E62-4301-493A-8C73-0409F1A2D539}" type="slidenum">
              <a:rPr lang="sv-SE" smtClean="0"/>
              <a:pPr/>
              <a:t>‹#›</a:t>
            </a:fld>
            <a:endParaRPr lang="sv-SE"/>
          </a:p>
        </p:txBody>
      </p:sp>
      <p:pic>
        <p:nvPicPr>
          <p:cNvPr id="7" name="Bildobjekt 6">
            <a:extLst>
              <a:ext uri="{FF2B5EF4-FFF2-40B4-BE49-F238E27FC236}">
                <a16:creationId xmlns:a16="http://schemas.microsoft.com/office/drawing/2014/main" id="{A13CF048-BC28-7141-B930-8EC3F94E912F}"/>
              </a:ext>
            </a:extLst>
          </p:cNvPr>
          <p:cNvPicPr>
            <a:picLocks noChangeAspect="1"/>
          </p:cNvPicPr>
          <p:nvPr userDrawn="1"/>
        </p:nvPicPr>
        <p:blipFill>
          <a:blip r:embed="rId2"/>
          <a:srcRect/>
          <a:stretch/>
        </p:blipFill>
        <p:spPr>
          <a:xfrm>
            <a:off x="10440000" y="6228000"/>
            <a:ext cx="1375200" cy="338815"/>
          </a:xfrm>
          <a:prstGeom prst="rect">
            <a:avLst/>
          </a:prstGeom>
        </p:spPr>
      </p:pic>
      <p:sp>
        <p:nvSpPr>
          <p:cNvPr id="8" name="Platshållare för datum 4"/>
          <p:cNvSpPr>
            <a:spLocks noGrp="1"/>
          </p:cNvSpPr>
          <p:nvPr>
            <p:ph type="dt" sz="half" idx="13"/>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10"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26148918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80000" y="540000"/>
            <a:ext cx="9360000" cy="1296000"/>
          </a:xfrm>
          <a:prstGeom prst="rect">
            <a:avLst/>
          </a:prstGeom>
        </p:spPr>
        <p:txBody>
          <a:bodyPr vert="horz" lIns="91440" tIns="45720" rIns="91440" bIns="45720" rtlCol="0" anchor="ctr">
            <a:noAutofit/>
          </a:bodyPr>
          <a:lstStyle/>
          <a:p>
            <a:r>
              <a:rPr lang="sv-SE" dirty="0"/>
              <a:t>Klicka här för att ändra format</a:t>
            </a:r>
          </a:p>
        </p:txBody>
      </p:sp>
      <p:sp>
        <p:nvSpPr>
          <p:cNvPr id="4" name="Platshållare för datum 3"/>
          <p:cNvSpPr>
            <a:spLocks noGrp="1"/>
          </p:cNvSpPr>
          <p:nvPr>
            <p:ph type="dt" sz="half" idx="2"/>
          </p:nvPr>
        </p:nvSpPr>
        <p:spPr>
          <a:xfrm>
            <a:off x="4860000" y="6228000"/>
            <a:ext cx="2484000" cy="365125"/>
          </a:xfrm>
          <a:prstGeom prst="rect">
            <a:avLst/>
          </a:prstGeom>
        </p:spPr>
        <p:txBody>
          <a:bodyPr vert="horz" lIns="91440" tIns="45720" rIns="91440" bIns="45720" rtlCol="0" anchor="ctr"/>
          <a:lstStyle>
            <a:lvl1pPr algn="ctr">
              <a:defRPr sz="1200" spc="100" baseline="0">
                <a:solidFill>
                  <a:schemeClr val="tx1"/>
                </a:solidFill>
              </a:defRPr>
            </a:lvl1pPr>
          </a:lstStyle>
          <a:p>
            <a:r>
              <a:rPr lang="sv-SE" smtClean="0"/>
              <a:t>Avsnittsrubrik</a:t>
            </a:r>
            <a:endParaRPr lang="sv-SE" dirty="0"/>
          </a:p>
        </p:txBody>
      </p:sp>
      <p:sp>
        <p:nvSpPr>
          <p:cNvPr id="5" name="Platshållare för sidfot 4"/>
          <p:cNvSpPr>
            <a:spLocks noGrp="1"/>
          </p:cNvSpPr>
          <p:nvPr>
            <p:ph type="ftr" sz="quarter" idx="3"/>
          </p:nvPr>
        </p:nvSpPr>
        <p:spPr>
          <a:xfrm>
            <a:off x="1080000" y="6228000"/>
            <a:ext cx="3600000" cy="365125"/>
          </a:xfrm>
          <a:prstGeom prst="rect">
            <a:avLst/>
          </a:prstGeom>
        </p:spPr>
        <p:txBody>
          <a:bodyPr vert="horz" lIns="91440" tIns="45720" rIns="91440" bIns="45720" rtlCol="0" anchor="ctr"/>
          <a:lstStyle>
            <a:lvl1pPr algn="l">
              <a:defRPr sz="1200" spc="100" baseline="0">
                <a:solidFill>
                  <a:schemeClr val="tx1"/>
                </a:solidFill>
              </a:defRPr>
            </a:lvl1pPr>
          </a:lstStyle>
          <a:p>
            <a:r>
              <a:rPr lang="sv-SE" smtClean="0"/>
              <a:t>Rengöring och desinfektion, Smittskydd Vårdhygien 2025</a:t>
            </a:r>
            <a:endParaRPr lang="sv-SE" dirty="0"/>
          </a:p>
        </p:txBody>
      </p:sp>
      <p:sp>
        <p:nvSpPr>
          <p:cNvPr id="6" name="Platshållare för bildnummer 5"/>
          <p:cNvSpPr>
            <a:spLocks noGrp="1"/>
          </p:cNvSpPr>
          <p:nvPr>
            <p:ph type="sldNum" sz="quarter" idx="4"/>
          </p:nvPr>
        </p:nvSpPr>
        <p:spPr>
          <a:xfrm>
            <a:off x="432000" y="6228000"/>
            <a:ext cx="522000" cy="365125"/>
          </a:xfrm>
          <a:prstGeom prst="rect">
            <a:avLst/>
          </a:prstGeom>
        </p:spPr>
        <p:txBody>
          <a:bodyPr vert="horz" lIns="91440" tIns="45720" rIns="91440" bIns="45720" rtlCol="0" anchor="ctr"/>
          <a:lstStyle>
            <a:lvl1pPr algn="l">
              <a:defRPr sz="1200">
                <a:solidFill>
                  <a:schemeClr val="tx1"/>
                </a:solidFill>
              </a:defRPr>
            </a:lvl1pPr>
          </a:lstStyle>
          <a:p>
            <a:fld id="{8EEB9E62-4301-493A-8C73-0409F1A2D539}" type="slidenum">
              <a:rPr lang="sv-SE" smtClean="0"/>
              <a:pPr/>
              <a:t>‹#›</a:t>
            </a:fld>
            <a:endParaRPr lang="sv-SE"/>
          </a:p>
        </p:txBody>
      </p:sp>
      <p:sp>
        <p:nvSpPr>
          <p:cNvPr id="7" name="Platshållare för text 6"/>
          <p:cNvSpPr>
            <a:spLocks noGrp="1"/>
          </p:cNvSpPr>
          <p:nvPr>
            <p:ph type="body" idx="1"/>
          </p:nvPr>
        </p:nvSpPr>
        <p:spPr>
          <a:xfrm>
            <a:off x="1080000" y="1836000"/>
            <a:ext cx="9360000" cy="4140000"/>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6628087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60" r:id="rId4"/>
    <p:sldLayoutId id="2147483650" r:id="rId5"/>
    <p:sldLayoutId id="2147483653" r:id="rId6"/>
    <p:sldLayoutId id="2147483663" r:id="rId7"/>
    <p:sldLayoutId id="2147483654" r:id="rId8"/>
    <p:sldLayoutId id="2147483661" r:id="rId9"/>
    <p:sldLayoutId id="2147483662" r:id="rId10"/>
    <p:sldLayoutId id="2147483665" r:id="rId11"/>
  </p:sldLayoutIdLst>
  <p:hf hdr="0" dt="0"/>
  <p:txStyles>
    <p:titleStyle>
      <a:lvl1pPr algn="l" defTabSz="914400" rtl="0" eaLnBrk="1" latinLnBrk="0" hangingPunct="1">
        <a:lnSpc>
          <a:spcPct val="100000"/>
        </a:lnSpc>
        <a:spcBef>
          <a:spcPct val="0"/>
        </a:spcBef>
        <a:buNone/>
        <a:defRPr sz="3600" b="1" kern="1200" baseline="0">
          <a:solidFill>
            <a:srgbClr val="B1063A"/>
          </a:solidFill>
          <a:latin typeface="+mj-lt"/>
          <a:ea typeface="+mj-ea"/>
          <a:cs typeface="+mj-cs"/>
        </a:defRPr>
      </a:lvl1pPr>
    </p:titleStyle>
    <p:bodyStyle>
      <a:lvl1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8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6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Litet quiz om rengöring och desinfektion</a:t>
            </a:r>
            <a:endParaRPr lang="sv-SE" dirty="0"/>
          </a:p>
        </p:txBody>
      </p:sp>
      <p:sp>
        <p:nvSpPr>
          <p:cNvPr id="3" name="Underrubrik 2"/>
          <p:cNvSpPr>
            <a:spLocks noGrp="1"/>
          </p:cNvSpPr>
          <p:nvPr>
            <p:ph type="subTitle" idx="1"/>
          </p:nvPr>
        </p:nvSpPr>
        <p:spPr/>
        <p:txBody>
          <a:bodyPr/>
          <a:lstStyle/>
          <a:p>
            <a:r>
              <a:rPr lang="sv-SE" dirty="0" smtClean="0"/>
              <a:t>Årshjul hygienombud – december</a:t>
            </a:r>
            <a:endParaRPr lang="sv-SE" dirty="0"/>
          </a:p>
          <a:p>
            <a:r>
              <a:rPr lang="sv-SE" dirty="0" smtClean="0"/>
              <a:t>Smittskydd Vårdhygien 2025</a:t>
            </a:r>
            <a:endParaRPr lang="sv-SE" dirty="0"/>
          </a:p>
        </p:txBody>
      </p:sp>
    </p:spTree>
    <p:extLst>
      <p:ext uri="{BB962C8B-B14F-4D97-AF65-F5344CB8AC3E}">
        <p14:creationId xmlns:p14="http://schemas.microsoft.com/office/powerpoint/2010/main" val="3123696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1032" y="504176"/>
            <a:ext cx="9360000" cy="1296000"/>
          </a:xfrm>
        </p:spPr>
        <p:txBody>
          <a:bodyPr/>
          <a:lstStyle/>
          <a:p>
            <a:r>
              <a:rPr lang="sv-SE" dirty="0" smtClean="0"/>
              <a:t>Ytor</a:t>
            </a:r>
            <a:br>
              <a:rPr lang="sv-SE" dirty="0" smtClean="0"/>
            </a:br>
            <a:endParaRPr lang="sv-SE" dirty="0"/>
          </a:p>
        </p:txBody>
      </p:sp>
      <p:sp>
        <p:nvSpPr>
          <p:cNvPr id="3" name="Platshållare för sidfot 2"/>
          <p:cNvSpPr>
            <a:spLocks noGrp="1"/>
          </p:cNvSpPr>
          <p:nvPr>
            <p:ph type="ftr" sz="quarter" idx="11"/>
          </p:nvPr>
        </p:nvSpPr>
        <p:spPr/>
        <p:txBody>
          <a:bodyPr/>
          <a:lstStyle/>
          <a:p>
            <a:r>
              <a:rPr lang="sv-SE" smtClean="0"/>
              <a:t>Rengöring och desinfektion, Smittskydd Vårdhygien 2025</a:t>
            </a:r>
            <a:endParaRPr lang="sv-SE"/>
          </a:p>
        </p:txBody>
      </p:sp>
      <p:sp>
        <p:nvSpPr>
          <p:cNvPr id="4" name="Platshållare för bildnummer 3"/>
          <p:cNvSpPr>
            <a:spLocks noGrp="1"/>
          </p:cNvSpPr>
          <p:nvPr>
            <p:ph type="sldNum" sz="quarter" idx="12"/>
          </p:nvPr>
        </p:nvSpPr>
        <p:spPr/>
        <p:txBody>
          <a:bodyPr/>
          <a:lstStyle/>
          <a:p>
            <a:fld id="{8EEB9E62-4301-493A-8C73-0409F1A2D539}" type="slidenum">
              <a:rPr lang="sv-SE" smtClean="0"/>
              <a:pPr/>
              <a:t>2</a:t>
            </a:fld>
            <a:endParaRPr lang="sv-SE"/>
          </a:p>
        </p:txBody>
      </p:sp>
      <p:sp>
        <p:nvSpPr>
          <p:cNvPr id="5" name="Platshållare för text 4"/>
          <p:cNvSpPr>
            <a:spLocks noGrp="1"/>
          </p:cNvSpPr>
          <p:nvPr>
            <p:ph type="body" sz="quarter" idx="13"/>
          </p:nvPr>
        </p:nvSpPr>
        <p:spPr>
          <a:xfrm>
            <a:off x="371032" y="1556857"/>
            <a:ext cx="6662157" cy="3780000"/>
          </a:xfrm>
        </p:spPr>
        <p:txBody>
          <a:bodyPr/>
          <a:lstStyle/>
          <a:p>
            <a:pPr marL="0" indent="0">
              <a:lnSpc>
                <a:spcPct val="100000"/>
              </a:lnSpc>
              <a:buNone/>
            </a:pPr>
            <a:r>
              <a:rPr lang="sv-SE" b="1" dirty="0"/>
              <a:t>Fråga:</a:t>
            </a:r>
            <a:endParaRPr lang="sv-SE" dirty="0" smtClean="0"/>
          </a:p>
          <a:p>
            <a:pPr marL="0" indent="0">
              <a:lnSpc>
                <a:spcPct val="100000"/>
              </a:lnSpc>
              <a:buNone/>
            </a:pPr>
            <a:r>
              <a:rPr lang="sv-SE" dirty="0" smtClean="0"/>
              <a:t>Varför är det viktigt med rengöring innan desinfektion?</a:t>
            </a:r>
          </a:p>
          <a:p>
            <a:pPr>
              <a:lnSpc>
                <a:spcPct val="100000"/>
              </a:lnSpc>
            </a:pPr>
            <a:endParaRPr lang="sv-SE" dirty="0" smtClean="0"/>
          </a:p>
          <a:p>
            <a:pPr marL="0" indent="0">
              <a:buNone/>
            </a:pPr>
            <a:r>
              <a:rPr lang="sv-SE" b="1" dirty="0" smtClean="0"/>
              <a:t/>
            </a:r>
            <a:br>
              <a:rPr lang="sv-SE" b="1" dirty="0" smtClean="0"/>
            </a:br>
            <a:r>
              <a:rPr lang="sv-SE" b="1" dirty="0" smtClean="0"/>
              <a:t>Fråga</a:t>
            </a:r>
            <a:r>
              <a:rPr lang="sv-SE" b="1" dirty="0"/>
              <a:t>: </a:t>
            </a:r>
            <a:r>
              <a:rPr lang="sv-SE" b="1" dirty="0" smtClean="0"/>
              <a:t/>
            </a:r>
            <a:br>
              <a:rPr lang="sv-SE" b="1" dirty="0" smtClean="0"/>
            </a:br>
            <a:r>
              <a:rPr lang="sv-SE" dirty="0" smtClean="0"/>
              <a:t>När behöver man </a:t>
            </a:r>
            <a:r>
              <a:rPr lang="sv-SE" b="1" dirty="0" smtClean="0"/>
              <a:t>inte</a:t>
            </a:r>
            <a:r>
              <a:rPr lang="sv-SE" dirty="0" smtClean="0"/>
              <a:t> rengöra innan desinfektion?</a:t>
            </a:r>
            <a:endParaRPr lang="sv-SE" dirty="0"/>
          </a:p>
        </p:txBody>
      </p:sp>
      <p:sp>
        <p:nvSpPr>
          <p:cNvPr id="7" name="textruta 6"/>
          <p:cNvSpPr txBox="1"/>
          <p:nvPr/>
        </p:nvSpPr>
        <p:spPr>
          <a:xfrm>
            <a:off x="6902983" y="2058048"/>
            <a:ext cx="5012926" cy="138499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Är </a:t>
            </a:r>
            <a:r>
              <a:rPr lang="sv-SE" sz="1400" dirty="0"/>
              <a:t>det en kraftigt förorenad yta eller föremål så måste föroreningen tas bort först genom </a:t>
            </a:r>
            <a:r>
              <a:rPr lang="sv-SE" sz="1400" dirty="0" smtClean="0"/>
              <a:t>rengöring för att kunna </a:t>
            </a:r>
            <a:r>
              <a:rPr lang="sv-SE" sz="1400" dirty="0"/>
              <a:t>desinfektera effektivt. R</a:t>
            </a:r>
            <a:r>
              <a:rPr lang="sv-SE" sz="1400" dirty="0" smtClean="0"/>
              <a:t>engöring kan avlägsna 80 </a:t>
            </a:r>
            <a:r>
              <a:rPr lang="sv-SE" sz="1400" dirty="0"/>
              <a:t>% av </a:t>
            </a:r>
            <a:r>
              <a:rPr lang="sv-SE" sz="1400" dirty="0" smtClean="0"/>
              <a:t>biobördan.</a:t>
            </a:r>
            <a:r>
              <a:rPr lang="sv-SE" sz="1400" dirty="0"/>
              <a:t> </a:t>
            </a:r>
            <a:r>
              <a:rPr lang="sv-SE" sz="1400" dirty="0" smtClean="0"/>
              <a:t>Kvarvarande smuts kan kapsla in och skydda mikroorganismer genom en desinfektionsprocess så att de överlever. </a:t>
            </a:r>
            <a:endParaRPr lang="sv-SE" sz="1400" dirty="0"/>
          </a:p>
        </p:txBody>
      </p:sp>
      <p:sp>
        <p:nvSpPr>
          <p:cNvPr id="8" name="textruta 7"/>
          <p:cNvSpPr txBox="1"/>
          <p:nvPr/>
        </p:nvSpPr>
        <p:spPr>
          <a:xfrm>
            <a:off x="6902983" y="4347454"/>
            <a:ext cx="5012926" cy="954107"/>
          </a:xfrm>
          <a:prstGeom prst="rect">
            <a:avLst/>
          </a:prstGeom>
          <a:solidFill>
            <a:schemeClr val="accent3">
              <a:lumMod val="20000"/>
              <a:lumOff val="80000"/>
            </a:schemeClr>
          </a:solidFill>
          <a:ln w="28575">
            <a:solidFill>
              <a:srgbClr val="790726"/>
            </a:solidFill>
          </a:ln>
        </p:spPr>
        <p:txBody>
          <a:bodyPr wrap="square" rtlCol="0">
            <a:spAutoFit/>
          </a:bodyPr>
          <a:lstStyle/>
          <a:p>
            <a:pPr>
              <a:lnSpc>
                <a:spcPct val="100000"/>
              </a:lnSpc>
            </a:pPr>
            <a:r>
              <a:rPr lang="sv-SE" sz="1400" dirty="0" smtClean="0"/>
              <a:t>När ytan är synligt ren. De </a:t>
            </a:r>
            <a:r>
              <a:rPr lang="sv-SE" sz="1400" dirty="0"/>
              <a:t>flesta upphandlade desinfektionsmedlen i vår region har rengörande effekt och kan därför användas för att både rengöra och desinfektera i ett steg. </a:t>
            </a:r>
          </a:p>
        </p:txBody>
      </p:sp>
      <p:sp>
        <p:nvSpPr>
          <p:cNvPr id="9" name="Platshållare för text 4"/>
          <p:cNvSpPr txBox="1">
            <a:spLocks/>
          </p:cNvSpPr>
          <p:nvPr/>
        </p:nvSpPr>
        <p:spPr>
          <a:xfrm>
            <a:off x="6849406" y="1553043"/>
            <a:ext cx="5690028"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b="1" dirty="0" smtClean="0"/>
              <a:t>Svar:</a:t>
            </a:r>
            <a:endParaRPr lang="sv-SE" dirty="0"/>
          </a:p>
          <a:p>
            <a:pPr>
              <a:lnSpc>
                <a:spcPct val="100000"/>
              </a:lnSpc>
            </a:pPr>
            <a:endParaRPr lang="sv-SE"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r>
              <a:rPr lang="sv-SE" b="1" dirty="0" smtClean="0"/>
              <a:t>Svar: </a:t>
            </a:r>
            <a:br>
              <a:rPr lang="sv-SE" b="1" dirty="0" smtClean="0"/>
            </a:br>
            <a:endParaRPr lang="sv-SE" dirty="0"/>
          </a:p>
        </p:txBody>
      </p:sp>
      <p:sp>
        <p:nvSpPr>
          <p:cNvPr id="10" name="Rektangel 9"/>
          <p:cNvSpPr/>
          <p:nvPr/>
        </p:nvSpPr>
        <p:spPr>
          <a:xfrm>
            <a:off x="6897252" y="1988251"/>
            <a:ext cx="5078849" cy="1691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6897252" y="4163604"/>
            <a:ext cx="5078848" cy="1321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Kommentar i oval 11"/>
          <p:cNvSpPr/>
          <p:nvPr/>
        </p:nvSpPr>
        <p:spPr>
          <a:xfrm>
            <a:off x="8813426" y="595721"/>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13" name="Bildobjekt 12"/>
          <p:cNvPicPr>
            <a:picLocks noChangeAspect="1"/>
          </p:cNvPicPr>
          <p:nvPr/>
        </p:nvPicPr>
        <p:blipFill rotWithShape="1">
          <a:blip r:embed="rId2"/>
          <a:srcRect l="47476" r="16676"/>
          <a:stretch/>
        </p:blipFill>
        <p:spPr>
          <a:xfrm>
            <a:off x="432000" y="4910847"/>
            <a:ext cx="1555334" cy="1800000"/>
          </a:xfrm>
          <a:prstGeom prst="rect">
            <a:avLst/>
          </a:prstGeom>
        </p:spPr>
      </p:pic>
      <p:pic>
        <p:nvPicPr>
          <p:cNvPr id="23" name="Bildobjekt 22"/>
          <p:cNvPicPr>
            <a:picLocks noChangeAspect="1"/>
          </p:cNvPicPr>
          <p:nvPr/>
        </p:nvPicPr>
        <p:blipFill rotWithShape="1">
          <a:blip r:embed="rId3" cstate="print">
            <a:extLst>
              <a:ext uri="{28A0092B-C50C-407E-A947-70E740481C1C}">
                <a14:useLocalDpi xmlns:a14="http://schemas.microsoft.com/office/drawing/2010/main" val="0"/>
              </a:ext>
            </a:extLst>
          </a:blip>
          <a:srcRect l="24360" t="17199" r="14826" b="19536"/>
          <a:stretch/>
        </p:blipFill>
        <p:spPr>
          <a:xfrm>
            <a:off x="1951004" y="4910847"/>
            <a:ext cx="2595401" cy="1800000"/>
          </a:xfrm>
          <a:prstGeom prst="rect">
            <a:avLst/>
          </a:prstGeom>
        </p:spPr>
      </p:pic>
      <p:sp>
        <p:nvSpPr>
          <p:cNvPr id="27" name="Platshållare för sidfot 2"/>
          <p:cNvSpPr txBox="1">
            <a:spLocks/>
          </p:cNvSpPr>
          <p:nvPr/>
        </p:nvSpPr>
        <p:spPr>
          <a:xfrm>
            <a:off x="4631746" y="6345722"/>
            <a:ext cx="4804930" cy="365125"/>
          </a:xfrm>
          <a:prstGeom prst="rect">
            <a:avLst/>
          </a:prstGeom>
        </p:spPr>
        <p:txBody>
          <a:bodyPr vert="horz" lIns="91440" tIns="45720" rIns="91440" bIns="45720" rtlCol="0" anchor="ctr"/>
          <a:lstStyle>
            <a:defPPr>
              <a:defRPr lang="sv-SE"/>
            </a:defPPr>
            <a:lvl1pPr marL="0" algn="l" defTabSz="914400" rtl="0" eaLnBrk="1" latinLnBrk="0" hangingPunct="1">
              <a:defRPr sz="1200"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dirty="0" smtClean="0"/>
              <a:t>Rengöring</a:t>
            </a:r>
            <a:r>
              <a:rPr lang="sv-SE" dirty="0" smtClean="0"/>
              <a:t> och desinfektion, Smittskydd Vårdhygien 2025</a:t>
            </a:r>
            <a:endParaRPr lang="sv-SE" dirty="0"/>
          </a:p>
        </p:txBody>
      </p:sp>
    </p:spTree>
    <p:extLst>
      <p:ext uri="{BB962C8B-B14F-4D97-AF65-F5344CB8AC3E}">
        <p14:creationId xmlns:p14="http://schemas.microsoft.com/office/powerpoint/2010/main" val="165726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1+ppt_h/2"/>
                                          </p:val>
                                        </p:tav>
                                      </p:tavLst>
                                    </p:anim>
                                    <p:set>
                                      <p:cBhvr>
                                        <p:cTn id="8" dur="1" fill="hold">
                                          <p:stCondLst>
                                            <p:cond delay="4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Medicinteknisk utrustning</a:t>
            </a:r>
            <a:endParaRPr lang="sv-SE" dirty="0"/>
          </a:p>
        </p:txBody>
      </p:sp>
      <p:sp>
        <p:nvSpPr>
          <p:cNvPr id="3" name="Platshållare för sidfot 2"/>
          <p:cNvSpPr>
            <a:spLocks noGrp="1"/>
          </p:cNvSpPr>
          <p:nvPr>
            <p:ph type="ftr" sz="quarter" idx="11"/>
          </p:nvPr>
        </p:nvSpPr>
        <p:spPr>
          <a:xfrm>
            <a:off x="432000" y="6404687"/>
            <a:ext cx="4804930" cy="365125"/>
          </a:xfrm>
        </p:spPr>
        <p:txBody>
          <a:bodyPr/>
          <a:lstStyle/>
          <a:p>
            <a:r>
              <a:rPr lang="sv-SE" smtClean="0"/>
              <a:t>Rengöring och desinfektion, Smittskydd Vårdhygien 2025</a:t>
            </a:r>
            <a:endParaRPr lang="sv-SE" dirty="0"/>
          </a:p>
        </p:txBody>
      </p:sp>
      <p:sp>
        <p:nvSpPr>
          <p:cNvPr id="5" name="Platshållare för text 4"/>
          <p:cNvSpPr>
            <a:spLocks noGrp="1"/>
          </p:cNvSpPr>
          <p:nvPr>
            <p:ph type="body" sz="quarter" idx="13"/>
          </p:nvPr>
        </p:nvSpPr>
        <p:spPr>
          <a:xfrm>
            <a:off x="1063099" y="2289038"/>
            <a:ext cx="4591070" cy="3780000"/>
          </a:xfrm>
        </p:spPr>
        <p:txBody>
          <a:bodyPr/>
          <a:lstStyle/>
          <a:p>
            <a:pPr marL="0" indent="0">
              <a:buNone/>
            </a:pPr>
            <a:r>
              <a:rPr lang="sv-SE" b="1" dirty="0" smtClean="0"/>
              <a:t>Fråga:</a:t>
            </a:r>
            <a:r>
              <a:rPr lang="sv-SE" dirty="0" smtClean="0"/>
              <a:t/>
            </a:r>
            <a:br>
              <a:rPr lang="sv-SE" dirty="0" smtClean="0"/>
            </a:br>
            <a:r>
              <a:rPr lang="sv-SE" dirty="0" smtClean="0"/>
              <a:t>Varför ska vi alltid vara noggranna med desinfektion av utrustning som används hos mer än en patient? </a:t>
            </a:r>
            <a:endParaRPr lang="sv-SE" dirty="0"/>
          </a:p>
        </p:txBody>
      </p:sp>
      <p:sp>
        <p:nvSpPr>
          <p:cNvPr id="7" name="textruta 6"/>
          <p:cNvSpPr txBox="1"/>
          <p:nvPr/>
        </p:nvSpPr>
        <p:spPr>
          <a:xfrm>
            <a:off x="5988905" y="2879604"/>
            <a:ext cx="5012926" cy="203132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Risken är att vi sprider smittämnen mellan patienter. Vi vet inte vilka smittämnen patienterna kan bära på. Det </a:t>
            </a:r>
            <a:r>
              <a:rPr lang="sv-SE" sz="1400" dirty="0"/>
              <a:t>finns risk </a:t>
            </a:r>
            <a:r>
              <a:rPr lang="sv-SE" sz="1400" dirty="0" smtClean="0"/>
              <a:t>att </a:t>
            </a:r>
            <a:r>
              <a:rPr lang="sv-SE" sz="1400" dirty="0"/>
              <a:t>vi sprider </a:t>
            </a:r>
            <a:r>
              <a:rPr lang="sv-SE" sz="1400" dirty="0" smtClean="0"/>
              <a:t>sjukdomsframkallande mikroorganismer </a:t>
            </a:r>
            <a:r>
              <a:rPr lang="sv-SE" sz="1400" dirty="0"/>
              <a:t>från en patient till </a:t>
            </a:r>
            <a:r>
              <a:rPr lang="sv-SE" sz="1400" dirty="0" smtClean="0"/>
              <a:t>en annan. Det finns även risk för tyst smittspridning av exempelvis multiresistenta bakterier som inte orsakar några direkta symtom. Därför behöver vi hantera all använd utrustning som kontaminerade ytor då vi inte vet vilka mikroorganismer som kan finnas där.  </a:t>
            </a:r>
            <a:br>
              <a:rPr lang="sv-SE" sz="1400" dirty="0" smtClean="0"/>
            </a:br>
            <a:endParaRPr lang="sv-SE" sz="1400" dirty="0" smtClean="0"/>
          </a:p>
        </p:txBody>
      </p:sp>
      <p:sp>
        <p:nvSpPr>
          <p:cNvPr id="8" name="Platshållare för text 4"/>
          <p:cNvSpPr txBox="1">
            <a:spLocks/>
          </p:cNvSpPr>
          <p:nvPr/>
        </p:nvSpPr>
        <p:spPr>
          <a:xfrm>
            <a:off x="5884930" y="2196000"/>
            <a:ext cx="4591070"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Svar: </a:t>
            </a:r>
            <a:endParaRPr lang="sv-SE" b="1" dirty="0"/>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flipH="1">
            <a:off x="209793" y="4194009"/>
            <a:ext cx="1488412" cy="1488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19052295" flipH="1">
            <a:off x="1365422" y="5167042"/>
            <a:ext cx="1030759" cy="1030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34402" r="31196"/>
          <a:stretch/>
        </p:blipFill>
        <p:spPr bwMode="auto">
          <a:xfrm flipH="1">
            <a:off x="11286407" y="3670786"/>
            <a:ext cx="791074" cy="2299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flipH="1">
            <a:off x="2280802" y="4374483"/>
            <a:ext cx="1198396" cy="1198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flipH="1">
            <a:off x="4560726" y="4917149"/>
            <a:ext cx="1066537" cy="1487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7"/>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flipH="1">
            <a:off x="9280720" y="5100217"/>
            <a:ext cx="1807027" cy="87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8"/>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flipH="1">
            <a:off x="7284114" y="717376"/>
            <a:ext cx="997867" cy="997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ktangel 23"/>
          <p:cNvSpPr/>
          <p:nvPr/>
        </p:nvSpPr>
        <p:spPr>
          <a:xfrm>
            <a:off x="5988905" y="2879604"/>
            <a:ext cx="5012926"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Kommentar i oval 24"/>
          <p:cNvSpPr/>
          <p:nvPr/>
        </p:nvSpPr>
        <p:spPr>
          <a:xfrm>
            <a:off x="8891277" y="1386694"/>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sp>
        <p:nvSpPr>
          <p:cNvPr id="6" name="Platshållare för bildnummer 5"/>
          <p:cNvSpPr>
            <a:spLocks noGrp="1"/>
          </p:cNvSpPr>
          <p:nvPr>
            <p:ph type="sldNum" sz="quarter" idx="12"/>
          </p:nvPr>
        </p:nvSpPr>
        <p:spPr/>
        <p:txBody>
          <a:bodyPr/>
          <a:lstStyle/>
          <a:p>
            <a:fld id="{8EEB9E62-4301-493A-8C73-0409F1A2D539}" type="slidenum">
              <a:rPr lang="sv-SE" smtClean="0"/>
              <a:pPr/>
              <a:t>3</a:t>
            </a:fld>
            <a:endParaRPr lang="sv-SE"/>
          </a:p>
        </p:txBody>
      </p:sp>
    </p:spTree>
    <p:extLst>
      <p:ext uri="{BB962C8B-B14F-4D97-AF65-F5344CB8AC3E}">
        <p14:creationId xmlns:p14="http://schemas.microsoft.com/office/powerpoint/2010/main" val="390921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8601" y="754518"/>
            <a:ext cx="9360000" cy="1134988"/>
          </a:xfrm>
        </p:spPr>
        <p:txBody>
          <a:bodyPr/>
          <a:lstStyle/>
          <a:p>
            <a:r>
              <a:rPr lang="sv-SE" dirty="0" smtClean="0"/>
              <a:t>Metod	</a:t>
            </a:r>
            <a:endParaRPr lang="sv-SE" dirty="0"/>
          </a:p>
        </p:txBody>
      </p:sp>
      <p:sp>
        <p:nvSpPr>
          <p:cNvPr id="3" name="Platshållare för sidfot 2"/>
          <p:cNvSpPr>
            <a:spLocks noGrp="1"/>
          </p:cNvSpPr>
          <p:nvPr>
            <p:ph type="ftr" sz="quarter" idx="11"/>
          </p:nvPr>
        </p:nvSpPr>
        <p:spPr>
          <a:xfrm>
            <a:off x="494757" y="6431971"/>
            <a:ext cx="5871681" cy="365125"/>
          </a:xfrm>
        </p:spPr>
        <p:txBody>
          <a:bodyPr/>
          <a:lstStyle/>
          <a:p>
            <a:r>
              <a:rPr lang="sv-SE" smtClean="0"/>
              <a:t>Rengöring och desinfektion, Smittskydd Vårdhygien 2025</a:t>
            </a:r>
            <a:endParaRPr lang="sv-SE" dirty="0"/>
          </a:p>
        </p:txBody>
      </p:sp>
      <p:sp>
        <p:nvSpPr>
          <p:cNvPr id="4" name="Platshållare för bildnummer 3"/>
          <p:cNvSpPr>
            <a:spLocks noGrp="1"/>
          </p:cNvSpPr>
          <p:nvPr>
            <p:ph type="sldNum" sz="quarter" idx="12"/>
          </p:nvPr>
        </p:nvSpPr>
        <p:spPr/>
        <p:txBody>
          <a:bodyPr/>
          <a:lstStyle/>
          <a:p>
            <a:fld id="{8EEB9E62-4301-493A-8C73-0409F1A2D539}" type="slidenum">
              <a:rPr lang="sv-SE" smtClean="0"/>
              <a:pPr/>
              <a:t>4</a:t>
            </a:fld>
            <a:endParaRPr lang="sv-SE"/>
          </a:p>
        </p:txBody>
      </p:sp>
      <p:sp>
        <p:nvSpPr>
          <p:cNvPr id="7" name="Platshållare för text 6"/>
          <p:cNvSpPr>
            <a:spLocks noGrp="1"/>
          </p:cNvSpPr>
          <p:nvPr>
            <p:ph type="body" sz="quarter" idx="13"/>
          </p:nvPr>
        </p:nvSpPr>
        <p:spPr>
          <a:xfrm>
            <a:off x="6198734" y="1885448"/>
            <a:ext cx="5347806" cy="3780000"/>
          </a:xfrm>
        </p:spPr>
        <p:txBody>
          <a:bodyPr/>
          <a:lstStyle/>
          <a:p>
            <a:pPr marL="0" indent="0">
              <a:buNone/>
            </a:pPr>
            <a:r>
              <a:rPr lang="sv-SE" b="1" dirty="0" smtClean="0"/>
              <a:t>Svar:</a:t>
            </a:r>
          </a:p>
          <a:p>
            <a:pPr lvl="2"/>
            <a:endParaRPr lang="sv-SE" dirty="0"/>
          </a:p>
        </p:txBody>
      </p:sp>
      <p:sp>
        <p:nvSpPr>
          <p:cNvPr id="8" name="Platshållare för text 6"/>
          <p:cNvSpPr txBox="1">
            <a:spLocks/>
          </p:cNvSpPr>
          <p:nvPr/>
        </p:nvSpPr>
        <p:spPr>
          <a:xfrm>
            <a:off x="693000" y="1885448"/>
            <a:ext cx="5347806"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Fråga:</a:t>
            </a:r>
          </a:p>
          <a:p>
            <a:pPr marL="0" indent="0">
              <a:buNone/>
            </a:pPr>
            <a:r>
              <a:rPr lang="sv-SE" dirty="0" smtClean="0"/>
              <a:t>Vad ska jag använda för material när jag städar? Mikrofiberduk, engångsduk eller </a:t>
            </a:r>
            <a:r>
              <a:rPr lang="sv-SE" dirty="0" err="1" smtClean="0"/>
              <a:t>torkypapper</a:t>
            </a:r>
            <a:r>
              <a:rPr lang="sv-SE" dirty="0" smtClean="0"/>
              <a:t>?</a:t>
            </a:r>
          </a:p>
          <a:p>
            <a:pPr lvl="2"/>
            <a:endParaRPr lang="sv-SE" dirty="0"/>
          </a:p>
        </p:txBody>
      </p:sp>
      <p:sp>
        <p:nvSpPr>
          <p:cNvPr id="10" name="textruta 9"/>
          <p:cNvSpPr txBox="1"/>
          <p:nvPr/>
        </p:nvSpPr>
        <p:spPr>
          <a:xfrm>
            <a:off x="6301806" y="2538383"/>
            <a:ext cx="5012926" cy="138499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a:t>Använd i första hand mikrofiberduk vid rengöring/desinfektion av större ytor tex vid dagligt städ/</a:t>
            </a:r>
            <a:r>
              <a:rPr lang="sv-SE" sz="1400" dirty="0" err="1"/>
              <a:t>slutstäd</a:t>
            </a:r>
            <a:r>
              <a:rPr lang="sv-SE" sz="1400" dirty="0"/>
              <a:t>. Byt duk ofta. </a:t>
            </a:r>
          </a:p>
          <a:p>
            <a:r>
              <a:rPr lang="sv-SE" sz="1400" dirty="0"/>
              <a:t>För desinfektion av medicinskteknisk utrustning använd gärna engångs desinfektionsservetter</a:t>
            </a:r>
            <a:r>
              <a:rPr lang="sv-SE" sz="1400" dirty="0" smtClean="0"/>
              <a:t>.</a:t>
            </a:r>
          </a:p>
          <a:p>
            <a:r>
              <a:rPr lang="sv-SE" sz="1400" dirty="0" err="1" smtClean="0"/>
              <a:t>Torkypapper</a:t>
            </a:r>
            <a:r>
              <a:rPr lang="sv-SE" sz="1400" dirty="0" smtClean="0"/>
              <a:t> lämpar sig vid tex punktdesinfektion vid spill av kroppsvätskor.</a:t>
            </a:r>
            <a:endParaRPr lang="sv-SE" sz="1400" dirty="0"/>
          </a:p>
        </p:txBody>
      </p:sp>
      <p:sp>
        <p:nvSpPr>
          <p:cNvPr id="9" name="Rektangel 8"/>
          <p:cNvSpPr/>
          <p:nvPr/>
        </p:nvSpPr>
        <p:spPr>
          <a:xfrm>
            <a:off x="6287209" y="2426696"/>
            <a:ext cx="5170855"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11"/>
          <p:cNvSpPr/>
          <p:nvPr/>
        </p:nvSpPr>
        <p:spPr>
          <a:xfrm>
            <a:off x="4028298" y="5704419"/>
            <a:ext cx="1932653" cy="580093"/>
          </a:xfrm>
          <a:prstGeom prst="rect">
            <a:avLst/>
          </a:prstGeom>
          <a:solidFill>
            <a:schemeClr val="accent2">
              <a:lumMod val="20000"/>
              <a:lumOff val="80000"/>
            </a:schemeClr>
          </a:solidFill>
          <a:ln>
            <a:solidFill>
              <a:srgbClr val="8D00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smtClean="0">
                <a:solidFill>
                  <a:schemeClr val="tx1"/>
                </a:solidFill>
              </a:rPr>
              <a:t>Vinterkräksjuka (virus utan hölje) </a:t>
            </a:r>
            <a:r>
              <a:rPr lang="sv-SE" sz="1200" dirty="0">
                <a:solidFill>
                  <a:schemeClr val="tx1"/>
                </a:solidFill>
              </a:rPr>
              <a:t>och större ytor</a:t>
            </a:r>
          </a:p>
        </p:txBody>
      </p:sp>
      <p:pic>
        <p:nvPicPr>
          <p:cNvPr id="13" name="Bildobjekt 12"/>
          <p:cNvPicPr>
            <a:picLocks noChangeAspect="1"/>
          </p:cNvPicPr>
          <p:nvPr/>
        </p:nvPicPr>
        <p:blipFill>
          <a:blip r:embed="rId2"/>
          <a:stretch>
            <a:fillRect/>
          </a:stretch>
        </p:blipFill>
        <p:spPr>
          <a:xfrm>
            <a:off x="4314103" y="4553293"/>
            <a:ext cx="478533" cy="1090984"/>
          </a:xfrm>
          <a:prstGeom prst="rect">
            <a:avLst/>
          </a:prstGeom>
        </p:spPr>
      </p:pic>
      <p:sp>
        <p:nvSpPr>
          <p:cNvPr id="14" name="Rektangel 13"/>
          <p:cNvSpPr/>
          <p:nvPr/>
        </p:nvSpPr>
        <p:spPr>
          <a:xfrm>
            <a:off x="6951681" y="5767848"/>
            <a:ext cx="1603579" cy="564897"/>
          </a:xfrm>
          <a:prstGeom prst="rect">
            <a:avLst/>
          </a:prstGeom>
          <a:solidFill>
            <a:schemeClr val="accent2">
              <a:lumMod val="20000"/>
              <a:lumOff val="80000"/>
            </a:schemeClr>
          </a:solidFill>
          <a:ln>
            <a:solidFill>
              <a:srgbClr val="8D00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smtClean="0">
                <a:solidFill>
                  <a:schemeClr val="tx1"/>
                </a:solidFill>
              </a:rPr>
              <a:t>Spordödande effekt ex mot </a:t>
            </a:r>
            <a:r>
              <a:rPr lang="sv-SE" sz="1200" dirty="0" err="1" smtClean="0">
                <a:solidFill>
                  <a:schemeClr val="tx1"/>
                </a:solidFill>
              </a:rPr>
              <a:t>Clostridioides</a:t>
            </a:r>
            <a:r>
              <a:rPr lang="sv-SE" sz="1200" dirty="0" smtClean="0">
                <a:solidFill>
                  <a:schemeClr val="tx1"/>
                </a:solidFill>
              </a:rPr>
              <a:t> </a:t>
            </a:r>
            <a:r>
              <a:rPr lang="sv-SE" sz="1200" dirty="0" err="1" smtClean="0">
                <a:solidFill>
                  <a:schemeClr val="tx1"/>
                </a:solidFill>
              </a:rPr>
              <a:t>difficile</a:t>
            </a:r>
            <a:endParaRPr lang="sv-SE" sz="1200" dirty="0">
              <a:solidFill>
                <a:schemeClr val="tx1"/>
              </a:solidFill>
            </a:endParaRPr>
          </a:p>
        </p:txBody>
      </p:sp>
      <p:pic>
        <p:nvPicPr>
          <p:cNvPr id="15" name="Bildobjekt 14"/>
          <p:cNvPicPr>
            <a:picLocks noChangeAspect="1"/>
          </p:cNvPicPr>
          <p:nvPr/>
        </p:nvPicPr>
        <p:blipFill>
          <a:blip r:embed="rId3"/>
          <a:stretch>
            <a:fillRect/>
          </a:stretch>
        </p:blipFill>
        <p:spPr>
          <a:xfrm>
            <a:off x="4894582" y="4948108"/>
            <a:ext cx="588416" cy="621317"/>
          </a:xfrm>
          <a:prstGeom prst="rect">
            <a:avLst/>
          </a:prstGeom>
        </p:spPr>
      </p:pic>
      <p:pic>
        <p:nvPicPr>
          <p:cNvPr id="16" name="Bildobjekt 15"/>
          <p:cNvPicPr>
            <a:picLocks noChangeAspect="1"/>
          </p:cNvPicPr>
          <p:nvPr/>
        </p:nvPicPr>
        <p:blipFill rotWithShape="1">
          <a:blip r:embed="rId4"/>
          <a:srcRect t="9016"/>
          <a:stretch/>
        </p:blipFill>
        <p:spPr>
          <a:xfrm>
            <a:off x="318771" y="4774452"/>
            <a:ext cx="986820" cy="1652230"/>
          </a:xfrm>
          <a:prstGeom prst="rect">
            <a:avLst/>
          </a:prstGeom>
        </p:spPr>
      </p:pic>
      <p:sp>
        <p:nvSpPr>
          <p:cNvPr id="17" name="Rektangel 16"/>
          <p:cNvSpPr/>
          <p:nvPr/>
        </p:nvSpPr>
        <p:spPr>
          <a:xfrm>
            <a:off x="1210006" y="5569425"/>
            <a:ext cx="2156897" cy="715087"/>
          </a:xfrm>
          <a:prstGeom prst="rect">
            <a:avLst/>
          </a:prstGeom>
          <a:solidFill>
            <a:schemeClr val="accent2">
              <a:lumMod val="20000"/>
              <a:lumOff val="80000"/>
            </a:schemeClr>
          </a:solidFill>
          <a:ln>
            <a:solidFill>
              <a:srgbClr val="8D00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Spill av kroppsvätskor, mindre ytor och desinfektion av städutrustning</a:t>
            </a:r>
          </a:p>
        </p:txBody>
      </p:sp>
      <p:pic>
        <p:nvPicPr>
          <p:cNvPr id="18" name="Bildobjekt 17"/>
          <p:cNvPicPr>
            <a:picLocks noChangeAspect="1"/>
          </p:cNvPicPr>
          <p:nvPr/>
        </p:nvPicPr>
        <p:blipFill>
          <a:blip r:embed="rId5"/>
          <a:stretch>
            <a:fillRect/>
          </a:stretch>
        </p:blipFill>
        <p:spPr>
          <a:xfrm>
            <a:off x="8675332" y="5166510"/>
            <a:ext cx="770723" cy="1269426"/>
          </a:xfrm>
          <a:prstGeom prst="rect">
            <a:avLst/>
          </a:prstGeom>
        </p:spPr>
      </p:pic>
      <p:pic>
        <p:nvPicPr>
          <p:cNvPr id="19" name="Bildobjekt 18"/>
          <p:cNvPicPr>
            <a:picLocks noChangeAspect="1"/>
          </p:cNvPicPr>
          <p:nvPr/>
        </p:nvPicPr>
        <p:blipFill>
          <a:blip r:embed="rId6"/>
          <a:stretch>
            <a:fillRect/>
          </a:stretch>
        </p:blipFill>
        <p:spPr>
          <a:xfrm>
            <a:off x="9446055" y="5365841"/>
            <a:ext cx="709608" cy="918671"/>
          </a:xfrm>
          <a:prstGeom prst="rect">
            <a:avLst/>
          </a:prstGeom>
        </p:spPr>
      </p:pic>
      <p:pic>
        <p:nvPicPr>
          <p:cNvPr id="20" name="Bildobjekt 19"/>
          <p:cNvPicPr>
            <a:picLocks noChangeAspect="1"/>
          </p:cNvPicPr>
          <p:nvPr/>
        </p:nvPicPr>
        <p:blipFill>
          <a:blip r:embed="rId7"/>
          <a:stretch>
            <a:fillRect/>
          </a:stretch>
        </p:blipFill>
        <p:spPr>
          <a:xfrm>
            <a:off x="5471506" y="4949832"/>
            <a:ext cx="881860" cy="624882"/>
          </a:xfrm>
          <a:prstGeom prst="rect">
            <a:avLst/>
          </a:prstGeom>
        </p:spPr>
      </p:pic>
      <p:pic>
        <p:nvPicPr>
          <p:cNvPr id="21" name="Bildobjekt 20"/>
          <p:cNvPicPr>
            <a:picLocks noChangeAspect="1"/>
          </p:cNvPicPr>
          <p:nvPr/>
        </p:nvPicPr>
        <p:blipFill>
          <a:blip r:embed="rId8"/>
          <a:stretch>
            <a:fillRect/>
          </a:stretch>
        </p:blipFill>
        <p:spPr>
          <a:xfrm>
            <a:off x="3883909" y="4629044"/>
            <a:ext cx="452872" cy="1001646"/>
          </a:xfrm>
          <a:prstGeom prst="rect">
            <a:avLst/>
          </a:prstGeom>
        </p:spPr>
      </p:pic>
      <p:sp>
        <p:nvSpPr>
          <p:cNvPr id="33" name="Kommentar i oval 32"/>
          <p:cNvSpPr/>
          <p:nvPr/>
        </p:nvSpPr>
        <p:spPr>
          <a:xfrm>
            <a:off x="8136268" y="1128592"/>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spTree>
    <p:extLst>
      <p:ext uri="{BB962C8B-B14F-4D97-AF65-F5344CB8AC3E}">
        <p14:creationId xmlns:p14="http://schemas.microsoft.com/office/powerpoint/2010/main" val="301590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tema">
  <a:themeElements>
    <a:clrScheme name="Region Jönköpings län">
      <a:dk1>
        <a:sysClr val="windowText" lastClr="000000"/>
      </a:dk1>
      <a:lt1>
        <a:sysClr val="window" lastClr="FFFFFF"/>
      </a:lt1>
      <a:dk2>
        <a:srgbClr val="579835"/>
      </a:dk2>
      <a:lt2>
        <a:srgbClr val="FBCFD0"/>
      </a:lt2>
      <a:accent1>
        <a:srgbClr val="790721"/>
      </a:accent1>
      <a:accent2>
        <a:srgbClr val="CE1141"/>
      </a:accent2>
      <a:accent3>
        <a:srgbClr val="EF4044"/>
      </a:accent3>
      <a:accent4>
        <a:srgbClr val="FF9DA2"/>
      </a:accent4>
      <a:accent5>
        <a:srgbClr val="C57813"/>
      </a:accent5>
      <a:accent6>
        <a:srgbClr val="FDB913"/>
      </a:accent6>
      <a:hlink>
        <a:srgbClr val="0563C1"/>
      </a:hlink>
      <a:folHlink>
        <a:srgbClr val="954F72"/>
      </a:folHlink>
    </a:clrScheme>
    <a:fontScheme name="RJL typs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ion Jönköping PPT mall.potx" id="{13E4399E-5F9B-40E6-94C3-C1F83C5BD43C}" vid="{82077F98-F605-4446-9AB5-D7AFC221889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Jönköpings län</Template>
  <TotalTime>96</TotalTime>
  <Words>360</Words>
  <Application>Microsoft Office PowerPoint</Application>
  <PresentationFormat>Bredbild</PresentationFormat>
  <Paragraphs>42</Paragraphs>
  <Slides>4</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4</vt:i4>
      </vt:variant>
    </vt:vector>
  </HeadingPairs>
  <TitlesOfParts>
    <vt:vector size="7" baseType="lpstr">
      <vt:lpstr>Arial</vt:lpstr>
      <vt:lpstr>Calibri</vt:lpstr>
      <vt:lpstr>Office-tema</vt:lpstr>
      <vt:lpstr>Litet quiz om rengöring och desinfektion</vt:lpstr>
      <vt:lpstr>Ytor </vt:lpstr>
      <vt:lpstr>Medicinteknisk utrustning</vt:lpstr>
      <vt:lpstr>Metod </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Thuresson Linda</dc:creator>
  <cp:lastModifiedBy>Thuresson Linda</cp:lastModifiedBy>
  <cp:revision>20</cp:revision>
  <dcterms:created xsi:type="dcterms:W3CDTF">2025-06-12T11:13:59Z</dcterms:created>
  <dcterms:modified xsi:type="dcterms:W3CDTF">2025-06-16T14:03:53Z</dcterms:modified>
</cp:coreProperties>
</file>