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342" r:id="rId2"/>
    <p:sldId id="343" r:id="rId3"/>
    <p:sldId id="361" r:id="rId4"/>
    <p:sldId id="345" r:id="rId5"/>
    <p:sldId id="357" r:id="rId6"/>
    <p:sldId id="362" r:id="rId7"/>
    <p:sldId id="287" r:id="rId8"/>
    <p:sldId id="351" r:id="rId9"/>
    <p:sldId id="365" r:id="rId10"/>
    <p:sldId id="340" r:id="rId11"/>
    <p:sldId id="366" r:id="rId12"/>
    <p:sldId id="334" r:id="rId13"/>
    <p:sldId id="367" r:id="rId14"/>
    <p:sldId id="337" r:id="rId15"/>
    <p:sldId id="368" r:id="rId16"/>
    <p:sldId id="339" r:id="rId17"/>
    <p:sldId id="369" r:id="rId18"/>
    <p:sldId id="335" r:id="rId19"/>
    <p:sldId id="370" r:id="rId20"/>
    <p:sldId id="341" r:id="rId21"/>
    <p:sldId id="371" r:id="rId22"/>
    <p:sldId id="356" r:id="rId23"/>
    <p:sldId id="355" r:id="rId24"/>
    <p:sldId id="360" r:id="rId25"/>
    <p:sldId id="289" r:id="rId26"/>
    <p:sldId id="269" r:id="rId27"/>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örck Agneta" initials="BA" lastIdx="0" clrIdx="0">
    <p:extLst>
      <p:ext uri="{19B8F6BF-5375-455C-9EA6-DF929625EA0E}">
        <p15:presenceInfo xmlns:p15="http://schemas.microsoft.com/office/powerpoint/2012/main" userId="S-1-5-21-796845957-343818398-839522115-82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4" autoAdjust="0"/>
    <p:restoredTop sz="94660"/>
  </p:normalViewPr>
  <p:slideViewPr>
    <p:cSldViewPr snapToGrid="0">
      <p:cViewPr varScale="1">
        <p:scale>
          <a:sx n="68" d="100"/>
          <a:sy n="68" d="100"/>
        </p:scale>
        <p:origin x="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9E57BE-6F8E-41A8-AAB0-3D37B669DA70}" type="datetimeFigureOut">
              <a:rPr lang="sv-SE" smtClean="0"/>
              <a:t>2023-02-15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smtClean="0"/>
              <a:t>Här skriver du in titeln på din presentation</a:t>
            </a:r>
            <a:endParaRPr lang="sv-SE" dirty="0"/>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Här placerar du undertiteln</a:t>
            </a:r>
            <a:endParaRPr lang="sv-SE" dirty="0"/>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a:srcRect/>
          <a:stretch/>
        </p:blipFill>
        <p:spPr>
          <a:xfrm>
            <a:off x="10440000" y="6192000"/>
            <a:ext cx="1376570" cy="396000"/>
          </a:xfrm>
          <a:prstGeom prst="rect">
            <a:avLst/>
          </a:prstGeom>
        </p:spPr>
      </p:pic>
    </p:spTree>
    <p:extLst>
      <p:ext uri="{BB962C8B-B14F-4D97-AF65-F5344CB8AC3E}">
        <p14:creationId xmlns:p14="http://schemas.microsoft.com/office/powerpoint/2010/main" val="28308104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99698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smtClean="0"/>
              <a:t>Avsnittsrubrik</a:t>
            </a:r>
            <a:endParaRPr lang="sv-SE" dirty="0"/>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a:srcRect/>
          <a:stretch/>
        </p:blipFill>
        <p:spPr>
          <a:xfrm>
            <a:off x="10440000" y="6192000"/>
            <a:ext cx="1376570" cy="396000"/>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smtClean="0"/>
              <a:t>Här kan du infoga en ikon från bildgalleriet på intranätet.</a:t>
            </a:r>
            <a:endParaRPr lang="sv-SE" dirty="0"/>
          </a:p>
        </p:txBody>
      </p:sp>
    </p:spTree>
    <p:extLst>
      <p:ext uri="{BB962C8B-B14F-4D97-AF65-F5344CB8AC3E}">
        <p14:creationId xmlns:p14="http://schemas.microsoft.com/office/powerpoint/2010/main" val="31015178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Etik – nätverksträff våren 2022 </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endParaRPr lang="sv-SE"/>
          </a:p>
        </p:txBody>
      </p:sp>
      <p:sp>
        <p:nvSpPr>
          <p:cNvPr id="9" name="Platshållare för text 8"/>
          <p:cNvSpPr>
            <a:spLocks noGrp="1"/>
          </p:cNvSpPr>
          <p:nvPr>
            <p:ph type="body" sz="quarter" idx="13" hasCustomPrompt="1"/>
          </p:nvPr>
        </p:nvSpPr>
        <p:spPr>
          <a:xfrm>
            <a:off x="1439863" y="2196000"/>
            <a:ext cx="9359900" cy="3780000"/>
          </a:xfrm>
        </p:spPr>
        <p:txBody>
          <a:bodyPr>
            <a:noAutofit/>
          </a:bodyPr>
          <a:lstStyle>
            <a:lvl1pPr>
              <a:lnSpc>
                <a:spcPts val="3400"/>
              </a:lnSpc>
              <a:defRPr sz="2200"/>
            </a:lvl1pPr>
            <a:lvl2pPr>
              <a:lnSpc>
                <a:spcPct val="100000"/>
              </a:lnSpc>
              <a:spcAft>
                <a:spcPts val="1800"/>
              </a:spcAft>
              <a:buFont typeface="Arial" panose="020B0604020202020204" pitchFamily="34" charset="0"/>
              <a:buChar char="•"/>
              <a:defRPr sz="2200"/>
            </a:lvl2pPr>
            <a:lvl3pPr>
              <a:lnSpc>
                <a:spcPct val="100000"/>
              </a:lnSpc>
              <a:spcAft>
                <a:spcPts val="1800"/>
              </a:spcAft>
              <a:defRPr sz="2200"/>
            </a:lvl3pPr>
            <a:lvl4pPr>
              <a:lnSpc>
                <a:spcPct val="100000"/>
              </a:lnSpc>
              <a:spcAft>
                <a:spcPts val="1800"/>
              </a:spcAft>
              <a:defRPr sz="2200"/>
            </a:lvl4pPr>
            <a:lvl5pPr>
              <a:lnSpc>
                <a:spcPct val="100000"/>
              </a:lnSpc>
              <a:spcAft>
                <a:spcPts val="1800"/>
              </a:spcAft>
              <a:defRPr sz="2200"/>
            </a:lvl5pPr>
          </a:lstStyle>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smtClean="0"/>
              <a:t>Här kan du infoga en ikon från bildgalleriet på intranätet.</a:t>
            </a:r>
            <a:endParaRPr lang="sv-SE" dirty="0"/>
          </a:p>
        </p:txBody>
      </p:sp>
    </p:spTree>
    <p:extLst>
      <p:ext uri="{BB962C8B-B14F-4D97-AF65-F5344CB8AC3E}">
        <p14:creationId xmlns:p14="http://schemas.microsoft.com/office/powerpoint/2010/main" val="2875201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44000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Etik – nätverksträff våren 2022 </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439863" y="2196000"/>
            <a:ext cx="9359900" cy="3780000"/>
          </a:xfrm>
        </p:spPr>
        <p:txBody>
          <a:bodyPr>
            <a:noAutofit/>
          </a:bodyPr>
          <a:lstStyle>
            <a:lvl1pPr marL="0" indent="0">
              <a:lnSpc>
                <a:spcPct val="100000"/>
              </a:lnSpc>
              <a:spcAft>
                <a:spcPts val="1800"/>
              </a:spcAft>
              <a:buFontTx/>
              <a:buNone/>
              <a:defRPr sz="2200"/>
            </a:lvl1pPr>
            <a:lvl2pPr>
              <a:lnSpc>
                <a:spcPct val="100000"/>
              </a:lnSpc>
              <a:spcAft>
                <a:spcPts val="1800"/>
              </a:spcAft>
              <a:defRPr sz="2200"/>
            </a:lvl2pPr>
            <a:lvl3pPr>
              <a:lnSpc>
                <a:spcPct val="100000"/>
              </a:lnSpc>
              <a:spcAft>
                <a:spcPts val="1800"/>
              </a:spcAft>
              <a:defRPr sz="2200"/>
            </a:lvl3pPr>
            <a:lvl4pPr>
              <a:lnSpc>
                <a:spcPct val="100000"/>
              </a:lnSpc>
              <a:spcAft>
                <a:spcPts val="1800"/>
              </a:spcAft>
              <a:defRPr sz="2200"/>
            </a:lvl4pPr>
            <a:lvl5pPr>
              <a:lnSpc>
                <a:spcPct val="100000"/>
              </a:lnSpc>
              <a:spcAft>
                <a:spcPts val="18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smtClean="0"/>
              <a:t>Här kan du infoga en ikon från bildgalleriet på intranätet.</a:t>
            </a:r>
            <a:endParaRPr lang="sv-SE" dirty="0"/>
          </a:p>
        </p:txBody>
      </p:sp>
    </p:spTree>
    <p:extLst>
      <p:ext uri="{BB962C8B-B14F-4D97-AF65-F5344CB8AC3E}">
        <p14:creationId xmlns:p14="http://schemas.microsoft.com/office/powerpoint/2010/main" val="42783083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Etik – nätverksträff våren 2022 </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smtClean="0"/>
              <a:t>Klicka på symbolen för bild för att lägga till foto eller grafik</a:t>
            </a:r>
            <a:endParaRPr lang="sv-SE" dirty="0"/>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800"/>
              </a:spcAft>
              <a:buFontTx/>
              <a:buNone/>
              <a:defRPr sz="2200"/>
            </a:lvl1pPr>
            <a:lvl2pPr>
              <a:lnSpc>
                <a:spcPct val="100000"/>
              </a:lnSpc>
              <a:spcAft>
                <a:spcPts val="1800"/>
              </a:spcAft>
              <a:defRPr sz="2200"/>
            </a:lvl2pPr>
            <a:lvl3pPr>
              <a:lnSpc>
                <a:spcPct val="100000"/>
              </a:lnSpc>
              <a:spcAft>
                <a:spcPts val="1800"/>
              </a:spcAft>
              <a:defRPr sz="2200"/>
            </a:lvl3pPr>
            <a:lvl4pPr>
              <a:lnSpc>
                <a:spcPct val="100000"/>
              </a:lnSpc>
              <a:spcAft>
                <a:spcPts val="1800"/>
              </a:spcAft>
              <a:defRPr sz="2200"/>
            </a:lvl4pPr>
            <a:lvl5pPr>
              <a:lnSpc>
                <a:spcPct val="100000"/>
              </a:lnSpc>
              <a:spcAft>
                <a:spcPts val="18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smtClean="0"/>
              <a:t>Klicka på symbolen för bild för att lägga till foto eller grafik</a:t>
            </a:r>
            <a:endParaRPr lang="sv-SE" dirty="0"/>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smtClean="0"/>
              <a:t>Här kan du infoga en ikon från bildgalleriet på intranätet.</a:t>
            </a:r>
            <a:endParaRPr lang="sv-SE" dirty="0"/>
          </a:p>
        </p:txBody>
      </p:sp>
    </p:spTree>
    <p:extLst>
      <p:ext uri="{BB962C8B-B14F-4D97-AF65-F5344CB8AC3E}">
        <p14:creationId xmlns:p14="http://schemas.microsoft.com/office/powerpoint/2010/main" val="31806112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smtClean="0"/>
              <a:t>Klicka på den ikon du vill använda</a:t>
            </a:r>
            <a:endParaRPr lang="sv-SE" dirty="0"/>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Etik – nätverksträff våren 2022 </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smtClean="0"/>
              <a:t>Här kan du infoga en ikon från bildgalleriet på intranätet.</a:t>
            </a:r>
            <a:endParaRPr lang="sv-SE" dirty="0"/>
          </a:p>
        </p:txBody>
      </p:sp>
    </p:spTree>
    <p:extLst>
      <p:ext uri="{BB962C8B-B14F-4D97-AF65-F5344CB8AC3E}">
        <p14:creationId xmlns:p14="http://schemas.microsoft.com/office/powerpoint/2010/main" val="26148918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a:srcRect/>
          <a:stretch/>
        </p:blipFill>
        <p:spPr>
          <a:xfrm>
            <a:off x="4981876" y="5340524"/>
            <a:ext cx="2252571" cy="648000"/>
          </a:xfrm>
          <a:prstGeom prst="rect">
            <a:avLst/>
          </a:prstGeom>
        </p:spPr>
      </p:pic>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4"/>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5"/>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6"/>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7">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smtClean="0">
                <a:solidFill>
                  <a:schemeClr val="bg1"/>
                </a:solidFill>
              </a:rPr>
              <a:t>Region Jönköpings</a:t>
            </a:r>
            <a:r>
              <a:rPr lang="sv-SE" sz="2200" b="1" baseline="0" dirty="0" smtClean="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smtClean="0">
                <a:solidFill>
                  <a:schemeClr val="bg1"/>
                </a:solidFill>
              </a:rPr>
              <a:t>www.rjl.se</a:t>
            </a:r>
            <a:endParaRPr lang="sv-SE" sz="2000" b="0" u="none" dirty="0">
              <a:solidFill>
                <a:schemeClr val="bg1"/>
              </a:solidFill>
            </a:endParaRPr>
          </a:p>
        </p:txBody>
      </p:sp>
    </p:spTree>
    <p:extLst>
      <p:ext uri="{BB962C8B-B14F-4D97-AF65-F5344CB8AC3E}">
        <p14:creationId xmlns:p14="http://schemas.microsoft.com/office/powerpoint/2010/main" val="31322086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r>
              <a:rPr lang="sv-SE" smtClean="0"/>
              <a:t>Etik – nätverksträff våren 2022 </a:t>
            </a:r>
            <a:endParaRPr lang="sv-SE"/>
          </a:p>
        </p:txBody>
      </p:sp>
      <p:sp>
        <p:nvSpPr>
          <p:cNvPr id="6" name="Platshållare för bildnummer 5"/>
          <p:cNvSpPr>
            <a:spLocks noGrp="1"/>
          </p:cNvSpPr>
          <p:nvPr>
            <p:ph type="sldNum" sz="quarter" idx="12"/>
          </p:nvPr>
        </p:nvSpPr>
        <p:spPr/>
        <p:txBody>
          <a:bodyPr/>
          <a:lstStyle/>
          <a:p>
            <a:fld id="{B870A2D9-86CB-4DC5-AA4B-620820696C73}" type="slidenum">
              <a:rPr lang="sv-SE" smtClean="0"/>
              <a:t>‹#›</a:t>
            </a:fld>
            <a:endParaRPr lang="sv-SE"/>
          </a:p>
        </p:txBody>
      </p:sp>
    </p:spTree>
    <p:extLst>
      <p:ext uri="{BB962C8B-B14F-4D97-AF65-F5344CB8AC3E}">
        <p14:creationId xmlns:p14="http://schemas.microsoft.com/office/powerpoint/2010/main" val="139943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40000" y="540000"/>
            <a:ext cx="9360000" cy="1296000"/>
          </a:xfrm>
          <a:prstGeom prst="rect">
            <a:avLst/>
          </a:prstGeom>
        </p:spPr>
        <p:txBody>
          <a:bodyPr vert="horz" lIns="91440" tIns="45720" rIns="91440" bIns="45720" rtlCol="0" anchor="ctr">
            <a:noAutofit/>
          </a:bodyPr>
          <a:lstStyle/>
          <a:p>
            <a:r>
              <a:rPr lang="sv-SE" dirty="0" smtClean="0"/>
              <a:t>Klicka här för att ändra format</a:t>
            </a:r>
            <a:endParaRPr lang="sv-SE" dirty="0"/>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Etik – nätverksträff våren 2022 </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440000" y="1836000"/>
            <a:ext cx="9360000" cy="4140000"/>
          </a:xfrm>
          <a:prstGeom prst="rect">
            <a:avLst/>
          </a:prstGeom>
        </p:spPr>
        <p:txBody>
          <a:bodyPr vert="horz" lIns="91440" tIns="45720" rIns="91440" bIns="45720" rtlCol="0">
            <a:noAutofit/>
          </a:body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3" r:id="rId5"/>
    <p:sldLayoutId id="2147483654" r:id="rId6"/>
    <p:sldLayoutId id="2147483661" r:id="rId7"/>
    <p:sldLayoutId id="2147483662" r:id="rId8"/>
    <p:sldLayoutId id="2147483663" r:id="rId9"/>
    <p:sldLayoutId id="2147483664" r:id="rId10"/>
  </p:sldLayoutIdLst>
  <p:timing>
    <p:tnLst>
      <p:par>
        <p:cTn id="1" dur="indefinite" restart="never" nodeType="tmRoot"/>
      </p:par>
    </p:tnLst>
  </p:timing>
  <p:hf sldNum="0" hd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800"/>
        </a:spcAft>
        <a:buClr>
          <a:srgbClr val="B1063A"/>
        </a:buClr>
        <a:buFont typeface="+mj-lt"/>
        <a:buAutoNum type="arabicPeriod"/>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8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25sfUPSMfHY" TargetMode="Externa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rjl.se/globalassets/rjl/demokrati/patientnamnden/rapporter/kommunikationens-betydelse-i-motet-med-varden-2020-2021-godkand.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4753" y="1398494"/>
            <a:ext cx="10030447" cy="2652564"/>
          </a:xfrm>
        </p:spPr>
        <p:txBody>
          <a:bodyPr/>
          <a:lstStyle/>
          <a:p>
            <a:r>
              <a:rPr lang="sv-SE" dirty="0" smtClean="0"/>
              <a:t>Kommunikationens betydelse </a:t>
            </a:r>
            <a:br>
              <a:rPr lang="sv-SE" dirty="0" smtClean="0"/>
            </a:br>
            <a:r>
              <a:rPr lang="sv-SE" dirty="0" smtClean="0"/>
              <a:t>i mötet med vården</a:t>
            </a:r>
            <a:r>
              <a:rPr lang="sv-SE" dirty="0"/>
              <a:t/>
            </a:r>
            <a:br>
              <a:rPr lang="sv-SE" dirty="0"/>
            </a:br>
            <a:endParaRPr lang="sv-SE" dirty="0"/>
          </a:p>
        </p:txBody>
      </p:sp>
      <p:sp>
        <p:nvSpPr>
          <p:cNvPr id="3" name="Underrubrik 2"/>
          <p:cNvSpPr>
            <a:spLocks noGrp="1"/>
          </p:cNvSpPr>
          <p:nvPr>
            <p:ph type="subTitle" idx="1"/>
          </p:nvPr>
        </p:nvSpPr>
        <p:spPr>
          <a:xfrm>
            <a:off x="2160000" y="4319999"/>
            <a:ext cx="7920000" cy="1609745"/>
          </a:xfrm>
        </p:spPr>
        <p:txBody>
          <a:bodyPr/>
          <a:lstStyle/>
          <a:p>
            <a:r>
              <a:rPr lang="sv-SE" dirty="0"/>
              <a:t>E</a:t>
            </a:r>
            <a:r>
              <a:rPr lang="sv-SE" dirty="0" smtClean="0"/>
              <a:t>tikrådet </a:t>
            </a:r>
            <a:r>
              <a:rPr lang="sv-SE" dirty="0"/>
              <a:t>o</a:t>
            </a:r>
            <a:r>
              <a:rPr lang="sv-SE" dirty="0" smtClean="0"/>
              <a:t>ch patientnämnden</a:t>
            </a:r>
          </a:p>
          <a:p>
            <a:r>
              <a:rPr lang="sv-SE" dirty="0" smtClean="0"/>
              <a:t>Region </a:t>
            </a:r>
            <a:r>
              <a:rPr lang="sv-SE" dirty="0"/>
              <a:t>Jönköpings län</a:t>
            </a:r>
          </a:p>
        </p:txBody>
      </p:sp>
    </p:spTree>
    <p:extLst>
      <p:ext uri="{BB962C8B-B14F-4D97-AF65-F5344CB8AC3E}">
        <p14:creationId xmlns:p14="http://schemas.microsoft.com/office/powerpoint/2010/main" val="203881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97000" y="660122"/>
            <a:ext cx="9360000" cy="1296000"/>
          </a:xfrm>
        </p:spPr>
        <p:txBody>
          <a:bodyPr/>
          <a:lstStyle/>
          <a:p>
            <a:pPr algn="ctr"/>
            <a:r>
              <a:rPr lang="sv-SE" dirty="0" smtClean="0"/>
              <a:t>Reflektionsfrågor</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a:xfrm>
            <a:off x="1397000" y="2064122"/>
            <a:ext cx="9402763" cy="3911878"/>
          </a:xfrm>
        </p:spPr>
        <p:txBody>
          <a:bodyPr/>
          <a:lstStyle/>
          <a:p>
            <a:pPr marL="342900" indent="-342900">
              <a:buFont typeface="Arial" panose="020B0604020202020204" pitchFamily="34" charset="0"/>
              <a:buChar char="•"/>
            </a:pPr>
            <a:r>
              <a:rPr lang="sv-SE" sz="2400" dirty="0" smtClean="0"/>
              <a:t>Hur kan vi ge tydlig information utan att det upplevs som kränkande?</a:t>
            </a:r>
          </a:p>
          <a:p>
            <a:pPr marL="342900" indent="-342900">
              <a:buFont typeface="Arial" panose="020B0604020202020204" pitchFamily="34" charset="0"/>
              <a:buChar char="•"/>
            </a:pPr>
            <a:r>
              <a:rPr lang="sv-SE" sz="2400" dirty="0" smtClean="0"/>
              <a:t>Hur gör du patient och närstående delaktiga? </a:t>
            </a:r>
            <a:endParaRPr lang="sv-SE" sz="2400" dirty="0"/>
          </a:p>
          <a:p>
            <a:pPr marL="342900" indent="-342900">
              <a:buFont typeface="Arial" panose="020B0604020202020204" pitchFamily="34" charset="0"/>
              <a:buChar char="•"/>
            </a:pPr>
            <a:r>
              <a:rPr lang="sv-SE" sz="2400" dirty="0" smtClean="0"/>
              <a:t>Hur agerar du om patient/närstående uppfattar informationen på ett negativt sätt?</a:t>
            </a:r>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3398023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1272540" y="1181101"/>
            <a:ext cx="8938260" cy="49072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a:t>Case 2:</a:t>
            </a:r>
          </a:p>
          <a:p>
            <a:r>
              <a:rPr lang="sv-SE" i="1"/>
              <a:t>”Vi kom med remiss till ortoped. Satt oss ner på akutmottagningen en stund och gick sen fram till disken. Frågade sköterskan, väldigt vänligt, hur länge tror du vi måste vänta på läkare, vi undrar för vi har en remiss</a:t>
            </a:r>
            <a:r>
              <a:rPr lang="sv-SE"/>
              <a:t>.</a:t>
            </a:r>
          </a:p>
          <a:p>
            <a:r>
              <a:rPr lang="sv-SE" i="1"/>
              <a:t>Hen svarade extremt otrevligt: -Vi bryr oss inte om nån remiss, liv går före en liten skada i en fot. </a:t>
            </a:r>
          </a:p>
          <a:p>
            <a:r>
              <a:rPr lang="sv-SE" i="1"/>
              <a:t>Vi blev chockade över svaret men förklarade att vi förstår mycket väl att liv går före alla skador.</a:t>
            </a:r>
          </a:p>
          <a:p>
            <a:r>
              <a:rPr lang="sv-SE" i="1"/>
              <a:t>Vi skulle fortsätta att säga att vi ville ju bara veta om hen kunde uppskatta väntetiden om inget oförutsett inträffade. Vi hann inte prata till punkt för hen drog bara igen luckan, reste sig och gick.”</a:t>
            </a:r>
            <a:endParaRPr lang="sv-SE" i="1" dirty="0"/>
          </a:p>
        </p:txBody>
      </p:sp>
    </p:spTree>
    <p:extLst>
      <p:ext uri="{BB962C8B-B14F-4D97-AF65-F5344CB8AC3E}">
        <p14:creationId xmlns:p14="http://schemas.microsoft.com/office/powerpoint/2010/main" val="57776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Reflektionsfrågor</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p:txBody>
          <a:bodyPr/>
          <a:lstStyle/>
          <a:p>
            <a:pPr marL="342900" indent="-342900">
              <a:buFont typeface="Arial" panose="020B0604020202020204" pitchFamily="34" charset="0"/>
              <a:buChar char="•"/>
            </a:pPr>
            <a:r>
              <a:rPr lang="sv-SE" sz="2400" dirty="0" smtClean="0"/>
              <a:t>Hur kan vi kommunicera vårdens prioriteringar på ett respektfullt sätt?</a:t>
            </a:r>
          </a:p>
          <a:p>
            <a:pPr marL="342900" indent="-342900">
              <a:buFont typeface="Arial" panose="020B0604020202020204" pitchFamily="34" charset="0"/>
              <a:buChar char="•"/>
            </a:pPr>
            <a:r>
              <a:rPr lang="sv-SE" sz="2400" dirty="0"/>
              <a:t>Hur beskriver man för patienten </a:t>
            </a:r>
            <a:r>
              <a:rPr lang="sv-SE" sz="2400" dirty="0" smtClean="0"/>
              <a:t>att det </a:t>
            </a:r>
            <a:r>
              <a:rPr lang="sv-SE" sz="2400" dirty="0"/>
              <a:t>är mycket att göra</a:t>
            </a:r>
            <a:r>
              <a:rPr lang="sv-SE" sz="2400" dirty="0" smtClean="0"/>
              <a:t>?</a:t>
            </a:r>
          </a:p>
          <a:p>
            <a:pPr marL="342900" indent="-342900">
              <a:buFont typeface="Arial" panose="020B0604020202020204" pitchFamily="34" charset="0"/>
              <a:buChar char="•"/>
            </a:pPr>
            <a:r>
              <a:rPr lang="sv-SE" sz="2400" dirty="0" smtClean="0"/>
              <a:t>Vilka patientrisker finns i bemötandet?</a:t>
            </a:r>
          </a:p>
          <a:p>
            <a:pPr marL="342900" indent="-342900">
              <a:buFont typeface="Arial" panose="020B0604020202020204" pitchFamily="34" charset="0"/>
              <a:buChar char="•"/>
            </a:pPr>
            <a:endParaRPr lang="sv-SE" sz="2400"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4108701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1272540" y="1181101"/>
            <a:ext cx="8938260" cy="49072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a:t>Case 3:</a:t>
            </a:r>
          </a:p>
          <a:p>
            <a:r>
              <a:rPr lang="sv-SE" i="1"/>
              <a:t>”Patienten låg på britsen i undersökningsrummet. Där blev hen kissnödig och kallade på en sköterska och undrade om hen kunde få en flaska att kissa i. Svaret patienten fick var att det fanns en toalett utanför, sedan gick sköterskan. Detta resulterade såklart i att patienten kissade på sig till slut. Personalen fick hjälpa patienten med ombyte och därefter sa de att hen skulle få en faktura på 150 kr för kläderna</a:t>
            </a:r>
            <a:endParaRPr lang="sv-SE" dirty="0"/>
          </a:p>
        </p:txBody>
      </p:sp>
    </p:spTree>
    <p:extLst>
      <p:ext uri="{BB962C8B-B14F-4D97-AF65-F5344CB8AC3E}">
        <p14:creationId xmlns:p14="http://schemas.microsoft.com/office/powerpoint/2010/main" val="189762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Reflektionsfrågor</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p:txBody>
          <a:bodyPr/>
          <a:lstStyle/>
          <a:p>
            <a:pPr marL="342900" indent="-342900">
              <a:buFont typeface="Arial" panose="020B0604020202020204" pitchFamily="34" charset="0"/>
              <a:buChar char="•"/>
            </a:pPr>
            <a:r>
              <a:rPr lang="sv-SE" sz="2400" dirty="0" smtClean="0"/>
              <a:t>Hur lyssnar du in patientens behov? </a:t>
            </a:r>
          </a:p>
          <a:p>
            <a:pPr marL="342900" indent="-342900">
              <a:buFont typeface="Arial" panose="020B0604020202020204" pitchFamily="34" charset="0"/>
              <a:buChar char="•"/>
            </a:pPr>
            <a:r>
              <a:rPr lang="sv-SE" sz="2400" dirty="0"/>
              <a:t>Hur </a:t>
            </a:r>
            <a:r>
              <a:rPr lang="sv-SE" sz="2400" dirty="0" smtClean="0"/>
              <a:t>skulle du själv vilja bli </a:t>
            </a:r>
            <a:r>
              <a:rPr lang="sv-SE" sz="2400" dirty="0"/>
              <a:t>bemött när du söker vård? </a:t>
            </a:r>
            <a:endParaRPr lang="sv-SE" sz="2400" dirty="0" smtClean="0"/>
          </a:p>
          <a:p>
            <a:pPr marL="342900" indent="-342900">
              <a:buFont typeface="Arial" panose="020B0604020202020204" pitchFamily="34" charset="0"/>
              <a:buChar char="•"/>
            </a:pPr>
            <a:r>
              <a:rPr lang="sv-SE" sz="2400" dirty="0" smtClean="0"/>
              <a:t>Hur kan fortsatt tillit och förtroende för vården påverkas av en sådan situation?</a:t>
            </a:r>
          </a:p>
          <a:p>
            <a:endParaRPr lang="sv-SE"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1950258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1272540" y="1181101"/>
            <a:ext cx="8938260" cy="49072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a:t>Case 4:</a:t>
            </a:r>
          </a:p>
          <a:p>
            <a:r>
              <a:rPr lang="sv-SE" i="1"/>
              <a:t>”Patienten har varit på en koloskopiundersökning (undersökning via ändtarmen). Patienten kände sig illa behandlad både fysiskt och psykiskt. Patienten har mycket ont under behandlingen och skriker högt. Behandlande läkare ska då ha uttryckt "jaha det är likadant som att föda barn" när sedan undersökningen är färdig och endoskopet ska dras ut uttrycker läkaren "nu kommer bebisen". Efter undersökningen erbjuds kaffe och macka, men innan patienten har ätit upp får hen höra av personalen att nu får du äta upp snabbt för vi stänger nu. När patienten kommer hem upptäcker denne också att venkatetern som är satt för lugnande läkemedel fortfarande sitter kvar och har inte tagits bort.”</a:t>
            </a:r>
          </a:p>
          <a:p>
            <a:pPr lvl="0"/>
            <a:endParaRPr lang="sv-SE" i="1" dirty="0"/>
          </a:p>
        </p:txBody>
      </p:sp>
    </p:spTree>
    <p:extLst>
      <p:ext uri="{BB962C8B-B14F-4D97-AF65-F5344CB8AC3E}">
        <p14:creationId xmlns:p14="http://schemas.microsoft.com/office/powerpoint/2010/main" val="352275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Reflektionsfrågor</a:t>
            </a:r>
            <a:endParaRPr lang="sv-SE" dirty="0"/>
          </a:p>
        </p:txBody>
      </p:sp>
      <p:sp>
        <p:nvSpPr>
          <p:cNvPr id="3" name="Platshållare för sidfot 2"/>
          <p:cNvSpPr>
            <a:spLocks noGrp="1"/>
          </p:cNvSpPr>
          <p:nvPr>
            <p:ph type="ftr" sz="quarter" idx="11"/>
          </p:nvPr>
        </p:nvSpPr>
        <p:spPr>
          <a:xfrm>
            <a:off x="1097280" y="6106602"/>
            <a:ext cx="3582720" cy="486523"/>
          </a:xfrm>
        </p:spPr>
        <p:txBody>
          <a:bodyPr/>
          <a:lstStyle/>
          <a:p>
            <a:r>
              <a:rPr lang="sv-SE" dirty="0"/>
              <a:t>Kommunikationens betydelse i mötet med vården</a:t>
            </a:r>
          </a:p>
          <a:p>
            <a:endParaRPr lang="sv-SE" dirty="0"/>
          </a:p>
        </p:txBody>
      </p:sp>
      <p:sp>
        <p:nvSpPr>
          <p:cNvPr id="4" name="Platshållare för text 3"/>
          <p:cNvSpPr>
            <a:spLocks noGrp="1"/>
          </p:cNvSpPr>
          <p:nvPr>
            <p:ph type="body" sz="quarter" idx="13"/>
          </p:nvPr>
        </p:nvSpPr>
        <p:spPr/>
        <p:txBody>
          <a:bodyPr/>
          <a:lstStyle/>
          <a:p>
            <a:pPr marL="342900" indent="-342900">
              <a:buFont typeface="Arial" panose="020B0604020202020204" pitchFamily="34" charset="0"/>
              <a:buChar char="•"/>
            </a:pPr>
            <a:r>
              <a:rPr lang="sv-SE" sz="2400" dirty="0" smtClean="0"/>
              <a:t>I vilka situationer kan man skämta och skoja </a:t>
            </a:r>
            <a:r>
              <a:rPr lang="sv-SE" sz="2400" dirty="0"/>
              <a:t>med </a:t>
            </a:r>
            <a:r>
              <a:rPr lang="sv-SE" sz="2400" dirty="0" smtClean="0"/>
              <a:t>patienten?</a:t>
            </a:r>
          </a:p>
          <a:p>
            <a:pPr marL="342900" indent="-342900">
              <a:buFont typeface="Arial" panose="020B0604020202020204" pitchFamily="34" charset="0"/>
              <a:buChar char="•"/>
            </a:pPr>
            <a:r>
              <a:rPr lang="sv-SE" sz="2400" dirty="0" smtClean="0"/>
              <a:t>Hur uppmärksammar du signaler hos patienten?</a:t>
            </a:r>
          </a:p>
          <a:p>
            <a:pPr marL="342900" indent="-342900">
              <a:buFont typeface="Arial" panose="020B0604020202020204" pitchFamily="34" charset="0"/>
              <a:buChar char="•"/>
            </a:pPr>
            <a:r>
              <a:rPr lang="sv-SE" sz="2400" dirty="0" smtClean="0"/>
              <a:t>Reflektera över inledning, genomförande och avslut av patientbesök.</a:t>
            </a:r>
          </a:p>
          <a:p>
            <a:pPr marL="342900" indent="-342900">
              <a:buFont typeface="Arial" panose="020B0604020202020204" pitchFamily="34" charset="0"/>
              <a:buChar char="•"/>
            </a:pPr>
            <a:endParaRPr lang="sv-SE" sz="2400" dirty="0" smtClean="0"/>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sv-SE" dirty="0"/>
          </a:p>
          <a:p>
            <a:endParaRPr lang="sv-SE" dirty="0" smtClean="0"/>
          </a:p>
          <a:p>
            <a:endParaRPr lang="sv-SE" b="1" dirty="0"/>
          </a:p>
          <a:p>
            <a:endParaRPr lang="sv-SE"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30335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746760" y="670560"/>
            <a:ext cx="10302240" cy="54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i="1"/>
              <a:t>Case 5: </a:t>
            </a:r>
          </a:p>
          <a:p>
            <a:pPr lvl="0"/>
            <a:r>
              <a:rPr lang="sv-SE" i="1"/>
              <a:t>”Vårt barn är förkylt och eftersom hen inte är vaccinerad för covid-19 följde vi rekommendationerna att gå och testa sig. Jag väntade utanför när mitt barn testades och hör då en högljudd diskussion där inifrån. Sedan öppnar sköterskan dörren och ber mig komma in också. Då ifrågasätter hen mig upprört varför vårt barn inte är vaccinerad. Personalen ställer argt över frågan till mig. - Och ni då? Resten av familjen har inte ni heller vaccinerat er? Nej säger jag då. Vi har valt att inte göra det. </a:t>
            </a:r>
          </a:p>
          <a:p>
            <a:pPr lvl="0"/>
            <a:r>
              <a:rPr lang="sv-SE" i="1"/>
              <a:t>Då konfronterar hen mig oerhört upprört att det är vår skyldighet att göra detta för att få ner smittspridningen och hen undrar varför vi överhuvudtaget är där och testar oss när vi ändå är motståndare. Jag svarade då att vi är där för att vi följer rekommendationerna. Hen höjer rösten till mig och säger att vi är ansvarslösa och undrar hur vi ens kan tänka tanken att avstå. Hen säger att "det är sådana som ni som gör så covid fortsätter spridas. Dispyten har skett med halvt öppen dörr så patienter som stod i kön hörde allt. Jag valde att kliva ut och stängde dörren. Kvar sitter mitt barn och får ta emot fortsatt utskällning. Jag hör en högljudd samtalston ända ut. När mitt barn kommer ut berättar hen att sköterskan har sagt till hen att vi inte är välkomna tillbaka i fall vi skulle bli sjuka”</a:t>
            </a:r>
          </a:p>
          <a:p>
            <a:pPr lvl="0"/>
            <a:endParaRPr lang="sv-SE" dirty="0"/>
          </a:p>
        </p:txBody>
      </p:sp>
    </p:spTree>
    <p:extLst>
      <p:ext uri="{BB962C8B-B14F-4D97-AF65-F5344CB8AC3E}">
        <p14:creationId xmlns:p14="http://schemas.microsoft.com/office/powerpoint/2010/main" val="162419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Reflektionsfrågor</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p:txBody>
          <a:bodyPr/>
          <a:lstStyle/>
          <a:p>
            <a:pPr marL="342900" indent="-342900">
              <a:buFont typeface="Arial" panose="020B0604020202020204" pitchFamily="34" charset="0"/>
              <a:buChar char="•"/>
            </a:pPr>
            <a:r>
              <a:rPr lang="sv-SE" sz="2400" dirty="0" smtClean="0"/>
              <a:t>Hur kan du bemöta patienter som har andra värderingar än vad vårdgivaren rekommenderar? </a:t>
            </a:r>
          </a:p>
          <a:p>
            <a:pPr marL="342900" indent="-342900">
              <a:buFont typeface="Arial" panose="020B0604020202020204" pitchFamily="34" charset="0"/>
              <a:buChar char="•"/>
            </a:pPr>
            <a:r>
              <a:rPr lang="sv-SE" sz="2400" dirty="0" smtClean="0"/>
              <a:t>Hur kan du motivera patienten att följa vårdens rekommendationer?</a:t>
            </a:r>
          </a:p>
          <a:p>
            <a:pPr marL="342900" indent="-342900">
              <a:buFont typeface="Arial" panose="020B0604020202020204" pitchFamily="34" charset="0"/>
              <a:buChar char="•"/>
            </a:pPr>
            <a:r>
              <a:rPr lang="sv-SE" sz="2400" dirty="0" smtClean="0"/>
              <a:t>I vilka andra situationer kan ett sådant här dilemma uppstå?</a:t>
            </a:r>
          </a:p>
          <a:p>
            <a:pPr marL="342900" indent="-342900">
              <a:buFont typeface="Arial" panose="020B0604020202020204" pitchFamily="34" charset="0"/>
              <a:buChar char="•"/>
            </a:pPr>
            <a:endParaRPr lang="sv-SE" sz="2400" dirty="0" smtClean="0"/>
          </a:p>
          <a:p>
            <a:r>
              <a:rPr lang="sv-SE" dirty="0" smtClean="0"/>
              <a:t> </a:t>
            </a:r>
          </a:p>
          <a:p>
            <a:endParaRPr lang="sv-SE"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2210424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1272540" y="1181101"/>
            <a:ext cx="8938260" cy="49072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v-SE" i="1"/>
              <a:t>Case 6:</a:t>
            </a:r>
          </a:p>
          <a:p>
            <a:pPr lvl="0"/>
            <a:r>
              <a:rPr lang="sv-SE" i="1"/>
              <a:t>Patienten hänvisas från 1177 till närakuten pga. tidigare problem med urinvägarna. Patienten går på kontroller och väntar på uppföljning för eventuell operation för detta. Beslut tas på närakuten att avvakta med antibiotika tills provsvaret av urinodlingen kommit och patienten frågar läkaren "hur gör vi med min smärta i väntan på provsvaret"? "Jag skriver inte ut narkotikaklassade preparat". </a:t>
            </a:r>
          </a:p>
          <a:p>
            <a:pPr lvl="0"/>
            <a:r>
              <a:rPr lang="sv-SE" i="1"/>
              <a:t>Patienten hade smärta 8-9 på VAS skalan. Får till svar av läkaren att ta Alvedon, patienten svarar att det gjorde jag för cirka 2 h sedan utan effekt. Läkaren svarar då "har du så ont får du åka till akuten". I journalen har läkaren skrivit: "plötsligt får patienten ont när jag kommer in i rummet och vill ha tabletter". Patienten har så starka smärtor att hen åker till akutmottagningen. Där undersöks patienten och får diagnosen ryggskott samt inflammation i ryggen. Får morfinpreparat utskrivet för att härda ut. </a:t>
            </a:r>
          </a:p>
          <a:p>
            <a:pPr lvl="0"/>
            <a:r>
              <a:rPr lang="sv-SE" i="1"/>
              <a:t>Patienten tycker inte bemötandet var okej samt att ska man skriva så i ens journal?</a:t>
            </a:r>
            <a:endParaRPr lang="sv-SE" i="1" dirty="0"/>
          </a:p>
        </p:txBody>
      </p:sp>
    </p:spTree>
    <p:extLst>
      <p:ext uri="{BB962C8B-B14F-4D97-AF65-F5344CB8AC3E}">
        <p14:creationId xmlns:p14="http://schemas.microsoft.com/office/powerpoint/2010/main" val="888442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9090" y="553660"/>
            <a:ext cx="5496910" cy="1155322"/>
          </a:xfrm>
        </p:spPr>
        <p:txBody>
          <a:bodyPr/>
          <a:lstStyle/>
          <a:p>
            <a:pPr algn="ctr"/>
            <a:r>
              <a:rPr lang="sv-SE" sz="2800" dirty="0" smtClean="0"/>
              <a:t>Kommunikation</a:t>
            </a:r>
            <a:endParaRPr lang="sv-SE" sz="2800" dirty="0"/>
          </a:p>
        </p:txBody>
      </p:sp>
      <p:sp>
        <p:nvSpPr>
          <p:cNvPr id="4" name="Platshållare för text 3"/>
          <p:cNvSpPr>
            <a:spLocks noGrp="1"/>
          </p:cNvSpPr>
          <p:nvPr>
            <p:ph type="body" sz="quarter" idx="14"/>
          </p:nvPr>
        </p:nvSpPr>
        <p:spPr>
          <a:xfrm>
            <a:off x="327924" y="1708982"/>
            <a:ext cx="6535720" cy="4585940"/>
          </a:xfrm>
        </p:spPr>
        <p:txBody>
          <a:bodyPr/>
          <a:lstStyle/>
          <a:p>
            <a:pPr lvl="2"/>
            <a:r>
              <a:rPr lang="sv-SE" dirty="0" smtClean="0"/>
              <a:t>Patientnämnden har uppmärksammat att     en </a:t>
            </a:r>
            <a:r>
              <a:rPr lang="sv-SE" dirty="0"/>
              <a:t>tredjedel av </a:t>
            </a:r>
            <a:r>
              <a:rPr lang="sv-SE" dirty="0" smtClean="0"/>
              <a:t>alla synpunkter och klagomål handlar om </a:t>
            </a:r>
            <a:r>
              <a:rPr lang="sv-SE" dirty="0"/>
              <a:t>kommunikation. </a:t>
            </a:r>
            <a:endParaRPr lang="sv-SE" dirty="0" smtClean="0"/>
          </a:p>
          <a:p>
            <a:pPr lvl="2"/>
            <a:endParaRPr lang="sv-SE" dirty="0" smtClean="0"/>
          </a:p>
          <a:p>
            <a:pPr lvl="2"/>
            <a:r>
              <a:rPr lang="sv-SE" dirty="0" smtClean="0"/>
              <a:t>Vi behöver ständigt förbättra vårt arbete            med vår kommunikation med patienterna. </a:t>
            </a:r>
          </a:p>
          <a:p>
            <a:pPr marL="360000" lvl="2" indent="0">
              <a:buNone/>
            </a:pPr>
            <a:endParaRPr lang="sv-SE" dirty="0"/>
          </a:p>
          <a:p>
            <a:pPr lvl="2"/>
            <a:r>
              <a:rPr lang="sv-SE" dirty="0" smtClean="0"/>
              <a:t>Vi kommer här presentera ett antal fall      med uppföljande reflektionsfrågor.</a:t>
            </a:r>
            <a:endParaRPr lang="sv-SE" dirty="0"/>
          </a:p>
          <a:p>
            <a:endParaRPr lang="sv-SE" dirty="0" smtClean="0"/>
          </a:p>
          <a:p>
            <a:endParaRPr lang="sv-SE" dirty="0" smtClean="0"/>
          </a:p>
          <a:p>
            <a:r>
              <a:rPr lang="sv-SE" dirty="0" smtClean="0"/>
              <a:t> </a:t>
            </a:r>
          </a:p>
          <a:p>
            <a:pPr marL="342900" indent="-342900">
              <a:buFont typeface="Arial" panose="020B0604020202020204" pitchFamily="34" charset="0"/>
              <a:buChar char="•"/>
            </a:pPr>
            <a:endParaRPr lang="sv-SE" dirty="0"/>
          </a:p>
        </p:txBody>
      </p:sp>
      <p:pic>
        <p:nvPicPr>
          <p:cNvPr id="7" name="Platshållare för bild 5"/>
          <p:cNvPicPr>
            <a:picLocks noGrp="1"/>
          </p:cNvPicPr>
          <p:nvPr>
            <p:ph type="pic" sz="quarter" idx="13"/>
          </p:nvPr>
        </p:nvPicPr>
        <p:blipFill>
          <a:blip r:embed="rId2" cstate="print">
            <a:extLst>
              <a:ext uri="{28A0092B-C50C-407E-A947-70E740481C1C}">
                <a14:useLocalDpi xmlns:a14="http://schemas.microsoft.com/office/drawing/2010/main" val="0"/>
              </a:ext>
            </a:extLst>
          </a:blip>
          <a:srcRect l="23906" r="23906"/>
          <a:stretch>
            <a:fillRect/>
          </a:stretch>
        </p:blipFill>
        <p:spPr>
          <a:xfrm>
            <a:off x="6863644" y="0"/>
            <a:ext cx="5486400" cy="6858000"/>
          </a:xfrm>
          <a:prstGeom prst="rect">
            <a:avLst/>
          </a:prstGeom>
        </p:spPr>
      </p:pic>
    </p:spTree>
    <p:extLst>
      <p:ext uri="{BB962C8B-B14F-4D97-AF65-F5344CB8AC3E}">
        <p14:creationId xmlns:p14="http://schemas.microsoft.com/office/powerpoint/2010/main" val="89857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Reflektionsfrågor</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p:txBody>
          <a:bodyPr/>
          <a:lstStyle/>
          <a:p>
            <a:pPr marL="457200" indent="-457200">
              <a:buFont typeface="Arial" panose="020B0604020202020204" pitchFamily="34" charset="0"/>
              <a:buChar char="•"/>
            </a:pPr>
            <a:r>
              <a:rPr lang="sv-SE" sz="2400" dirty="0" smtClean="0"/>
              <a:t>Hur kan dialog föras med patient om egna önskemål om sin behandling?</a:t>
            </a:r>
          </a:p>
          <a:p>
            <a:pPr marL="457200" indent="-457200">
              <a:buFont typeface="Arial" panose="020B0604020202020204" pitchFamily="34" charset="0"/>
              <a:buChar char="•"/>
            </a:pPr>
            <a:r>
              <a:rPr lang="sv-SE" sz="2400" dirty="0" smtClean="0"/>
              <a:t>Hur kan dialogen med patient leda till feldiagnostik eller andra patientsäkerhetsrisker?</a:t>
            </a:r>
          </a:p>
          <a:p>
            <a:pPr marL="457200" indent="-457200">
              <a:buFont typeface="Arial" panose="020B0604020202020204" pitchFamily="34" charset="0"/>
              <a:buChar char="•"/>
            </a:pPr>
            <a:r>
              <a:rPr lang="sv-SE" sz="2400" dirty="0" smtClean="0"/>
              <a:t>Hur kan vi undvika att förutfattade meningar om patienten leder till fel diagnos?</a:t>
            </a:r>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175397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990600" y="1291591"/>
            <a:ext cx="8938260" cy="436625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t>Case 7:</a:t>
            </a:r>
          </a:p>
          <a:p>
            <a:r>
              <a:rPr lang="sv-SE" i="1" dirty="0"/>
              <a:t>”Vi bemöts av frågor som vem av er är mamma, gång på gång svarar vi att vi båda är mammor. Sen kommer de Ja men vem av er är den riktiga mamman, vem är mamman på pappret och till sist vem som är den biologiska mamman. Och även frågan om vem som är pappa. I flera år har vi "jobbat" med att säga till vårt barn att hen har en snäll man kallad donator och ingen pappa. Vårt barn har varit stolt över sina två mammor och berättar de gärna för alla. I det här besöket kröp hen ihop och sa knappt bä”. </a:t>
            </a:r>
          </a:p>
        </p:txBody>
      </p:sp>
    </p:spTree>
    <p:extLst>
      <p:ext uri="{BB962C8B-B14F-4D97-AF65-F5344CB8AC3E}">
        <p14:creationId xmlns:p14="http://schemas.microsoft.com/office/powerpoint/2010/main" val="82719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Reflektionsfrågor</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p:txBody>
          <a:bodyPr/>
          <a:lstStyle/>
          <a:p>
            <a:pPr marL="457200" indent="-457200">
              <a:buFont typeface="Arial" panose="020B0604020202020204" pitchFamily="34" charset="0"/>
              <a:buChar char="•"/>
            </a:pPr>
            <a:r>
              <a:rPr lang="sv-SE" sz="2400" dirty="0" smtClean="0"/>
              <a:t>Vilka ord och uttryck skulle du ha använt i en sådan här situation? </a:t>
            </a:r>
          </a:p>
          <a:p>
            <a:pPr marL="457200" indent="-457200">
              <a:buFont typeface="Arial" panose="020B0604020202020204" pitchFamily="34" charset="0"/>
              <a:buChar char="•"/>
            </a:pPr>
            <a:r>
              <a:rPr lang="sv-SE" sz="2400" dirty="0" smtClean="0"/>
              <a:t>Fundera sedan på vad du inte </a:t>
            </a:r>
            <a:r>
              <a:rPr lang="sv-SE" sz="2400" dirty="0"/>
              <a:t>säger och </a:t>
            </a:r>
            <a:r>
              <a:rPr lang="sv-SE" sz="2400" dirty="0" smtClean="0"/>
              <a:t>gör, vilka </a:t>
            </a:r>
            <a:r>
              <a:rPr lang="sv-SE" sz="2400" dirty="0"/>
              <a:t>normer förmedlar du?</a:t>
            </a:r>
          </a:p>
          <a:p>
            <a:pPr marL="457200" indent="-457200">
              <a:buFont typeface="Arial" panose="020B0604020202020204" pitchFamily="34" charset="0"/>
              <a:buChar char="•"/>
            </a:pPr>
            <a:endParaRPr lang="sv-SE" dirty="0" smtClean="0"/>
          </a:p>
          <a:p>
            <a:pPr marL="457200" indent="-457200">
              <a:buFont typeface="Arial" panose="020B0604020202020204" pitchFamily="34" charset="0"/>
              <a:buChar char="•"/>
            </a:pPr>
            <a:endParaRPr lang="sv-SE"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77813" y="6183657"/>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2497873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Övergripande reflektion</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a:xfrm>
            <a:off x="1113708" y="2221294"/>
            <a:ext cx="10012584" cy="3600501"/>
          </a:xfrm>
        </p:spPr>
        <p:txBody>
          <a:bodyPr/>
          <a:lstStyle/>
          <a:p>
            <a:pPr marL="457200" indent="-457200">
              <a:buFont typeface="Arial" panose="020B0604020202020204" pitchFamily="34" charset="0"/>
              <a:buChar char="•"/>
            </a:pPr>
            <a:r>
              <a:rPr lang="sv-SE" sz="2400" dirty="0" smtClean="0"/>
              <a:t>Hur pratar ni på arbetsplatsen kring bemötandefrågor?</a:t>
            </a:r>
          </a:p>
          <a:p>
            <a:pPr marL="457200" indent="-457200">
              <a:buFont typeface="Arial" panose="020B0604020202020204" pitchFamily="34" charset="0"/>
              <a:buChar char="•"/>
            </a:pPr>
            <a:r>
              <a:rPr lang="sv-SE" sz="2400" dirty="0" smtClean="0"/>
              <a:t>Är det okej att säga till en kollega om bemötandet till en patient inte varit bra?</a:t>
            </a:r>
          </a:p>
          <a:p>
            <a:pPr marL="457200" indent="-457200">
              <a:buFont typeface="Arial" panose="020B0604020202020204" pitchFamily="34" charset="0"/>
              <a:buChar char="•"/>
            </a:pPr>
            <a:r>
              <a:rPr lang="sv-SE" sz="2400" dirty="0" smtClean="0"/>
              <a:t>Hur reflekterar du över ditt eget bemötande? </a:t>
            </a:r>
          </a:p>
          <a:p>
            <a:pPr marL="457200" indent="-457200">
              <a:buFont typeface="Arial" panose="020B0604020202020204" pitchFamily="34" charset="0"/>
              <a:buChar char="•"/>
            </a:pPr>
            <a:r>
              <a:rPr lang="sv-SE" sz="2400" dirty="0"/>
              <a:t>Hur hanterar du om du fått kritik kring bemötande?</a:t>
            </a:r>
          </a:p>
          <a:p>
            <a:pPr marL="457200" indent="-457200">
              <a:buFont typeface="Arial" panose="020B0604020202020204" pitchFamily="34" charset="0"/>
              <a:buChar char="•"/>
            </a:pPr>
            <a:endParaRPr lang="sv-SE" dirty="0" smtClean="0"/>
          </a:p>
          <a:p>
            <a:pPr marL="457200" indent="-457200">
              <a:buFont typeface="Arial" panose="020B0604020202020204" pitchFamily="34" charset="0"/>
              <a:buChar char="•"/>
            </a:pPr>
            <a:endParaRPr lang="sv-SE" dirty="0" smtClean="0"/>
          </a:p>
          <a:p>
            <a:pPr marL="457200" indent="-457200">
              <a:buFont typeface="Arial" panose="020B0604020202020204" pitchFamily="34" charset="0"/>
              <a:buChar char="•"/>
            </a:pPr>
            <a:endParaRPr lang="sv-SE"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2818446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6838" y="322730"/>
            <a:ext cx="5184000" cy="1043492"/>
          </a:xfrm>
        </p:spPr>
        <p:txBody>
          <a:bodyPr/>
          <a:lstStyle/>
          <a:p>
            <a:pPr algn="ctr"/>
            <a:r>
              <a:rPr lang="sv-SE" dirty="0"/>
              <a:t>Tänkvärt</a:t>
            </a:r>
          </a:p>
        </p:txBody>
      </p:sp>
      <p:sp>
        <p:nvSpPr>
          <p:cNvPr id="3" name="Platshållare för sidfot 2"/>
          <p:cNvSpPr>
            <a:spLocks noGrp="1"/>
          </p:cNvSpPr>
          <p:nvPr>
            <p:ph type="ftr" sz="quarter" idx="11"/>
          </p:nvPr>
        </p:nvSpPr>
        <p:spPr/>
        <p:txBody>
          <a:bodyPr/>
          <a:lstStyle/>
          <a:p>
            <a:r>
              <a:rPr lang="sv-SE"/>
              <a:t>Kommunikationens betydelse i mötet med vården</a:t>
            </a:r>
            <a:endParaRPr lang="sv-SE" dirty="0"/>
          </a:p>
        </p:txBody>
      </p:sp>
      <p:sp>
        <p:nvSpPr>
          <p:cNvPr id="5" name="Platshållare för text 4"/>
          <p:cNvSpPr>
            <a:spLocks noGrp="1"/>
          </p:cNvSpPr>
          <p:nvPr>
            <p:ph type="body" sz="quarter" idx="14"/>
          </p:nvPr>
        </p:nvSpPr>
        <p:spPr>
          <a:xfrm>
            <a:off x="5572461" y="2216075"/>
            <a:ext cx="6619539" cy="3869205"/>
          </a:xfrm>
        </p:spPr>
        <p:txBody>
          <a:bodyPr/>
          <a:lstStyle/>
          <a:p>
            <a:pPr marL="342900" indent="-342900">
              <a:buFont typeface="Arial" panose="020B0604020202020204" pitchFamily="34" charset="0"/>
              <a:buChar char="•"/>
            </a:pPr>
            <a:r>
              <a:rPr lang="sv-SE" sz="2000" dirty="0"/>
              <a:t>Patienten vet inte hur din arbetsdag har </a:t>
            </a:r>
            <a:r>
              <a:rPr lang="sv-SE" sz="2000" dirty="0" smtClean="0"/>
              <a:t>varit.</a:t>
            </a:r>
            <a:endParaRPr lang="sv-SE" sz="2000" dirty="0"/>
          </a:p>
          <a:p>
            <a:pPr marL="342900" indent="-342900">
              <a:buFont typeface="Arial" panose="020B0604020202020204" pitchFamily="34" charset="0"/>
              <a:buChar char="•"/>
            </a:pPr>
            <a:r>
              <a:rPr lang="sv-SE" sz="2000" dirty="0"/>
              <a:t>Varje möte oavsett yrkesroll är viktig. </a:t>
            </a:r>
            <a:r>
              <a:rPr lang="sv-SE" sz="2000" dirty="0" smtClean="0"/>
              <a:t>                           För </a:t>
            </a:r>
            <a:r>
              <a:rPr lang="sv-SE" sz="2000" dirty="0"/>
              <a:t>patienten är varje möte med personal förtroendeskapande </a:t>
            </a:r>
            <a:r>
              <a:rPr lang="sv-SE" sz="2000" dirty="0" smtClean="0"/>
              <a:t>och lägger grunden                      för den </a:t>
            </a:r>
            <a:r>
              <a:rPr lang="sv-SE" sz="2000" dirty="0"/>
              <a:t>fortsatta </a:t>
            </a:r>
            <a:r>
              <a:rPr lang="sv-SE" sz="2000" dirty="0" smtClean="0"/>
              <a:t>tilliten.</a:t>
            </a:r>
            <a:endParaRPr lang="sv-SE" sz="2000" dirty="0"/>
          </a:p>
          <a:p>
            <a:pPr marL="342900" indent="-342900">
              <a:buFont typeface="Arial" panose="020B0604020202020204" pitchFamily="34" charset="0"/>
              <a:buChar char="•"/>
            </a:pPr>
            <a:r>
              <a:rPr lang="sv-SE" sz="2000" dirty="0"/>
              <a:t>Tänk på att ett bra bemötande/upplevelse  </a:t>
            </a:r>
            <a:r>
              <a:rPr lang="sv-SE" sz="2000" dirty="0" smtClean="0"/>
              <a:t>                 berättar </a:t>
            </a:r>
            <a:r>
              <a:rPr lang="sv-SE" sz="2000" dirty="0"/>
              <a:t>patienten för färre personer </a:t>
            </a:r>
            <a:r>
              <a:rPr lang="sv-SE" sz="2000" dirty="0" smtClean="0"/>
              <a:t>än </a:t>
            </a:r>
            <a:r>
              <a:rPr lang="sv-SE" sz="2000" dirty="0"/>
              <a:t>ett sämre bemötande/upplevelse som berättas för </a:t>
            </a:r>
            <a:r>
              <a:rPr lang="sv-SE" sz="2000" dirty="0" smtClean="0"/>
              <a:t>fler.</a:t>
            </a:r>
            <a:endParaRPr lang="sv-SE" sz="2000" dirty="0"/>
          </a:p>
          <a:p>
            <a:endParaRPr lang="sv-SE" dirty="0"/>
          </a:p>
        </p:txBody>
      </p:sp>
      <p:pic>
        <p:nvPicPr>
          <p:cNvPr id="6" name="Platshållare för bild 4"/>
          <p:cNvPicPr>
            <a:picLocks noGrp="1"/>
          </p:cNvPicPr>
          <p:nvPr>
            <p:ph type="pic" sz="quarter" idx="13"/>
          </p:nvPr>
        </p:nvPicPr>
        <p:blipFill>
          <a:blip r:embed="rId2">
            <a:extLst>
              <a:ext uri="{28A0092B-C50C-407E-A947-70E740481C1C}">
                <a14:useLocalDpi xmlns:a14="http://schemas.microsoft.com/office/drawing/2010/main" val="0"/>
              </a:ext>
            </a:extLst>
          </a:blip>
          <a:srcRect t="6380" b="6380"/>
          <a:stretch>
            <a:fillRect/>
          </a:stretch>
        </p:blipFill>
        <p:spPr/>
      </p:pic>
    </p:spTree>
    <p:extLst>
      <p:ext uri="{BB962C8B-B14F-4D97-AF65-F5344CB8AC3E}">
        <p14:creationId xmlns:p14="http://schemas.microsoft.com/office/powerpoint/2010/main" val="393755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0000" y="235132"/>
            <a:ext cx="9360000" cy="1280160"/>
          </a:xfrm>
        </p:spPr>
        <p:txBody>
          <a:bodyPr>
            <a:noAutofit/>
          </a:bodyPr>
          <a:lstStyle/>
          <a:p>
            <a:r>
              <a:rPr lang="sv-SE" sz="2700" dirty="0"/>
              <a:t>Förmågan att ta till sig kritik kan få en att utvecklas och växa som människa. Men det är lätt </a:t>
            </a:r>
            <a:r>
              <a:rPr lang="sv-SE" sz="2700" dirty="0" smtClean="0"/>
              <a:t>att fastna i försvar</a:t>
            </a:r>
            <a:r>
              <a:rPr lang="sv-SE" sz="2700" dirty="0"/>
              <a:t>.</a:t>
            </a:r>
          </a:p>
        </p:txBody>
      </p:sp>
      <p:sp>
        <p:nvSpPr>
          <p:cNvPr id="3" name="Platshållare för innehåll 2"/>
          <p:cNvSpPr>
            <a:spLocks noGrp="1"/>
          </p:cNvSpPr>
          <p:nvPr>
            <p:ph idx="1"/>
          </p:nvPr>
        </p:nvSpPr>
        <p:spPr>
          <a:xfrm>
            <a:off x="1080000" y="1515292"/>
            <a:ext cx="10273800" cy="5159829"/>
          </a:xfrm>
        </p:spPr>
        <p:txBody>
          <a:bodyPr>
            <a:normAutofit/>
          </a:bodyPr>
          <a:lstStyle/>
          <a:p>
            <a:r>
              <a:rPr lang="sv-SE" sz="2000" dirty="0"/>
              <a:t>De flesta människor vill </a:t>
            </a:r>
            <a:r>
              <a:rPr lang="sv-SE" sz="2000" dirty="0" smtClean="0"/>
              <a:t>väl</a:t>
            </a:r>
            <a:r>
              <a:rPr lang="sv-SE" sz="2000" dirty="0"/>
              <a:t>. Släpp därför impulsen att kämpa emot när någon ger dig kritik och </a:t>
            </a:r>
            <a:r>
              <a:rPr lang="sv-SE" sz="2000" b="1" i="1" dirty="0"/>
              <a:t>var istället tyst och lyssna</a:t>
            </a:r>
            <a:r>
              <a:rPr lang="sv-SE" sz="2000" dirty="0"/>
              <a:t>. Anser du att kritiken är orättvis så ge inte svar på tal med detsamma utan låt allt landa och svara senare, så att du slipper säga saker i affekt.</a:t>
            </a:r>
          </a:p>
          <a:p>
            <a:r>
              <a:rPr lang="sv-SE" sz="2000" dirty="0"/>
              <a:t>Om någon går till personangrepp så fråga vad personen menar med sitt påstående. </a:t>
            </a:r>
            <a:r>
              <a:rPr lang="sv-SE" sz="2000" b="1" i="1" dirty="0"/>
              <a:t>Be om att få exempel</a:t>
            </a:r>
            <a:r>
              <a:rPr lang="sv-SE" sz="2000" dirty="0"/>
              <a:t>. Om du accepterar kritiken är det lättare att ändra på dig. Kan personen inte ge exempel handlar det ofta om destruktiv kritik och du behöver inte ta åt dig.</a:t>
            </a:r>
          </a:p>
          <a:p>
            <a:r>
              <a:rPr lang="sv-SE" sz="2000" dirty="0"/>
              <a:t>Vi är ofta snabba att tänka att fel som inträffat inte beror på oss, utan på någon annan. Men istället för att helt avfärda kritiken så </a:t>
            </a:r>
            <a:r>
              <a:rPr lang="sv-SE" sz="2000" b="1" i="1" dirty="0"/>
              <a:t>fråga dig själv vad </a:t>
            </a:r>
            <a:r>
              <a:rPr lang="sv-SE" sz="2000" b="1" i="1" dirty="0" smtClean="0"/>
              <a:t>vi </a:t>
            </a:r>
            <a:r>
              <a:rPr lang="sv-SE" sz="2000" b="1" i="1" dirty="0"/>
              <a:t>hade kunnat göra bättre för att undvika det inträffade.</a:t>
            </a:r>
          </a:p>
        </p:txBody>
      </p:sp>
      <p:sp>
        <p:nvSpPr>
          <p:cNvPr id="4" name="Platshållare för sidfot 3"/>
          <p:cNvSpPr>
            <a:spLocks noGrp="1"/>
          </p:cNvSpPr>
          <p:nvPr>
            <p:ph type="ftr" sz="quarter" idx="11"/>
          </p:nvPr>
        </p:nvSpPr>
        <p:spPr/>
        <p:txBody>
          <a:bodyPr/>
          <a:lstStyle/>
          <a:p>
            <a:r>
              <a:rPr lang="sv-SE" dirty="0"/>
              <a:t>Kommunikationens betydelse i mötet med vården</a:t>
            </a:r>
          </a:p>
        </p:txBody>
      </p:sp>
      <p:sp>
        <p:nvSpPr>
          <p:cNvPr id="5"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3844173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29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Film </a:t>
            </a:r>
            <a:r>
              <a:rPr lang="sv-SE" sz="2800" dirty="0" smtClean="0"/>
              <a:t>om kommunikation</a:t>
            </a:r>
            <a:endParaRPr lang="sv-SE" sz="2800" dirty="0"/>
          </a:p>
        </p:txBody>
      </p:sp>
      <p:sp>
        <p:nvSpPr>
          <p:cNvPr id="3" name="Platshållare för sidfot 2"/>
          <p:cNvSpPr>
            <a:spLocks noGrp="1"/>
          </p:cNvSpPr>
          <p:nvPr>
            <p:ph type="ftr" sz="quarter" idx="11"/>
          </p:nvPr>
        </p:nvSpPr>
        <p:spPr/>
        <p:txBody>
          <a:bodyPr/>
          <a:lstStyle/>
          <a:p>
            <a:endParaRPr lang="sv-SE" dirty="0"/>
          </a:p>
        </p:txBody>
      </p:sp>
      <p:pic>
        <p:nvPicPr>
          <p:cNvPr id="6" name="Platshållare för bild 5"/>
          <p:cNvPicPr>
            <a:picLocks noGrp="1" noChangeAspect="1"/>
          </p:cNvPicPr>
          <p:nvPr>
            <p:ph type="pic" sz="quarter" idx="13"/>
          </p:nvPr>
        </p:nvPicPr>
        <p:blipFill>
          <a:blip r:embed="rId2"/>
          <a:srcRect/>
          <a:stretch>
            <a:fillRect/>
          </a:stretch>
        </p:blipFill>
        <p:spPr>
          <a:prstGeom prst="rect">
            <a:avLst/>
          </a:prstGeom>
        </p:spPr>
      </p:pic>
      <p:sp>
        <p:nvSpPr>
          <p:cNvPr id="5" name="Platshållare för text 4"/>
          <p:cNvSpPr>
            <a:spLocks noGrp="1"/>
          </p:cNvSpPr>
          <p:nvPr>
            <p:ph type="body" sz="quarter" idx="14"/>
          </p:nvPr>
        </p:nvSpPr>
        <p:spPr>
          <a:xfrm>
            <a:off x="5826936" y="2106273"/>
            <a:ext cx="5477840" cy="4085727"/>
          </a:xfrm>
        </p:spPr>
        <p:txBody>
          <a:bodyPr/>
          <a:lstStyle/>
          <a:p>
            <a:pPr algn="ctr"/>
            <a:r>
              <a:rPr lang="sv-SE" sz="2400" u="sng" dirty="0">
                <a:hlinkClick r:id="rId3"/>
              </a:rPr>
              <a:t>https://youtu.be/25sfUPSMfHY</a:t>
            </a:r>
            <a:endParaRPr lang="sv-SE" sz="2400" dirty="0"/>
          </a:p>
        </p:txBody>
      </p:sp>
    </p:spTree>
    <p:extLst>
      <p:ext uri="{BB962C8B-B14F-4D97-AF65-F5344CB8AC3E}">
        <p14:creationId xmlns:p14="http://schemas.microsoft.com/office/powerpoint/2010/main" val="116380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0000" y="535578"/>
            <a:ext cx="9360000" cy="888273"/>
          </a:xfrm>
        </p:spPr>
        <p:txBody>
          <a:bodyPr/>
          <a:lstStyle/>
          <a:p>
            <a:pPr algn="ctr"/>
            <a:r>
              <a:rPr lang="sv-SE" dirty="0" smtClean="0"/>
              <a:t>Resultat ur rapporten</a:t>
            </a:r>
            <a:endParaRPr lang="sv-SE" dirty="0"/>
          </a:p>
        </p:txBody>
      </p:sp>
      <p:sp>
        <p:nvSpPr>
          <p:cNvPr id="4" name="Platshållare för text 3"/>
          <p:cNvSpPr>
            <a:spLocks noGrp="1"/>
          </p:cNvSpPr>
          <p:nvPr>
            <p:ph type="body" sz="quarter" idx="13"/>
          </p:nvPr>
        </p:nvSpPr>
        <p:spPr>
          <a:xfrm>
            <a:off x="750439" y="1939578"/>
            <a:ext cx="10049323" cy="3855826"/>
          </a:xfrm>
        </p:spPr>
        <p:txBody>
          <a:bodyPr/>
          <a:lstStyle/>
          <a:p>
            <a:pPr marL="0" indent="0">
              <a:buNone/>
            </a:pPr>
            <a:r>
              <a:rPr lang="sv-SE" sz="2000" dirty="0" smtClean="0"/>
              <a:t>Kommunikation delas in i följande områden:</a:t>
            </a:r>
          </a:p>
          <a:p>
            <a:pPr marL="342900" indent="-342900">
              <a:buFont typeface="Arial" panose="020B0604020202020204" pitchFamily="34" charset="0"/>
              <a:buChar char="•"/>
            </a:pPr>
            <a:r>
              <a:rPr lang="sv-SE" sz="2000" dirty="0" smtClean="0"/>
              <a:t>Information</a:t>
            </a:r>
          </a:p>
          <a:p>
            <a:pPr marL="342900" indent="-342900">
              <a:buFont typeface="Arial" panose="020B0604020202020204" pitchFamily="34" charset="0"/>
              <a:buChar char="•"/>
            </a:pPr>
            <a:r>
              <a:rPr lang="sv-SE" sz="2000" dirty="0" smtClean="0"/>
              <a:t>Delaktighet</a:t>
            </a:r>
          </a:p>
          <a:p>
            <a:pPr marL="342900" indent="-342900">
              <a:buFont typeface="Arial" panose="020B0604020202020204" pitchFamily="34" charset="0"/>
              <a:buChar char="•"/>
            </a:pPr>
            <a:r>
              <a:rPr lang="sv-SE" sz="2000" dirty="0" smtClean="0"/>
              <a:t>Bemötande</a:t>
            </a:r>
          </a:p>
          <a:p>
            <a:pPr marL="0" indent="0" algn="ctr">
              <a:buNone/>
            </a:pPr>
            <a:r>
              <a:rPr lang="sv-SE" sz="1800" dirty="0" smtClean="0">
                <a:hlinkClick r:id="rId2"/>
              </a:rPr>
              <a:t> </a:t>
            </a:r>
            <a:r>
              <a:rPr lang="sv-SE" sz="1800" dirty="0">
                <a:hlinkClick r:id="rId2"/>
              </a:rPr>
              <a:t>Rapport: Kommunikationens betydelse i mötet med vården</a:t>
            </a:r>
            <a:endParaRPr lang="sv-SE" sz="1800" dirty="0"/>
          </a:p>
          <a:p>
            <a:pPr marL="342900" indent="-342900">
              <a:buFont typeface="Arial" panose="020B0604020202020204" pitchFamily="34" charset="0"/>
              <a:buChar char="•"/>
            </a:pPr>
            <a:endParaRPr lang="sv-SE" dirty="0"/>
          </a:p>
        </p:txBody>
      </p:sp>
      <p:sp>
        <p:nvSpPr>
          <p:cNvPr id="5" name="Platshållare för bild 4"/>
          <p:cNvSpPr>
            <a:spLocks noGrp="1"/>
          </p:cNvSpPr>
          <p:nvPr>
            <p:ph type="pic" sz="quarter" idx="14"/>
          </p:nvPr>
        </p:nvSpPr>
        <p:spPr/>
      </p:sp>
      <p:sp>
        <p:nvSpPr>
          <p:cNvPr id="7" name="Platshållare för sidfot 6"/>
          <p:cNvSpPr>
            <a:spLocks noGrp="1"/>
          </p:cNvSpPr>
          <p:nvPr>
            <p:ph type="ftr" sz="quarter" idx="11"/>
          </p:nvPr>
        </p:nvSpPr>
        <p:spPr/>
        <p:txBody>
          <a:bodyPr/>
          <a:lstStyle/>
          <a:p>
            <a:r>
              <a:rPr lang="sv-SE" dirty="0" smtClean="0"/>
              <a:t>Kommunikationens betydelse i mötet med vården</a:t>
            </a:r>
            <a:endParaRPr lang="sv-SE" dirty="0"/>
          </a:p>
        </p:txBody>
      </p:sp>
      <p:sp>
        <p:nvSpPr>
          <p:cNvPr id="8" name="Platshållare för datum 5"/>
          <p:cNvSpPr>
            <a:spLocks noGrp="1"/>
          </p:cNvSpPr>
          <p:nvPr>
            <p:ph type="dt" sz="half" idx="10"/>
          </p:nvPr>
        </p:nvSpPr>
        <p:spPr/>
        <p:txBody>
          <a:bodyPr/>
          <a:lstStyle/>
          <a:p>
            <a:r>
              <a:rPr lang="sv-SE" dirty="0" smtClean="0"/>
              <a:t>2022-11-01</a:t>
            </a:r>
            <a:endParaRPr lang="sv-SE" dirty="0"/>
          </a:p>
        </p:txBody>
      </p:sp>
    </p:spTree>
    <p:extLst>
      <p:ext uri="{BB962C8B-B14F-4D97-AF65-F5344CB8AC3E}">
        <p14:creationId xmlns:p14="http://schemas.microsoft.com/office/powerpoint/2010/main" val="203173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7030" y="288001"/>
            <a:ext cx="10292000" cy="829599"/>
          </a:xfrm>
        </p:spPr>
        <p:txBody>
          <a:bodyPr/>
          <a:lstStyle/>
          <a:p>
            <a:pPr algn="ctr"/>
            <a:r>
              <a:rPr lang="sv-SE" dirty="0" smtClean="0"/>
              <a:t/>
            </a:r>
            <a:br>
              <a:rPr lang="sv-SE" dirty="0" smtClean="0"/>
            </a:br>
            <a:r>
              <a:rPr lang="sv-SE" dirty="0" smtClean="0"/>
              <a:t/>
            </a:r>
            <a:br>
              <a:rPr lang="sv-SE" dirty="0" smtClean="0"/>
            </a:br>
            <a:r>
              <a:rPr lang="sv-SE" dirty="0" smtClean="0">
                <a:solidFill>
                  <a:schemeClr val="accent4">
                    <a:lumMod val="50000"/>
                  </a:schemeClr>
                </a:solidFill>
              </a:rPr>
              <a:t>Information</a:t>
            </a:r>
            <a:r>
              <a:rPr lang="sv-SE" dirty="0" smtClean="0"/>
              <a:t/>
            </a:r>
            <a:br>
              <a:rPr lang="sv-SE" dirty="0" smtClean="0"/>
            </a:br>
            <a:r>
              <a:rPr lang="sv-SE" dirty="0"/>
              <a:t/>
            </a:r>
            <a:br>
              <a:rPr lang="sv-SE" dirty="0"/>
            </a:br>
            <a:endParaRPr lang="sv-SE" dirty="0"/>
          </a:p>
        </p:txBody>
      </p:sp>
      <p:sp>
        <p:nvSpPr>
          <p:cNvPr id="5" name="Platshållare för text 4"/>
          <p:cNvSpPr>
            <a:spLocks noGrp="1"/>
          </p:cNvSpPr>
          <p:nvPr>
            <p:ph type="body" sz="quarter" idx="13"/>
          </p:nvPr>
        </p:nvSpPr>
        <p:spPr>
          <a:xfrm>
            <a:off x="319314" y="1553028"/>
            <a:ext cx="5050972" cy="4202734"/>
          </a:xfrm>
        </p:spPr>
        <p:txBody>
          <a:bodyPr/>
          <a:lstStyle/>
          <a:p>
            <a:pPr lvl="2"/>
            <a:r>
              <a:rPr lang="sv-SE" sz="2000" dirty="0" smtClean="0"/>
              <a:t>Närstående har inte fått information, trots önskemål från patienten.</a:t>
            </a:r>
          </a:p>
          <a:p>
            <a:pPr marL="702900" lvl="2" indent="-342900"/>
            <a:r>
              <a:rPr lang="sv-SE" sz="2000" dirty="0" smtClean="0"/>
              <a:t>Språkliga/kulturella hinder och/eller hörselnedsättning/demens/ålder.</a:t>
            </a:r>
          </a:p>
          <a:p>
            <a:pPr marL="702900" lvl="2" indent="-342900"/>
            <a:r>
              <a:rPr lang="sv-SE" sz="2000" dirty="0" smtClean="0"/>
              <a:t>Information har givits vid fel tillfälle.</a:t>
            </a:r>
          </a:p>
          <a:p>
            <a:pPr marL="702900" lvl="2" indent="-342900"/>
            <a:r>
              <a:rPr lang="sv-SE" sz="2000" dirty="0" smtClean="0"/>
              <a:t>Informationsbrister vid vårdens övergångar.</a:t>
            </a:r>
            <a:endParaRPr lang="sv-SE" sz="2000" dirty="0">
              <a:solidFill>
                <a:schemeClr val="accent4">
                  <a:lumMod val="50000"/>
                </a:schemeClr>
              </a:solidFill>
            </a:endParaRPr>
          </a:p>
          <a:p>
            <a:pPr marL="360000" lvl="2" indent="0">
              <a:buNone/>
            </a:pPr>
            <a:r>
              <a:rPr lang="sv-SE" sz="1800" i="1" dirty="0" smtClean="0">
                <a:solidFill>
                  <a:srgbClr val="AE1738"/>
                </a:solidFill>
              </a:rPr>
              <a:t> </a:t>
            </a:r>
            <a:endParaRPr lang="sv-SE" sz="1800" dirty="0" smtClean="0">
              <a:solidFill>
                <a:srgbClr val="AE1738"/>
              </a:solidFill>
            </a:endParaRPr>
          </a:p>
          <a:p>
            <a:pPr marL="360000" lvl="2" indent="0">
              <a:buNone/>
            </a:pPr>
            <a:endParaRPr lang="sv-SE" dirty="0" smtClean="0"/>
          </a:p>
          <a:p>
            <a:pPr marL="342900" indent="-342900">
              <a:buFont typeface="Arial" panose="020B0604020202020204" pitchFamily="34" charset="0"/>
              <a:buChar char="•"/>
            </a:pPr>
            <a:endParaRPr lang="sv-SE" dirty="0"/>
          </a:p>
        </p:txBody>
      </p:sp>
      <p:pic>
        <p:nvPicPr>
          <p:cNvPr id="3" name="Platshållare för bild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955" b="9955"/>
          <a:stretch>
            <a:fillRect/>
          </a:stretch>
        </p:blipFill>
        <p:spPr>
          <a:xfrm>
            <a:off x="6720114" y="1553028"/>
            <a:ext cx="4466816" cy="4202734"/>
          </a:xfrm>
        </p:spPr>
      </p:pic>
      <p:sp>
        <p:nvSpPr>
          <p:cNvPr id="4" name="Platshållare för datum 3"/>
          <p:cNvSpPr>
            <a:spLocks noGrp="1"/>
          </p:cNvSpPr>
          <p:nvPr>
            <p:ph type="dt" sz="half" idx="10"/>
          </p:nvPr>
        </p:nvSpPr>
        <p:spPr/>
        <p:txBody>
          <a:bodyPr/>
          <a:lstStyle/>
          <a:p>
            <a:fld id="{A71D6503-83AB-4ADF-975A-9022DA675388}" type="datetime1">
              <a:rPr lang="sv-SE" smtClean="0"/>
              <a:t>2023-02-15</a:t>
            </a:fld>
            <a:endParaRPr lang="sv-SE"/>
          </a:p>
        </p:txBody>
      </p:sp>
      <p:sp>
        <p:nvSpPr>
          <p:cNvPr id="7" name="Platshållare för sidfot 6"/>
          <p:cNvSpPr>
            <a:spLocks noGrp="1"/>
          </p:cNvSpPr>
          <p:nvPr>
            <p:ph type="ftr" sz="quarter" idx="11"/>
          </p:nvPr>
        </p:nvSpPr>
        <p:spPr/>
        <p:txBody>
          <a:bodyPr/>
          <a:lstStyle/>
          <a:p>
            <a:r>
              <a:rPr lang="sv-SE" dirty="0" smtClean="0"/>
              <a:t>Kommunikationens betydelse i mötet med vården</a:t>
            </a:r>
            <a:endParaRPr lang="sv-SE" dirty="0"/>
          </a:p>
        </p:txBody>
      </p:sp>
    </p:spTree>
    <p:extLst>
      <p:ext uri="{BB962C8B-B14F-4D97-AF65-F5344CB8AC3E}">
        <p14:creationId xmlns:p14="http://schemas.microsoft.com/office/powerpoint/2010/main" val="477045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800" dirty="0"/>
              <a:t>Delaktighet</a:t>
            </a:r>
          </a:p>
        </p:txBody>
      </p:sp>
      <p:sp>
        <p:nvSpPr>
          <p:cNvPr id="3" name="Platshållare för sidfot 2"/>
          <p:cNvSpPr>
            <a:spLocks noGrp="1"/>
          </p:cNvSpPr>
          <p:nvPr>
            <p:ph type="ftr" sz="quarter" idx="11"/>
          </p:nvPr>
        </p:nvSpPr>
        <p:spPr/>
        <p:txBody>
          <a:bodyPr/>
          <a:lstStyle/>
          <a:p>
            <a:endParaRPr lang="sv-SE" dirty="0"/>
          </a:p>
        </p:txBody>
      </p:sp>
      <p:sp>
        <p:nvSpPr>
          <p:cNvPr id="5" name="Platshållare för text 4"/>
          <p:cNvSpPr>
            <a:spLocks noGrp="1"/>
          </p:cNvSpPr>
          <p:nvPr>
            <p:ph type="body" sz="quarter" idx="14"/>
          </p:nvPr>
        </p:nvSpPr>
        <p:spPr>
          <a:xfrm>
            <a:off x="6287288" y="2036905"/>
            <a:ext cx="5017487" cy="4155095"/>
          </a:xfrm>
        </p:spPr>
        <p:txBody>
          <a:bodyPr/>
          <a:lstStyle/>
          <a:p>
            <a:pPr marL="342900" indent="-342900">
              <a:buFont typeface="Arial" panose="020B0604020202020204" pitchFamily="34" charset="0"/>
              <a:buChar char="•"/>
            </a:pPr>
            <a:r>
              <a:rPr lang="sv-SE" sz="1800" dirty="0"/>
              <a:t>Vården inte har utformats i dialog med patienten</a:t>
            </a:r>
          </a:p>
          <a:p>
            <a:pPr marL="342900" indent="-342900">
              <a:buFont typeface="Arial" panose="020B0604020202020204" pitchFamily="34" charset="0"/>
              <a:buChar char="•"/>
            </a:pPr>
            <a:r>
              <a:rPr lang="sv-SE" sz="1800" dirty="0"/>
              <a:t>Patientens medverkan i sin vård eller behandlingsåtgärder har inte utgått från patientens önskemål och individuella förutsättningar</a:t>
            </a:r>
          </a:p>
          <a:p>
            <a:pPr marL="342900" indent="-342900">
              <a:buFont typeface="Arial" panose="020B0604020202020204" pitchFamily="34" charset="0"/>
              <a:buChar char="•"/>
            </a:pPr>
            <a:r>
              <a:rPr lang="sv-SE" sz="1800" dirty="0"/>
              <a:t>Föräldrars oro har inte tagits på allvar</a:t>
            </a:r>
          </a:p>
          <a:p>
            <a:pPr marL="342900" indent="-342900">
              <a:buFont typeface="Arial" panose="020B0604020202020204" pitchFamily="34" charset="0"/>
              <a:buChar char="•"/>
            </a:pPr>
            <a:r>
              <a:rPr lang="sv-SE" sz="1800" dirty="0"/>
              <a:t>Vårdpersonalen har inte visat förståelse för att patienten blev rädd eller fick ont</a:t>
            </a:r>
          </a:p>
          <a:p>
            <a:endParaRPr lang="sv-SE" dirty="0"/>
          </a:p>
        </p:txBody>
      </p:sp>
      <p:pic>
        <p:nvPicPr>
          <p:cNvPr id="8" name="Platshållare för bild 5"/>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50" t="203" r="840" b="1669"/>
          <a:stretch/>
        </p:blipFill>
        <p:spPr>
          <a:xfrm>
            <a:off x="1" y="553660"/>
            <a:ext cx="6116838" cy="5638340"/>
          </a:xfrm>
        </p:spPr>
      </p:pic>
    </p:spTree>
    <p:extLst>
      <p:ext uri="{BB962C8B-B14F-4D97-AF65-F5344CB8AC3E}">
        <p14:creationId xmlns:p14="http://schemas.microsoft.com/office/powerpoint/2010/main" val="267180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9186" y="381967"/>
            <a:ext cx="9360814" cy="1310034"/>
          </a:xfrm>
        </p:spPr>
        <p:txBody>
          <a:bodyPr/>
          <a:lstStyle/>
          <a:p>
            <a:pPr algn="ctr"/>
            <a:r>
              <a:rPr lang="sv-SE" dirty="0"/>
              <a:t/>
            </a:r>
            <a:br>
              <a:rPr lang="sv-SE" dirty="0"/>
            </a:br>
            <a:r>
              <a:rPr lang="sv-SE" dirty="0" smtClean="0"/>
              <a:t>Bemötande </a:t>
            </a:r>
            <a:endParaRPr lang="sv-SE" dirty="0"/>
          </a:p>
        </p:txBody>
      </p:sp>
      <p:sp>
        <p:nvSpPr>
          <p:cNvPr id="3" name="Platshållare för sidfot 2"/>
          <p:cNvSpPr>
            <a:spLocks noGrp="1"/>
          </p:cNvSpPr>
          <p:nvPr>
            <p:ph type="ftr" sz="quarter" idx="11"/>
          </p:nvPr>
        </p:nvSpPr>
        <p:spPr/>
        <p:txBody>
          <a:bodyPr/>
          <a:lstStyle/>
          <a:p>
            <a:r>
              <a:rPr lang="sv-SE" dirty="0"/>
              <a:t>Kommunikationens betydelse i mötet med vården</a:t>
            </a:r>
          </a:p>
        </p:txBody>
      </p:sp>
      <p:sp>
        <p:nvSpPr>
          <p:cNvPr id="4" name="Platshållare för text 3"/>
          <p:cNvSpPr>
            <a:spLocks noGrp="1"/>
          </p:cNvSpPr>
          <p:nvPr>
            <p:ph type="body" sz="quarter" idx="13"/>
          </p:nvPr>
        </p:nvSpPr>
        <p:spPr>
          <a:xfrm>
            <a:off x="1439186" y="2115047"/>
            <a:ext cx="8038769" cy="3442915"/>
          </a:xfrm>
        </p:spPr>
        <p:txBody>
          <a:bodyPr/>
          <a:lstStyle/>
          <a:p>
            <a:pPr marL="342900" indent="-342900">
              <a:lnSpc>
                <a:spcPct val="100000"/>
              </a:lnSpc>
              <a:buFont typeface="Arial" panose="020B0604020202020204" pitchFamily="34" charset="0"/>
              <a:buChar char="•"/>
            </a:pPr>
            <a:r>
              <a:rPr lang="sv-SE" sz="2000" dirty="0" smtClean="0"/>
              <a:t>Man </a:t>
            </a:r>
            <a:r>
              <a:rPr lang="sv-SE" sz="2000" dirty="0"/>
              <a:t>kan säga saker på många olika sätt och i många fall handlar det om HUR vi säger </a:t>
            </a:r>
            <a:r>
              <a:rPr lang="sv-SE" sz="2000" dirty="0" smtClean="0"/>
              <a:t>något.</a:t>
            </a:r>
          </a:p>
          <a:p>
            <a:pPr marL="342900" indent="-342900">
              <a:lnSpc>
                <a:spcPct val="100000"/>
              </a:lnSpc>
              <a:buFont typeface="Arial" panose="020B0604020202020204" pitchFamily="34" charset="0"/>
              <a:buChar char="•"/>
            </a:pPr>
            <a:r>
              <a:rPr lang="sv-SE" sz="2000" dirty="0" smtClean="0"/>
              <a:t>Bemötande </a:t>
            </a:r>
            <a:r>
              <a:rPr lang="sv-SE" sz="2000" dirty="0"/>
              <a:t>handlar om hur vi tar emot en patient, om kroppsspråk, om hur vi hälsar, tittar patienten i ögonen samt sitter eller </a:t>
            </a:r>
            <a:r>
              <a:rPr lang="sv-SE" sz="2000" dirty="0" smtClean="0"/>
              <a:t>står.</a:t>
            </a:r>
          </a:p>
          <a:p>
            <a:pPr marL="342900" indent="-342900">
              <a:lnSpc>
                <a:spcPct val="100000"/>
              </a:lnSpc>
              <a:buFont typeface="Arial" panose="020B0604020202020204" pitchFamily="34" charset="0"/>
              <a:buChar char="•"/>
            </a:pPr>
            <a:r>
              <a:rPr lang="sv-SE" sz="2000" dirty="0" smtClean="0"/>
              <a:t>Bemötandet </a:t>
            </a:r>
            <a:r>
              <a:rPr lang="sv-SE" sz="2000" dirty="0"/>
              <a:t>från vårdpersonal är viktigt och har betydelse för patientsäkerheten. </a:t>
            </a:r>
          </a:p>
          <a:p>
            <a:pPr marL="0" indent="0">
              <a:lnSpc>
                <a:spcPct val="100000"/>
              </a:lnSpc>
              <a:buNone/>
            </a:pPr>
            <a:endParaRPr lang="sv-SE" dirty="0"/>
          </a:p>
        </p:txBody>
      </p:sp>
      <p:sp>
        <p:nvSpPr>
          <p:cNvPr id="5" name="Platshållare för bild 4"/>
          <p:cNvSpPr>
            <a:spLocks noGrp="1"/>
          </p:cNvSpPr>
          <p:nvPr>
            <p:ph type="pic" sz="quarter" idx="14"/>
          </p:nvPr>
        </p:nvSpPr>
        <p:spPr/>
      </p:sp>
      <p:sp>
        <p:nvSpPr>
          <p:cNvPr id="6" name="Platshållare för datum 5"/>
          <p:cNvSpPr>
            <a:spLocks noGrp="1"/>
          </p:cNvSpPr>
          <p:nvPr>
            <p:ph type="dt" sz="half" idx="10"/>
          </p:nvPr>
        </p:nvSpPr>
        <p:spPr>
          <a:xfrm>
            <a:off x="4860000" y="6228000"/>
            <a:ext cx="2484000" cy="365125"/>
          </a:xfrm>
        </p:spPr>
        <p:txBody>
          <a:bodyPr/>
          <a:lstStyle/>
          <a:p>
            <a:r>
              <a:rPr lang="sv-SE" dirty="0" smtClean="0"/>
              <a:t>2022-11-01</a:t>
            </a:r>
            <a:endParaRPr lang="sv-SE" dirty="0"/>
          </a:p>
        </p:txBody>
      </p:sp>
    </p:spTree>
    <p:extLst>
      <p:ext uri="{BB962C8B-B14F-4D97-AF65-F5344CB8AC3E}">
        <p14:creationId xmlns:p14="http://schemas.microsoft.com/office/powerpoint/2010/main" val="310281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9090" y="553660"/>
            <a:ext cx="5496910" cy="1155322"/>
          </a:xfrm>
        </p:spPr>
        <p:txBody>
          <a:bodyPr/>
          <a:lstStyle/>
          <a:p>
            <a:pPr algn="ctr"/>
            <a:r>
              <a:rPr lang="sv-SE" sz="2800" dirty="0"/>
              <a:t>Varför är arbetet med bemötande viktigt?</a:t>
            </a:r>
          </a:p>
        </p:txBody>
      </p:sp>
      <p:sp>
        <p:nvSpPr>
          <p:cNvPr id="4" name="Platshållare för text 3"/>
          <p:cNvSpPr>
            <a:spLocks noGrp="1"/>
          </p:cNvSpPr>
          <p:nvPr>
            <p:ph type="body" sz="quarter" idx="14"/>
          </p:nvPr>
        </p:nvSpPr>
        <p:spPr>
          <a:xfrm>
            <a:off x="262393" y="1708983"/>
            <a:ext cx="5834383" cy="4585940"/>
          </a:xfrm>
        </p:spPr>
        <p:txBody>
          <a:bodyPr/>
          <a:lstStyle/>
          <a:p>
            <a:endParaRPr lang="sv-SE" dirty="0"/>
          </a:p>
          <a:p>
            <a:endParaRPr lang="sv-SE" dirty="0" smtClean="0"/>
          </a:p>
          <a:p>
            <a:endParaRPr lang="sv-SE" dirty="0" smtClean="0"/>
          </a:p>
          <a:p>
            <a:r>
              <a:rPr lang="sv-SE" dirty="0" smtClean="0"/>
              <a:t> </a:t>
            </a:r>
          </a:p>
          <a:p>
            <a:pPr marL="342900" indent="-342900">
              <a:buFont typeface="Arial" panose="020B0604020202020204" pitchFamily="34" charset="0"/>
              <a:buChar char="•"/>
            </a:pPr>
            <a:endParaRPr lang="sv-SE" dirty="0"/>
          </a:p>
        </p:txBody>
      </p:sp>
      <p:sp>
        <p:nvSpPr>
          <p:cNvPr id="8" name="Rektangel 7"/>
          <p:cNvSpPr/>
          <p:nvPr/>
        </p:nvSpPr>
        <p:spPr>
          <a:xfrm>
            <a:off x="950258" y="2384612"/>
            <a:ext cx="5044641" cy="2523768"/>
          </a:xfrm>
          <a:prstGeom prst="rect">
            <a:avLst/>
          </a:prstGeom>
        </p:spPr>
        <p:txBody>
          <a:bodyPr wrap="square">
            <a:spAutoFit/>
          </a:bodyPr>
          <a:lstStyle/>
          <a:p>
            <a:r>
              <a:rPr lang="sv-SE" sz="2000" dirty="0" smtClean="0"/>
              <a:t>I en vårdsituation är patienten </a:t>
            </a:r>
            <a:r>
              <a:rPr lang="sv-SE" sz="2000" dirty="0"/>
              <a:t>i ett utsatt läge, bland annat på grund av sin sjukdom, oro och beroendeställning. </a:t>
            </a:r>
            <a:endParaRPr lang="sv-SE" sz="2000" dirty="0" smtClean="0"/>
          </a:p>
          <a:p>
            <a:endParaRPr lang="sv-SE" sz="2000" dirty="0"/>
          </a:p>
          <a:p>
            <a:r>
              <a:rPr lang="sv-SE" sz="2000" dirty="0" smtClean="0"/>
              <a:t>Vårdpersonal </a:t>
            </a:r>
            <a:r>
              <a:rPr lang="sv-SE" sz="2000" dirty="0"/>
              <a:t>har ett ansvar </a:t>
            </a:r>
            <a:r>
              <a:rPr lang="sv-SE" sz="2000" dirty="0" smtClean="0"/>
              <a:t>att </a:t>
            </a:r>
            <a:r>
              <a:rPr lang="sv-SE" sz="2000" dirty="0"/>
              <a:t>bemöta </a:t>
            </a:r>
            <a:r>
              <a:rPr lang="sv-SE" sz="2000" dirty="0" smtClean="0"/>
              <a:t>patienten så att hen förstår och känner sig delaktig i vården</a:t>
            </a:r>
            <a:r>
              <a:rPr lang="sv-SE" sz="2000" dirty="0"/>
              <a:t>.</a:t>
            </a:r>
          </a:p>
          <a:p>
            <a:endParaRPr lang="sv-SE" dirty="0" smtClean="0"/>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349" r="4349"/>
          <a:stretch>
            <a:fillRect/>
          </a:stretch>
        </p:blipFill>
        <p:spPr>
          <a:xfrm>
            <a:off x="6641313" y="0"/>
            <a:ext cx="5486400" cy="6858000"/>
          </a:xfrm>
        </p:spPr>
      </p:pic>
    </p:spTree>
    <p:extLst>
      <p:ext uri="{BB962C8B-B14F-4D97-AF65-F5344CB8AC3E}">
        <p14:creationId xmlns:p14="http://schemas.microsoft.com/office/powerpoint/2010/main" val="410255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5"/>
          </p:nvPr>
        </p:nvSpPr>
        <p:spPr>
          <a:xfrm>
            <a:off x="335280" y="45721"/>
            <a:ext cx="12192000" cy="6858000"/>
          </a:xfrm>
        </p:spPr>
        <p:txBody>
          <a:bodyPr/>
          <a:lstStyle/>
          <a:p>
            <a:endParaRPr lang="sv-SE"/>
          </a:p>
        </p:txBody>
      </p:sp>
      <p:sp>
        <p:nvSpPr>
          <p:cNvPr id="3" name="Platshållare för bild 2"/>
          <p:cNvSpPr>
            <a:spLocks noGrp="1"/>
          </p:cNvSpPr>
          <p:nvPr>
            <p:ph type="pic" sz="quarter" idx="16"/>
          </p:nvPr>
        </p:nvSpPr>
        <p:spPr/>
      </p:sp>
      <p:sp>
        <p:nvSpPr>
          <p:cNvPr id="4" name="Rundad rektangulär bildtext 3"/>
          <p:cNvSpPr/>
          <p:nvPr/>
        </p:nvSpPr>
        <p:spPr>
          <a:xfrm>
            <a:off x="1272540" y="1181101"/>
            <a:ext cx="8938260" cy="49072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a:t>Case 1:</a:t>
            </a:r>
          </a:p>
          <a:p>
            <a:r>
              <a:rPr lang="sv-SE" i="1"/>
              <a:t>”Läkaren talar med mig och lite med mitt barn. Läkaren börjar sedan tala om att mitt barn är lite över kurvan för sin vikt, och jag säger att det har gått upp o ner med den sen hen föddes. Läkaren pekar då på mitt barn och säger att  ”Hen har ju stor mage och tjocka kinder, typiskt fetma”. Jag ser på mitt barn hur hen blir ledsen, sänker huvudet och blir osäker. Jag försöker avleda detta o förklara att jag såg likadan ut och nästan alla i vår familj men ingen lider idag utan att längden kommer ta det”. </a:t>
            </a:r>
          </a:p>
          <a:p>
            <a:r>
              <a:rPr lang="sv-SE" i="1"/>
              <a:t>”Läkaren fortsätter ändå och det gjorde mitt barn så osäker att när det var dags att lyssna på lungor ville hen inte ta av sig tröjan. När vi lämnar tar mitt barn mig i handen i hissen och börjar gråta o säger ”Mamma jag har för stor o ful mage jag äter för mycket mat”. Barnet är fyra år och tog så hårt av detta att jag inte känner igen hen. Hen har blivit osäker och vill inte ens byta om framför mig eller sin pappa. Barnet mår dåligt. Jag ringde sen mottagningen och då säger dom att det handlar om ett kilo” </a:t>
            </a:r>
            <a:endParaRPr lang="sv-SE" i="1" dirty="0"/>
          </a:p>
        </p:txBody>
      </p:sp>
    </p:spTree>
    <p:extLst>
      <p:ext uri="{BB962C8B-B14F-4D97-AF65-F5344CB8AC3E}">
        <p14:creationId xmlns:p14="http://schemas.microsoft.com/office/powerpoint/2010/main" val="252033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6"/>
      </a:accent1>
      <a:accent2>
        <a:srgbClr val="CE1141"/>
      </a:accent2>
      <a:accent3>
        <a:srgbClr val="FF4444"/>
      </a:accent3>
      <a:accent4>
        <a:srgbClr val="F79FA1"/>
      </a:accent4>
      <a:accent5>
        <a:srgbClr val="0093D0"/>
      </a:accent5>
      <a:accent6>
        <a:srgbClr val="F59A1B"/>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47EB301F-8E4A-4518-A6D6-A6E03510DF64}" vid="{8380EFD5-FE9B-439A-B17F-493A53BD810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1722</TotalTime>
  <Words>1979</Words>
  <Application>Microsoft Office PowerPoint</Application>
  <PresentationFormat>Bredbild</PresentationFormat>
  <Paragraphs>138</Paragraphs>
  <Slides>26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26</vt:i4>
      </vt:variant>
    </vt:vector>
  </HeadingPairs>
  <TitlesOfParts>
    <vt:vector size="29" baseType="lpstr">
      <vt:lpstr>Arial</vt:lpstr>
      <vt:lpstr>Calibri</vt:lpstr>
      <vt:lpstr>Office-tema</vt:lpstr>
      <vt:lpstr>Kommunikationens betydelse  i mötet med vården </vt:lpstr>
      <vt:lpstr>Kommunikation</vt:lpstr>
      <vt:lpstr>Film om kommunikation</vt:lpstr>
      <vt:lpstr>Resultat ur rapporten</vt:lpstr>
      <vt:lpstr>  Information  </vt:lpstr>
      <vt:lpstr>Delaktighet</vt:lpstr>
      <vt:lpstr> Bemötande </vt:lpstr>
      <vt:lpstr>Varför är arbetet med bemötande viktigt?</vt:lpstr>
      <vt:lpstr>PowerPoint-presentation</vt:lpstr>
      <vt:lpstr>Reflektionsfrågor</vt:lpstr>
      <vt:lpstr>PowerPoint-presentation</vt:lpstr>
      <vt:lpstr>Reflektionsfrågor</vt:lpstr>
      <vt:lpstr>PowerPoint-presentation</vt:lpstr>
      <vt:lpstr>Reflektionsfrågor</vt:lpstr>
      <vt:lpstr>PowerPoint-presentation</vt:lpstr>
      <vt:lpstr>Reflektionsfrågor</vt:lpstr>
      <vt:lpstr>PowerPoint-presentation</vt:lpstr>
      <vt:lpstr>Reflektionsfrågor</vt:lpstr>
      <vt:lpstr>PowerPoint-presentation</vt:lpstr>
      <vt:lpstr> Reflektionsfrågor</vt:lpstr>
      <vt:lpstr>PowerPoint-presentation</vt:lpstr>
      <vt:lpstr> Reflektionsfrågor</vt:lpstr>
      <vt:lpstr> Övergripande reflektion</vt:lpstr>
      <vt:lpstr>Tänkvärt</vt:lpstr>
      <vt:lpstr>Förmågan att ta till sig kritik kan få en att utvecklas och växa som människa. Men det är lätt att fastna i försvar.</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Patientnämnden  Region Jönköpings län</dc:title>
  <dc:creator>Sjöberg Sara</dc:creator>
  <cp:lastModifiedBy>Björck Agneta</cp:lastModifiedBy>
  <cp:revision>181</cp:revision>
  <cp:lastPrinted>2022-08-16T08:43:23Z</cp:lastPrinted>
  <dcterms:created xsi:type="dcterms:W3CDTF">2021-10-07T12:52:28Z</dcterms:created>
  <dcterms:modified xsi:type="dcterms:W3CDTF">2023-02-15T12:41:44Z</dcterms:modified>
</cp:coreProperties>
</file>