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
  </p:notesMasterIdLst>
  <p:sldIdLst>
    <p:sldId id="256" r:id="rId2"/>
    <p:sldId id="257" r:id="rId3"/>
    <p:sldId id="258" r:id="rId4"/>
    <p:sldId id="259" r:id="rId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0726"/>
    <a:srgbClr val="B1063A"/>
    <a:srgbClr val="AE172E"/>
    <a:srgbClr val="AE1738"/>
    <a:srgbClr val="8211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1" d="100"/>
          <a:sy n="121" d="100"/>
        </p:scale>
        <p:origin x="132" y="10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9E57BE-6F8E-41A8-AAB0-3D37B669DA70}" type="datetimeFigureOut">
              <a:rPr lang="sv-SE" smtClean="0"/>
              <a:t>2025-07-30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48704B-E6AF-4C66-88B6-B76772BB7469}" type="slidenum">
              <a:rPr lang="sv-SE" smtClean="0"/>
              <a:t>‹#›</a:t>
            </a:fld>
            <a:endParaRPr lang="sv-SE"/>
          </a:p>
        </p:txBody>
      </p:sp>
    </p:spTree>
    <p:extLst>
      <p:ext uri="{BB962C8B-B14F-4D97-AF65-F5344CB8AC3E}">
        <p14:creationId xmlns:p14="http://schemas.microsoft.com/office/powerpoint/2010/main" val="1506843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2.png"/><Relationship Id="rId2" Type="http://schemas.openxmlformats.org/officeDocument/2006/relationships/image" Target="../media/image8.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1.emf"/><Relationship Id="rId4" Type="http://schemas.openxmlformats.org/officeDocument/2006/relationships/image" Target="../media/image10.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ida">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chemeClr val="bg1"/>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28308104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vslut">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981876" y="5382466"/>
            <a:ext cx="2252571" cy="564115"/>
          </a:xfrm>
          <a:prstGeom prst="rect">
            <a:avLst/>
          </a:prstGeom>
        </p:spPr>
      </p:pic>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chemeClr val="bg1"/>
                </a:solidFill>
              </a:rPr>
              <a:t>Region Jönköpings</a:t>
            </a:r>
            <a:r>
              <a:rPr lang="sv-SE" sz="2200" b="1" baseline="0" dirty="0">
                <a:solidFill>
                  <a:schemeClr val="bg1"/>
                </a:solidFill>
              </a:rPr>
              <a:t> län</a:t>
            </a:r>
            <a:endParaRPr lang="sv-SE" sz="2200" b="1" dirty="0">
              <a:solidFill>
                <a:schemeClr val="bg1"/>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chemeClr val="bg1"/>
                </a:solidFill>
              </a:rPr>
              <a:t>www.rjl.se</a:t>
            </a:r>
          </a:p>
        </p:txBody>
      </p:sp>
      <p:pic>
        <p:nvPicPr>
          <p:cNvPr id="21" name="Bildobjekt 20">
            <a:extLst>
              <a:ext uri="{FF2B5EF4-FFF2-40B4-BE49-F238E27FC236}">
                <a16:creationId xmlns:a16="http://schemas.microsoft.com/office/drawing/2014/main" id="{9C4A87F3-A64E-4FC1-ABDC-78C60D96F3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27570" y="2016541"/>
            <a:ext cx="3736856" cy="1271019"/>
          </a:xfrm>
          <a:prstGeom prst="rect">
            <a:avLst/>
          </a:prstGeom>
        </p:spPr>
      </p:pic>
    </p:spTree>
    <p:extLst>
      <p:ext uri="{BB962C8B-B14F-4D97-AF65-F5344CB8AC3E}">
        <p14:creationId xmlns:p14="http://schemas.microsoft.com/office/powerpoint/2010/main" val="31322086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vslut för utskrift">
    <p:spTree>
      <p:nvGrpSpPr>
        <p:cNvPr id="1" name=""/>
        <p:cNvGrpSpPr/>
        <p:nvPr/>
      </p:nvGrpSpPr>
      <p:grpSpPr>
        <a:xfrm>
          <a:off x="0" y="0"/>
          <a:ext cx="0" cy="0"/>
          <a:chOff x="0" y="0"/>
          <a:chExt cx="0" cy="0"/>
        </a:xfrm>
      </p:grpSpPr>
      <p:grpSp>
        <p:nvGrpSpPr>
          <p:cNvPr id="12" name="Grupp 11"/>
          <p:cNvGrpSpPr/>
          <p:nvPr userDrawn="1"/>
        </p:nvGrpSpPr>
        <p:grpSpPr>
          <a:xfrm>
            <a:off x="3937444" y="1977174"/>
            <a:ext cx="4333836" cy="761546"/>
            <a:chOff x="3862028" y="1977174"/>
            <a:chExt cx="4333836" cy="761546"/>
          </a:xfrm>
        </p:grpSpPr>
        <p:sp>
          <p:nvSpPr>
            <p:cNvPr id="13" name="Ellips 12">
              <a:extLst>
                <a:ext uri="{FF2B5EF4-FFF2-40B4-BE49-F238E27FC236}">
                  <a16:creationId xmlns:a16="http://schemas.microsoft.com/office/drawing/2014/main" id="{7BEA6346-EE7D-DF4F-8BEA-2C7A0BE6A973}"/>
                </a:ext>
              </a:extLst>
            </p:cNvPr>
            <p:cNvSpPr>
              <a:spLocks noChangeAspect="1"/>
            </p:cNvSpPr>
            <p:nvPr userDrawn="1"/>
          </p:nvSpPr>
          <p:spPr>
            <a:xfrm>
              <a:off x="3862028"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2C8866A6-1447-4C4D-8601-CED83278E7FF}"/>
                </a:ext>
              </a:extLst>
            </p:cNvPr>
            <p:cNvPicPr>
              <a:picLocks noChangeAspect="1"/>
            </p:cNvPicPr>
            <p:nvPr userDrawn="1"/>
          </p:nvPicPr>
          <p:blipFill>
            <a:blip r:embed="rId2"/>
            <a:stretch>
              <a:fillRect/>
            </a:stretch>
          </p:blipFill>
          <p:spPr>
            <a:xfrm>
              <a:off x="4132190" y="2159547"/>
              <a:ext cx="211077" cy="409124"/>
            </a:xfrm>
            <a:prstGeom prst="rect">
              <a:avLst/>
            </a:prstGeom>
          </p:spPr>
        </p:pic>
        <p:sp>
          <p:nvSpPr>
            <p:cNvPr id="15" name="Ellips 14">
              <a:extLst>
                <a:ext uri="{FF2B5EF4-FFF2-40B4-BE49-F238E27FC236}">
                  <a16:creationId xmlns:a16="http://schemas.microsoft.com/office/drawing/2014/main" id="{0352A41F-5C1B-2547-A459-0E5CA6601C66}"/>
                </a:ext>
              </a:extLst>
            </p:cNvPr>
            <p:cNvSpPr>
              <a:spLocks noChangeAspect="1"/>
            </p:cNvSpPr>
            <p:nvPr userDrawn="1"/>
          </p:nvSpPr>
          <p:spPr>
            <a:xfrm>
              <a:off x="5052792" y="1977176"/>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6" name="Bildobjekt 15">
              <a:extLst>
                <a:ext uri="{FF2B5EF4-FFF2-40B4-BE49-F238E27FC236}">
                  <a16:creationId xmlns:a16="http://schemas.microsoft.com/office/drawing/2014/main" id="{69370DD6-C6D8-0E4A-8750-557EAC2A755E}"/>
                </a:ext>
              </a:extLst>
            </p:cNvPr>
            <p:cNvPicPr>
              <a:picLocks noChangeAspect="1"/>
            </p:cNvPicPr>
            <p:nvPr userDrawn="1"/>
          </p:nvPicPr>
          <p:blipFill>
            <a:blip r:embed="rId3"/>
            <a:stretch>
              <a:fillRect/>
            </a:stretch>
          </p:blipFill>
          <p:spPr>
            <a:xfrm>
              <a:off x="5258248" y="2122547"/>
              <a:ext cx="411730" cy="409124"/>
            </a:xfrm>
            <a:prstGeom prst="rect">
              <a:avLst/>
            </a:prstGeom>
          </p:spPr>
        </p:pic>
        <p:sp>
          <p:nvSpPr>
            <p:cNvPr id="17" name="Ellips 16">
              <a:extLst>
                <a:ext uri="{FF2B5EF4-FFF2-40B4-BE49-F238E27FC236}">
                  <a16:creationId xmlns:a16="http://schemas.microsoft.com/office/drawing/2014/main" id="{834B6F64-F2EF-9E4B-927B-2D5F4354138D}"/>
                </a:ext>
              </a:extLst>
            </p:cNvPr>
            <p:cNvSpPr>
              <a:spLocks noChangeAspect="1"/>
            </p:cNvSpPr>
            <p:nvPr userDrawn="1"/>
          </p:nvSpPr>
          <p:spPr>
            <a:xfrm>
              <a:off x="6243556" y="1977175"/>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8096E689-BAD4-F647-90E4-CF3B5232A2A7}"/>
                </a:ext>
              </a:extLst>
            </p:cNvPr>
            <p:cNvPicPr>
              <a:picLocks noChangeAspect="1"/>
            </p:cNvPicPr>
            <p:nvPr userDrawn="1"/>
          </p:nvPicPr>
          <p:blipFill>
            <a:blip r:embed="rId4"/>
            <a:stretch>
              <a:fillRect/>
            </a:stretch>
          </p:blipFill>
          <p:spPr>
            <a:xfrm>
              <a:off x="6420257" y="2148720"/>
              <a:ext cx="406519" cy="406519"/>
            </a:xfrm>
            <a:prstGeom prst="rect">
              <a:avLst/>
            </a:prstGeom>
          </p:spPr>
        </p:pic>
        <p:sp>
          <p:nvSpPr>
            <p:cNvPr id="19" name="Ellips 18">
              <a:extLst>
                <a:ext uri="{FF2B5EF4-FFF2-40B4-BE49-F238E27FC236}">
                  <a16:creationId xmlns:a16="http://schemas.microsoft.com/office/drawing/2014/main" id="{FBABADBC-30EF-DE42-938F-7E556DECD178}"/>
                </a:ext>
              </a:extLst>
            </p:cNvPr>
            <p:cNvSpPr>
              <a:spLocks noChangeAspect="1"/>
            </p:cNvSpPr>
            <p:nvPr userDrawn="1"/>
          </p:nvSpPr>
          <p:spPr>
            <a:xfrm>
              <a:off x="7434320"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0" name="Bildobjekt 19">
              <a:extLst>
                <a:ext uri="{FF2B5EF4-FFF2-40B4-BE49-F238E27FC236}">
                  <a16:creationId xmlns:a16="http://schemas.microsoft.com/office/drawing/2014/main" id="{6A5E258B-24A3-404D-9100-DE9E0AAF9DF1}"/>
                </a:ext>
              </a:extLst>
            </p:cNvPr>
            <p:cNvPicPr>
              <a:picLocks noChangeAspect="1"/>
            </p:cNvPicPr>
            <p:nvPr userDrawn="1"/>
          </p:nvPicPr>
          <p:blipFill>
            <a:blip r:embed="rId5">
              <a:alphaModFix/>
            </a:blip>
            <a:stretch>
              <a:fillRect/>
            </a:stretch>
          </p:blipFill>
          <p:spPr>
            <a:xfrm>
              <a:off x="7567532" y="2162152"/>
              <a:ext cx="495119" cy="406519"/>
            </a:xfrm>
            <a:prstGeom prst="rect">
              <a:avLst/>
            </a:prstGeom>
          </p:spPr>
        </p:pic>
      </p:grpSp>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rgbClr val="B1063A"/>
                </a:solidFill>
              </a:rPr>
              <a:t>Region Jönköpings</a:t>
            </a:r>
            <a:r>
              <a:rPr lang="sv-SE" sz="2200" b="1" baseline="0" dirty="0">
                <a:solidFill>
                  <a:srgbClr val="B1063A"/>
                </a:solidFill>
              </a:rPr>
              <a:t> län</a:t>
            </a:r>
            <a:endParaRPr lang="sv-SE" sz="2200" b="1" dirty="0">
              <a:solidFill>
                <a:srgbClr val="B1063A"/>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rgbClr val="B1063A"/>
                </a:solidFill>
              </a:rPr>
              <a:t>www.rjl.se</a:t>
            </a:r>
          </a:p>
        </p:txBody>
      </p:sp>
      <p:pic>
        <p:nvPicPr>
          <p:cNvPr id="21" name="Bildobjekt 20">
            <a:extLst>
              <a:ext uri="{FF2B5EF4-FFF2-40B4-BE49-F238E27FC236}">
                <a16:creationId xmlns:a16="http://schemas.microsoft.com/office/drawing/2014/main" id="{894FDCCA-D973-4BBB-B66D-650C5760AF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12496" y="5331408"/>
            <a:ext cx="2181162" cy="542465"/>
          </a:xfrm>
          <a:prstGeom prst="rect">
            <a:avLst/>
          </a:prstGeom>
        </p:spPr>
      </p:pic>
      <p:pic>
        <p:nvPicPr>
          <p:cNvPr id="23" name="Bildobjekt 22">
            <a:extLst>
              <a:ext uri="{FF2B5EF4-FFF2-40B4-BE49-F238E27FC236}">
                <a16:creationId xmlns:a16="http://schemas.microsoft.com/office/drawing/2014/main" id="{1F1C37D8-7E59-4532-B401-60F8D5005BD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234649" y="2025310"/>
            <a:ext cx="3736856" cy="1271019"/>
          </a:xfrm>
          <a:prstGeom prst="rect">
            <a:avLst/>
          </a:prstGeom>
        </p:spPr>
      </p:pic>
    </p:spTree>
    <p:extLst>
      <p:ext uri="{BB962C8B-B14F-4D97-AF65-F5344CB8AC3E}">
        <p14:creationId xmlns:p14="http://schemas.microsoft.com/office/powerpoint/2010/main" val="31724107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ida för utskrift">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4109FD55-718D-438B-8297-319021B74331}"/>
              </a:ext>
            </a:extLst>
          </p:cNvPr>
          <p:cNvPicPr>
            <a:picLocks noChangeAspect="1"/>
          </p:cNvPicPr>
          <p:nvPr userDrawn="1"/>
        </p:nvPicPr>
        <p:blipFill rotWithShape="1">
          <a:blip r:embed="rId2">
            <a:alphaModFix amt="55000"/>
          </a:blip>
          <a:srcRect l="-4818" t="21737" r="62723" b="30128"/>
          <a:stretch/>
        </p:blipFill>
        <p:spPr>
          <a:xfrm>
            <a:off x="5807968" y="-11875"/>
            <a:ext cx="6384032" cy="6875813"/>
          </a:xfrm>
          <a:prstGeom prst="rect">
            <a:avLst/>
          </a:prstGeom>
          <a:noFill/>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rgbClr val="B1063A"/>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rgbClr val="B1063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38157007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rgbClr val="82112B"/>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ADEDBF6-7D1C-7243-942C-5D79C3651C8B}"/>
              </a:ext>
            </a:extLst>
          </p:cNvPr>
          <p:cNvPicPr>
            <a:picLocks noChangeAspect="1"/>
          </p:cNvPicPr>
          <p:nvPr userDrawn="1"/>
        </p:nvPicPr>
        <p:blipFill rotWithShape="1">
          <a:blip r:embed="rId2">
            <a:alphaModFix amt="55000"/>
          </a:blip>
          <a:srcRect l="-4818" t="21696" r="62723" b="28424"/>
          <a:stretch/>
        </p:blipFill>
        <p:spPr>
          <a:xfrm>
            <a:off x="5807968" y="0"/>
            <a:ext cx="6384032" cy="6858000"/>
          </a:xfrm>
          <a:prstGeom prst="rect">
            <a:avLst/>
          </a:prstGeom>
          <a:noFill/>
        </p:spPr>
      </p:pic>
      <p:sp>
        <p:nvSpPr>
          <p:cNvPr id="2" name="Rubrik 1"/>
          <p:cNvSpPr>
            <a:spLocks noGrp="1"/>
          </p:cNvSpPr>
          <p:nvPr>
            <p:ph type="title" hasCustomPrompt="1"/>
          </p:nvPr>
        </p:nvSpPr>
        <p:spPr>
          <a:xfrm>
            <a:off x="2160000" y="522244"/>
            <a:ext cx="7920000" cy="5400000"/>
          </a:xfrm>
        </p:spPr>
        <p:txBody>
          <a:bodyPr anchor="ctr">
            <a:noAutofit/>
          </a:bodyPr>
          <a:lstStyle>
            <a:lvl1pPr algn="ctr">
              <a:lnSpc>
                <a:spcPct val="100000"/>
              </a:lnSpc>
              <a:defRPr sz="4000" b="1">
                <a:solidFill>
                  <a:schemeClr val="bg1"/>
                </a:solidFill>
              </a:defRPr>
            </a:lvl1pPr>
          </a:lstStyle>
          <a:p>
            <a:r>
              <a:rPr lang="sv-SE" dirty="0"/>
              <a:t>Avsnittsrubrik</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
        <p:nvSpPr>
          <p:cNvPr id="5"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bg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10151784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sp>
        <p:nvSpPr>
          <p:cNvPr id="2" name="Rubrik 1"/>
          <p:cNvSpPr>
            <a:spLocks noGrp="1"/>
          </p:cNvSpPr>
          <p:nvPr>
            <p:ph type="title"/>
          </p:nvPr>
        </p:nvSpPr>
        <p:spPr>
          <a:xfrm>
            <a:off x="1080025" y="900000"/>
            <a:ext cx="9360000" cy="1296000"/>
          </a:xfrm>
        </p:spPr>
        <p:txBody>
          <a:bodyPr anchor="ctr">
            <a:noAutofit/>
          </a:bodyPr>
          <a:lstStyle>
            <a:lvl1pPr>
              <a:lnSpc>
                <a:spcPct val="100000"/>
              </a:lnSpc>
              <a:defRPr b="1"/>
            </a:lvl1pPr>
          </a:lstStyle>
          <a:p>
            <a:r>
              <a:rPr lang="sv-SE" smtClean="0"/>
              <a:t>Klicka här för att ändra format</a:t>
            </a:r>
            <a:endParaRPr lang="sv-SE" dirty="0"/>
          </a:p>
        </p:txBody>
      </p:sp>
      <p:sp>
        <p:nvSpPr>
          <p:cNvPr id="6"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smtClean="0"/>
              <a:t>Rengöring och desinfektion, Smittskydd Vårdhygien 2025</a:t>
            </a:r>
            <a:endParaRPr lang="sv-SE"/>
          </a:p>
        </p:txBody>
      </p:sp>
      <p:sp>
        <p:nvSpPr>
          <p:cNvPr id="7" name="Platshållare för bildnummer 6"/>
          <p:cNvSpPr>
            <a:spLocks noGrp="1"/>
          </p:cNvSpPr>
          <p:nvPr>
            <p:ph type="sldNum" sz="quarter" idx="12"/>
          </p:nvPr>
        </p:nvSpPr>
        <p:spPr/>
        <p:txBody>
          <a:bodyPr/>
          <a:lstStyle>
            <a:lvl1pPr>
              <a:defRPr>
                <a:solidFill>
                  <a:schemeClr val="tx1"/>
                </a:solidFill>
              </a:defRPr>
            </a:lvl1pPr>
          </a:lstStyle>
          <a:p>
            <a:fld id="{8EEB9E62-4301-493A-8C73-0409F1A2D539}" type="slidenum">
              <a:rPr lang="sv-SE" smtClean="0"/>
              <a:pPr/>
              <a:t>‹#›</a:t>
            </a:fld>
            <a:endParaRPr lang="sv-SE"/>
          </a:p>
        </p:txBody>
      </p:sp>
      <p:pic>
        <p:nvPicPr>
          <p:cNvPr id="8" name="Bildobjekt 7">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5" name="Platshållare för datum 4"/>
          <p:cNvSpPr>
            <a:spLocks noGrp="1"/>
          </p:cNvSpPr>
          <p:nvPr>
            <p:ph type="dt" sz="half" idx="10"/>
          </p:nvPr>
        </p:nvSpPr>
        <p:spPr>
          <a:xfrm>
            <a:off x="4860000" y="6228000"/>
            <a:ext cx="2484000" cy="365125"/>
          </a:xfrm>
        </p:spPr>
        <p:txBody>
          <a:bodyPr/>
          <a:lstStyle>
            <a:lvl1pPr>
              <a:defRPr>
                <a:solidFill>
                  <a:schemeClr val="tx1"/>
                </a:solidFill>
              </a:defRPr>
            </a:lvl1pPr>
          </a:lstStyle>
          <a:p>
            <a:r>
              <a:rPr lang="sv-SE" smtClean="0"/>
              <a:t>Avsnittsrubrik</a:t>
            </a:r>
            <a:endParaRPr lang="sv-SE"/>
          </a:p>
        </p:txBody>
      </p:sp>
      <p:sp>
        <p:nvSpPr>
          <p:cNvPr id="9" name="Platshållare för text 8"/>
          <p:cNvSpPr>
            <a:spLocks noGrp="1"/>
          </p:cNvSpPr>
          <p:nvPr>
            <p:ph type="body" sz="quarter" idx="13" hasCustomPrompt="1"/>
          </p:nvPr>
        </p:nvSpPr>
        <p:spPr>
          <a:xfrm>
            <a:off x="1079888" y="2196000"/>
            <a:ext cx="9359900" cy="3780000"/>
          </a:xfrm>
        </p:spPr>
        <p:txBody>
          <a:bodyPr>
            <a:noAutofit/>
          </a:bodyPr>
          <a:lstStyle>
            <a:lvl1pPr>
              <a:lnSpc>
                <a:spcPts val="3400"/>
              </a:lnSpc>
              <a:defRPr sz="2200"/>
            </a:lvl1pPr>
            <a:lvl2pPr>
              <a:lnSpc>
                <a:spcPct val="100000"/>
              </a:lnSpc>
              <a:spcAft>
                <a:spcPts val="1200"/>
              </a:spcAft>
              <a:buFont typeface="Arial" panose="020B0604020202020204" pitchFamily="34" charset="0"/>
              <a:buChar char="•"/>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875201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sida">
    <p:spTree>
      <p:nvGrpSpPr>
        <p:cNvPr id="1" name=""/>
        <p:cNvGrpSpPr/>
        <p:nvPr/>
      </p:nvGrpSpPr>
      <p:grpSpPr>
        <a:xfrm>
          <a:off x="0" y="0"/>
          <a:ext cx="0" cy="0"/>
          <a:chOff x="0" y="0"/>
          <a:chExt cx="0" cy="0"/>
        </a:xfrm>
      </p:grpSpPr>
      <p:sp>
        <p:nvSpPr>
          <p:cNvPr id="2" name="Rubrik 1"/>
          <p:cNvSpPr>
            <a:spLocks noGrp="1"/>
          </p:cNvSpPr>
          <p:nvPr>
            <p:ph type="title"/>
          </p:nvPr>
        </p:nvSpPr>
        <p:spPr>
          <a:xfrm>
            <a:off x="1078050" y="900000"/>
            <a:ext cx="9360000" cy="1296000"/>
          </a:xfrm>
        </p:spPr>
        <p:txBody>
          <a:bodyPr anchor="ctr">
            <a:noAutofit/>
          </a:bodyPr>
          <a:lstStyle>
            <a:lvl1pPr>
              <a:lnSpc>
                <a:spcPct val="100000"/>
              </a:lnSpc>
              <a:defRPr/>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r>
              <a:rPr lang="sv-SE" smtClean="0"/>
              <a:t>Avsnittsrubrik</a:t>
            </a:r>
            <a:endParaRPr lang="sv-SE"/>
          </a:p>
        </p:txBody>
      </p:sp>
      <p:sp>
        <p:nvSpPr>
          <p:cNvPr id="5" name="Platshållare för sidfot 4"/>
          <p:cNvSpPr>
            <a:spLocks noGrp="1"/>
          </p:cNvSpPr>
          <p:nvPr>
            <p:ph type="ftr" sz="quarter" idx="11"/>
          </p:nvPr>
        </p:nvSpPr>
        <p:spPr>
          <a:xfrm>
            <a:off x="1080000" y="6228000"/>
            <a:ext cx="3600000" cy="365125"/>
          </a:xfrm>
        </p:spPr>
        <p:txBody>
          <a:bodyPr/>
          <a:lstStyle/>
          <a:p>
            <a:r>
              <a:rPr lang="sv-SE" smtClean="0"/>
              <a:t>Rengöring och desinfektion, Smittskydd Vårdhygien 2025</a:t>
            </a:r>
            <a:endParaRPr lang="sv-SE"/>
          </a:p>
        </p:txBody>
      </p:sp>
      <p:sp>
        <p:nvSpPr>
          <p:cNvPr id="6" name="Platshållare för bildnummer 5"/>
          <p:cNvSpPr>
            <a:spLocks noGrp="1"/>
          </p:cNvSpPr>
          <p:nvPr>
            <p:ph type="sldNum" sz="quarter" idx="12"/>
          </p:nvPr>
        </p:nvSpPr>
        <p:spPr/>
        <p:txBody>
          <a:bodyPr/>
          <a:lstStyle/>
          <a:p>
            <a:fld id="{8EEB9E62-4301-493A-8C73-0409F1A2D539}" type="slidenum">
              <a:rPr lang="sv-SE" smtClean="0"/>
              <a:t>‹#›</a:t>
            </a:fld>
            <a:endParaRPr lang="sv-SE"/>
          </a:p>
        </p:txBody>
      </p:sp>
      <p:pic>
        <p:nvPicPr>
          <p:cNvPr id="9" name="Bildobjekt 8">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text 7"/>
          <p:cNvSpPr>
            <a:spLocks noGrp="1"/>
          </p:cNvSpPr>
          <p:nvPr>
            <p:ph type="body" sz="quarter" idx="13"/>
          </p:nvPr>
        </p:nvSpPr>
        <p:spPr>
          <a:xfrm>
            <a:off x="1077913" y="2196000"/>
            <a:ext cx="9359900" cy="3780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427830831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to vänst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6116838" y="553660"/>
            <a:ext cx="5184000" cy="1728000"/>
          </a:xfrm>
        </p:spPr>
        <p:txBody>
          <a:bodyPr anchor="ctr">
            <a:noAutofit/>
          </a:bodyPr>
          <a:lstStyle>
            <a:lvl1pPr>
              <a:lnSpc>
                <a:spcPct val="100000"/>
              </a:lnSpc>
              <a:defRPr/>
            </a:lvl1pPr>
          </a:lstStyle>
          <a:p>
            <a:r>
              <a:rPr lang="sv-SE" smtClean="0"/>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smtClean="0"/>
              <a:t>Avsnittsrubrik</a:t>
            </a:r>
            <a:endParaRPr lang="sv-SE"/>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smtClean="0"/>
              <a:t>Rengöring och desinfektion, Smittskydd Vårdhygien 2025</a:t>
            </a:r>
            <a:endParaRPr lang="sv-SE"/>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6120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43073462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 hög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912000" y="553660"/>
            <a:ext cx="5184000" cy="1728000"/>
          </a:xfrm>
        </p:spPr>
        <p:txBody>
          <a:bodyPr anchor="ctr">
            <a:noAutofit/>
          </a:bodyPr>
          <a:lstStyle>
            <a:lvl1pPr>
              <a:lnSpc>
                <a:spcPct val="100000"/>
              </a:lnSpc>
              <a:defRPr/>
            </a:lvl1pPr>
          </a:lstStyle>
          <a:p>
            <a:r>
              <a:rPr lang="sv-SE" smtClean="0"/>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smtClean="0"/>
              <a:t>Avsnittsrubrik</a:t>
            </a:r>
            <a:endParaRPr lang="sv-SE"/>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smtClean="0"/>
              <a:t>Rengöring och desinfektion, Smittskydd Vårdhygien 2025</a:t>
            </a:r>
            <a:endParaRPr lang="sv-SE"/>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670560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912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26004386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to eller grafik helsida">
    <p:spTree>
      <p:nvGrpSpPr>
        <p:cNvPr id="1" name=""/>
        <p:cNvGrpSpPr/>
        <p:nvPr/>
      </p:nvGrpSpPr>
      <p:grpSpPr>
        <a:xfrm>
          <a:off x="0" y="0"/>
          <a:ext cx="0" cy="0"/>
          <a:chOff x="0" y="0"/>
          <a:chExt cx="0" cy="0"/>
        </a:xfrm>
      </p:grpSpPr>
      <p:sp>
        <p:nvSpPr>
          <p:cNvPr id="4" name="Platshållare för innehåll 3"/>
          <p:cNvSpPr>
            <a:spLocks noGrp="1"/>
          </p:cNvSpPr>
          <p:nvPr>
            <p:ph sz="quarter" idx="15" hasCustomPrompt="1"/>
          </p:nvPr>
        </p:nvSpPr>
        <p:spPr>
          <a:xfrm>
            <a:off x="0" y="1"/>
            <a:ext cx="121920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1800"/>
              </a:spcAft>
              <a:buClr>
                <a:srgbClr val="B1063A"/>
              </a:buClr>
              <a:buFontTx/>
              <a:buNone/>
            </a:pPr>
            <a:r>
              <a:rPr lang="sv-SE" dirty="0"/>
              <a:t>Klicka på symbolen för bild för att lägga till foto eller grafik</a:t>
            </a:r>
          </a:p>
        </p:txBody>
      </p:sp>
      <p:sp>
        <p:nvSpPr>
          <p:cNvPr id="3" name="Platshållare för bild 6"/>
          <p:cNvSpPr>
            <a:spLocks noGrp="1"/>
          </p:cNvSpPr>
          <p:nvPr>
            <p:ph type="pic" sz="quarter" idx="16"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180611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gram/grafik med rubrik">
    <p:spTree>
      <p:nvGrpSpPr>
        <p:cNvPr id="1" name=""/>
        <p:cNvGrpSpPr/>
        <p:nvPr/>
      </p:nvGrpSpPr>
      <p:grpSpPr>
        <a:xfrm>
          <a:off x="0" y="0"/>
          <a:ext cx="0" cy="0"/>
          <a:chOff x="0" y="0"/>
          <a:chExt cx="0" cy="0"/>
        </a:xfrm>
      </p:grpSpPr>
      <p:sp>
        <p:nvSpPr>
          <p:cNvPr id="3" name="Platshållare för innehåll 2"/>
          <p:cNvSpPr>
            <a:spLocks noGrp="1"/>
          </p:cNvSpPr>
          <p:nvPr>
            <p:ph sz="quarter" idx="10" hasCustomPrompt="1"/>
          </p:nvPr>
        </p:nvSpPr>
        <p:spPr>
          <a:xfrm>
            <a:off x="1440000" y="2196000"/>
            <a:ext cx="9360000" cy="3780000"/>
          </a:xfrm>
        </p:spPr>
        <p:txBody>
          <a:bodyPr/>
          <a:lstStyle>
            <a:lvl1pPr marL="0" indent="0">
              <a:buFontTx/>
              <a:buNone/>
              <a:defRPr/>
            </a:lvl1pPr>
          </a:lstStyle>
          <a:p>
            <a:pPr lvl="0"/>
            <a:r>
              <a:rPr lang="sv-SE" dirty="0"/>
              <a:t>Klicka på den ikon du vill använda</a:t>
            </a:r>
          </a:p>
        </p:txBody>
      </p:sp>
      <p:sp>
        <p:nvSpPr>
          <p:cNvPr id="4" name="Rubrik 1"/>
          <p:cNvSpPr>
            <a:spLocks noGrp="1"/>
          </p:cNvSpPr>
          <p:nvPr>
            <p:ph type="title"/>
          </p:nvPr>
        </p:nvSpPr>
        <p:spPr>
          <a:xfrm>
            <a:off x="1440000" y="900000"/>
            <a:ext cx="9360000" cy="1296000"/>
          </a:xfrm>
        </p:spPr>
        <p:txBody>
          <a:bodyPr anchor="ctr">
            <a:noAutofit/>
          </a:bodyPr>
          <a:lstStyle>
            <a:lvl1pPr>
              <a:lnSpc>
                <a:spcPct val="100000"/>
              </a:lnSpc>
              <a:defRPr b="1"/>
            </a:lvl1pPr>
          </a:lstStyle>
          <a:p>
            <a:r>
              <a:rPr lang="sv-SE" smtClean="0"/>
              <a:t>Klicka här för att ändra format</a:t>
            </a:r>
            <a:endParaRPr lang="sv-SE" dirty="0"/>
          </a:p>
        </p:txBody>
      </p:sp>
      <p:sp>
        <p:nvSpPr>
          <p:cNvPr id="5"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smtClean="0"/>
              <a:t>Rengöring och desinfektion, Smittskydd Vårdhygien 2025</a:t>
            </a:r>
            <a:endParaRPr lang="sv-SE"/>
          </a:p>
        </p:txBody>
      </p:sp>
      <p:sp>
        <p:nvSpPr>
          <p:cNvPr id="6" name="Platshållare för bildnummer 6"/>
          <p:cNvSpPr>
            <a:spLocks noGrp="1"/>
          </p:cNvSpPr>
          <p:nvPr>
            <p:ph type="sldNum" sz="quarter" idx="12"/>
          </p:nvPr>
        </p:nvSpPr>
        <p:spPr>
          <a:xfrm>
            <a:off x="432000" y="6228000"/>
            <a:ext cx="522000" cy="365125"/>
          </a:xfrm>
        </p:spPr>
        <p:txBody>
          <a:bodyPr/>
          <a:lstStyle>
            <a:lvl1pPr>
              <a:defRPr>
                <a:solidFill>
                  <a:schemeClr val="tx1"/>
                </a:solidFill>
              </a:defRPr>
            </a:lvl1pPr>
          </a:lstStyle>
          <a:p>
            <a:fld id="{8EEB9E62-4301-493A-8C73-0409F1A2D539}" type="slidenum">
              <a:rPr lang="sv-SE" smtClean="0"/>
              <a:pPr/>
              <a:t>‹#›</a:t>
            </a:fld>
            <a:endParaRPr lang="sv-SE"/>
          </a:p>
        </p:txBody>
      </p:sp>
      <p:pic>
        <p:nvPicPr>
          <p:cNvPr id="7" name="Bildobjekt 6">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datum 4"/>
          <p:cNvSpPr>
            <a:spLocks noGrp="1"/>
          </p:cNvSpPr>
          <p:nvPr>
            <p:ph type="dt" sz="half" idx="13"/>
          </p:nvPr>
        </p:nvSpPr>
        <p:spPr>
          <a:xfrm>
            <a:off x="4860000" y="6228000"/>
            <a:ext cx="2484000" cy="365125"/>
          </a:xfrm>
        </p:spPr>
        <p:txBody>
          <a:bodyPr/>
          <a:lstStyle>
            <a:lvl1pPr>
              <a:defRPr>
                <a:solidFill>
                  <a:schemeClr val="tx1"/>
                </a:solidFill>
              </a:defRPr>
            </a:lvl1pPr>
          </a:lstStyle>
          <a:p>
            <a:r>
              <a:rPr lang="sv-SE" smtClean="0"/>
              <a:t>Avsnittsrubrik</a:t>
            </a:r>
            <a:endParaRPr lang="sv-SE"/>
          </a:p>
        </p:txBody>
      </p:sp>
      <p:sp>
        <p:nvSpPr>
          <p:cNvPr id="10"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61489186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80000" y="540000"/>
            <a:ext cx="9360000" cy="1296000"/>
          </a:xfrm>
          <a:prstGeom prst="rect">
            <a:avLst/>
          </a:prstGeom>
        </p:spPr>
        <p:txBody>
          <a:bodyPr vert="horz" lIns="91440" tIns="45720" rIns="91440" bIns="45720" rtlCol="0" anchor="ctr">
            <a:noAutofit/>
          </a:bodyPr>
          <a:lstStyle/>
          <a:p>
            <a:r>
              <a:rPr lang="sv-SE" dirty="0"/>
              <a:t>Klicka här för att ändra format</a:t>
            </a:r>
          </a:p>
        </p:txBody>
      </p:sp>
      <p:sp>
        <p:nvSpPr>
          <p:cNvPr id="4" name="Platshållare för datum 3"/>
          <p:cNvSpPr>
            <a:spLocks noGrp="1"/>
          </p:cNvSpPr>
          <p:nvPr>
            <p:ph type="dt" sz="half" idx="2"/>
          </p:nvPr>
        </p:nvSpPr>
        <p:spPr>
          <a:xfrm>
            <a:off x="4860000" y="6228000"/>
            <a:ext cx="2484000" cy="365125"/>
          </a:xfrm>
          <a:prstGeom prst="rect">
            <a:avLst/>
          </a:prstGeom>
        </p:spPr>
        <p:txBody>
          <a:bodyPr vert="horz" lIns="91440" tIns="45720" rIns="91440" bIns="45720" rtlCol="0" anchor="ctr"/>
          <a:lstStyle>
            <a:lvl1pPr algn="ctr">
              <a:defRPr sz="1200" spc="100" baseline="0">
                <a:solidFill>
                  <a:schemeClr val="tx1"/>
                </a:solidFill>
              </a:defRPr>
            </a:lvl1pPr>
          </a:lstStyle>
          <a:p>
            <a:r>
              <a:rPr lang="sv-SE" smtClean="0"/>
              <a:t>Avsnittsrubrik</a:t>
            </a:r>
            <a:endParaRPr lang="sv-SE" dirty="0"/>
          </a:p>
        </p:txBody>
      </p:sp>
      <p:sp>
        <p:nvSpPr>
          <p:cNvPr id="5" name="Platshållare för sidfot 4"/>
          <p:cNvSpPr>
            <a:spLocks noGrp="1"/>
          </p:cNvSpPr>
          <p:nvPr>
            <p:ph type="ftr" sz="quarter" idx="3"/>
          </p:nvPr>
        </p:nvSpPr>
        <p:spPr>
          <a:xfrm>
            <a:off x="1080000" y="6228000"/>
            <a:ext cx="3600000" cy="365125"/>
          </a:xfrm>
          <a:prstGeom prst="rect">
            <a:avLst/>
          </a:prstGeom>
        </p:spPr>
        <p:txBody>
          <a:bodyPr vert="horz" lIns="91440" tIns="45720" rIns="91440" bIns="45720" rtlCol="0" anchor="ctr"/>
          <a:lstStyle>
            <a:lvl1pPr algn="l">
              <a:defRPr sz="1200" spc="100" baseline="0">
                <a:solidFill>
                  <a:schemeClr val="tx1"/>
                </a:solidFill>
              </a:defRPr>
            </a:lvl1pPr>
          </a:lstStyle>
          <a:p>
            <a:r>
              <a:rPr lang="sv-SE" smtClean="0"/>
              <a:t>Rengöring och desinfektion, Smittskydd Vårdhygien 2025</a:t>
            </a:r>
            <a:endParaRPr lang="sv-SE" dirty="0"/>
          </a:p>
        </p:txBody>
      </p:sp>
      <p:sp>
        <p:nvSpPr>
          <p:cNvPr id="6" name="Platshållare för bildnummer 5"/>
          <p:cNvSpPr>
            <a:spLocks noGrp="1"/>
          </p:cNvSpPr>
          <p:nvPr>
            <p:ph type="sldNum" sz="quarter" idx="4"/>
          </p:nvPr>
        </p:nvSpPr>
        <p:spPr>
          <a:xfrm>
            <a:off x="432000" y="6228000"/>
            <a:ext cx="522000" cy="365125"/>
          </a:xfrm>
          <a:prstGeom prst="rect">
            <a:avLst/>
          </a:prstGeom>
        </p:spPr>
        <p:txBody>
          <a:bodyPr vert="horz" lIns="91440" tIns="45720" rIns="91440" bIns="45720" rtlCol="0" anchor="ctr"/>
          <a:lstStyle>
            <a:lvl1pPr algn="l">
              <a:defRPr sz="1200">
                <a:solidFill>
                  <a:schemeClr val="tx1"/>
                </a:solidFill>
              </a:defRPr>
            </a:lvl1pPr>
          </a:lstStyle>
          <a:p>
            <a:fld id="{8EEB9E62-4301-493A-8C73-0409F1A2D539}" type="slidenum">
              <a:rPr lang="sv-SE" smtClean="0"/>
              <a:pPr/>
              <a:t>‹#›</a:t>
            </a:fld>
            <a:endParaRPr lang="sv-SE"/>
          </a:p>
        </p:txBody>
      </p:sp>
      <p:sp>
        <p:nvSpPr>
          <p:cNvPr id="7" name="Platshållare för text 6"/>
          <p:cNvSpPr>
            <a:spLocks noGrp="1"/>
          </p:cNvSpPr>
          <p:nvPr>
            <p:ph type="body" idx="1"/>
          </p:nvPr>
        </p:nvSpPr>
        <p:spPr>
          <a:xfrm>
            <a:off x="1080000" y="1836000"/>
            <a:ext cx="9360000" cy="4140000"/>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866280877"/>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1" r:id="rId3"/>
    <p:sldLayoutId id="2147483660" r:id="rId4"/>
    <p:sldLayoutId id="2147483650" r:id="rId5"/>
    <p:sldLayoutId id="2147483653" r:id="rId6"/>
    <p:sldLayoutId id="2147483663" r:id="rId7"/>
    <p:sldLayoutId id="2147483654" r:id="rId8"/>
    <p:sldLayoutId id="2147483661" r:id="rId9"/>
    <p:sldLayoutId id="2147483662" r:id="rId10"/>
    <p:sldLayoutId id="2147483665" r:id="rId11"/>
  </p:sldLayoutIdLst>
  <p:hf sldNum="0" hdr="0" dt="0"/>
  <p:txStyles>
    <p:titleStyle>
      <a:lvl1pPr algn="l" defTabSz="914400" rtl="0" eaLnBrk="1" latinLnBrk="0" hangingPunct="1">
        <a:lnSpc>
          <a:spcPct val="100000"/>
        </a:lnSpc>
        <a:spcBef>
          <a:spcPct val="0"/>
        </a:spcBef>
        <a:buNone/>
        <a:defRPr sz="3600" b="1" kern="1200" baseline="0">
          <a:solidFill>
            <a:srgbClr val="B1063A"/>
          </a:solidFill>
          <a:latin typeface="+mj-lt"/>
          <a:ea typeface="+mj-ea"/>
          <a:cs typeface="+mj-cs"/>
        </a:defRPr>
      </a:lvl1pPr>
    </p:titleStyle>
    <p:bodyStyle>
      <a:lvl1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800" kern="1200" baseline="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600" kern="1200" baseline="0">
          <a:solidFill>
            <a:schemeClr val="tx1"/>
          </a:solidFill>
          <a:latin typeface="+mn-lt"/>
          <a:ea typeface="+mn-ea"/>
          <a:cs typeface="+mn-cs"/>
        </a:defRPr>
      </a:lvl4pPr>
      <a:lvl5pPr marL="144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hyperlink" Target="https://folkhalsaochsjukvard.rjl.se/vardstod/smittskydd-och-vardhygien/vardhygien-i-kommunal-vard-och-omsorg/?accordionAnchor=37387" TargetMode="Externa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Litet quiz om rengöring och desinfektion</a:t>
            </a:r>
            <a:br>
              <a:rPr lang="sv-SE" dirty="0" smtClean="0"/>
            </a:br>
            <a:r>
              <a:rPr lang="sv-SE" sz="2000" dirty="0" smtClean="0"/>
              <a:t>- särskilt boende, korttidsenhet eller daglig verksamhet</a:t>
            </a:r>
            <a:endParaRPr lang="sv-SE" sz="2000" dirty="0"/>
          </a:p>
        </p:txBody>
      </p:sp>
      <p:sp>
        <p:nvSpPr>
          <p:cNvPr id="3" name="Underrubrik 2"/>
          <p:cNvSpPr>
            <a:spLocks noGrp="1"/>
          </p:cNvSpPr>
          <p:nvPr>
            <p:ph type="subTitle" idx="1"/>
          </p:nvPr>
        </p:nvSpPr>
        <p:spPr/>
        <p:txBody>
          <a:bodyPr/>
          <a:lstStyle/>
          <a:p>
            <a:r>
              <a:rPr lang="sv-SE" dirty="0" smtClean="0"/>
              <a:t>Årshjul hygienombud – december</a:t>
            </a:r>
            <a:endParaRPr lang="sv-SE" dirty="0"/>
          </a:p>
          <a:p>
            <a:r>
              <a:rPr lang="sv-SE" dirty="0" smtClean="0"/>
              <a:t>Smittskydd Vårdhygien 2025</a:t>
            </a:r>
            <a:endParaRPr lang="sv-SE" dirty="0"/>
          </a:p>
        </p:txBody>
      </p:sp>
    </p:spTree>
    <p:extLst>
      <p:ext uri="{BB962C8B-B14F-4D97-AF65-F5344CB8AC3E}">
        <p14:creationId xmlns:p14="http://schemas.microsoft.com/office/powerpoint/2010/main" val="3123696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71032" y="504176"/>
            <a:ext cx="9360000" cy="1296000"/>
          </a:xfrm>
        </p:spPr>
        <p:txBody>
          <a:bodyPr/>
          <a:lstStyle/>
          <a:p>
            <a:r>
              <a:rPr lang="sv-SE" dirty="0" smtClean="0"/>
              <a:t>Ytor</a:t>
            </a:r>
            <a:br>
              <a:rPr lang="sv-SE" dirty="0" smtClean="0"/>
            </a:br>
            <a:endParaRPr lang="sv-SE" dirty="0"/>
          </a:p>
        </p:txBody>
      </p:sp>
      <p:sp>
        <p:nvSpPr>
          <p:cNvPr id="3" name="Platshållare för sidfot 2"/>
          <p:cNvSpPr>
            <a:spLocks noGrp="1"/>
          </p:cNvSpPr>
          <p:nvPr>
            <p:ph type="ftr" sz="quarter" idx="11"/>
          </p:nvPr>
        </p:nvSpPr>
        <p:spPr>
          <a:xfrm>
            <a:off x="646386" y="6228000"/>
            <a:ext cx="5604642" cy="365125"/>
          </a:xfrm>
        </p:spPr>
        <p:txBody>
          <a:bodyPr/>
          <a:lstStyle/>
          <a:p>
            <a:r>
              <a:rPr lang="sv-SE" dirty="0" smtClean="0"/>
              <a:t>Rengöring och desinfektion, Smittskydd Vårdhygien 2025</a:t>
            </a:r>
            <a:endParaRPr lang="sv-SE" dirty="0"/>
          </a:p>
        </p:txBody>
      </p:sp>
      <p:sp>
        <p:nvSpPr>
          <p:cNvPr id="5" name="Platshållare för text 4"/>
          <p:cNvSpPr>
            <a:spLocks noGrp="1"/>
          </p:cNvSpPr>
          <p:nvPr>
            <p:ph type="body" sz="quarter" idx="13"/>
          </p:nvPr>
        </p:nvSpPr>
        <p:spPr>
          <a:xfrm>
            <a:off x="371033" y="1240259"/>
            <a:ext cx="5757132" cy="3785370"/>
          </a:xfrm>
        </p:spPr>
        <p:txBody>
          <a:bodyPr/>
          <a:lstStyle/>
          <a:p>
            <a:pPr marL="0" indent="0">
              <a:lnSpc>
                <a:spcPct val="100000"/>
              </a:lnSpc>
              <a:buNone/>
            </a:pPr>
            <a:r>
              <a:rPr lang="sv-SE" b="1" dirty="0"/>
              <a:t>Fråga:</a:t>
            </a:r>
            <a:endParaRPr lang="sv-SE" dirty="0" smtClean="0"/>
          </a:p>
          <a:p>
            <a:pPr marL="0" indent="0">
              <a:lnSpc>
                <a:spcPct val="100000"/>
              </a:lnSpc>
              <a:buNone/>
            </a:pPr>
            <a:r>
              <a:rPr lang="sv-SE" dirty="0" smtClean="0"/>
              <a:t>Varför är det viktigt med rengöring innan desinfektion?</a:t>
            </a:r>
          </a:p>
          <a:p>
            <a:pPr>
              <a:lnSpc>
                <a:spcPct val="100000"/>
              </a:lnSpc>
            </a:pPr>
            <a:endParaRPr lang="sv-SE" dirty="0" smtClean="0"/>
          </a:p>
          <a:p>
            <a:pPr marL="0" indent="0">
              <a:buNone/>
            </a:pPr>
            <a:r>
              <a:rPr lang="sv-SE" b="1" dirty="0" smtClean="0"/>
              <a:t/>
            </a:r>
            <a:br>
              <a:rPr lang="sv-SE" b="1" dirty="0" smtClean="0"/>
            </a:br>
            <a:endParaRPr lang="sv-SE" b="1" dirty="0" smtClean="0"/>
          </a:p>
          <a:p>
            <a:pPr marL="0" indent="0">
              <a:buNone/>
            </a:pPr>
            <a:endParaRPr lang="sv-SE" b="1" dirty="0" smtClean="0"/>
          </a:p>
          <a:p>
            <a:pPr marL="0" indent="0">
              <a:buNone/>
            </a:pPr>
            <a:r>
              <a:rPr lang="sv-SE" b="1" dirty="0" smtClean="0"/>
              <a:t>Fråga</a:t>
            </a:r>
            <a:r>
              <a:rPr lang="sv-SE" b="1" dirty="0"/>
              <a:t>: </a:t>
            </a:r>
            <a:r>
              <a:rPr lang="sv-SE" b="1" dirty="0" smtClean="0"/>
              <a:t/>
            </a:r>
            <a:br>
              <a:rPr lang="sv-SE" b="1" dirty="0" smtClean="0"/>
            </a:br>
            <a:r>
              <a:rPr lang="sv-SE" dirty="0" smtClean="0"/>
              <a:t>Måste man alltid rengöra ytor i ett separat steg först, innan man utför desinfektion?</a:t>
            </a:r>
            <a:endParaRPr lang="sv-SE" dirty="0"/>
          </a:p>
        </p:txBody>
      </p:sp>
      <p:sp>
        <p:nvSpPr>
          <p:cNvPr id="7" name="textruta 6"/>
          <p:cNvSpPr txBox="1"/>
          <p:nvPr/>
        </p:nvSpPr>
        <p:spPr>
          <a:xfrm>
            <a:off x="6541202" y="1735333"/>
            <a:ext cx="5012926" cy="2031325"/>
          </a:xfrm>
          <a:prstGeom prst="rect">
            <a:avLst/>
          </a:prstGeom>
          <a:solidFill>
            <a:schemeClr val="accent3">
              <a:lumMod val="20000"/>
              <a:lumOff val="80000"/>
            </a:schemeClr>
          </a:solidFill>
          <a:ln w="28575">
            <a:solidFill>
              <a:srgbClr val="790726"/>
            </a:solidFill>
          </a:ln>
        </p:spPr>
        <p:txBody>
          <a:bodyPr wrap="square" rtlCol="0">
            <a:spAutoFit/>
          </a:bodyPr>
          <a:lstStyle/>
          <a:p>
            <a:r>
              <a:rPr lang="sv-SE" sz="1400" dirty="0" smtClean="0"/>
              <a:t>Mekanisk rengöring avlägsnar synlig smuts och minskar mängden ”biologiskt material” med 80 %. Synligt rena ytor är en förutsättning för att desinfektionen ska vara effektiv. En otillräckligt rengjord yta kan medföra att ex desinfektionsmedel eller hög värme fixerar smutsen, bakterier och virus kapslas in och på så sätt blir svåra eller omöjliga att ta död på. </a:t>
            </a:r>
            <a:r>
              <a:rPr lang="sv-SE" sz="1400" dirty="0"/>
              <a:t>Rengöring är det viktigaste steget för att ex saker ska kunna användas igen </a:t>
            </a:r>
            <a:r>
              <a:rPr lang="sv-SE" sz="1400" dirty="0" smtClean="0"/>
              <a:t>eller säkerställa </a:t>
            </a:r>
            <a:r>
              <a:rPr lang="sv-SE" sz="1400" dirty="0"/>
              <a:t>korrekt renhetsnivå på ytor eller föremål</a:t>
            </a:r>
            <a:r>
              <a:rPr lang="sv-SE" sz="1400" dirty="0" smtClean="0"/>
              <a:t>.</a:t>
            </a:r>
            <a:endParaRPr lang="sv-SE" sz="1400" dirty="0"/>
          </a:p>
        </p:txBody>
      </p:sp>
      <p:sp>
        <p:nvSpPr>
          <p:cNvPr id="8" name="textruta 7"/>
          <p:cNvSpPr txBox="1"/>
          <p:nvPr/>
        </p:nvSpPr>
        <p:spPr>
          <a:xfrm>
            <a:off x="6519852" y="4968961"/>
            <a:ext cx="5012926" cy="1169551"/>
          </a:xfrm>
          <a:prstGeom prst="rect">
            <a:avLst/>
          </a:prstGeom>
          <a:solidFill>
            <a:schemeClr val="accent3">
              <a:lumMod val="20000"/>
              <a:lumOff val="80000"/>
            </a:schemeClr>
          </a:solidFill>
          <a:ln w="28575">
            <a:solidFill>
              <a:srgbClr val="790726"/>
            </a:solidFill>
          </a:ln>
        </p:spPr>
        <p:txBody>
          <a:bodyPr wrap="square" rtlCol="0">
            <a:spAutoFit/>
          </a:bodyPr>
          <a:lstStyle/>
          <a:p>
            <a:pPr>
              <a:lnSpc>
                <a:spcPct val="100000"/>
              </a:lnSpc>
            </a:pPr>
            <a:r>
              <a:rPr lang="sv-SE" sz="1400" dirty="0" smtClean="0"/>
              <a:t>Nej, är ytan synligt ren så är det fullt tillräckligt att utföra rengöring och desinfektion i ett steg, förutsatt att det kemiska desinfektionsmedlet man använder har en rengörande effekt. Vanligtvis rekommenderas användning av alkoholbaserat </a:t>
            </a:r>
            <a:r>
              <a:rPr lang="sv-SE" sz="1400" dirty="0" err="1" smtClean="0"/>
              <a:t>ytdesinfektionsmedel</a:t>
            </a:r>
            <a:r>
              <a:rPr lang="sv-SE" sz="1400" dirty="0" smtClean="0"/>
              <a:t> med tensider. </a:t>
            </a:r>
            <a:endParaRPr lang="sv-SE" sz="1400" dirty="0"/>
          </a:p>
        </p:txBody>
      </p:sp>
      <p:sp>
        <p:nvSpPr>
          <p:cNvPr id="9" name="Platshållare för text 4"/>
          <p:cNvSpPr txBox="1">
            <a:spLocks/>
          </p:cNvSpPr>
          <p:nvPr/>
        </p:nvSpPr>
        <p:spPr>
          <a:xfrm>
            <a:off x="6416565" y="1240259"/>
            <a:ext cx="5665108" cy="4815635"/>
          </a:xfrm>
          <a:prstGeom prst="rect">
            <a:avLst/>
          </a:prstGeom>
        </p:spPr>
        <p:txBody>
          <a:bodyPr vert="horz" lIns="91440" tIns="45720" rIns="91440" bIns="45720" rtlCol="0">
            <a:noAutofit/>
          </a:bodyPr>
          <a:lstStyle>
            <a:lvl1pPr marL="360000" indent="-360000" algn="l" defTabSz="914400" rtl="0" eaLnBrk="1" latinLnBrk="0" hangingPunct="1">
              <a:lnSpc>
                <a:spcPts val="34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4pPr>
            <a:lvl5pPr marL="144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sv-SE" b="1" dirty="0" smtClean="0"/>
              <a:t>Svar:</a:t>
            </a:r>
            <a:endParaRPr lang="sv-SE" dirty="0"/>
          </a:p>
          <a:p>
            <a:pPr>
              <a:lnSpc>
                <a:spcPct val="100000"/>
              </a:lnSpc>
            </a:pPr>
            <a:endParaRPr lang="sv-SE" dirty="0" smtClean="0"/>
          </a:p>
          <a:p>
            <a:pPr marL="0" indent="0">
              <a:buFont typeface="Arial" panose="020B0604020202020204" pitchFamily="34" charset="0"/>
              <a:buNone/>
            </a:pPr>
            <a:endParaRPr lang="sv-SE" b="1" dirty="0" smtClean="0"/>
          </a:p>
          <a:p>
            <a:pPr marL="0" indent="0">
              <a:buFont typeface="Arial" panose="020B0604020202020204" pitchFamily="34" charset="0"/>
              <a:buNone/>
            </a:pPr>
            <a:endParaRPr lang="sv-SE" b="1" dirty="0" smtClean="0"/>
          </a:p>
          <a:p>
            <a:pPr marL="0" indent="0">
              <a:buFont typeface="Arial" panose="020B0604020202020204" pitchFamily="34" charset="0"/>
              <a:buNone/>
            </a:pPr>
            <a:endParaRPr lang="sv-SE" b="1" dirty="0" smtClean="0"/>
          </a:p>
          <a:p>
            <a:pPr marL="0" indent="0">
              <a:buFont typeface="Arial" panose="020B0604020202020204" pitchFamily="34" charset="0"/>
              <a:buNone/>
            </a:pPr>
            <a:endParaRPr lang="sv-SE" b="1" dirty="0" smtClean="0"/>
          </a:p>
          <a:p>
            <a:pPr marL="0" indent="0">
              <a:buFont typeface="Arial" panose="020B0604020202020204" pitchFamily="34" charset="0"/>
              <a:buNone/>
            </a:pPr>
            <a:r>
              <a:rPr lang="sv-SE" b="1" dirty="0" smtClean="0"/>
              <a:t>Svar: </a:t>
            </a:r>
            <a:br>
              <a:rPr lang="sv-SE" b="1" dirty="0" smtClean="0"/>
            </a:br>
            <a:endParaRPr lang="sv-SE" dirty="0"/>
          </a:p>
        </p:txBody>
      </p:sp>
      <p:sp>
        <p:nvSpPr>
          <p:cNvPr id="10" name="Rektangel 9"/>
          <p:cNvSpPr/>
          <p:nvPr/>
        </p:nvSpPr>
        <p:spPr>
          <a:xfrm>
            <a:off x="6529995" y="1735333"/>
            <a:ext cx="5035339" cy="2079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p:cNvSpPr/>
          <p:nvPr/>
        </p:nvSpPr>
        <p:spPr>
          <a:xfrm>
            <a:off x="6512381" y="4968961"/>
            <a:ext cx="5027868" cy="1169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Kommentar i oval 11"/>
          <p:cNvSpPr/>
          <p:nvPr/>
        </p:nvSpPr>
        <p:spPr>
          <a:xfrm>
            <a:off x="8813426" y="595721"/>
            <a:ext cx="2399250" cy="855677"/>
          </a:xfrm>
          <a:prstGeom prst="wedgeEllipse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sz="1400" dirty="0" smtClean="0"/>
          </a:p>
          <a:p>
            <a:pPr algn="ctr"/>
            <a:r>
              <a:rPr lang="sv-SE" sz="1400" dirty="0" smtClean="0"/>
              <a:t>Klicka framåt en gång för att avslöja svaret</a:t>
            </a:r>
          </a:p>
          <a:p>
            <a:pPr algn="ctr"/>
            <a:endParaRPr lang="sv-SE" dirty="0"/>
          </a:p>
        </p:txBody>
      </p:sp>
      <p:pic>
        <p:nvPicPr>
          <p:cNvPr id="13" name="Bildobjekt 12"/>
          <p:cNvPicPr>
            <a:picLocks noChangeAspect="1"/>
          </p:cNvPicPr>
          <p:nvPr/>
        </p:nvPicPr>
        <p:blipFill>
          <a:blip r:embed="rId2"/>
          <a:stretch>
            <a:fillRect/>
          </a:stretch>
        </p:blipFill>
        <p:spPr>
          <a:xfrm>
            <a:off x="7603361" y="3987806"/>
            <a:ext cx="3291516" cy="846780"/>
          </a:xfrm>
          <a:prstGeom prst="rect">
            <a:avLst/>
          </a:prstGeom>
        </p:spPr>
      </p:pic>
      <p:pic>
        <p:nvPicPr>
          <p:cNvPr id="4" name="Bildobjekt 3"/>
          <p:cNvPicPr>
            <a:picLocks noChangeAspect="1"/>
          </p:cNvPicPr>
          <p:nvPr/>
        </p:nvPicPr>
        <p:blipFill>
          <a:blip r:embed="rId3"/>
          <a:stretch>
            <a:fillRect/>
          </a:stretch>
        </p:blipFill>
        <p:spPr>
          <a:xfrm>
            <a:off x="3237630" y="2801242"/>
            <a:ext cx="2258586" cy="1693940"/>
          </a:xfrm>
          <a:prstGeom prst="rect">
            <a:avLst/>
          </a:prstGeom>
        </p:spPr>
      </p:pic>
      <p:pic>
        <p:nvPicPr>
          <p:cNvPr id="14" name="Picture 2" descr="G:\RYH\Smittskydd-Vårdhygien\Vårdhygien\Kommunal vårdhygien\Hygienrond\Utförda hygienronder kommun\Gislaved\Reftele\Solbacka\Bilder\DSC090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1905" y="2801242"/>
            <a:ext cx="2258222" cy="1693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26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0"/>
                                        </p:tgtEl>
                                        <p:attrNameLst>
                                          <p:attrName>ppt_x</p:attrName>
                                        </p:attrNameLst>
                                      </p:cBhvr>
                                      <p:tavLst>
                                        <p:tav tm="0">
                                          <p:val>
                                            <p:strVal val="ppt_x"/>
                                          </p:val>
                                        </p:tav>
                                        <p:tav tm="100000">
                                          <p:val>
                                            <p:strVal val="ppt_x"/>
                                          </p:val>
                                        </p:tav>
                                      </p:tavLst>
                                    </p:anim>
                                    <p:anim calcmode="lin" valueType="num">
                                      <p:cBhvr additive="base">
                                        <p:cTn id="7" dur="500"/>
                                        <p:tgtEl>
                                          <p:spTgt spid="10"/>
                                        </p:tgtEl>
                                        <p:attrNameLst>
                                          <p:attrName>ppt_y</p:attrName>
                                        </p:attrNameLst>
                                      </p:cBhvr>
                                      <p:tavLst>
                                        <p:tav tm="0">
                                          <p:val>
                                            <p:strVal val="ppt_y"/>
                                          </p:val>
                                        </p:tav>
                                        <p:tav tm="100000">
                                          <p:val>
                                            <p:strVal val="1+ppt_h/2"/>
                                          </p:val>
                                        </p:tav>
                                      </p:tavLst>
                                    </p:anim>
                                    <p:set>
                                      <p:cBhvr>
                                        <p:cTn id="8" dur="1" fill="hold">
                                          <p:stCondLst>
                                            <p:cond delay="499"/>
                                          </p:stCondLst>
                                        </p:cTn>
                                        <p:tgtEl>
                                          <p:spTgt spid="1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11"/>
                                        </p:tgtEl>
                                        <p:attrNameLst>
                                          <p:attrName>ppt_x</p:attrName>
                                        </p:attrNameLst>
                                      </p:cBhvr>
                                      <p:tavLst>
                                        <p:tav tm="0">
                                          <p:val>
                                            <p:strVal val="ppt_x"/>
                                          </p:val>
                                        </p:tav>
                                        <p:tav tm="100000">
                                          <p:val>
                                            <p:strVal val="ppt_x"/>
                                          </p:val>
                                        </p:tav>
                                      </p:tavLst>
                                    </p:anim>
                                    <p:anim calcmode="lin" valueType="num">
                                      <p:cBhvr additive="base">
                                        <p:cTn id="13" dur="500"/>
                                        <p:tgtEl>
                                          <p:spTgt spid="11"/>
                                        </p:tgtEl>
                                        <p:attrNameLst>
                                          <p:attrName>ppt_y</p:attrName>
                                        </p:attrNameLst>
                                      </p:cBhvr>
                                      <p:tavLst>
                                        <p:tav tm="0">
                                          <p:val>
                                            <p:strVal val="ppt_y"/>
                                          </p:val>
                                        </p:tav>
                                        <p:tav tm="100000">
                                          <p:val>
                                            <p:strVal val="1+ppt_h/2"/>
                                          </p:val>
                                        </p:tav>
                                      </p:tavLst>
                                    </p:anim>
                                    <p:set>
                                      <p:cBhvr>
                                        <p:cTn id="14"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19052295" flipH="1">
            <a:off x="2685777" y="4474980"/>
            <a:ext cx="1030759" cy="1030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ubrik 1"/>
          <p:cNvSpPr>
            <a:spLocks noGrp="1"/>
          </p:cNvSpPr>
          <p:nvPr>
            <p:ph type="title"/>
          </p:nvPr>
        </p:nvSpPr>
        <p:spPr/>
        <p:txBody>
          <a:bodyPr/>
          <a:lstStyle/>
          <a:p>
            <a:r>
              <a:rPr lang="sv-SE" dirty="0" smtClean="0"/>
              <a:t>Medicinteknisk utrustning</a:t>
            </a:r>
            <a:endParaRPr lang="sv-SE" dirty="0"/>
          </a:p>
        </p:txBody>
      </p:sp>
      <p:sp>
        <p:nvSpPr>
          <p:cNvPr id="3" name="Platshållare för sidfot 2"/>
          <p:cNvSpPr>
            <a:spLocks noGrp="1"/>
          </p:cNvSpPr>
          <p:nvPr>
            <p:ph type="ftr" sz="quarter" idx="11"/>
          </p:nvPr>
        </p:nvSpPr>
        <p:spPr>
          <a:xfrm>
            <a:off x="432000" y="6404687"/>
            <a:ext cx="4804930" cy="365125"/>
          </a:xfrm>
        </p:spPr>
        <p:txBody>
          <a:bodyPr/>
          <a:lstStyle/>
          <a:p>
            <a:r>
              <a:rPr lang="sv-SE" smtClean="0"/>
              <a:t>Rengöring och desinfektion, Smittskydd Vårdhygien 2025</a:t>
            </a:r>
            <a:endParaRPr lang="sv-SE" dirty="0"/>
          </a:p>
        </p:txBody>
      </p:sp>
      <p:sp>
        <p:nvSpPr>
          <p:cNvPr id="5" name="Platshållare för text 4"/>
          <p:cNvSpPr>
            <a:spLocks noGrp="1"/>
          </p:cNvSpPr>
          <p:nvPr>
            <p:ph type="body" sz="quarter" idx="13"/>
          </p:nvPr>
        </p:nvSpPr>
        <p:spPr>
          <a:xfrm>
            <a:off x="1063099" y="2289038"/>
            <a:ext cx="4727146" cy="3780000"/>
          </a:xfrm>
        </p:spPr>
        <p:txBody>
          <a:bodyPr/>
          <a:lstStyle/>
          <a:p>
            <a:pPr marL="0" indent="0">
              <a:buNone/>
            </a:pPr>
            <a:r>
              <a:rPr lang="sv-SE" b="1" dirty="0" smtClean="0"/>
              <a:t>Fråga:</a:t>
            </a:r>
            <a:r>
              <a:rPr lang="sv-SE" dirty="0" smtClean="0"/>
              <a:t/>
            </a:r>
            <a:br>
              <a:rPr lang="sv-SE" dirty="0" smtClean="0"/>
            </a:br>
            <a:r>
              <a:rPr lang="sv-SE" dirty="0" smtClean="0"/>
              <a:t>Varför ska vi alltid rengöra och desinfektera hjälpmedel och medicinteknisk utrustning som används hos mer än en vårdtagare?</a:t>
            </a:r>
            <a:endParaRPr lang="sv-SE" dirty="0"/>
          </a:p>
        </p:txBody>
      </p:sp>
      <p:sp>
        <p:nvSpPr>
          <p:cNvPr id="7" name="textruta 6"/>
          <p:cNvSpPr txBox="1"/>
          <p:nvPr/>
        </p:nvSpPr>
        <p:spPr>
          <a:xfrm>
            <a:off x="5988905" y="2879604"/>
            <a:ext cx="5012926" cy="2677656"/>
          </a:xfrm>
          <a:prstGeom prst="rect">
            <a:avLst/>
          </a:prstGeom>
          <a:solidFill>
            <a:schemeClr val="accent3">
              <a:lumMod val="20000"/>
              <a:lumOff val="80000"/>
            </a:schemeClr>
          </a:solidFill>
          <a:ln w="28575">
            <a:solidFill>
              <a:srgbClr val="790726"/>
            </a:solidFill>
          </a:ln>
        </p:spPr>
        <p:txBody>
          <a:bodyPr wrap="square" rtlCol="0">
            <a:spAutoFit/>
          </a:bodyPr>
          <a:lstStyle/>
          <a:p>
            <a:r>
              <a:rPr lang="sv-SE" sz="1400" dirty="0" smtClean="0"/>
              <a:t>För att minimera risken för smittspridning av olika bakterier och virus, oavsett känd eller icke känd smitta mellan vårdtagare. Vanligaste sättet att överföra smittor är via olika kontakter ex förorenade hjälpmedel eller utrustning. Överföring behöver inte alltid medföra direkt sjukdom eller ge vårdtagaren symtom, utan vissa hud- och tarmbakterier kan ibland enbart bli en del av vårdtagarens ”kroppsegna” bakterier (bärarskap), men som på sikt kan göra vårdtagaren sjuk eller bidra till spridning till annan vårdtagare. Därför behöver vi alltid hantera all använd utrustning mellan vårdtagare på ett klokt sätt.   </a:t>
            </a:r>
            <a:br>
              <a:rPr lang="sv-SE" sz="1400" dirty="0" smtClean="0"/>
            </a:br>
            <a:endParaRPr lang="sv-SE" sz="1400" dirty="0" smtClean="0"/>
          </a:p>
        </p:txBody>
      </p:sp>
      <p:sp>
        <p:nvSpPr>
          <p:cNvPr id="8" name="Platshållare för text 4"/>
          <p:cNvSpPr txBox="1">
            <a:spLocks/>
          </p:cNvSpPr>
          <p:nvPr/>
        </p:nvSpPr>
        <p:spPr>
          <a:xfrm>
            <a:off x="5884930" y="2196000"/>
            <a:ext cx="4591070" cy="3780000"/>
          </a:xfrm>
          <a:prstGeom prst="rect">
            <a:avLst/>
          </a:prstGeom>
        </p:spPr>
        <p:txBody>
          <a:bodyPr vert="horz" lIns="91440" tIns="45720" rIns="91440" bIns="45720" rtlCol="0">
            <a:noAutofit/>
          </a:bodyPr>
          <a:lstStyle>
            <a:lvl1pPr marL="360000" indent="-360000" algn="l" defTabSz="914400" rtl="0" eaLnBrk="1" latinLnBrk="0" hangingPunct="1">
              <a:lnSpc>
                <a:spcPts val="34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4pPr>
            <a:lvl5pPr marL="144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b="1" dirty="0" smtClean="0"/>
              <a:t>Svar: </a:t>
            </a:r>
            <a:endParaRPr lang="sv-SE" b="1" dirty="0"/>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42680" y="4813054"/>
            <a:ext cx="1488412" cy="1488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flipH="1">
            <a:off x="1853143" y="5243633"/>
            <a:ext cx="1198396" cy="1198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flipH="1">
            <a:off x="1136133" y="4618757"/>
            <a:ext cx="997867" cy="997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ktangel 23"/>
          <p:cNvSpPr/>
          <p:nvPr/>
        </p:nvSpPr>
        <p:spPr>
          <a:xfrm>
            <a:off x="5988905" y="2879604"/>
            <a:ext cx="5012926" cy="2677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Kommentar i oval 24"/>
          <p:cNvSpPr/>
          <p:nvPr/>
        </p:nvSpPr>
        <p:spPr>
          <a:xfrm>
            <a:off x="9276375" y="1682125"/>
            <a:ext cx="2399250" cy="855677"/>
          </a:xfrm>
          <a:prstGeom prst="wedgeEllipse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sz="1400" dirty="0" smtClean="0"/>
          </a:p>
          <a:p>
            <a:pPr algn="ctr"/>
            <a:r>
              <a:rPr lang="sv-SE" sz="1400" dirty="0" smtClean="0"/>
              <a:t>Klicka framåt en gång för att avslöja svaret</a:t>
            </a:r>
          </a:p>
          <a:p>
            <a:pPr algn="ctr"/>
            <a:endParaRPr lang="sv-SE" dirty="0"/>
          </a:p>
        </p:txBody>
      </p:sp>
      <p:pic>
        <p:nvPicPr>
          <p:cNvPr id="4" name="Bildobjekt 3"/>
          <p:cNvPicPr>
            <a:picLocks noChangeAspect="1"/>
          </p:cNvPicPr>
          <p:nvPr/>
        </p:nvPicPr>
        <p:blipFill>
          <a:blip r:embed="rId6"/>
          <a:stretch>
            <a:fillRect/>
          </a:stretch>
        </p:blipFill>
        <p:spPr>
          <a:xfrm>
            <a:off x="3762578" y="4425106"/>
            <a:ext cx="1359586" cy="2016923"/>
          </a:xfrm>
          <a:prstGeom prst="rect">
            <a:avLst/>
          </a:prstGeom>
        </p:spPr>
      </p:pic>
      <p:pic>
        <p:nvPicPr>
          <p:cNvPr id="6" name="Bildobjekt 5"/>
          <p:cNvPicPr>
            <a:picLocks noChangeAspect="1"/>
          </p:cNvPicPr>
          <p:nvPr/>
        </p:nvPicPr>
        <p:blipFill>
          <a:blip r:embed="rId7"/>
          <a:stretch>
            <a:fillRect/>
          </a:stretch>
        </p:blipFill>
        <p:spPr>
          <a:xfrm>
            <a:off x="6887923" y="156075"/>
            <a:ext cx="2897236" cy="1526050"/>
          </a:xfrm>
          <a:prstGeom prst="rect">
            <a:avLst/>
          </a:prstGeom>
        </p:spPr>
      </p:pic>
    </p:spTree>
    <p:extLst>
      <p:ext uri="{BB962C8B-B14F-4D97-AF65-F5344CB8AC3E}">
        <p14:creationId xmlns:p14="http://schemas.microsoft.com/office/powerpoint/2010/main" val="3909219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4"/>
                                        </p:tgtEl>
                                        <p:attrNameLst>
                                          <p:attrName>ppt_x</p:attrName>
                                        </p:attrNameLst>
                                      </p:cBhvr>
                                      <p:tavLst>
                                        <p:tav tm="0">
                                          <p:val>
                                            <p:strVal val="ppt_x"/>
                                          </p:val>
                                        </p:tav>
                                        <p:tav tm="100000">
                                          <p:val>
                                            <p:strVal val="ppt_x"/>
                                          </p:val>
                                        </p:tav>
                                      </p:tavLst>
                                    </p:anim>
                                    <p:anim calcmode="lin" valueType="num">
                                      <p:cBhvr additive="base">
                                        <p:cTn id="7" dur="500"/>
                                        <p:tgtEl>
                                          <p:spTgt spid="24"/>
                                        </p:tgtEl>
                                        <p:attrNameLst>
                                          <p:attrName>ppt_y</p:attrName>
                                        </p:attrNameLst>
                                      </p:cBhvr>
                                      <p:tavLst>
                                        <p:tav tm="0">
                                          <p:val>
                                            <p:strVal val="ppt_y"/>
                                          </p:val>
                                        </p:tav>
                                        <p:tav tm="100000">
                                          <p:val>
                                            <p:strVal val="1+ppt_h/2"/>
                                          </p:val>
                                        </p:tav>
                                      </p:tavLst>
                                    </p:anim>
                                    <p:set>
                                      <p:cBhvr>
                                        <p:cTn id="8"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38601" y="754518"/>
            <a:ext cx="9360000" cy="1134988"/>
          </a:xfrm>
        </p:spPr>
        <p:txBody>
          <a:bodyPr/>
          <a:lstStyle/>
          <a:p>
            <a:r>
              <a:rPr lang="sv-SE" dirty="0" smtClean="0"/>
              <a:t>Kemiska desinfektionsmedel	</a:t>
            </a:r>
            <a:endParaRPr lang="sv-SE" dirty="0"/>
          </a:p>
        </p:txBody>
      </p:sp>
      <p:sp>
        <p:nvSpPr>
          <p:cNvPr id="3" name="Platshållare för sidfot 2"/>
          <p:cNvSpPr>
            <a:spLocks noGrp="1"/>
          </p:cNvSpPr>
          <p:nvPr>
            <p:ph type="ftr" sz="quarter" idx="11"/>
          </p:nvPr>
        </p:nvSpPr>
        <p:spPr>
          <a:xfrm>
            <a:off x="494757" y="6431971"/>
            <a:ext cx="5871681" cy="365125"/>
          </a:xfrm>
        </p:spPr>
        <p:txBody>
          <a:bodyPr/>
          <a:lstStyle/>
          <a:p>
            <a:r>
              <a:rPr lang="sv-SE" dirty="0" smtClean="0"/>
              <a:t>Rengöring och desinfektion, Smittskydd Vårdhygien 2025</a:t>
            </a:r>
            <a:endParaRPr lang="sv-SE" dirty="0"/>
          </a:p>
        </p:txBody>
      </p:sp>
      <p:sp>
        <p:nvSpPr>
          <p:cNvPr id="7" name="Platshållare för text 6"/>
          <p:cNvSpPr>
            <a:spLocks noGrp="1"/>
          </p:cNvSpPr>
          <p:nvPr>
            <p:ph type="body" sz="quarter" idx="13"/>
          </p:nvPr>
        </p:nvSpPr>
        <p:spPr>
          <a:xfrm>
            <a:off x="6007768" y="1761924"/>
            <a:ext cx="5347806" cy="3780000"/>
          </a:xfrm>
        </p:spPr>
        <p:txBody>
          <a:bodyPr/>
          <a:lstStyle/>
          <a:p>
            <a:pPr marL="0" indent="0">
              <a:buNone/>
            </a:pPr>
            <a:r>
              <a:rPr lang="sv-SE" b="1" dirty="0" smtClean="0"/>
              <a:t>Svar:</a:t>
            </a:r>
          </a:p>
          <a:p>
            <a:pPr lvl="2"/>
            <a:endParaRPr lang="sv-SE" dirty="0"/>
          </a:p>
        </p:txBody>
      </p:sp>
      <p:sp>
        <p:nvSpPr>
          <p:cNvPr id="8" name="Platshållare för text 6"/>
          <p:cNvSpPr txBox="1">
            <a:spLocks/>
          </p:cNvSpPr>
          <p:nvPr/>
        </p:nvSpPr>
        <p:spPr>
          <a:xfrm>
            <a:off x="672195" y="1761924"/>
            <a:ext cx="5347806" cy="3780000"/>
          </a:xfrm>
          <a:prstGeom prst="rect">
            <a:avLst/>
          </a:prstGeom>
        </p:spPr>
        <p:txBody>
          <a:bodyPr vert="horz" lIns="91440" tIns="45720" rIns="91440" bIns="45720" rtlCol="0">
            <a:noAutofit/>
          </a:bodyPr>
          <a:lstStyle>
            <a:lvl1pPr marL="360000" indent="-360000" algn="l" defTabSz="914400" rtl="0" eaLnBrk="1" latinLnBrk="0" hangingPunct="1">
              <a:lnSpc>
                <a:spcPts val="34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4pPr>
            <a:lvl5pPr marL="144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b="1" dirty="0" smtClean="0"/>
              <a:t>Fråga:</a:t>
            </a:r>
            <a:endParaRPr lang="sv-SE" dirty="0"/>
          </a:p>
          <a:p>
            <a:pPr marL="0" indent="0">
              <a:buNone/>
            </a:pPr>
            <a:r>
              <a:rPr lang="sv-SE" dirty="0"/>
              <a:t>Vilka desinfektionsmedel är aktuella att använda </a:t>
            </a:r>
            <a:r>
              <a:rPr lang="sv-SE" dirty="0" smtClean="0"/>
              <a:t>på korttidsenhet, särskilt boende, daglig verksamhet </a:t>
            </a:r>
            <a:r>
              <a:rPr lang="sv-SE" dirty="0"/>
              <a:t>och när? </a:t>
            </a:r>
          </a:p>
          <a:p>
            <a:pPr marL="0" indent="0">
              <a:buNone/>
            </a:pPr>
            <a:endParaRPr lang="sv-SE" b="1" dirty="0" smtClean="0"/>
          </a:p>
        </p:txBody>
      </p:sp>
      <p:sp>
        <p:nvSpPr>
          <p:cNvPr id="10" name="textruta 9"/>
          <p:cNvSpPr txBox="1"/>
          <p:nvPr/>
        </p:nvSpPr>
        <p:spPr>
          <a:xfrm>
            <a:off x="6079935" y="2202134"/>
            <a:ext cx="5965410" cy="3970318"/>
          </a:xfrm>
          <a:prstGeom prst="rect">
            <a:avLst/>
          </a:prstGeom>
          <a:solidFill>
            <a:schemeClr val="accent3">
              <a:lumMod val="20000"/>
              <a:lumOff val="80000"/>
            </a:schemeClr>
          </a:solidFill>
          <a:ln w="28575">
            <a:solidFill>
              <a:srgbClr val="790726"/>
            </a:solidFill>
          </a:ln>
        </p:spPr>
        <p:txBody>
          <a:bodyPr wrap="square" rtlCol="0">
            <a:spAutoFit/>
          </a:bodyPr>
          <a:lstStyle/>
          <a:p>
            <a:r>
              <a:rPr lang="sv-SE" sz="1200" dirty="0" smtClean="0"/>
              <a:t>Användning av desinfektionsmedel rekommenderas för rengöring och desinfektion av hjälpmedel och medicinteknisk utrustning som används av flera vårdtagare, desinfektion av föremål som inte tål värmedesinfektion, desinfektion av skyddsutrustning ex visir/glasögon samt </a:t>
            </a:r>
            <a:r>
              <a:rPr lang="sv-SE" sz="1200" dirty="0" smtClean="0"/>
              <a:t>ibland vid städning. Användning av desinfektionsmedel gäller både </a:t>
            </a:r>
            <a:r>
              <a:rPr lang="sv-SE" sz="1200" dirty="0" smtClean="0"/>
              <a:t>vid daglig städning vid vissa särskilda smittor eller situationer, spill av kroppsvätskor, särskilda utrymmen samt </a:t>
            </a:r>
            <a:r>
              <a:rPr lang="sv-SE" sz="1200" dirty="0"/>
              <a:t>som komplement </a:t>
            </a:r>
            <a:r>
              <a:rPr lang="sv-SE" sz="1200" dirty="0" smtClean="0"/>
              <a:t>vid slutstädning av lägenhet/rum och hygienutrymmets kritiska ytor. </a:t>
            </a:r>
          </a:p>
          <a:p>
            <a:pPr marL="285750" indent="-285750">
              <a:buFont typeface="Arial" panose="020B0604020202020204" pitchFamily="34" charset="0"/>
              <a:buChar char="•"/>
            </a:pPr>
            <a:r>
              <a:rPr lang="sv-SE" sz="1200" dirty="0" smtClean="0"/>
              <a:t>Använd vanligtvis ett alkoholbaserat </a:t>
            </a:r>
            <a:r>
              <a:rPr lang="sv-SE" sz="1200" dirty="0" err="1"/>
              <a:t>ytdesinfektionsmedel</a:t>
            </a:r>
            <a:r>
              <a:rPr lang="sv-SE" sz="1200" dirty="0"/>
              <a:t> med tensid (rengörande </a:t>
            </a:r>
            <a:r>
              <a:rPr lang="sv-SE" sz="1200" dirty="0" smtClean="0"/>
              <a:t>effekt). Ett </a:t>
            </a:r>
            <a:r>
              <a:rPr lang="sv-SE" sz="1200" dirty="0"/>
              <a:t>lämpligt medel innehåller </a:t>
            </a:r>
            <a:r>
              <a:rPr lang="sv-SE" sz="1200" dirty="0" err="1" smtClean="0"/>
              <a:t>Isopropanol</a:t>
            </a:r>
            <a:r>
              <a:rPr lang="sv-SE" sz="1200" dirty="0" smtClean="0"/>
              <a:t> </a:t>
            </a:r>
            <a:r>
              <a:rPr lang="sv-SE" sz="1200" dirty="0"/>
              <a:t>(IPA) 45 %. </a:t>
            </a:r>
            <a:r>
              <a:rPr lang="sv-SE" sz="1200" dirty="0" smtClean="0"/>
              <a:t>Har dock b</a:t>
            </a:r>
            <a:r>
              <a:rPr lang="sv-SE" sz="1200" dirty="0" smtClean="0"/>
              <a:t>ristande </a:t>
            </a:r>
            <a:r>
              <a:rPr lang="sv-SE" sz="1200" dirty="0" smtClean="0"/>
              <a:t>effekt på vinterkräksjukevirus och sporer.</a:t>
            </a:r>
            <a:endParaRPr lang="sv-SE" sz="1200" dirty="0"/>
          </a:p>
          <a:p>
            <a:pPr marL="285750" indent="-285750">
              <a:buFont typeface="Arial" panose="020B0604020202020204" pitchFamily="34" charset="0"/>
              <a:buChar char="•"/>
            </a:pPr>
            <a:r>
              <a:rPr lang="sv-SE" sz="1200" dirty="0" err="1" smtClean="0"/>
              <a:t>Virkon</a:t>
            </a:r>
            <a:r>
              <a:rPr lang="sv-SE" sz="1200" dirty="0" smtClean="0"/>
              <a:t>, har god effekt på Vinterkräksjukevirus (icke höljeförsedda virus) och är bra att använda ur ett arbetsmiljöperspektiv på större ytor.</a:t>
            </a:r>
          </a:p>
          <a:p>
            <a:pPr marL="285750" indent="-285750">
              <a:buFont typeface="Arial" panose="020B0604020202020204" pitchFamily="34" charset="0"/>
              <a:buChar char="•"/>
            </a:pPr>
            <a:r>
              <a:rPr lang="sv-SE" sz="1200" dirty="0" smtClean="0"/>
              <a:t>Spordödande medel på ytor med hög smittrisk hos vårdtagare med </a:t>
            </a:r>
            <a:r>
              <a:rPr lang="sv-SE" sz="1200" dirty="0" err="1"/>
              <a:t>Clostridioides</a:t>
            </a:r>
            <a:r>
              <a:rPr lang="sv-SE" sz="1200" dirty="0"/>
              <a:t> </a:t>
            </a:r>
            <a:r>
              <a:rPr lang="sv-SE" sz="1200" dirty="0" err="1" smtClean="0"/>
              <a:t>difficile</a:t>
            </a:r>
            <a:r>
              <a:rPr lang="sv-SE" sz="1200" dirty="0" smtClean="0"/>
              <a:t> infektion (CDI).</a:t>
            </a:r>
          </a:p>
          <a:p>
            <a:pPr marL="742950" lvl="1" indent="-285750">
              <a:buFont typeface="Arial" panose="020B0604020202020204" pitchFamily="34" charset="0"/>
              <a:buChar char="•"/>
            </a:pPr>
            <a:r>
              <a:rPr lang="sv-SE" sz="1200" dirty="0" err="1"/>
              <a:t>Oxivir</a:t>
            </a:r>
            <a:r>
              <a:rPr lang="sv-SE" sz="1200" dirty="0"/>
              <a:t> </a:t>
            </a:r>
            <a:r>
              <a:rPr lang="sv-SE" sz="1200" dirty="0" err="1"/>
              <a:t>Sporicide</a:t>
            </a:r>
            <a:r>
              <a:rPr lang="sv-SE" sz="1200" dirty="0"/>
              <a:t> </a:t>
            </a:r>
            <a:r>
              <a:rPr lang="sv-SE" sz="1200" dirty="0" err="1"/>
              <a:t>Wipe</a:t>
            </a:r>
            <a:r>
              <a:rPr lang="sv-SE" sz="1200" dirty="0"/>
              <a:t>® </a:t>
            </a:r>
            <a:r>
              <a:rPr lang="sv-SE" sz="1200" dirty="0" smtClean="0"/>
              <a:t>kombinerad </a:t>
            </a:r>
            <a:r>
              <a:rPr lang="sv-SE" sz="1200" dirty="0"/>
              <a:t>rengörings- och desinfektionsduk. </a:t>
            </a:r>
            <a:endParaRPr lang="sv-SE" sz="1200" dirty="0" smtClean="0"/>
          </a:p>
          <a:p>
            <a:pPr marL="742950" lvl="1" indent="-285750">
              <a:buFont typeface="Arial" panose="020B0604020202020204" pitchFamily="34" charset="0"/>
              <a:buChar char="•"/>
            </a:pPr>
            <a:r>
              <a:rPr lang="sv-SE" sz="1200" dirty="0"/>
              <a:t>K</a:t>
            </a:r>
            <a:r>
              <a:rPr lang="sv-SE" sz="1200" dirty="0" smtClean="0"/>
              <a:t>lorinlösning </a:t>
            </a:r>
            <a:r>
              <a:rPr lang="sv-SE" sz="1200" dirty="0"/>
              <a:t>i spädning, en del </a:t>
            </a:r>
            <a:r>
              <a:rPr lang="sv-SE" sz="1200" dirty="0" err="1"/>
              <a:t>klorin</a:t>
            </a:r>
            <a:r>
              <a:rPr lang="sv-SE" sz="1200" dirty="0"/>
              <a:t> och nio delar </a:t>
            </a:r>
            <a:r>
              <a:rPr lang="sv-SE" sz="1200" dirty="0" smtClean="0"/>
              <a:t>vatten. Synligt </a:t>
            </a:r>
            <a:r>
              <a:rPr lang="sv-SE" sz="1200" dirty="0"/>
              <a:t>smutsiga ytor måste rengöras med rengöringsmedel och vatten innan klorinlösning används</a:t>
            </a:r>
            <a:r>
              <a:rPr lang="sv-SE" sz="1200" dirty="0" smtClean="0"/>
              <a:t>.</a:t>
            </a:r>
          </a:p>
          <a:p>
            <a:endParaRPr lang="sv-SE" sz="1200" dirty="0" smtClean="0"/>
          </a:p>
          <a:p>
            <a:r>
              <a:rPr lang="sv-SE" sz="1200" dirty="0" smtClean="0"/>
              <a:t>För mer information om val av kemiska desinfektionsmedel och detaljer, </a:t>
            </a:r>
            <a:r>
              <a:rPr lang="sv-SE" sz="1200" dirty="0" smtClean="0">
                <a:hlinkClick r:id="rId2"/>
              </a:rPr>
              <a:t>se lathund på Smittskydd Vårdhygiens hemsida</a:t>
            </a:r>
            <a:endParaRPr lang="sv-SE" sz="1200" dirty="0"/>
          </a:p>
        </p:txBody>
      </p:sp>
      <p:sp>
        <p:nvSpPr>
          <p:cNvPr id="9" name="Rektangel 8"/>
          <p:cNvSpPr/>
          <p:nvPr/>
        </p:nvSpPr>
        <p:spPr>
          <a:xfrm>
            <a:off x="6079935" y="2202134"/>
            <a:ext cx="5965410" cy="39959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p:cNvPicPr>
            <a:picLocks noChangeAspect="1"/>
          </p:cNvPicPr>
          <p:nvPr/>
        </p:nvPicPr>
        <p:blipFill>
          <a:blip r:embed="rId3"/>
          <a:stretch>
            <a:fillRect/>
          </a:stretch>
        </p:blipFill>
        <p:spPr>
          <a:xfrm>
            <a:off x="1919837" y="4282788"/>
            <a:ext cx="711358" cy="1621791"/>
          </a:xfrm>
          <a:prstGeom prst="rect">
            <a:avLst/>
          </a:prstGeom>
        </p:spPr>
      </p:pic>
      <p:pic>
        <p:nvPicPr>
          <p:cNvPr id="15" name="Bildobjekt 14"/>
          <p:cNvPicPr>
            <a:picLocks noChangeAspect="1"/>
          </p:cNvPicPr>
          <p:nvPr/>
        </p:nvPicPr>
        <p:blipFill>
          <a:blip r:embed="rId4"/>
          <a:stretch>
            <a:fillRect/>
          </a:stretch>
        </p:blipFill>
        <p:spPr>
          <a:xfrm>
            <a:off x="2502483" y="5176962"/>
            <a:ext cx="1032537" cy="1090272"/>
          </a:xfrm>
          <a:prstGeom prst="rect">
            <a:avLst/>
          </a:prstGeom>
        </p:spPr>
      </p:pic>
      <p:pic>
        <p:nvPicPr>
          <p:cNvPr id="16" name="Bildobjekt 15"/>
          <p:cNvPicPr>
            <a:picLocks noChangeAspect="1"/>
          </p:cNvPicPr>
          <p:nvPr/>
        </p:nvPicPr>
        <p:blipFill rotWithShape="1">
          <a:blip r:embed="rId5"/>
          <a:srcRect t="9016"/>
          <a:stretch/>
        </p:blipFill>
        <p:spPr>
          <a:xfrm>
            <a:off x="612261" y="4099026"/>
            <a:ext cx="1294996" cy="2168208"/>
          </a:xfrm>
          <a:prstGeom prst="rect">
            <a:avLst/>
          </a:prstGeom>
        </p:spPr>
      </p:pic>
      <p:pic>
        <p:nvPicPr>
          <p:cNvPr id="18" name="Bildobjekt 17"/>
          <p:cNvPicPr>
            <a:picLocks noChangeAspect="1"/>
          </p:cNvPicPr>
          <p:nvPr/>
        </p:nvPicPr>
        <p:blipFill>
          <a:blip r:embed="rId6"/>
          <a:stretch>
            <a:fillRect/>
          </a:stretch>
        </p:blipFill>
        <p:spPr>
          <a:xfrm>
            <a:off x="3683835" y="4494915"/>
            <a:ext cx="1018505" cy="1677538"/>
          </a:xfrm>
          <a:prstGeom prst="rect">
            <a:avLst/>
          </a:prstGeom>
        </p:spPr>
      </p:pic>
      <p:sp>
        <p:nvSpPr>
          <p:cNvPr id="33" name="Kommentar i oval 32"/>
          <p:cNvSpPr/>
          <p:nvPr/>
        </p:nvSpPr>
        <p:spPr>
          <a:xfrm>
            <a:off x="9067512" y="921255"/>
            <a:ext cx="2399250" cy="855677"/>
          </a:xfrm>
          <a:prstGeom prst="wedgeEllipse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sz="1400" dirty="0" smtClean="0"/>
          </a:p>
          <a:p>
            <a:pPr algn="ctr"/>
            <a:r>
              <a:rPr lang="sv-SE" sz="1400" dirty="0" smtClean="0"/>
              <a:t>Klicka framåt en gång för att avslöja svaret</a:t>
            </a:r>
          </a:p>
          <a:p>
            <a:pPr algn="ctr"/>
            <a:endParaRPr lang="sv-SE" dirty="0"/>
          </a:p>
        </p:txBody>
      </p:sp>
      <p:pic>
        <p:nvPicPr>
          <p:cNvPr id="4" name="Bildobjekt 3"/>
          <p:cNvPicPr>
            <a:picLocks noChangeAspect="1"/>
          </p:cNvPicPr>
          <p:nvPr/>
        </p:nvPicPr>
        <p:blipFill>
          <a:blip r:embed="rId7"/>
          <a:stretch>
            <a:fillRect/>
          </a:stretch>
        </p:blipFill>
        <p:spPr>
          <a:xfrm>
            <a:off x="4676736" y="4437573"/>
            <a:ext cx="876157" cy="1734879"/>
          </a:xfrm>
          <a:prstGeom prst="rect">
            <a:avLst/>
          </a:prstGeom>
        </p:spPr>
      </p:pic>
    </p:spTree>
    <p:extLst>
      <p:ext uri="{BB962C8B-B14F-4D97-AF65-F5344CB8AC3E}">
        <p14:creationId xmlns:p14="http://schemas.microsoft.com/office/powerpoint/2010/main" val="301590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9"/>
                                        </p:tgtEl>
                                        <p:attrNameLst>
                                          <p:attrName>ppt_x</p:attrName>
                                        </p:attrNameLst>
                                      </p:cBhvr>
                                      <p:tavLst>
                                        <p:tav tm="0">
                                          <p:val>
                                            <p:strVal val="ppt_x"/>
                                          </p:val>
                                        </p:tav>
                                        <p:tav tm="100000">
                                          <p:val>
                                            <p:strVal val="ppt_x"/>
                                          </p:val>
                                        </p:tav>
                                      </p:tavLst>
                                    </p:anim>
                                    <p:anim calcmode="lin" valueType="num">
                                      <p:cBhvr additive="base">
                                        <p:cTn id="7" dur="500"/>
                                        <p:tgtEl>
                                          <p:spTgt spid="9"/>
                                        </p:tgtEl>
                                        <p:attrNameLst>
                                          <p:attrName>ppt_y</p:attrName>
                                        </p:attrNameLst>
                                      </p:cBhvr>
                                      <p:tavLst>
                                        <p:tav tm="0">
                                          <p:val>
                                            <p:strVal val="ppt_y"/>
                                          </p:val>
                                        </p:tav>
                                        <p:tav tm="100000">
                                          <p:val>
                                            <p:strVal val="1+ppt_h/2"/>
                                          </p:val>
                                        </p:tav>
                                      </p:tavLst>
                                    </p:anim>
                                    <p:set>
                                      <p:cBhvr>
                                        <p:cTn id="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tema">
  <a:themeElements>
    <a:clrScheme name="Region Jönköpings län">
      <a:dk1>
        <a:sysClr val="windowText" lastClr="000000"/>
      </a:dk1>
      <a:lt1>
        <a:sysClr val="window" lastClr="FFFFFF"/>
      </a:lt1>
      <a:dk2>
        <a:srgbClr val="579835"/>
      </a:dk2>
      <a:lt2>
        <a:srgbClr val="FBCFD0"/>
      </a:lt2>
      <a:accent1>
        <a:srgbClr val="790721"/>
      </a:accent1>
      <a:accent2>
        <a:srgbClr val="CE1141"/>
      </a:accent2>
      <a:accent3>
        <a:srgbClr val="EF4044"/>
      </a:accent3>
      <a:accent4>
        <a:srgbClr val="FF9DA2"/>
      </a:accent4>
      <a:accent5>
        <a:srgbClr val="C57813"/>
      </a:accent5>
      <a:accent6>
        <a:srgbClr val="FDB913"/>
      </a:accent6>
      <a:hlink>
        <a:srgbClr val="0563C1"/>
      </a:hlink>
      <a:folHlink>
        <a:srgbClr val="954F72"/>
      </a:folHlink>
    </a:clrScheme>
    <a:fontScheme name="RJL typ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 Jönköping PPT mall.potx" id="{13E4399E-5F9B-40E6-94C3-C1F83C5BD43C}" vid="{82077F98-F605-4446-9AB5-D7AFC221889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Region Jönköpings län</Template>
  <TotalTime>951</TotalTime>
  <Words>570</Words>
  <Application>Microsoft Office PowerPoint</Application>
  <PresentationFormat>Bredbild</PresentationFormat>
  <Paragraphs>44</Paragraphs>
  <Slides>4</Slides>
  <Notes>0</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4</vt:i4>
      </vt:variant>
    </vt:vector>
  </HeadingPairs>
  <TitlesOfParts>
    <vt:vector size="7" baseType="lpstr">
      <vt:lpstr>Arial</vt:lpstr>
      <vt:lpstr>Calibri</vt:lpstr>
      <vt:lpstr>Office-tema</vt:lpstr>
      <vt:lpstr>Litet quiz om rengöring och desinfektion - särskilt boende, korttidsenhet eller daglig verksamhet</vt:lpstr>
      <vt:lpstr>Ytor </vt:lpstr>
      <vt:lpstr>Medicinteknisk utrustning</vt:lpstr>
      <vt:lpstr>Kemiska desinfektionsmedel </vt:lpstr>
    </vt:vector>
  </TitlesOfParts>
  <Company>Region Jönköpings län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Thuresson Linda</dc:creator>
  <cp:lastModifiedBy>Johansson Pernilla</cp:lastModifiedBy>
  <cp:revision>59</cp:revision>
  <dcterms:created xsi:type="dcterms:W3CDTF">2025-06-12T11:13:59Z</dcterms:created>
  <dcterms:modified xsi:type="dcterms:W3CDTF">2025-07-30T07:07:42Z</dcterms:modified>
</cp:coreProperties>
</file>