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9" r:id="rId1"/>
  </p:sldMasterIdLst>
  <p:notesMasterIdLst>
    <p:notesMasterId r:id="rId9"/>
  </p:notesMasterIdLst>
  <p:sldIdLst>
    <p:sldId id="256" r:id="rId2"/>
    <p:sldId id="257" r:id="rId3"/>
    <p:sldId id="269" r:id="rId4"/>
    <p:sldId id="271" r:id="rId5"/>
    <p:sldId id="272" r:id="rId6"/>
    <p:sldId id="274" r:id="rId7"/>
    <p:sldId id="275" r:id="rId8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53" d="100"/>
          <a:sy n="153" d="100"/>
        </p:scale>
        <p:origin x="538" y="115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123" d="100"/>
          <a:sy n="123" d="100"/>
        </p:scale>
        <p:origin x="4056" y="8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213F6E-2660-4A5C-8F84-A0799F425132}" type="datetimeFigureOut">
              <a:rPr lang="sv-SE" smtClean="0"/>
              <a:t>2019-08-29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778C6A-BC6C-44C3-988A-6ABC6D1F974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185239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baseline="0" dirty="0" smtClean="0"/>
              <a:t>I förberedelserna inför den praktiska teamträningen har ni satt upp 2-3 lärandemål. Detta ger en gemensam målbild och kommer ge ett stöd i reflektionen, vad som fungerade bra och vad som kan göras annorlunda nästa gång.</a:t>
            </a:r>
          </a:p>
          <a:p>
            <a:r>
              <a:rPr lang="sv-SE" baseline="0" dirty="0" smtClean="0"/>
              <a:t>Ett exempel på lärandemål: </a:t>
            </a:r>
            <a:r>
              <a:rPr lang="sv-SE" i="1" baseline="0" dirty="0" smtClean="0"/>
              <a:t>Att patientrepresentanten/den närstående blir en aktiv deltagare i teamet.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778C6A-BC6C-44C3-988A-6ABC6D1F9743}" type="slidenum">
              <a:rPr lang="sv-SE" smtClean="0"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219128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smtClean="0"/>
              <a:t>Här kan du använda kommande hem</a:t>
            </a:r>
            <a:r>
              <a:rPr lang="sv-SE" baseline="0" dirty="0" smtClean="0"/>
              <a:t> miljö bilder eller egen bild för att förstärka den miljö som träningen ska ske i.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778C6A-BC6C-44C3-988A-6ABC6D1F9743}" type="slidenum">
              <a:rPr lang="sv-SE" smtClean="0"/>
              <a:t>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585510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baseline="0" dirty="0" smtClean="0"/>
              <a:t>Utgå från uppsatta lärandemål och de två frågorna.</a:t>
            </a:r>
          </a:p>
          <a:p>
            <a:endParaRPr lang="sv-SE" baseline="0" dirty="0" smtClean="0"/>
          </a:p>
          <a:p>
            <a:r>
              <a:rPr lang="sv-SE" baseline="0" dirty="0" smtClean="0"/>
              <a:t>Deltagarnas och patientens reflektioner.</a:t>
            </a:r>
          </a:p>
          <a:p>
            <a:r>
              <a:rPr lang="sv-SE" baseline="0" dirty="0" smtClean="0"/>
              <a:t>Observatörer kompletterar med sina reflektioner gjorda under träningen.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778C6A-BC6C-44C3-988A-6ABC6D1F9743}" type="slidenum">
              <a:rPr lang="sv-SE" smtClean="0"/>
              <a:t>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417438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smtClean="0"/>
              <a:t>Dokumentera de förslag och </a:t>
            </a:r>
            <a:r>
              <a:rPr lang="sv-SE" dirty="0" err="1" smtClean="0"/>
              <a:t>ideér</a:t>
            </a:r>
            <a:r>
              <a:rPr lang="sv-SE" dirty="0" smtClean="0"/>
              <a:t> som kommer upp under reflektionen och ta detta vidare tillbaka till verksamheten.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778C6A-BC6C-44C3-988A-6ABC6D1F9743}" type="slidenum">
              <a:rPr lang="sv-SE" smtClean="0"/>
              <a:t>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428457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 rot="16200000">
            <a:off x="-1383550" y="2377121"/>
            <a:ext cx="6858002" cy="2103763"/>
          </a:xfrm>
          <a:prstGeom prst="rect">
            <a:avLst/>
          </a:prstGeom>
          <a:gradFill>
            <a:gsLst>
              <a:gs pos="10000">
                <a:schemeClr val="bg2">
                  <a:tint val="97000"/>
                  <a:hueMod val="92000"/>
                  <a:satMod val="169000"/>
                  <a:lumMod val="164000"/>
                </a:schemeClr>
              </a:gs>
              <a:gs pos="100000">
                <a:schemeClr val="bg2">
                  <a:shade val="96000"/>
                  <a:satMod val="120000"/>
                  <a:lumMod val="90000"/>
                </a:schemeClr>
              </a:gs>
            </a:gsLst>
            <a:lin ang="2700000" scaled="0"/>
          </a:gra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8" name="Bildobjekt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779" y="194578"/>
            <a:ext cx="2811344" cy="2402116"/>
          </a:xfrm>
          <a:prstGeom prst="rect">
            <a:avLst/>
          </a:prstGeom>
        </p:spPr>
      </p:pic>
      <p:pic>
        <p:nvPicPr>
          <p:cNvPr id="9" name="Bildobjekt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2385" y="4055263"/>
            <a:ext cx="1786132" cy="448057"/>
          </a:xfrm>
          <a:prstGeom prst="rect">
            <a:avLst/>
          </a:prstGeom>
        </p:spPr>
      </p:pic>
      <p:pic>
        <p:nvPicPr>
          <p:cNvPr id="10" name="Bildobjekt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6624" y="4933008"/>
            <a:ext cx="1457654" cy="498436"/>
          </a:xfrm>
          <a:prstGeom prst="rect">
            <a:avLst/>
          </a:prstGeom>
        </p:spPr>
      </p:pic>
      <p:sp>
        <p:nvSpPr>
          <p:cNvPr id="11" name="textruta 10"/>
          <p:cNvSpPr txBox="1"/>
          <p:nvPr userDrawn="1"/>
        </p:nvSpPr>
        <p:spPr>
          <a:xfrm>
            <a:off x="1316624" y="6101255"/>
            <a:ext cx="146093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10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Esther </a:t>
            </a:r>
            <a:r>
              <a:rPr lang="sv-SE" sz="1000" dirty="0" err="1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SimLab</a:t>
            </a:r>
            <a:endParaRPr lang="sv-SE" sz="1000" dirty="0" smtClean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sv-SE" sz="10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2019-08-29</a:t>
            </a:r>
            <a:endParaRPr lang="sv-SE" sz="10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5051362"/>
      </p:ext>
    </p:extLst>
  </p:cSld>
  <p:clrMapOvr>
    <a:masterClrMapping/>
  </p:clrMapOvr>
  <p:hf sldNum="0" hdr="0" ft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F52A418-B8CD-4E24-BA9D-B88995E97C11}" type="datetime1">
              <a:rPr lang="sv-SE" smtClean="0"/>
              <a:t>2019-08-29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C20D3-2B82-4E96-B586-8BAE8403EA5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492220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C20D3-2B82-4E96-B586-8BAE8403EA5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215288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C20D3-2B82-4E96-B586-8BAE8403EA5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853625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ju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 rot="16200000">
            <a:off x="-1383550" y="2377121"/>
            <a:ext cx="6858002" cy="2103763"/>
          </a:xfrm>
          <a:prstGeom prst="rect">
            <a:avLst/>
          </a:prstGeom>
          <a:gradFill>
            <a:gsLst>
              <a:gs pos="10000">
                <a:schemeClr val="bg2">
                  <a:tint val="97000"/>
                  <a:hueMod val="92000"/>
                  <a:satMod val="169000"/>
                  <a:lumMod val="164000"/>
                </a:schemeClr>
              </a:gs>
              <a:gs pos="100000">
                <a:schemeClr val="bg2">
                  <a:shade val="96000"/>
                  <a:satMod val="120000"/>
                  <a:lumMod val="90000"/>
                </a:schemeClr>
              </a:gs>
            </a:gsLst>
            <a:lin ang="2700000" scaled="0"/>
          </a:gra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9" name="Bildobjekt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2385" y="4055263"/>
            <a:ext cx="1786132" cy="448057"/>
          </a:xfrm>
          <a:prstGeom prst="rect">
            <a:avLst/>
          </a:prstGeom>
        </p:spPr>
      </p:pic>
      <p:pic>
        <p:nvPicPr>
          <p:cNvPr id="10" name="Bildobjekt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6624" y="4933008"/>
            <a:ext cx="1457654" cy="498436"/>
          </a:xfrm>
          <a:prstGeom prst="rect">
            <a:avLst/>
          </a:prstGeom>
        </p:spPr>
      </p:pic>
      <p:sp>
        <p:nvSpPr>
          <p:cNvPr id="11" name="textruta 10"/>
          <p:cNvSpPr txBox="1"/>
          <p:nvPr userDrawn="1"/>
        </p:nvSpPr>
        <p:spPr>
          <a:xfrm>
            <a:off x="1316624" y="6101255"/>
            <a:ext cx="146093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10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Esther </a:t>
            </a:r>
            <a:r>
              <a:rPr lang="sv-SE" sz="1000" dirty="0" err="1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SimLab</a:t>
            </a:r>
            <a:endParaRPr lang="sv-SE" sz="1000" dirty="0" smtClean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sv-SE" sz="10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2019-08-29</a:t>
            </a:r>
            <a:endParaRPr lang="sv-SE" sz="10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7931443"/>
      </p:ext>
    </p:extLst>
  </p:cSld>
  <p:clrMapOvr>
    <a:masterClrMapping/>
  </p:clrMapOvr>
  <p:hf sldNum="0" hdr="0" ft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jul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4485322" y="1996965"/>
            <a:ext cx="6172200" cy="399546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 dirty="0"/>
          </a:p>
        </p:txBody>
      </p:sp>
      <p:sp>
        <p:nvSpPr>
          <p:cNvPr id="8" name="Rektangel 7"/>
          <p:cNvSpPr/>
          <p:nvPr userDrawn="1"/>
        </p:nvSpPr>
        <p:spPr>
          <a:xfrm rot="16200000">
            <a:off x="-1383550" y="2377121"/>
            <a:ext cx="6858002" cy="2103763"/>
          </a:xfrm>
          <a:prstGeom prst="rect">
            <a:avLst/>
          </a:prstGeom>
          <a:gradFill>
            <a:gsLst>
              <a:gs pos="10000">
                <a:schemeClr val="bg2">
                  <a:tint val="97000"/>
                  <a:hueMod val="92000"/>
                  <a:satMod val="169000"/>
                  <a:lumMod val="164000"/>
                </a:schemeClr>
              </a:gs>
              <a:gs pos="100000">
                <a:schemeClr val="bg2">
                  <a:shade val="96000"/>
                  <a:satMod val="120000"/>
                  <a:lumMod val="90000"/>
                </a:schemeClr>
              </a:gs>
            </a:gsLst>
            <a:lin ang="2700000" scaled="0"/>
          </a:gra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9" name="Bildobjekt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2385" y="4055263"/>
            <a:ext cx="1786132" cy="448057"/>
          </a:xfrm>
          <a:prstGeom prst="rect">
            <a:avLst/>
          </a:prstGeom>
        </p:spPr>
      </p:pic>
      <p:pic>
        <p:nvPicPr>
          <p:cNvPr id="10" name="Bildobjekt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6624" y="4933008"/>
            <a:ext cx="1457654" cy="498436"/>
          </a:xfrm>
          <a:prstGeom prst="rect">
            <a:avLst/>
          </a:prstGeom>
        </p:spPr>
      </p:pic>
      <p:sp>
        <p:nvSpPr>
          <p:cNvPr id="11" name="textruta 10"/>
          <p:cNvSpPr txBox="1"/>
          <p:nvPr userDrawn="1"/>
        </p:nvSpPr>
        <p:spPr>
          <a:xfrm>
            <a:off x="1316624" y="6101255"/>
            <a:ext cx="146093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10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Esther </a:t>
            </a:r>
            <a:r>
              <a:rPr lang="sv-SE" sz="1000" dirty="0" err="1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SimLab</a:t>
            </a:r>
            <a:endParaRPr lang="sv-SE" sz="1000" dirty="0" smtClean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sv-SE" sz="10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2019-08-29</a:t>
            </a:r>
            <a:endParaRPr lang="sv-SE" sz="10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247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C20D3-2B82-4E96-B586-8BAE8403EA5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053404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C20D3-2B82-4E96-B586-8BAE8403EA5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466810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C20D3-2B82-4E96-B586-8BAE8403EA5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190382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C20D3-2B82-4E96-B586-8BAE8403EA5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452306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09B0FEA-46EF-49A3-9498-DEF82D798B9A}" type="datetime1">
              <a:rPr lang="sv-SE" smtClean="0"/>
              <a:t>2019-08-29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C20D3-2B82-4E96-B586-8BAE8403EA5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630177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38B7782-E1D2-40A4-A65E-A94B7D7E010C}" type="datetime1">
              <a:rPr lang="sv-SE" smtClean="0"/>
              <a:t>2019-08-29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C20D3-2B82-4E96-B586-8BAE8403EA5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213182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5C20D3-2B82-4E96-B586-8BAE8403EA5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607868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0" r:id="rId1"/>
    <p:sldLayoutId id="2147483801" r:id="rId2"/>
    <p:sldLayoutId id="2147483798" r:id="rId3"/>
    <p:sldLayoutId id="2147483791" r:id="rId4"/>
    <p:sldLayoutId id="2147483792" r:id="rId5"/>
    <p:sldLayoutId id="2147483793" r:id="rId6"/>
    <p:sldLayoutId id="2147483794" r:id="rId7"/>
    <p:sldLayoutId id="2147483795" r:id="rId8"/>
    <p:sldLayoutId id="2147483796" r:id="rId9"/>
    <p:sldLayoutId id="2147483797" r:id="rId10"/>
    <p:sldLayoutId id="2147483799" r:id="rId11"/>
    <p:sldLayoutId id="2147483800" r:id="rId12"/>
  </p:sldLayoutIdLs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0662" y="1366684"/>
            <a:ext cx="8990676" cy="41246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234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/>
          <p:cNvSpPr/>
          <p:nvPr/>
        </p:nvSpPr>
        <p:spPr>
          <a:xfrm>
            <a:off x="0" y="2190135"/>
            <a:ext cx="12192000" cy="2477729"/>
          </a:xfrm>
          <a:prstGeom prst="rect">
            <a:avLst/>
          </a:prstGeom>
          <a:gradFill>
            <a:gsLst>
              <a:gs pos="10000">
                <a:schemeClr val="bg2">
                  <a:tint val="97000"/>
                  <a:hueMod val="92000"/>
                  <a:satMod val="169000"/>
                  <a:lumMod val="164000"/>
                </a:schemeClr>
              </a:gs>
              <a:gs pos="100000">
                <a:schemeClr val="bg2">
                  <a:shade val="96000"/>
                  <a:satMod val="120000"/>
                  <a:lumMod val="90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6" name="Bildobjekt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779" y="1335118"/>
            <a:ext cx="4901194" cy="4187761"/>
          </a:xfrm>
          <a:prstGeom prst="rect">
            <a:avLst/>
          </a:prstGeom>
        </p:spPr>
      </p:pic>
      <p:sp>
        <p:nvSpPr>
          <p:cNvPr id="7" name="textruta 6"/>
          <p:cNvSpPr txBox="1"/>
          <p:nvPr/>
        </p:nvSpPr>
        <p:spPr>
          <a:xfrm>
            <a:off x="7266038" y="2644168"/>
            <a:ext cx="422583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4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Esther </a:t>
            </a:r>
            <a:r>
              <a:rPr lang="sv-SE" sz="4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SimLab</a:t>
            </a:r>
            <a:endParaRPr lang="sv-SE" sz="4800" dirty="0" smtClean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v-SE" sz="4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Core</a:t>
            </a:r>
            <a:r>
              <a:rPr lang="sv-SE" sz="4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v-SE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sv-SE" sz="4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oncept</a:t>
            </a:r>
            <a:endParaRPr lang="sv-SE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6056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ruta 13"/>
          <p:cNvSpPr txBox="1"/>
          <p:nvPr/>
        </p:nvSpPr>
        <p:spPr>
          <a:xfrm>
            <a:off x="4485322" y="462117"/>
            <a:ext cx="700384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1. Behov </a:t>
            </a:r>
            <a:r>
              <a:rPr lang="sv-SE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och lärandemål</a:t>
            </a:r>
          </a:p>
        </p:txBody>
      </p:sp>
      <p:pic>
        <p:nvPicPr>
          <p:cNvPr id="10" name="Bildobjekt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594" y="181855"/>
            <a:ext cx="3319340" cy="3252953"/>
          </a:xfrm>
          <a:prstGeom prst="rect">
            <a:avLst/>
          </a:prstGeom>
        </p:spPr>
      </p:pic>
      <p:sp>
        <p:nvSpPr>
          <p:cNvPr id="12" name="textruta 11"/>
          <p:cNvSpPr txBox="1"/>
          <p:nvPr/>
        </p:nvSpPr>
        <p:spPr>
          <a:xfrm>
            <a:off x="4033037" y="1874730"/>
            <a:ext cx="7874149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Förberedelser innan:</a:t>
            </a:r>
          </a:p>
          <a:p>
            <a:r>
              <a:rPr lang="sv-S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Använd </a:t>
            </a:r>
            <a:r>
              <a:rPr lang="sv-SE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Generisk instruktörsguide</a:t>
            </a:r>
            <a:br>
              <a:rPr lang="sv-SE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sv-SE" sz="1600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Inventera behov av träning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Inventera vilken förkunskaper som behövs för träningen, </a:t>
            </a:r>
            <a:r>
              <a:rPr lang="sv-SE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Keens</a:t>
            </a:r>
            <a:r>
              <a:rPr lang="sv-S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kompetenshand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Inventera vilka instruktörer som ska leda simuleringen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Inventera vilka som kan deltaga som observatörer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Inventera en Esther representant och vilken Estherberättelse som ska användas som utgångspunkt i simuleringen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Inventera vilka roller och verksamheter som behövs för att möta Esthers behov, eventuell digital medverkan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Inventera 2-3 lärandemål för avgränsning och fokusering till reflektionen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Anpassa presentationen </a:t>
            </a:r>
            <a:r>
              <a:rPr lang="sv-SE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Powerpoint </a:t>
            </a:r>
            <a:r>
              <a:rPr lang="sv-SE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vid </a:t>
            </a:r>
            <a:r>
              <a:rPr lang="sv-SE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utbildning </a:t>
            </a:r>
            <a:r>
              <a:rPr lang="sv-S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med ”Idag tränar vi….” ”Lärandemålen” och ”Reflektionsfrågorna”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Utse personer som dokumenterar och fångar lärandet under simulering och reflektion, sammanställer till ett underlag för en handlingsplan </a:t>
            </a:r>
          </a:p>
        </p:txBody>
      </p:sp>
    </p:spTree>
    <p:extLst>
      <p:ext uri="{BB962C8B-B14F-4D97-AF65-F5344CB8AC3E}">
        <p14:creationId xmlns:p14="http://schemas.microsoft.com/office/powerpoint/2010/main" val="2439140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53804"/>
            <a:ext cx="3505200" cy="3505200"/>
          </a:xfrm>
          <a:prstGeom prst="rect">
            <a:avLst/>
          </a:prstGeom>
        </p:spPr>
      </p:pic>
      <p:sp>
        <p:nvSpPr>
          <p:cNvPr id="14" name="textruta 13"/>
          <p:cNvSpPr txBox="1"/>
          <p:nvPr/>
        </p:nvSpPr>
        <p:spPr>
          <a:xfrm>
            <a:off x="4485322" y="462117"/>
            <a:ext cx="583845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2. Esthers </a:t>
            </a:r>
            <a:r>
              <a:rPr lang="sv-SE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berättelse</a:t>
            </a:r>
            <a:endParaRPr lang="sv-SE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ruta 7"/>
          <p:cNvSpPr txBox="1"/>
          <p:nvPr/>
        </p:nvSpPr>
        <p:spPr>
          <a:xfrm>
            <a:off x="4033038" y="1874730"/>
            <a:ext cx="712264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Inledning av simulering (15 minuter):</a:t>
            </a:r>
          </a:p>
          <a:p>
            <a:r>
              <a:rPr lang="sv-S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Använd </a:t>
            </a:r>
            <a:r>
              <a:rPr lang="sv-SE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Generisk instruktörsguide</a:t>
            </a:r>
            <a:br>
              <a:rPr lang="sv-SE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sv-SE" sz="1600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Använd den anpassade presentationen </a:t>
            </a:r>
            <a:r>
              <a:rPr lang="sv-SE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Powerpoint vid utbildning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sz="16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sz="1600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v-SE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Esthers berättelse (5-10 minuter):</a:t>
            </a:r>
          </a:p>
          <a:p>
            <a:r>
              <a:rPr lang="sv-S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Använd </a:t>
            </a:r>
            <a:r>
              <a:rPr lang="sv-SE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Generisk instruktörsguide</a:t>
            </a:r>
          </a:p>
          <a:p>
            <a:endParaRPr lang="sv-SE" sz="1600" b="1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Berättelse av Esther utifrån aktuellt sammanhang</a:t>
            </a:r>
          </a:p>
          <a:p>
            <a:endParaRPr lang="sv-SE" sz="1600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360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Bildobjekt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751" y="52754"/>
            <a:ext cx="3506249" cy="3506249"/>
          </a:xfrm>
          <a:prstGeom prst="rect">
            <a:avLst/>
          </a:prstGeom>
        </p:spPr>
      </p:pic>
      <p:sp>
        <p:nvSpPr>
          <p:cNvPr id="14" name="textruta 13"/>
          <p:cNvSpPr txBox="1"/>
          <p:nvPr/>
        </p:nvSpPr>
        <p:spPr>
          <a:xfrm>
            <a:off x="3950671" y="462117"/>
            <a:ext cx="805303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3. Simulering </a:t>
            </a:r>
            <a:r>
              <a:rPr lang="sv-SE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– Team-träning</a:t>
            </a:r>
          </a:p>
        </p:txBody>
      </p:sp>
      <p:sp>
        <p:nvSpPr>
          <p:cNvPr id="8" name="textruta 7"/>
          <p:cNvSpPr txBox="1"/>
          <p:nvPr/>
        </p:nvSpPr>
        <p:spPr>
          <a:xfrm>
            <a:off x="4033038" y="1874730"/>
            <a:ext cx="7122642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Simulering </a:t>
            </a:r>
            <a:br>
              <a:rPr lang="sv-SE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v-SE" sz="1600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sv-S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idsåtgång varierar beroende på inventerat behov av träning.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Tydlig start och avslut av simuleringen</a:t>
            </a:r>
            <a:br>
              <a:rPr lang="sv-SE" sz="1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sv-S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Instruktörer </a:t>
            </a:r>
            <a:r>
              <a:rPr lang="sv-SE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faciliterar</a:t>
            </a:r>
            <a:r>
              <a:rPr lang="sv-S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simuleringen</a:t>
            </a:r>
            <a:br>
              <a:rPr lang="sv-SE" sz="1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sv-S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Observatörernas roll under simuleringen</a:t>
            </a:r>
            <a:br>
              <a:rPr lang="sv-SE" sz="1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sv-S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Esther tillsammans med övriga deltagare utgår från sin verklig roll</a:t>
            </a:r>
            <a:br>
              <a:rPr lang="sv-SE" sz="1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sv-S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Simulering efterföljs av reflektion med utgångspunkt från lärandemålen</a:t>
            </a:r>
            <a:endParaRPr lang="sv-SE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263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016" y="31531"/>
            <a:ext cx="3536731" cy="3536731"/>
          </a:xfrm>
          <a:prstGeom prst="rect">
            <a:avLst/>
          </a:prstGeom>
        </p:spPr>
      </p:pic>
      <p:sp>
        <p:nvSpPr>
          <p:cNvPr id="14" name="textruta 13"/>
          <p:cNvSpPr txBox="1"/>
          <p:nvPr/>
        </p:nvSpPr>
        <p:spPr>
          <a:xfrm>
            <a:off x="4485322" y="462117"/>
            <a:ext cx="700384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4. Reflektion </a:t>
            </a:r>
            <a:r>
              <a:rPr lang="sv-SE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och lärande</a:t>
            </a:r>
          </a:p>
        </p:txBody>
      </p:sp>
      <p:sp>
        <p:nvSpPr>
          <p:cNvPr id="8" name="textruta 7"/>
          <p:cNvSpPr txBox="1"/>
          <p:nvPr/>
        </p:nvSpPr>
        <p:spPr>
          <a:xfrm>
            <a:off x="4033038" y="1874730"/>
            <a:ext cx="7503642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Varje simulering avslutas med reflektion med utgångspunkt från lärandemålen</a:t>
            </a:r>
            <a:br>
              <a:rPr lang="sv-SE" sz="1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sv-S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Instruktörerna </a:t>
            </a:r>
            <a:r>
              <a:rPr lang="sv-SE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faciliterar</a:t>
            </a:r>
            <a:r>
              <a:rPr lang="sv-S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reflektionen</a:t>
            </a:r>
            <a:br>
              <a:rPr lang="sv-SE" sz="1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sv-S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Frågeställningar med utgångspunkt från lärandemålen:</a:t>
            </a:r>
            <a:br>
              <a:rPr lang="sv-SE" sz="1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sv-S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Vad gjorde vi extra bra?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Vad gör vi annorlunda nästa gång? </a:t>
            </a:r>
            <a:endParaRPr lang="sv-SE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Vilka lärdomar tar jag med mig?</a:t>
            </a:r>
            <a:br>
              <a:rPr lang="sv-SE" sz="1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sv-S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Observatörer bidrar med sina reflektioner</a:t>
            </a:r>
            <a:br>
              <a:rPr lang="sv-SE" sz="1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sv-S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Instruktörer dokumenterar förbättringsförslag som nämns under reflektionen och de frågor som inte besvaras i teamet</a:t>
            </a:r>
            <a:br>
              <a:rPr lang="sv-SE" sz="1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sv-S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Reflektionen efterföljs av en handlingsplan</a:t>
            </a:r>
            <a:endParaRPr lang="sv-SE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249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640" y="53033"/>
            <a:ext cx="3507089" cy="3502968"/>
          </a:xfrm>
          <a:prstGeom prst="rect">
            <a:avLst/>
          </a:prstGeom>
        </p:spPr>
      </p:pic>
      <p:sp>
        <p:nvSpPr>
          <p:cNvPr id="14" name="textruta 13"/>
          <p:cNvSpPr txBox="1"/>
          <p:nvPr/>
        </p:nvSpPr>
        <p:spPr>
          <a:xfrm>
            <a:off x="4485322" y="462117"/>
            <a:ext cx="477566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4800" smtClean="0">
                <a:latin typeface="Arial" panose="020B0604020202020204" pitchFamily="34" charset="0"/>
                <a:cs typeface="Arial" panose="020B0604020202020204" pitchFamily="34" charset="0"/>
              </a:rPr>
              <a:t>5. Handlingsplan</a:t>
            </a:r>
            <a:endParaRPr lang="sv-SE" sz="4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ruta 4"/>
          <p:cNvSpPr txBox="1"/>
          <p:nvPr/>
        </p:nvSpPr>
        <p:spPr>
          <a:xfrm>
            <a:off x="4033038" y="1874730"/>
            <a:ext cx="6548601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Vad lärde vi oss under simuleringen?</a:t>
            </a:r>
            <a:br>
              <a:rPr lang="sv-SE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sv-SE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Lärdomar för individ, team och organisation?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Vad tar vi med oss tillbaka till verksamheten?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Något som vi behöver ändra på?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Öka förståelsen för eller sluta göra?</a:t>
            </a:r>
            <a:br>
              <a:rPr lang="sv-SE" sz="1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sv-S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sv-S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v-S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Sammanställ idéerna till förbättringsförslag och påbörja en handlingsplan som ett led i ständiga förbättringar.</a:t>
            </a:r>
          </a:p>
        </p:txBody>
      </p:sp>
    </p:spTree>
    <p:extLst>
      <p:ext uri="{BB962C8B-B14F-4D97-AF65-F5344CB8AC3E}">
        <p14:creationId xmlns:p14="http://schemas.microsoft.com/office/powerpoint/2010/main" val="279886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983</TotalTime>
  <Words>180</Words>
  <Application>Microsoft Office PowerPoint</Application>
  <PresentationFormat>Bredbild</PresentationFormat>
  <Paragraphs>62</Paragraphs>
  <Slides>7</Slides>
  <Notes>4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Office-tema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</vt:vector>
  </TitlesOfParts>
  <Company>Region Jönköpings län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Kaverén Pär</dc:creator>
  <cp:lastModifiedBy>Kaverén Pär</cp:lastModifiedBy>
  <cp:revision>32</cp:revision>
  <dcterms:created xsi:type="dcterms:W3CDTF">2019-08-28T20:07:06Z</dcterms:created>
  <dcterms:modified xsi:type="dcterms:W3CDTF">2019-08-29T12:32:14Z</dcterms:modified>
</cp:coreProperties>
</file>